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55" r:id="rId2"/>
    <p:sldId id="352" r:id="rId3"/>
    <p:sldId id="257" r:id="rId4"/>
    <p:sldId id="258" r:id="rId5"/>
    <p:sldId id="259" r:id="rId6"/>
    <p:sldId id="260" r:id="rId7"/>
    <p:sldId id="261" r:id="rId8"/>
    <p:sldId id="353" r:id="rId9"/>
    <p:sldId id="262" r:id="rId10"/>
    <p:sldId id="263" r:id="rId11"/>
    <p:sldId id="264" r:id="rId12"/>
    <p:sldId id="265" r:id="rId13"/>
    <p:sldId id="316" r:id="rId14"/>
    <p:sldId id="342" r:id="rId15"/>
    <p:sldId id="317" r:id="rId16"/>
    <p:sldId id="266" r:id="rId17"/>
    <p:sldId id="269" r:id="rId18"/>
    <p:sldId id="268" r:id="rId19"/>
    <p:sldId id="343" r:id="rId20"/>
    <p:sldId id="270" r:id="rId21"/>
    <p:sldId id="271" r:id="rId22"/>
    <p:sldId id="272" r:id="rId23"/>
    <p:sldId id="273" r:id="rId24"/>
    <p:sldId id="274" r:id="rId25"/>
    <p:sldId id="275" r:id="rId26"/>
    <p:sldId id="276" r:id="rId27"/>
    <p:sldId id="334" r:id="rId28"/>
    <p:sldId id="277" r:id="rId29"/>
    <p:sldId id="350" r:id="rId30"/>
    <p:sldId id="348" r:id="rId31"/>
    <p:sldId id="349" r:id="rId32"/>
    <p:sldId id="321" r:id="rId33"/>
    <p:sldId id="344" r:id="rId34"/>
    <p:sldId id="345" r:id="rId35"/>
    <p:sldId id="346" r:id="rId36"/>
    <p:sldId id="347" r:id="rId37"/>
    <p:sldId id="278" r:id="rId38"/>
    <p:sldId id="358" r:id="rId39"/>
    <p:sldId id="280" r:id="rId40"/>
    <p:sldId id="281" r:id="rId41"/>
    <p:sldId id="282" r:id="rId42"/>
    <p:sldId id="283" r:id="rId43"/>
    <p:sldId id="351" r:id="rId44"/>
    <p:sldId id="284" r:id="rId45"/>
    <p:sldId id="285" r:id="rId46"/>
    <p:sldId id="286" r:id="rId47"/>
    <p:sldId id="287" r:id="rId48"/>
    <p:sldId id="288" r:id="rId49"/>
    <p:sldId id="289" r:id="rId50"/>
    <p:sldId id="322" r:id="rId51"/>
    <p:sldId id="335" r:id="rId52"/>
    <p:sldId id="336" r:id="rId53"/>
    <p:sldId id="324" r:id="rId54"/>
    <p:sldId id="337"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33" r:id="rId68"/>
    <p:sldId id="325" r:id="rId69"/>
    <p:sldId id="326" r:id="rId70"/>
    <p:sldId id="338" r:id="rId71"/>
    <p:sldId id="327" r:id="rId72"/>
    <p:sldId id="339" r:id="rId73"/>
    <p:sldId id="303"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28" r:id="rId87"/>
    <p:sldId id="340" r:id="rId88"/>
    <p:sldId id="341" r:id="rId89"/>
    <p:sldId id="330" r:id="rId90"/>
    <p:sldId id="354" r:id="rId91"/>
    <p:sldId id="356" r:id="rId92"/>
    <p:sldId id="357" r:id="rId9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0C257"/>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3"/>
    <p:restoredTop sz="94697"/>
  </p:normalViewPr>
  <p:slideViewPr>
    <p:cSldViewPr snapToGrid="0" snapToObjects="1">
      <p:cViewPr varScale="1">
        <p:scale>
          <a:sx n="80" d="100"/>
          <a:sy n="80" d="100"/>
        </p:scale>
        <p:origin x="840" y="44"/>
      </p:cViewPr>
      <p:guideLst/>
    </p:cSldViewPr>
  </p:slideViewPr>
  <p:notesTextViewPr>
    <p:cViewPr>
      <p:scale>
        <a:sx n="1" d="1"/>
        <a:sy n="1" d="1"/>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8075F-ECC7-7E45-8028-0A7BFF7DA8CA}" type="doc">
      <dgm:prSet loTypeId="urn:microsoft.com/office/officeart/2005/8/layout/pyramid1" loCatId="" qsTypeId="urn:microsoft.com/office/officeart/2005/8/quickstyle/simple1" qsCatId="simple" csTypeId="urn:microsoft.com/office/officeart/2005/8/colors/accent1_2" csCatId="accent1" phldr="1"/>
      <dgm:spPr/>
    </dgm:pt>
    <dgm:pt modelId="{3D697AA5-554F-534B-A768-637B5C8D474C}">
      <dgm:prSet phldrT="[テキスト]"/>
      <dgm:spPr>
        <a:solidFill>
          <a:schemeClr val="bg1"/>
        </a:solidFill>
        <a:ln w="19050">
          <a:solidFill>
            <a:schemeClr val="tx1">
              <a:lumMod val="85000"/>
              <a:lumOff val="15000"/>
            </a:schemeClr>
          </a:solidFill>
        </a:ln>
      </dgm:spPr>
      <dgm:t>
        <a:bodyPr/>
        <a:lstStyle/>
        <a:p>
          <a:r>
            <a:rPr kumimoji="1" lang="ja-JP" altLang="en-US"/>
            <a:t>　</a:t>
          </a:r>
        </a:p>
      </dgm:t>
    </dgm:pt>
    <dgm:pt modelId="{1D071532-9612-F84C-8620-6BE095306FE9}" type="parTrans" cxnId="{497B50C4-4297-4E47-BFC7-C13418859A01}">
      <dgm:prSet/>
      <dgm:spPr/>
      <dgm:t>
        <a:bodyPr/>
        <a:lstStyle/>
        <a:p>
          <a:endParaRPr kumimoji="1" lang="ja-JP" altLang="en-US"/>
        </a:p>
      </dgm:t>
    </dgm:pt>
    <dgm:pt modelId="{092830E7-87F2-894C-9B6B-225DC7432589}" type="sibTrans" cxnId="{497B50C4-4297-4E47-BFC7-C13418859A01}">
      <dgm:prSet/>
      <dgm:spPr/>
      <dgm:t>
        <a:bodyPr/>
        <a:lstStyle/>
        <a:p>
          <a:endParaRPr kumimoji="1" lang="ja-JP" altLang="en-US"/>
        </a:p>
      </dgm:t>
    </dgm:pt>
    <dgm:pt modelId="{971D14BA-F111-CA4C-BB76-0FFB5BE9DA1A}">
      <dgm:prSet phldrT="[テキスト]"/>
      <dgm:spPr>
        <a:solidFill>
          <a:schemeClr val="bg1"/>
        </a:solidFill>
        <a:ln w="19050">
          <a:solidFill>
            <a:schemeClr val="tx1">
              <a:lumMod val="85000"/>
              <a:lumOff val="15000"/>
            </a:schemeClr>
          </a:solidFill>
        </a:ln>
      </dgm:spPr>
      <dgm:t>
        <a:bodyPr/>
        <a:lstStyle/>
        <a:p>
          <a:r>
            <a:rPr kumimoji="1" lang="ja-JP" altLang="en-US"/>
            <a:t>　</a:t>
          </a:r>
        </a:p>
      </dgm:t>
    </dgm:pt>
    <dgm:pt modelId="{05229BF9-E5F9-1048-ABC0-E4CADC269B5C}" type="parTrans" cxnId="{70CF3142-23C5-8349-ACAB-D52F6DC3C36E}">
      <dgm:prSet/>
      <dgm:spPr/>
      <dgm:t>
        <a:bodyPr/>
        <a:lstStyle/>
        <a:p>
          <a:endParaRPr kumimoji="1" lang="ja-JP" altLang="en-US"/>
        </a:p>
      </dgm:t>
    </dgm:pt>
    <dgm:pt modelId="{5DBD1BE1-AC53-1447-A38A-6754F5F7F49F}" type="sibTrans" cxnId="{70CF3142-23C5-8349-ACAB-D52F6DC3C36E}">
      <dgm:prSet/>
      <dgm:spPr/>
      <dgm:t>
        <a:bodyPr/>
        <a:lstStyle/>
        <a:p>
          <a:endParaRPr kumimoji="1" lang="ja-JP" altLang="en-US"/>
        </a:p>
      </dgm:t>
    </dgm:pt>
    <dgm:pt modelId="{12431344-EBD2-D544-B121-E53C7567731F}">
      <dgm:prSet phldrT="[テキスト]"/>
      <dgm:spPr>
        <a:solidFill>
          <a:schemeClr val="bg1"/>
        </a:solidFill>
        <a:ln w="19050">
          <a:solidFill>
            <a:schemeClr val="tx1">
              <a:lumMod val="85000"/>
              <a:lumOff val="15000"/>
            </a:schemeClr>
          </a:solidFill>
        </a:ln>
      </dgm:spPr>
      <dgm:t>
        <a:bodyPr/>
        <a:lstStyle/>
        <a:p>
          <a:r>
            <a:rPr kumimoji="1" lang="ja-JP" altLang="en-US"/>
            <a:t>　</a:t>
          </a:r>
        </a:p>
      </dgm:t>
    </dgm:pt>
    <dgm:pt modelId="{F693B8E8-037B-A549-BB85-40806342EC60}" type="parTrans" cxnId="{966E441A-0155-D74C-897C-0962622F9B96}">
      <dgm:prSet/>
      <dgm:spPr/>
      <dgm:t>
        <a:bodyPr/>
        <a:lstStyle/>
        <a:p>
          <a:endParaRPr kumimoji="1" lang="ja-JP" altLang="en-US"/>
        </a:p>
      </dgm:t>
    </dgm:pt>
    <dgm:pt modelId="{353A42E4-631E-5D4A-B1D8-1D468618A474}" type="sibTrans" cxnId="{966E441A-0155-D74C-897C-0962622F9B96}">
      <dgm:prSet/>
      <dgm:spPr/>
      <dgm:t>
        <a:bodyPr/>
        <a:lstStyle/>
        <a:p>
          <a:endParaRPr kumimoji="1" lang="ja-JP" altLang="en-US"/>
        </a:p>
      </dgm:t>
    </dgm:pt>
    <dgm:pt modelId="{FB01A32C-57CE-2D46-9E5C-D1CEFB140401}" type="pres">
      <dgm:prSet presAssocID="{0F68075F-ECC7-7E45-8028-0A7BFF7DA8CA}" presName="Name0" presStyleCnt="0">
        <dgm:presLayoutVars>
          <dgm:dir/>
          <dgm:animLvl val="lvl"/>
          <dgm:resizeHandles val="exact"/>
        </dgm:presLayoutVars>
      </dgm:prSet>
      <dgm:spPr/>
    </dgm:pt>
    <dgm:pt modelId="{C87482A0-1358-3D4D-898D-BDAE2381D458}" type="pres">
      <dgm:prSet presAssocID="{3D697AA5-554F-534B-A768-637B5C8D474C}" presName="Name8" presStyleCnt="0"/>
      <dgm:spPr/>
    </dgm:pt>
    <dgm:pt modelId="{5130B3BB-C322-7641-8B75-8F9B010B53A3}" type="pres">
      <dgm:prSet presAssocID="{3D697AA5-554F-534B-A768-637B5C8D474C}" presName="level" presStyleLbl="node1" presStyleIdx="0" presStyleCnt="3">
        <dgm:presLayoutVars>
          <dgm:chMax val="1"/>
          <dgm:bulletEnabled val="1"/>
        </dgm:presLayoutVars>
      </dgm:prSet>
      <dgm:spPr/>
    </dgm:pt>
    <dgm:pt modelId="{BF562634-E643-704B-9F92-B26CF2C254D9}" type="pres">
      <dgm:prSet presAssocID="{3D697AA5-554F-534B-A768-637B5C8D474C}" presName="levelTx" presStyleLbl="revTx" presStyleIdx="0" presStyleCnt="0">
        <dgm:presLayoutVars>
          <dgm:chMax val="1"/>
          <dgm:bulletEnabled val="1"/>
        </dgm:presLayoutVars>
      </dgm:prSet>
      <dgm:spPr/>
    </dgm:pt>
    <dgm:pt modelId="{C97FB39A-15CA-B547-A1BD-6754CB72FB3A}" type="pres">
      <dgm:prSet presAssocID="{971D14BA-F111-CA4C-BB76-0FFB5BE9DA1A}" presName="Name8" presStyleCnt="0"/>
      <dgm:spPr/>
    </dgm:pt>
    <dgm:pt modelId="{E3F088CC-B5D7-C84C-9684-0081A18D05F9}" type="pres">
      <dgm:prSet presAssocID="{971D14BA-F111-CA4C-BB76-0FFB5BE9DA1A}" presName="level" presStyleLbl="node1" presStyleIdx="1" presStyleCnt="3">
        <dgm:presLayoutVars>
          <dgm:chMax val="1"/>
          <dgm:bulletEnabled val="1"/>
        </dgm:presLayoutVars>
      </dgm:prSet>
      <dgm:spPr/>
    </dgm:pt>
    <dgm:pt modelId="{DA36FE1F-7D13-9E45-A79A-EE1508C8D1BF}" type="pres">
      <dgm:prSet presAssocID="{971D14BA-F111-CA4C-BB76-0FFB5BE9DA1A}" presName="levelTx" presStyleLbl="revTx" presStyleIdx="0" presStyleCnt="0">
        <dgm:presLayoutVars>
          <dgm:chMax val="1"/>
          <dgm:bulletEnabled val="1"/>
        </dgm:presLayoutVars>
      </dgm:prSet>
      <dgm:spPr/>
    </dgm:pt>
    <dgm:pt modelId="{A2A0E2B4-57CE-6941-AFFD-EDE73BFF1AEE}" type="pres">
      <dgm:prSet presAssocID="{12431344-EBD2-D544-B121-E53C7567731F}" presName="Name8" presStyleCnt="0"/>
      <dgm:spPr/>
    </dgm:pt>
    <dgm:pt modelId="{438B968E-D3AD-9C41-BD81-F37B2052561F}" type="pres">
      <dgm:prSet presAssocID="{12431344-EBD2-D544-B121-E53C7567731F}" presName="level" presStyleLbl="node1" presStyleIdx="2" presStyleCnt="3" custLinFactX="48668" custLinFactNeighborX="100000">
        <dgm:presLayoutVars>
          <dgm:chMax val="1"/>
          <dgm:bulletEnabled val="1"/>
        </dgm:presLayoutVars>
      </dgm:prSet>
      <dgm:spPr/>
    </dgm:pt>
    <dgm:pt modelId="{10157899-C80F-124D-AFEF-4E1B0216BF1C}" type="pres">
      <dgm:prSet presAssocID="{12431344-EBD2-D544-B121-E53C7567731F}" presName="levelTx" presStyleLbl="revTx" presStyleIdx="0" presStyleCnt="0">
        <dgm:presLayoutVars>
          <dgm:chMax val="1"/>
          <dgm:bulletEnabled val="1"/>
        </dgm:presLayoutVars>
      </dgm:prSet>
      <dgm:spPr/>
    </dgm:pt>
  </dgm:ptLst>
  <dgm:cxnLst>
    <dgm:cxn modelId="{212DE402-5E06-2B45-91C2-1D9DD8EBA555}" type="presOf" srcId="{971D14BA-F111-CA4C-BB76-0FFB5BE9DA1A}" destId="{E3F088CC-B5D7-C84C-9684-0081A18D05F9}" srcOrd="0" destOrd="0" presId="urn:microsoft.com/office/officeart/2005/8/layout/pyramid1"/>
    <dgm:cxn modelId="{966E441A-0155-D74C-897C-0962622F9B96}" srcId="{0F68075F-ECC7-7E45-8028-0A7BFF7DA8CA}" destId="{12431344-EBD2-D544-B121-E53C7567731F}" srcOrd="2" destOrd="0" parTransId="{F693B8E8-037B-A549-BB85-40806342EC60}" sibTransId="{353A42E4-631E-5D4A-B1D8-1D468618A474}"/>
    <dgm:cxn modelId="{FD63495C-8D0C-3F46-9A4C-E3211CCD69D9}" type="presOf" srcId="{3D697AA5-554F-534B-A768-637B5C8D474C}" destId="{5130B3BB-C322-7641-8B75-8F9B010B53A3}" srcOrd="0" destOrd="0" presId="urn:microsoft.com/office/officeart/2005/8/layout/pyramid1"/>
    <dgm:cxn modelId="{F8C08B5D-CD2E-734A-8774-6A754336009E}" type="presOf" srcId="{12431344-EBD2-D544-B121-E53C7567731F}" destId="{438B968E-D3AD-9C41-BD81-F37B2052561F}" srcOrd="0" destOrd="0" presId="urn:microsoft.com/office/officeart/2005/8/layout/pyramid1"/>
    <dgm:cxn modelId="{70CF3142-23C5-8349-ACAB-D52F6DC3C36E}" srcId="{0F68075F-ECC7-7E45-8028-0A7BFF7DA8CA}" destId="{971D14BA-F111-CA4C-BB76-0FFB5BE9DA1A}" srcOrd="1" destOrd="0" parTransId="{05229BF9-E5F9-1048-ABC0-E4CADC269B5C}" sibTransId="{5DBD1BE1-AC53-1447-A38A-6754F5F7F49F}"/>
    <dgm:cxn modelId="{789D2B73-D1E1-434E-B6FA-DC2877458684}" type="presOf" srcId="{12431344-EBD2-D544-B121-E53C7567731F}" destId="{10157899-C80F-124D-AFEF-4E1B0216BF1C}" srcOrd="1" destOrd="0" presId="urn:microsoft.com/office/officeart/2005/8/layout/pyramid1"/>
    <dgm:cxn modelId="{DC84B27D-0E3F-9E4D-B070-76A02A66EC99}" type="presOf" srcId="{971D14BA-F111-CA4C-BB76-0FFB5BE9DA1A}" destId="{DA36FE1F-7D13-9E45-A79A-EE1508C8D1BF}" srcOrd="1" destOrd="0" presId="urn:microsoft.com/office/officeart/2005/8/layout/pyramid1"/>
    <dgm:cxn modelId="{497B50C4-4297-4E47-BFC7-C13418859A01}" srcId="{0F68075F-ECC7-7E45-8028-0A7BFF7DA8CA}" destId="{3D697AA5-554F-534B-A768-637B5C8D474C}" srcOrd="0" destOrd="0" parTransId="{1D071532-9612-F84C-8620-6BE095306FE9}" sibTransId="{092830E7-87F2-894C-9B6B-225DC7432589}"/>
    <dgm:cxn modelId="{BEB995D4-FF1A-AF47-A7F8-CBB4159B509F}" type="presOf" srcId="{0F68075F-ECC7-7E45-8028-0A7BFF7DA8CA}" destId="{FB01A32C-57CE-2D46-9E5C-D1CEFB140401}" srcOrd="0" destOrd="0" presId="urn:microsoft.com/office/officeart/2005/8/layout/pyramid1"/>
    <dgm:cxn modelId="{1D1D17DB-8CC6-9E42-8B0C-F537AA133DB0}" type="presOf" srcId="{3D697AA5-554F-534B-A768-637B5C8D474C}" destId="{BF562634-E643-704B-9F92-B26CF2C254D9}" srcOrd="1" destOrd="0" presId="urn:microsoft.com/office/officeart/2005/8/layout/pyramid1"/>
    <dgm:cxn modelId="{3EF7D09A-5937-4643-AD35-F1C471C306AE}" type="presParOf" srcId="{FB01A32C-57CE-2D46-9E5C-D1CEFB140401}" destId="{C87482A0-1358-3D4D-898D-BDAE2381D458}" srcOrd="0" destOrd="0" presId="urn:microsoft.com/office/officeart/2005/8/layout/pyramid1"/>
    <dgm:cxn modelId="{856419D4-890E-A044-9156-040294FE85C5}" type="presParOf" srcId="{C87482A0-1358-3D4D-898D-BDAE2381D458}" destId="{5130B3BB-C322-7641-8B75-8F9B010B53A3}" srcOrd="0" destOrd="0" presId="urn:microsoft.com/office/officeart/2005/8/layout/pyramid1"/>
    <dgm:cxn modelId="{1E63716B-A905-584E-BB51-1FAB12A8B042}" type="presParOf" srcId="{C87482A0-1358-3D4D-898D-BDAE2381D458}" destId="{BF562634-E643-704B-9F92-B26CF2C254D9}" srcOrd="1" destOrd="0" presId="urn:microsoft.com/office/officeart/2005/8/layout/pyramid1"/>
    <dgm:cxn modelId="{E616E4EB-6FA5-BA45-8E09-77AED80D0EDA}" type="presParOf" srcId="{FB01A32C-57CE-2D46-9E5C-D1CEFB140401}" destId="{C97FB39A-15CA-B547-A1BD-6754CB72FB3A}" srcOrd="1" destOrd="0" presId="urn:microsoft.com/office/officeart/2005/8/layout/pyramid1"/>
    <dgm:cxn modelId="{D35B0E58-6581-F84A-8940-4EFC03052BDB}" type="presParOf" srcId="{C97FB39A-15CA-B547-A1BD-6754CB72FB3A}" destId="{E3F088CC-B5D7-C84C-9684-0081A18D05F9}" srcOrd="0" destOrd="0" presId="urn:microsoft.com/office/officeart/2005/8/layout/pyramid1"/>
    <dgm:cxn modelId="{F05BAE06-EFDA-F849-AA3F-9EF68D8B7AC9}" type="presParOf" srcId="{C97FB39A-15CA-B547-A1BD-6754CB72FB3A}" destId="{DA36FE1F-7D13-9E45-A79A-EE1508C8D1BF}" srcOrd="1" destOrd="0" presId="urn:microsoft.com/office/officeart/2005/8/layout/pyramid1"/>
    <dgm:cxn modelId="{2252349F-30C2-3D43-809E-347AC9845EB7}" type="presParOf" srcId="{FB01A32C-57CE-2D46-9E5C-D1CEFB140401}" destId="{A2A0E2B4-57CE-6941-AFFD-EDE73BFF1AEE}" srcOrd="2" destOrd="0" presId="urn:microsoft.com/office/officeart/2005/8/layout/pyramid1"/>
    <dgm:cxn modelId="{8C256C06-5076-1B43-A9C4-E907E42A338A}" type="presParOf" srcId="{A2A0E2B4-57CE-6941-AFFD-EDE73BFF1AEE}" destId="{438B968E-D3AD-9C41-BD81-F37B2052561F}" srcOrd="0" destOrd="0" presId="urn:microsoft.com/office/officeart/2005/8/layout/pyramid1"/>
    <dgm:cxn modelId="{D1D11266-35B1-234A-BDCC-09AAF4AD9315}" type="presParOf" srcId="{A2A0E2B4-57CE-6941-AFFD-EDE73BFF1AEE}" destId="{10157899-C80F-124D-AFEF-4E1B0216BF1C}" srcOrd="1" destOrd="0" presId="urn:microsoft.com/office/officeart/2005/8/layout/pyramid1"/>
  </dgm:cxnLst>
  <dgm:bg/>
  <dgm:whole>
    <a:ln w="1905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B3BB-C322-7641-8B75-8F9B010B53A3}">
      <dsp:nvSpPr>
        <dsp:cNvPr id="0" name=""/>
        <dsp:cNvSpPr/>
      </dsp:nvSpPr>
      <dsp:spPr>
        <a:xfrm>
          <a:off x="565631" y="0"/>
          <a:ext cx="565631" cy="363818"/>
        </a:xfrm>
        <a:prstGeom prst="trapezoid">
          <a:avLst>
            <a:gd name="adj" fmla="val 77735"/>
          </a:avLst>
        </a:prstGeom>
        <a:solidFill>
          <a:schemeClr val="bg1"/>
        </a:solidFill>
        <a:ln w="1905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　</a:t>
          </a:r>
        </a:p>
      </dsp:txBody>
      <dsp:txXfrm>
        <a:off x="565631" y="0"/>
        <a:ext cx="565631" cy="363818"/>
      </dsp:txXfrm>
    </dsp:sp>
    <dsp:sp modelId="{E3F088CC-B5D7-C84C-9684-0081A18D05F9}">
      <dsp:nvSpPr>
        <dsp:cNvPr id="0" name=""/>
        <dsp:cNvSpPr/>
      </dsp:nvSpPr>
      <dsp:spPr>
        <a:xfrm>
          <a:off x="282815" y="363818"/>
          <a:ext cx="1131263" cy="363818"/>
        </a:xfrm>
        <a:prstGeom prst="trapezoid">
          <a:avLst>
            <a:gd name="adj" fmla="val 77735"/>
          </a:avLst>
        </a:prstGeom>
        <a:solidFill>
          <a:schemeClr val="bg1"/>
        </a:solidFill>
        <a:ln w="1905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　</a:t>
          </a:r>
        </a:p>
      </dsp:txBody>
      <dsp:txXfrm>
        <a:off x="480786" y="363818"/>
        <a:ext cx="735321" cy="363818"/>
      </dsp:txXfrm>
    </dsp:sp>
    <dsp:sp modelId="{438B968E-D3AD-9C41-BD81-F37B2052561F}">
      <dsp:nvSpPr>
        <dsp:cNvPr id="0" name=""/>
        <dsp:cNvSpPr/>
      </dsp:nvSpPr>
      <dsp:spPr>
        <a:xfrm>
          <a:off x="0" y="727636"/>
          <a:ext cx="1696895" cy="363818"/>
        </a:xfrm>
        <a:prstGeom prst="trapezoid">
          <a:avLst>
            <a:gd name="adj" fmla="val 77735"/>
          </a:avLst>
        </a:prstGeom>
        <a:solidFill>
          <a:schemeClr val="bg1"/>
        </a:solidFill>
        <a:ln w="19050" cap="flat" cmpd="sng" algn="ctr">
          <a:solidFill>
            <a:schemeClr val="tx1">
              <a:lumMod val="85000"/>
              <a:lum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　</a:t>
          </a:r>
        </a:p>
      </dsp:txBody>
      <dsp:txXfrm>
        <a:off x="296956" y="727636"/>
        <a:ext cx="1102981" cy="363818"/>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218540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291438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422850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397542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26551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573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229908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421118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345855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3481635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98B951-2A24-6944-BA86-7C0AEFE2F786}" type="datetimeFigureOut">
              <a:rPr kumimoji="1" lang="ja-JP" altLang="en-US" smtClean="0"/>
              <a:t>2019/10/2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302680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8B951-2A24-6944-BA86-7C0AEFE2F786}" type="datetimeFigureOut">
              <a:rPr kumimoji="1" lang="ja-JP" altLang="en-US" smtClean="0"/>
              <a:t>2019/10/2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F6D58-BC84-2447-9741-A7542DED410F}" type="slidenum">
              <a:rPr kumimoji="1" lang="ja-JP" altLang="en-US" smtClean="0"/>
              <a:t>‹#›</a:t>
            </a:fld>
            <a:endParaRPr kumimoji="1" lang="ja-JP" altLang="en-US"/>
          </a:p>
        </p:txBody>
      </p:sp>
    </p:spTree>
    <p:extLst>
      <p:ext uri="{BB962C8B-B14F-4D97-AF65-F5344CB8AC3E}">
        <p14:creationId xmlns:p14="http://schemas.microsoft.com/office/powerpoint/2010/main" val="2547733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5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5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1357435" y="1914526"/>
            <a:ext cx="7191142" cy="1086003"/>
          </a:xfrm>
          <a:prstGeom prst="rect">
            <a:avLst/>
          </a:prstGeom>
          <a:noFill/>
        </p:spPr>
        <p:txBody>
          <a:bodyPr wrap="square" rtlCol="0" anchor="t">
            <a:spAutoFit/>
          </a:bodyPr>
          <a:lstStyle/>
          <a:p>
            <a:pPr algn="ctr"/>
            <a:r>
              <a:rPr lang="ja-JP" altLang="en-US" sz="3200" b="1">
                <a:solidFill>
                  <a:schemeClr val="tx1">
                    <a:lumMod val="75000"/>
                    <a:lumOff val="25000"/>
                  </a:schemeClr>
                </a:solidFill>
                <a:latin typeface="+mn-ea"/>
              </a:rPr>
              <a:t>思考法図鑑ダウンロード特典</a:t>
            </a:r>
            <a:endParaRPr lang="en-US" altLang="ja-JP" sz="3200" b="1" dirty="0">
              <a:solidFill>
                <a:schemeClr val="tx1">
                  <a:lumMod val="75000"/>
                  <a:lumOff val="25000"/>
                </a:schemeClr>
              </a:solidFill>
              <a:latin typeface="+mn-ea"/>
            </a:endParaRPr>
          </a:p>
          <a:p>
            <a:pPr algn="ctr">
              <a:lnSpc>
                <a:spcPct val="150000"/>
              </a:lnSpc>
            </a:pPr>
            <a:r>
              <a:rPr kumimoji="1" lang="ja-JP" altLang="en-US" sz="2400" b="1">
                <a:solidFill>
                  <a:schemeClr val="tx1">
                    <a:lumMod val="75000"/>
                    <a:lumOff val="25000"/>
                  </a:schemeClr>
                </a:solidFill>
                <a:latin typeface="+mn-ea"/>
              </a:rPr>
              <a:t>（サンプルデータ）</a:t>
            </a:r>
            <a:endParaRPr kumimoji="1" lang="ja-JP" altLang="en-US" sz="1600" b="1" dirty="0">
              <a:solidFill>
                <a:schemeClr val="tx1">
                  <a:lumMod val="75000"/>
                  <a:lumOff val="25000"/>
                </a:schemeClr>
              </a:solidFill>
              <a:latin typeface="+mn-ea"/>
            </a:endParaRPr>
          </a:p>
        </p:txBody>
      </p:sp>
      <p:cxnSp>
        <p:nvCxnSpPr>
          <p:cNvPr id="3" name="直線矢印コネクタ 2">
            <a:extLst>
              <a:ext uri="{FF2B5EF4-FFF2-40B4-BE49-F238E27FC236}">
                <a16:creationId xmlns:a16="http://schemas.microsoft.com/office/drawing/2014/main" id="{50AD973A-5AEB-8644-A7E9-8863C0AC4047}"/>
              </a:ext>
            </a:extLst>
          </p:cNvPr>
          <p:cNvCxnSpPr>
            <a:cxnSpLocks/>
          </p:cNvCxnSpPr>
          <p:nvPr/>
        </p:nvCxnSpPr>
        <p:spPr>
          <a:xfrm>
            <a:off x="0" y="3418002"/>
            <a:ext cx="9906000" cy="0"/>
          </a:xfrm>
          <a:prstGeom prst="straightConnector1">
            <a:avLst/>
          </a:prstGeom>
          <a:ln w="19050">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C89F1E3B-DABD-3540-87E4-32579CA9399B}"/>
              </a:ext>
            </a:extLst>
          </p:cNvPr>
          <p:cNvCxnSpPr>
            <a:cxnSpLocks/>
          </p:cNvCxnSpPr>
          <p:nvPr/>
        </p:nvCxnSpPr>
        <p:spPr>
          <a:xfrm>
            <a:off x="0" y="1497053"/>
            <a:ext cx="9906000" cy="0"/>
          </a:xfrm>
          <a:prstGeom prst="straightConnector1">
            <a:avLst/>
          </a:prstGeom>
          <a:ln w="19050">
            <a:solidFill>
              <a:schemeClr val="tx1">
                <a:lumMod val="85000"/>
                <a:lumOff val="1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501F71B1-8965-944F-A752-4811780A55D0}"/>
              </a:ext>
            </a:extLst>
          </p:cNvPr>
          <p:cNvSpPr txBox="1"/>
          <p:nvPr/>
        </p:nvSpPr>
        <p:spPr>
          <a:xfrm>
            <a:off x="1357429" y="3650810"/>
            <a:ext cx="7191142" cy="1903791"/>
          </a:xfrm>
          <a:prstGeom prst="rect">
            <a:avLst/>
          </a:prstGeom>
          <a:noFill/>
        </p:spPr>
        <p:txBody>
          <a:bodyPr wrap="square" rtlCol="0" anchor="ctr">
            <a:spAutoFit/>
          </a:bodyPr>
          <a:lstStyle/>
          <a:p>
            <a:pPr algn="just">
              <a:lnSpc>
                <a:spcPct val="150000"/>
              </a:lnSpc>
            </a:pPr>
            <a:r>
              <a:rPr kumimoji="1" lang="en-US" altLang="ja-JP" sz="1600" b="1" dirty="0">
                <a:solidFill>
                  <a:schemeClr val="tx1">
                    <a:lumMod val="75000"/>
                    <a:lumOff val="25000"/>
                  </a:schemeClr>
                </a:solidFill>
                <a:latin typeface="+mn-ea"/>
              </a:rPr>
              <a:t>※</a:t>
            </a:r>
            <a:r>
              <a:rPr kumimoji="1" lang="ja-JP" altLang="en-US" sz="1600" b="1" dirty="0">
                <a:solidFill>
                  <a:schemeClr val="tx1">
                    <a:lumMod val="75000"/>
                    <a:lumOff val="25000"/>
                  </a:schemeClr>
                </a:solidFill>
                <a:latin typeface="+mn-ea"/>
              </a:rPr>
              <a:t>こちらは書籍の中で掲載したサンプルデータや図を</a:t>
            </a:r>
            <a:r>
              <a:rPr kumimoji="1" lang="en-US" altLang="ja-JP" sz="1600" b="1" dirty="0">
                <a:solidFill>
                  <a:schemeClr val="tx1">
                    <a:lumMod val="75000"/>
                    <a:lumOff val="25000"/>
                  </a:schemeClr>
                </a:solidFill>
                <a:latin typeface="+mn-ea"/>
              </a:rPr>
              <a:t>PowerPoint</a:t>
            </a:r>
            <a:r>
              <a:rPr kumimoji="1" lang="ja-JP" altLang="en-US" sz="1600" b="1" dirty="0">
                <a:solidFill>
                  <a:schemeClr val="tx1">
                    <a:lumMod val="75000"/>
                    <a:lumOff val="25000"/>
                  </a:schemeClr>
                </a:solidFill>
                <a:latin typeface="+mn-ea"/>
              </a:rPr>
              <a:t>で作成したデータです。復習や資料作成などの場面でご活用ください。印刷して手書きで記入したい場合には、「思考法図鑑ダウンロード特典（記入用データ）」（ファイル名：</a:t>
            </a:r>
            <a:r>
              <a:rPr kumimoji="1" lang="en-US" altLang="ja-JP" sz="1600" b="1" dirty="0">
                <a:solidFill>
                  <a:schemeClr val="tx1">
                    <a:lumMod val="75000"/>
                    <a:lumOff val="25000"/>
                  </a:schemeClr>
                </a:solidFill>
                <a:latin typeface="+mn-ea"/>
              </a:rPr>
              <a:t>02_Shikoho_Zukan_Template.pptx</a:t>
            </a:r>
            <a:r>
              <a:rPr kumimoji="1" lang="ja-JP" altLang="en-US" sz="1600" b="1" dirty="0">
                <a:solidFill>
                  <a:schemeClr val="tx1">
                    <a:lumMod val="75000"/>
                    <a:lumOff val="25000"/>
                  </a:schemeClr>
                </a:solidFill>
                <a:latin typeface="+mn-ea"/>
              </a:rPr>
              <a:t>）をお使いください。</a:t>
            </a:r>
          </a:p>
        </p:txBody>
      </p:sp>
    </p:spTree>
    <p:extLst>
      <p:ext uri="{BB962C8B-B14F-4D97-AF65-F5344CB8AC3E}">
        <p14:creationId xmlns:p14="http://schemas.microsoft.com/office/powerpoint/2010/main" val="134766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9906"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08_PAC</a:t>
            </a:r>
            <a:r>
              <a:rPr lang="ja-JP" altLang="en-US" sz="1200" b="1">
                <a:solidFill>
                  <a:schemeClr val="tx1">
                    <a:lumMod val="75000"/>
                    <a:lumOff val="25000"/>
                  </a:schemeClr>
                </a:solidFill>
                <a:latin typeface="+mn-ea"/>
              </a:rPr>
              <a:t>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A73C24DF-4A78-C64C-BBCB-45A88E5D5362}"/>
              </a:ext>
            </a:extLst>
          </p:cNvPr>
          <p:cNvSpPr/>
          <p:nvPr/>
        </p:nvSpPr>
        <p:spPr>
          <a:xfrm>
            <a:off x="352610" y="3644301"/>
            <a:ext cx="9200781" cy="284595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B82D2DBA-45BF-2245-92C4-B628DDF70A2A}"/>
              </a:ext>
            </a:extLst>
          </p:cNvPr>
          <p:cNvGrpSpPr/>
          <p:nvPr/>
        </p:nvGrpSpPr>
        <p:grpSpPr>
          <a:xfrm>
            <a:off x="3675738" y="3984904"/>
            <a:ext cx="2562989" cy="2181184"/>
            <a:chOff x="348377" y="2497745"/>
            <a:chExt cx="2825227" cy="2181184"/>
          </a:xfrm>
        </p:grpSpPr>
        <p:sp>
          <p:nvSpPr>
            <p:cNvPr id="8" name="正方形/長方形 7">
              <a:extLst>
                <a:ext uri="{FF2B5EF4-FFF2-40B4-BE49-F238E27FC236}">
                  <a16:creationId xmlns:a16="http://schemas.microsoft.com/office/drawing/2014/main" id="{19ECDD8F-6822-0240-BD99-4003E1D298F3}"/>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E7D62EB-0AF2-8F4A-9FCE-03D9E42DE2E7}"/>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EEC8B8DF-9FD1-2041-B4E5-F84E7887EBA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FE005E3-C37E-D64E-BEBC-74428BA71B7E}"/>
                </a:ext>
              </a:extLst>
            </p:cNvPr>
            <p:cNvSpPr txBox="1"/>
            <p:nvPr/>
          </p:nvSpPr>
          <p:spPr>
            <a:xfrm>
              <a:off x="356841" y="2562265"/>
              <a:ext cx="2816763"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Assumption </a:t>
              </a:r>
              <a:r>
                <a:rPr kumimoji="1" lang="ja-JP" altLang="en-US" sz="1600" b="1">
                  <a:solidFill>
                    <a:schemeClr val="tx1">
                      <a:lumMod val="75000"/>
                      <a:lumOff val="25000"/>
                    </a:schemeClr>
                  </a:solidFill>
                  <a:latin typeface="+mn-ea"/>
                </a:rPr>
                <a:t>仮定</a:t>
              </a:r>
              <a:endParaRPr kumimoji="1" lang="ja-JP" altLang="en-US" sz="16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918F1B7A-5289-EB4F-8CA3-313AC2107D2E}"/>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地域性の高い商品はエリア特化の媒体での広告効果が高い</a:t>
              </a:r>
              <a:endParaRPr kumimoji="1" lang="ja-JP" altLang="en-US" sz="1600" dirty="0">
                <a:solidFill>
                  <a:schemeClr val="tx1">
                    <a:lumMod val="75000"/>
                    <a:lumOff val="25000"/>
                  </a:schemeClr>
                </a:solidFill>
                <a:latin typeface="+mn-ea"/>
              </a:endParaRPr>
            </a:p>
          </p:txBody>
        </p:sp>
      </p:grpSp>
      <p:grpSp>
        <p:nvGrpSpPr>
          <p:cNvPr id="13" name="グループ化 12">
            <a:extLst>
              <a:ext uri="{FF2B5EF4-FFF2-40B4-BE49-F238E27FC236}">
                <a16:creationId xmlns:a16="http://schemas.microsoft.com/office/drawing/2014/main" id="{0EE67F1B-3B35-5847-A66C-BC297014DE19}"/>
              </a:ext>
            </a:extLst>
          </p:cNvPr>
          <p:cNvGrpSpPr/>
          <p:nvPr/>
        </p:nvGrpSpPr>
        <p:grpSpPr>
          <a:xfrm>
            <a:off x="692356" y="3984904"/>
            <a:ext cx="2562989" cy="2181184"/>
            <a:chOff x="348377" y="2497745"/>
            <a:chExt cx="2825227" cy="2181184"/>
          </a:xfrm>
        </p:grpSpPr>
        <p:sp>
          <p:nvSpPr>
            <p:cNvPr id="14" name="正方形/長方形 13">
              <a:extLst>
                <a:ext uri="{FF2B5EF4-FFF2-40B4-BE49-F238E27FC236}">
                  <a16:creationId xmlns:a16="http://schemas.microsoft.com/office/drawing/2014/main" id="{56D2DEED-2F37-0B48-8C5A-3BFEF34BB605}"/>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A06F910-F93E-2B49-B48B-D633EB47E54E}"/>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4862213B-7AC4-E444-ABA2-E861D2D9C329}"/>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2BD86C6-8508-5341-AB3D-580A4CC41768}"/>
                </a:ext>
              </a:extLst>
            </p:cNvPr>
            <p:cNvSpPr txBox="1"/>
            <p:nvPr/>
          </p:nvSpPr>
          <p:spPr>
            <a:xfrm>
              <a:off x="356841" y="2562265"/>
              <a:ext cx="2816763"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Premise </a:t>
              </a:r>
              <a:r>
                <a:rPr kumimoji="1" lang="ja-JP" altLang="en-US" sz="1600" b="1">
                  <a:solidFill>
                    <a:schemeClr val="tx1">
                      <a:lumMod val="75000"/>
                      <a:lumOff val="25000"/>
                    </a:schemeClr>
                  </a:solidFill>
                  <a:latin typeface="+mn-ea"/>
                </a:rPr>
                <a:t>前提</a:t>
              </a:r>
              <a:endParaRPr kumimoji="1" lang="ja-JP" altLang="en-US" sz="1600" b="1"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F7BF3895-E86B-9B40-A613-540C2A3981E0}"/>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これまで地域紙への広告出稿によって売上増を実現してきた</a:t>
              </a:r>
              <a:endParaRPr kumimoji="1" lang="ja-JP" altLang="en-US" sz="1600" dirty="0">
                <a:solidFill>
                  <a:schemeClr val="tx1">
                    <a:lumMod val="75000"/>
                    <a:lumOff val="25000"/>
                  </a:schemeClr>
                </a:solidFill>
                <a:latin typeface="+mn-ea"/>
              </a:endParaRPr>
            </a:p>
          </p:txBody>
        </p:sp>
      </p:grpSp>
      <p:grpSp>
        <p:nvGrpSpPr>
          <p:cNvPr id="19" name="グループ化 18">
            <a:extLst>
              <a:ext uri="{FF2B5EF4-FFF2-40B4-BE49-F238E27FC236}">
                <a16:creationId xmlns:a16="http://schemas.microsoft.com/office/drawing/2014/main" id="{B13670CC-2BF4-294F-ADA2-B59CF22F188F}"/>
              </a:ext>
            </a:extLst>
          </p:cNvPr>
          <p:cNvGrpSpPr/>
          <p:nvPr/>
        </p:nvGrpSpPr>
        <p:grpSpPr>
          <a:xfrm>
            <a:off x="6659120" y="3984904"/>
            <a:ext cx="2562989" cy="2181184"/>
            <a:chOff x="348377" y="2497745"/>
            <a:chExt cx="2825227" cy="2181184"/>
          </a:xfrm>
        </p:grpSpPr>
        <p:sp>
          <p:nvSpPr>
            <p:cNvPr id="20" name="正方形/長方形 19">
              <a:extLst>
                <a:ext uri="{FF2B5EF4-FFF2-40B4-BE49-F238E27FC236}">
                  <a16:creationId xmlns:a16="http://schemas.microsoft.com/office/drawing/2014/main" id="{904A0E49-4A3A-A847-BC66-E223A81AF4E9}"/>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9858B7B-97E7-EB4B-9E0E-A8BED66EDF9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A1954ED3-4224-BD4C-8C8D-10645A669C53}"/>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D2E269C-64A0-C544-AB99-D627EAB92FED}"/>
                </a:ext>
              </a:extLst>
            </p:cNvPr>
            <p:cNvSpPr txBox="1"/>
            <p:nvPr/>
          </p:nvSpPr>
          <p:spPr>
            <a:xfrm>
              <a:off x="356841" y="2562265"/>
              <a:ext cx="2816763"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Conclusion </a:t>
              </a:r>
              <a:r>
                <a:rPr kumimoji="1" lang="ja-JP" altLang="en-US" sz="1600" b="1">
                  <a:solidFill>
                    <a:schemeClr val="tx1">
                      <a:lumMod val="75000"/>
                      <a:lumOff val="25000"/>
                    </a:schemeClr>
                  </a:solidFill>
                  <a:latin typeface="+mn-ea"/>
                </a:rPr>
                <a:t>結論</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91A1F416-7F01-A548-B035-3293840AA360}"/>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だから次回の新商品の販促でも地域紙に広告を出す</a:t>
              </a:r>
              <a:endParaRPr kumimoji="1" lang="ja-JP" altLang="en-US" sz="1600" dirty="0">
                <a:solidFill>
                  <a:schemeClr val="tx1">
                    <a:lumMod val="75000"/>
                    <a:lumOff val="25000"/>
                  </a:schemeClr>
                </a:solidFill>
                <a:latin typeface="+mn-ea"/>
              </a:endParaRPr>
            </a:p>
          </p:txBody>
        </p:sp>
      </p:grpSp>
      <p:grpSp>
        <p:nvGrpSpPr>
          <p:cNvPr id="25" name="グループ化 24">
            <a:extLst>
              <a:ext uri="{FF2B5EF4-FFF2-40B4-BE49-F238E27FC236}">
                <a16:creationId xmlns:a16="http://schemas.microsoft.com/office/drawing/2014/main" id="{B43D5C34-0BB2-EF49-9777-3297ED2C610B}"/>
              </a:ext>
            </a:extLst>
          </p:cNvPr>
          <p:cNvGrpSpPr/>
          <p:nvPr/>
        </p:nvGrpSpPr>
        <p:grpSpPr>
          <a:xfrm>
            <a:off x="704730" y="859796"/>
            <a:ext cx="8496541" cy="2181184"/>
            <a:chOff x="356842" y="2497745"/>
            <a:chExt cx="2816762" cy="2181184"/>
          </a:xfrm>
        </p:grpSpPr>
        <p:sp>
          <p:nvSpPr>
            <p:cNvPr id="26" name="正方形/長方形 25">
              <a:extLst>
                <a:ext uri="{FF2B5EF4-FFF2-40B4-BE49-F238E27FC236}">
                  <a16:creationId xmlns:a16="http://schemas.microsoft.com/office/drawing/2014/main" id="{CB42E8E9-2676-9D4E-A2A5-B4528E346134}"/>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8C99E32-3BE6-8A4D-8303-00D3DEF3F10D}"/>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8FD7E88A-DF06-0B4F-853E-BDFB8E2A101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F9B0D3AE-B510-CA46-AFF6-A46FC3A9B6DD}"/>
                </a:ext>
              </a:extLst>
            </p:cNvPr>
            <p:cNvSpPr txBox="1"/>
            <p:nvPr/>
          </p:nvSpPr>
          <p:spPr>
            <a:xfrm>
              <a:off x="405898" y="2562265"/>
              <a:ext cx="271864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主張</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04EC8CE4-6A39-804A-A368-C5AA0309890D}"/>
                </a:ext>
              </a:extLst>
            </p:cNvPr>
            <p:cNvSpPr txBox="1"/>
            <p:nvPr/>
          </p:nvSpPr>
          <p:spPr>
            <a:xfrm>
              <a:off x="403223" y="3126174"/>
              <a:ext cx="2723999"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これまで地域紙への広告出稿によって売上増を実現してきた。地域性の高い商品はエリア特化の媒体での広告効果が高い。だから次回の新商品の販促でも地域紙に広告を出す</a:t>
              </a:r>
            </a:p>
          </p:txBody>
        </p:sp>
      </p:grpSp>
      <p:cxnSp>
        <p:nvCxnSpPr>
          <p:cNvPr id="31" name="直線矢印コネクタ 30">
            <a:extLst>
              <a:ext uri="{FF2B5EF4-FFF2-40B4-BE49-F238E27FC236}">
                <a16:creationId xmlns:a16="http://schemas.microsoft.com/office/drawing/2014/main" id="{1A2F641E-0A2B-764F-B364-C89990CBA2B5}"/>
              </a:ext>
            </a:extLst>
          </p:cNvPr>
          <p:cNvCxnSpPr>
            <a:cxnSpLocks/>
            <a:stCxn id="27" idx="2"/>
            <a:endCxn id="6" idx="0"/>
          </p:cNvCxnSpPr>
          <p:nvPr/>
        </p:nvCxnSpPr>
        <p:spPr>
          <a:xfrm>
            <a:off x="4953001" y="3040980"/>
            <a:ext cx="0" cy="60332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08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09_</a:t>
            </a:r>
            <a:r>
              <a:rPr lang="ja-JP" altLang="en-US" sz="1200" b="1">
                <a:solidFill>
                  <a:schemeClr val="tx1">
                    <a:lumMod val="75000"/>
                    <a:lumOff val="25000"/>
                  </a:schemeClr>
                </a:solidFill>
                <a:latin typeface="+mn-ea"/>
              </a:rPr>
              <a:t>メタ思考</a:t>
            </a:r>
            <a:endParaRPr kumimoji="1" lang="ja-JP" altLang="en-US" sz="12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F618A5FE-25E7-B548-AA23-6D1933156BCE}"/>
              </a:ext>
            </a:extLst>
          </p:cNvPr>
          <p:cNvSpPr/>
          <p:nvPr/>
        </p:nvSpPr>
        <p:spPr>
          <a:xfrm>
            <a:off x="356843" y="686423"/>
            <a:ext cx="518281" cy="251397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2199728-B277-8A4F-AE0C-CE0F5AE63614}"/>
              </a:ext>
            </a:extLst>
          </p:cNvPr>
          <p:cNvSpPr/>
          <p:nvPr/>
        </p:nvSpPr>
        <p:spPr>
          <a:xfrm>
            <a:off x="356841" y="686423"/>
            <a:ext cx="9200781" cy="25139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E2548609-EDD5-D04C-83CF-5D5E1149A021}"/>
              </a:ext>
            </a:extLst>
          </p:cNvPr>
          <p:cNvCxnSpPr>
            <a:cxnSpLocks/>
          </p:cNvCxnSpPr>
          <p:nvPr/>
        </p:nvCxnSpPr>
        <p:spPr>
          <a:xfrm flipH="1">
            <a:off x="883589" y="686423"/>
            <a:ext cx="4233" cy="251397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430D122-7577-4740-9EA2-1E7A9C6A0F84}"/>
              </a:ext>
            </a:extLst>
          </p:cNvPr>
          <p:cNvSpPr txBox="1"/>
          <p:nvPr/>
        </p:nvSpPr>
        <p:spPr>
          <a:xfrm>
            <a:off x="392463" y="686423"/>
            <a:ext cx="461665" cy="2513977"/>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メタレベル</a:t>
            </a:r>
            <a:endParaRPr kumimoji="1" lang="ja-JP" altLang="en-US"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FF4C876D-DFE3-8146-B957-E4E9BDE19B49}"/>
              </a:ext>
            </a:extLst>
          </p:cNvPr>
          <p:cNvSpPr txBox="1"/>
          <p:nvPr/>
        </p:nvSpPr>
        <p:spPr>
          <a:xfrm>
            <a:off x="1129632" y="902820"/>
            <a:ext cx="8151001" cy="11658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そもそも広報の役割は何か？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「情報が伝わった」とはどういう状態を指すか？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広報の成果をどのような指標で計測するか？</a:t>
            </a:r>
            <a:endParaRPr kumimoji="1" lang="ja-JP" altLang="en-US" sz="16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5EE469FF-5079-B246-9226-F5DD6876D8E4}"/>
              </a:ext>
            </a:extLst>
          </p:cNvPr>
          <p:cNvSpPr/>
          <p:nvPr/>
        </p:nvSpPr>
        <p:spPr>
          <a:xfrm>
            <a:off x="356844" y="3976275"/>
            <a:ext cx="518281" cy="251397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3A7C7A8-7106-134D-B959-A3F58CCA9BCB}"/>
              </a:ext>
            </a:extLst>
          </p:cNvPr>
          <p:cNvSpPr/>
          <p:nvPr/>
        </p:nvSpPr>
        <p:spPr>
          <a:xfrm>
            <a:off x="356842" y="3976275"/>
            <a:ext cx="9200781" cy="25139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8" name="直線コネクタ 17">
            <a:extLst>
              <a:ext uri="{FF2B5EF4-FFF2-40B4-BE49-F238E27FC236}">
                <a16:creationId xmlns:a16="http://schemas.microsoft.com/office/drawing/2014/main" id="{5EC86008-AE91-1D42-8D9F-0C5C62D5F6C4}"/>
              </a:ext>
            </a:extLst>
          </p:cNvPr>
          <p:cNvCxnSpPr>
            <a:cxnSpLocks/>
          </p:cNvCxnSpPr>
          <p:nvPr/>
        </p:nvCxnSpPr>
        <p:spPr>
          <a:xfrm flipH="1">
            <a:off x="883590" y="3976275"/>
            <a:ext cx="4233" cy="251397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C5AC804-F257-4A42-971F-F0037C6BEE0A}"/>
              </a:ext>
            </a:extLst>
          </p:cNvPr>
          <p:cNvSpPr txBox="1"/>
          <p:nvPr/>
        </p:nvSpPr>
        <p:spPr>
          <a:xfrm>
            <a:off x="392464" y="3976275"/>
            <a:ext cx="461665" cy="2513977"/>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対象レベル</a:t>
            </a:r>
            <a:endParaRPr kumimoji="1" lang="ja-JP" altLang="en-US" b="1"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F37352FB-AAE8-B94A-9B53-11BE8AD13CB3}"/>
              </a:ext>
            </a:extLst>
          </p:cNvPr>
          <p:cNvSpPr txBox="1"/>
          <p:nvPr/>
        </p:nvSpPr>
        <p:spPr>
          <a:xfrm>
            <a:off x="1129633" y="4192672"/>
            <a:ext cx="8151001" cy="11658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en-US" altLang="ja-JP" sz="1600" dirty="0">
                <a:solidFill>
                  <a:schemeClr val="tx1">
                    <a:lumMod val="75000"/>
                    <a:lumOff val="25000"/>
                  </a:schemeClr>
                </a:solidFill>
                <a:latin typeface="+mn-ea"/>
              </a:rPr>
              <a:t>Web</a:t>
            </a:r>
            <a:r>
              <a:rPr kumimoji="1" lang="ja-JP" altLang="en-US" sz="1600">
                <a:solidFill>
                  <a:schemeClr val="tx1">
                    <a:lumMod val="75000"/>
                    <a:lumOff val="25000"/>
                  </a:schemeClr>
                </a:solidFill>
                <a:latin typeface="+mn-ea"/>
              </a:rPr>
              <a:t>サイトは親しみやすいデザインがよいか？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en-US" altLang="ja-JP" sz="1600" dirty="0">
                <a:solidFill>
                  <a:schemeClr val="tx1">
                    <a:lumMod val="75000"/>
                    <a:lumOff val="25000"/>
                  </a:schemeClr>
                </a:solidFill>
                <a:latin typeface="+mn-ea"/>
              </a:rPr>
              <a:t>1</a:t>
            </a:r>
            <a:r>
              <a:rPr kumimoji="1" lang="ja-JP" altLang="en-US" sz="1600">
                <a:solidFill>
                  <a:schemeClr val="tx1">
                    <a:lumMod val="75000"/>
                    <a:lumOff val="25000"/>
                  </a:schemeClr>
                </a:solidFill>
                <a:latin typeface="+mn-ea"/>
              </a:rPr>
              <a:t>日</a:t>
            </a:r>
            <a:r>
              <a:rPr kumimoji="1" lang="en-US" altLang="ja-JP" sz="1600" dirty="0">
                <a:solidFill>
                  <a:schemeClr val="tx1">
                    <a:lumMod val="75000"/>
                    <a:lumOff val="25000"/>
                  </a:schemeClr>
                </a:solidFill>
                <a:latin typeface="+mn-ea"/>
              </a:rPr>
              <a:t>1</a:t>
            </a:r>
            <a:r>
              <a:rPr kumimoji="1" lang="ja-JP" altLang="en-US" sz="1600">
                <a:solidFill>
                  <a:schemeClr val="tx1">
                    <a:lumMod val="75000"/>
                    <a:lumOff val="25000"/>
                  </a:schemeClr>
                </a:solidFill>
                <a:latin typeface="+mn-ea"/>
              </a:rPr>
              <a:t>回以上情報を発信するにはどうする？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お問い合わせ数を</a:t>
            </a:r>
            <a:r>
              <a:rPr kumimoji="1" lang="en-US" altLang="ja-JP" sz="1600" dirty="0">
                <a:solidFill>
                  <a:schemeClr val="tx1">
                    <a:lumMod val="75000"/>
                    <a:lumOff val="25000"/>
                  </a:schemeClr>
                </a:solidFill>
                <a:latin typeface="+mn-ea"/>
              </a:rPr>
              <a:t>3</a:t>
            </a:r>
            <a:r>
              <a:rPr kumimoji="1" lang="ja-JP" altLang="en-US" sz="1600">
                <a:solidFill>
                  <a:schemeClr val="tx1">
                    <a:lumMod val="75000"/>
                    <a:lumOff val="25000"/>
                  </a:schemeClr>
                </a:solidFill>
                <a:latin typeface="+mn-ea"/>
              </a:rPr>
              <a:t>倍にするにはどうする？</a:t>
            </a:r>
            <a:endParaRPr kumimoji="1" lang="ja-JP" altLang="en-US" sz="1600" dirty="0">
              <a:solidFill>
                <a:schemeClr val="tx1">
                  <a:lumMod val="75000"/>
                  <a:lumOff val="25000"/>
                </a:schemeClr>
              </a:solidFill>
              <a:latin typeface="+mn-ea"/>
            </a:endParaRPr>
          </a:p>
        </p:txBody>
      </p:sp>
      <p:cxnSp>
        <p:nvCxnSpPr>
          <p:cNvPr id="21" name="直線矢印コネクタ 20">
            <a:extLst>
              <a:ext uri="{FF2B5EF4-FFF2-40B4-BE49-F238E27FC236}">
                <a16:creationId xmlns:a16="http://schemas.microsoft.com/office/drawing/2014/main" id="{CF4C1D3F-4503-734C-BB08-34AE2D33F3F5}"/>
              </a:ext>
            </a:extLst>
          </p:cNvPr>
          <p:cNvCxnSpPr>
            <a:cxnSpLocks/>
          </p:cNvCxnSpPr>
          <p:nvPr/>
        </p:nvCxnSpPr>
        <p:spPr>
          <a:xfrm>
            <a:off x="5384800" y="3200400"/>
            <a:ext cx="1" cy="7758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985D304-0C5F-5441-AB28-86E60B78DC19}"/>
              </a:ext>
            </a:extLst>
          </p:cNvPr>
          <p:cNvCxnSpPr>
            <a:cxnSpLocks/>
          </p:cNvCxnSpPr>
          <p:nvPr/>
        </p:nvCxnSpPr>
        <p:spPr>
          <a:xfrm flipV="1">
            <a:off x="4521200" y="3200400"/>
            <a:ext cx="1" cy="7758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9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5151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10_</a:t>
            </a:r>
            <a:r>
              <a:rPr lang="ja-JP" altLang="en-US" sz="1200" b="1">
                <a:solidFill>
                  <a:schemeClr val="tx1">
                    <a:lumMod val="75000"/>
                    <a:lumOff val="25000"/>
                  </a:schemeClr>
                </a:solidFill>
                <a:latin typeface="+mn-ea"/>
              </a:rPr>
              <a:t>ディベート思考</a:t>
            </a:r>
            <a:endParaRPr kumimoji="1" lang="ja-JP" altLang="en-US" sz="12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10944570-7CE5-EB45-869A-814CBD85B973}"/>
              </a:ext>
            </a:extLst>
          </p:cNvPr>
          <p:cNvSpPr/>
          <p:nvPr/>
        </p:nvSpPr>
        <p:spPr>
          <a:xfrm>
            <a:off x="356843" y="686423"/>
            <a:ext cx="518281" cy="8274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96E54B5-2D79-8E43-9AFD-35B050F0EE7F}"/>
              </a:ext>
            </a:extLst>
          </p:cNvPr>
          <p:cNvSpPr/>
          <p:nvPr/>
        </p:nvSpPr>
        <p:spPr>
          <a:xfrm>
            <a:off x="356841" y="686423"/>
            <a:ext cx="9200781" cy="8274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C1F7C5F7-0AFF-104D-A99D-517948473F47}"/>
              </a:ext>
            </a:extLst>
          </p:cNvPr>
          <p:cNvCxnSpPr>
            <a:cxnSpLocks/>
          </p:cNvCxnSpPr>
          <p:nvPr/>
        </p:nvCxnSpPr>
        <p:spPr>
          <a:xfrm flipH="1">
            <a:off x="883589" y="686423"/>
            <a:ext cx="4233" cy="8274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0A43F22-2E41-D540-B869-61E918A1330D}"/>
              </a:ext>
            </a:extLst>
          </p:cNvPr>
          <p:cNvSpPr txBox="1"/>
          <p:nvPr/>
        </p:nvSpPr>
        <p:spPr>
          <a:xfrm>
            <a:off x="407852" y="686423"/>
            <a:ext cx="430887" cy="8274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論題</a:t>
            </a:r>
            <a:endParaRPr kumimoji="1" lang="ja-JP" altLang="en-US" b="1"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7E4B39BB-2348-F240-B570-BFDAB89D3CA0}"/>
              </a:ext>
            </a:extLst>
          </p:cNvPr>
          <p:cNvSpPr/>
          <p:nvPr/>
        </p:nvSpPr>
        <p:spPr>
          <a:xfrm>
            <a:off x="349163" y="1845352"/>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EBD1E37E-95F5-7047-82DE-892834FE68E7}"/>
              </a:ext>
            </a:extLst>
          </p:cNvPr>
          <p:cNvCxnSpPr>
            <a:cxnSpLocks/>
          </p:cNvCxnSpPr>
          <p:nvPr/>
        </p:nvCxnSpPr>
        <p:spPr>
          <a:xfrm>
            <a:off x="356841" y="230289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C0CE18B-C150-4743-956B-125B72F9AF7B}"/>
              </a:ext>
            </a:extLst>
          </p:cNvPr>
          <p:cNvSpPr txBox="1"/>
          <p:nvPr/>
        </p:nvSpPr>
        <p:spPr>
          <a:xfrm>
            <a:off x="376749"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賛成意見</a:t>
            </a:r>
            <a:r>
              <a:rPr kumimoji="1" lang="en-US" altLang="ja-JP" sz="1600" b="1" dirty="0">
                <a:solidFill>
                  <a:schemeClr val="tx1">
                    <a:lumMod val="75000"/>
                    <a:lumOff val="25000"/>
                  </a:schemeClr>
                </a:solidFill>
                <a:latin typeface="+mn-ea"/>
              </a:rPr>
              <a:t>①</a:t>
            </a:r>
            <a:endParaRPr kumimoji="1" lang="ja-JP" altLang="en-US" sz="1600" b="1"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42B4D613-6922-424C-88C0-1DB26A636E0B}"/>
              </a:ext>
            </a:extLst>
          </p:cNvPr>
          <p:cNvSpPr/>
          <p:nvPr/>
        </p:nvSpPr>
        <p:spPr>
          <a:xfrm>
            <a:off x="356842" y="1849120"/>
            <a:ext cx="9200781" cy="464113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2FA3B09E-3D9E-D94F-87B6-1D3480380913}"/>
              </a:ext>
            </a:extLst>
          </p:cNvPr>
          <p:cNvCxnSpPr>
            <a:cxnSpLocks/>
          </p:cNvCxnSpPr>
          <p:nvPr/>
        </p:nvCxnSpPr>
        <p:spPr>
          <a:xfrm flipV="1">
            <a:off x="2657037"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E44B34F-A9EF-0C43-9E27-CDB947D4F806}"/>
              </a:ext>
            </a:extLst>
          </p:cNvPr>
          <p:cNvCxnSpPr>
            <a:cxnSpLocks/>
          </p:cNvCxnSpPr>
          <p:nvPr/>
        </p:nvCxnSpPr>
        <p:spPr>
          <a:xfrm flipV="1">
            <a:off x="9557623"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3C932B9-7496-C74F-BDEC-2E231656AC6F}"/>
              </a:ext>
            </a:extLst>
          </p:cNvPr>
          <p:cNvCxnSpPr>
            <a:cxnSpLocks/>
          </p:cNvCxnSpPr>
          <p:nvPr/>
        </p:nvCxnSpPr>
        <p:spPr>
          <a:xfrm flipV="1">
            <a:off x="4957232"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A6DE87B-C4B7-CC4A-9F73-69F047066AA5}"/>
              </a:ext>
            </a:extLst>
          </p:cNvPr>
          <p:cNvCxnSpPr>
            <a:cxnSpLocks/>
          </p:cNvCxnSpPr>
          <p:nvPr/>
        </p:nvCxnSpPr>
        <p:spPr>
          <a:xfrm flipV="1">
            <a:off x="7257427"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75934DD3-474F-6041-B033-4F01734BBED4}"/>
              </a:ext>
            </a:extLst>
          </p:cNvPr>
          <p:cNvSpPr txBox="1"/>
          <p:nvPr/>
        </p:nvSpPr>
        <p:spPr>
          <a:xfrm>
            <a:off x="2669264"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反対意見</a:t>
            </a:r>
            <a:r>
              <a:rPr kumimoji="1" lang="en-US" altLang="ja-JP" sz="1600" b="1" dirty="0">
                <a:solidFill>
                  <a:schemeClr val="tx1">
                    <a:lumMod val="75000"/>
                    <a:lumOff val="25000"/>
                  </a:schemeClr>
                </a:solidFill>
                <a:latin typeface="+mn-ea"/>
              </a:rPr>
              <a:t>①</a:t>
            </a:r>
            <a:endParaRPr kumimoji="1" lang="ja-JP" altLang="en-US" sz="1600" b="1" dirty="0">
              <a:solidFill>
                <a:schemeClr val="tx1">
                  <a:lumMod val="75000"/>
                  <a:lumOff val="25000"/>
                </a:schemeClr>
              </a:solidFill>
              <a:latin typeface="+mn-ea"/>
            </a:endParaRPr>
          </a:p>
        </p:txBody>
      </p:sp>
      <p:sp>
        <p:nvSpPr>
          <p:cNvPr id="33" name="テキスト ボックス 32">
            <a:extLst>
              <a:ext uri="{FF2B5EF4-FFF2-40B4-BE49-F238E27FC236}">
                <a16:creationId xmlns:a16="http://schemas.microsoft.com/office/drawing/2014/main" id="{2C844D7C-932A-9445-BDB7-A367EB859D09}"/>
              </a:ext>
            </a:extLst>
          </p:cNvPr>
          <p:cNvSpPr txBox="1"/>
          <p:nvPr/>
        </p:nvSpPr>
        <p:spPr>
          <a:xfrm>
            <a:off x="4969459"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賛成意見</a:t>
            </a:r>
            <a:r>
              <a:rPr kumimoji="1" lang="en-US" altLang="ja-JP" sz="1600" b="1" dirty="0">
                <a:solidFill>
                  <a:schemeClr val="tx1">
                    <a:lumMod val="75000"/>
                    <a:lumOff val="25000"/>
                  </a:schemeClr>
                </a:solidFill>
                <a:latin typeface="+mn-ea"/>
              </a:rPr>
              <a:t>②</a:t>
            </a:r>
            <a:endParaRPr kumimoji="1" lang="ja-JP" altLang="en-US" sz="1600" b="1" dirty="0">
              <a:solidFill>
                <a:schemeClr val="tx1">
                  <a:lumMod val="75000"/>
                  <a:lumOff val="25000"/>
                </a:schemeClr>
              </a:solidFill>
              <a:latin typeface="+mn-ea"/>
            </a:endParaRPr>
          </a:p>
        </p:txBody>
      </p:sp>
      <p:sp>
        <p:nvSpPr>
          <p:cNvPr id="34" name="テキスト ボックス 33">
            <a:extLst>
              <a:ext uri="{FF2B5EF4-FFF2-40B4-BE49-F238E27FC236}">
                <a16:creationId xmlns:a16="http://schemas.microsoft.com/office/drawing/2014/main" id="{52E72DA3-6849-544B-B280-13176FD2E9C4}"/>
              </a:ext>
            </a:extLst>
          </p:cNvPr>
          <p:cNvSpPr txBox="1"/>
          <p:nvPr/>
        </p:nvSpPr>
        <p:spPr>
          <a:xfrm>
            <a:off x="7269655"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反対意見</a:t>
            </a:r>
            <a:r>
              <a:rPr kumimoji="1" lang="en-US" altLang="ja-JP" sz="1600" b="1" dirty="0">
                <a:solidFill>
                  <a:schemeClr val="tx1">
                    <a:lumMod val="75000"/>
                    <a:lumOff val="25000"/>
                  </a:schemeClr>
                </a:solidFill>
                <a:latin typeface="+mn-ea"/>
              </a:rPr>
              <a:t>②</a:t>
            </a:r>
            <a:endParaRPr kumimoji="1" lang="ja-JP" altLang="en-US" sz="1600" b="1"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7483A123-2C3C-3441-94DA-C12B92075915}"/>
              </a:ext>
            </a:extLst>
          </p:cNvPr>
          <p:cNvSpPr txBox="1"/>
          <p:nvPr/>
        </p:nvSpPr>
        <p:spPr>
          <a:xfrm>
            <a:off x="1108795" y="946242"/>
            <a:ext cx="8216729" cy="307777"/>
          </a:xfrm>
          <a:prstGeom prst="rect">
            <a:avLst/>
          </a:prstGeom>
          <a:noFill/>
        </p:spPr>
        <p:txBody>
          <a:bodyPr wrap="square" rtlCol="0" anchor="ctr">
            <a:spAutoFit/>
          </a:bodyPr>
          <a:lstStyle/>
          <a:p>
            <a:pPr algn="just"/>
            <a:r>
              <a:rPr kumimoji="1" lang="ja-JP" altLang="en-US" sz="1400">
                <a:solidFill>
                  <a:schemeClr val="tx1">
                    <a:lumMod val="75000"/>
                    <a:lumOff val="25000"/>
                  </a:schemeClr>
                </a:solidFill>
                <a:latin typeface="+mn-ea"/>
              </a:rPr>
              <a:t>営業部門にリモートワークを採用すべきである</a:t>
            </a:r>
          </a:p>
        </p:txBody>
      </p:sp>
      <p:sp>
        <p:nvSpPr>
          <p:cNvPr id="36" name="テキスト ボックス 35">
            <a:extLst>
              <a:ext uri="{FF2B5EF4-FFF2-40B4-BE49-F238E27FC236}">
                <a16:creationId xmlns:a16="http://schemas.microsoft.com/office/drawing/2014/main" id="{C45FAB9C-974F-9B45-8772-062E9892DDF0}"/>
              </a:ext>
            </a:extLst>
          </p:cNvPr>
          <p:cNvSpPr txBox="1"/>
          <p:nvPr/>
        </p:nvSpPr>
        <p:spPr>
          <a:xfrm>
            <a:off x="525057" y="2457511"/>
            <a:ext cx="1991352" cy="1450975"/>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会社に出社しなければいけないという制約をなくすことで、担当エリアを広げることができる</a:t>
            </a:r>
          </a:p>
        </p:txBody>
      </p:sp>
      <p:sp>
        <p:nvSpPr>
          <p:cNvPr id="37" name="テキスト ボックス 36">
            <a:extLst>
              <a:ext uri="{FF2B5EF4-FFF2-40B4-BE49-F238E27FC236}">
                <a16:creationId xmlns:a16="http://schemas.microsoft.com/office/drawing/2014/main" id="{FBC0EF34-EAFF-F645-AA00-73331529AA39}"/>
              </a:ext>
            </a:extLst>
          </p:cNvPr>
          <p:cNvSpPr txBox="1"/>
          <p:nvPr/>
        </p:nvSpPr>
        <p:spPr>
          <a:xfrm>
            <a:off x="2817572" y="2457511"/>
            <a:ext cx="1991352" cy="3112968"/>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細かい拠点数を増やすという方法もある</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営業部門には情報共有や緊急時の対応力が必要で、メンバー同士のコミュニケーションが必要不可欠。リモートになってメンバー同士が疎遠になるのは問題がある</a:t>
            </a:r>
          </a:p>
        </p:txBody>
      </p:sp>
      <p:sp>
        <p:nvSpPr>
          <p:cNvPr id="38" name="テキスト ボックス 37">
            <a:extLst>
              <a:ext uri="{FF2B5EF4-FFF2-40B4-BE49-F238E27FC236}">
                <a16:creationId xmlns:a16="http://schemas.microsoft.com/office/drawing/2014/main" id="{79F05BF2-4155-C74B-98D1-DFBFB1963422}"/>
              </a:ext>
            </a:extLst>
          </p:cNvPr>
          <p:cNvSpPr txBox="1"/>
          <p:nvPr/>
        </p:nvSpPr>
        <p:spPr>
          <a:xfrm>
            <a:off x="5117767" y="2457511"/>
            <a:ext cx="1991352" cy="3389967"/>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拠点（オフィス）を増やすにはコストがかかる。リモートであれば低コストで実現できる</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いまは営業支援ソフトが進化しており、情報共有は可能</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en-US" altLang="ja-JP" sz="1200" dirty="0">
                <a:solidFill>
                  <a:schemeClr val="tx1">
                    <a:lumMod val="75000"/>
                    <a:lumOff val="25000"/>
                  </a:schemeClr>
                </a:solidFill>
                <a:latin typeface="+mn-ea"/>
              </a:rPr>
              <a:t>Web</a:t>
            </a:r>
            <a:r>
              <a:rPr kumimoji="1" lang="ja-JP" altLang="en-US" sz="1200">
                <a:solidFill>
                  <a:schemeClr val="tx1">
                    <a:lumMod val="75000"/>
                    <a:lumOff val="25000"/>
                  </a:schemeClr>
                </a:solidFill>
                <a:latin typeface="+mn-ea"/>
              </a:rPr>
              <a:t>ミーティングの頻度や内容を工夫することで解消可能</a:t>
            </a:r>
          </a:p>
        </p:txBody>
      </p:sp>
      <p:sp>
        <p:nvSpPr>
          <p:cNvPr id="39" name="テキスト ボックス 38">
            <a:extLst>
              <a:ext uri="{FF2B5EF4-FFF2-40B4-BE49-F238E27FC236}">
                <a16:creationId xmlns:a16="http://schemas.microsoft.com/office/drawing/2014/main" id="{A18517BD-0711-6E4F-987A-B5E3B701373F}"/>
              </a:ext>
            </a:extLst>
          </p:cNvPr>
          <p:cNvSpPr txBox="1"/>
          <p:nvPr/>
        </p:nvSpPr>
        <p:spPr>
          <a:xfrm>
            <a:off x="7417963" y="2457511"/>
            <a:ext cx="1991352" cy="3389967"/>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en-US" altLang="ja-JP" sz="1200" dirty="0">
                <a:solidFill>
                  <a:schemeClr val="tx1">
                    <a:lumMod val="75000"/>
                    <a:lumOff val="25000"/>
                  </a:schemeClr>
                </a:solidFill>
                <a:latin typeface="+mn-ea"/>
              </a:rPr>
              <a:t>5</a:t>
            </a:r>
            <a:r>
              <a:rPr kumimoji="1" lang="ja-JP" altLang="en-US" sz="1200">
                <a:solidFill>
                  <a:schemeClr val="tx1">
                    <a:lumMod val="75000"/>
                    <a:lumOff val="25000"/>
                  </a:schemeClr>
                </a:solidFill>
                <a:latin typeface="+mn-ea"/>
              </a:rPr>
              <a:t>拠点展開しており、拠点運営のナレッジは蓄積済み。新しい体制を取るより総合的なコストは低い</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a:solidFill>
                  <a:schemeClr val="tx1">
                    <a:lumMod val="75000"/>
                    <a:lumOff val="25000"/>
                  </a:schemeClr>
                </a:solidFill>
                <a:latin typeface="+mn-ea"/>
              </a:rPr>
              <a:t>業務面の報告や相談はツールで可能だが、ちょっとした情報の共有や言葉にできない些細な違和感の共有が難しい</a:t>
            </a:r>
          </a:p>
        </p:txBody>
      </p:sp>
    </p:spTree>
    <p:extLst>
      <p:ext uri="{BB962C8B-B14F-4D97-AF65-F5344CB8AC3E}">
        <p14:creationId xmlns:p14="http://schemas.microsoft.com/office/powerpoint/2010/main" val="155289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270173"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1</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P.40</a:t>
            </a:r>
            <a:r>
              <a:rPr kumimoji="1" lang="ja-JP" altLang="en-US" sz="1200" b="1" dirty="0">
                <a:solidFill>
                  <a:schemeClr val="bg1"/>
                </a:solidFill>
                <a:latin typeface="+mn-ea"/>
              </a:rPr>
              <a:t>）</a:t>
            </a:r>
          </a:p>
        </p:txBody>
      </p:sp>
      <p:grpSp>
        <p:nvGrpSpPr>
          <p:cNvPr id="103" name="グループ化 102">
            <a:extLst>
              <a:ext uri="{FF2B5EF4-FFF2-40B4-BE49-F238E27FC236}">
                <a16:creationId xmlns:a16="http://schemas.microsoft.com/office/drawing/2014/main" id="{1531A1FC-1577-6742-AD34-443036F20673}"/>
              </a:ext>
            </a:extLst>
          </p:cNvPr>
          <p:cNvGrpSpPr/>
          <p:nvPr/>
        </p:nvGrpSpPr>
        <p:grpSpPr>
          <a:xfrm>
            <a:off x="581118" y="3115000"/>
            <a:ext cx="1542306" cy="365131"/>
            <a:chOff x="581118" y="1080777"/>
            <a:chExt cx="1542306" cy="365131"/>
          </a:xfrm>
        </p:grpSpPr>
        <p:sp>
          <p:nvSpPr>
            <p:cNvPr id="104" name="正方形/長方形 103">
              <a:extLst>
                <a:ext uri="{FF2B5EF4-FFF2-40B4-BE49-F238E27FC236}">
                  <a16:creationId xmlns:a16="http://schemas.microsoft.com/office/drawing/2014/main" id="{E0793091-5687-C94F-B20B-2B7EB1B054B0}"/>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05" name="テキスト ボックス 104">
              <a:extLst>
                <a:ext uri="{FF2B5EF4-FFF2-40B4-BE49-F238E27FC236}">
                  <a16:creationId xmlns:a16="http://schemas.microsoft.com/office/drawing/2014/main" id="{F6C51C6E-5A06-DE4C-BCD8-1C284AF2DE4F}"/>
                </a:ext>
              </a:extLst>
            </p:cNvPr>
            <p:cNvSpPr txBox="1"/>
            <p:nvPr/>
          </p:nvSpPr>
          <p:spPr>
            <a:xfrm>
              <a:off x="1106055" y="1124843"/>
              <a:ext cx="492443"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利益</a:t>
              </a:r>
              <a:endParaRPr kumimoji="1" lang="en-US" altLang="ja-JP" sz="1200" b="1" dirty="0">
                <a:solidFill>
                  <a:schemeClr val="tx1">
                    <a:lumMod val="75000"/>
                    <a:lumOff val="25000"/>
                  </a:schemeClr>
                </a:solidFill>
                <a:latin typeface="+mn-ea"/>
              </a:endParaRPr>
            </a:p>
          </p:txBody>
        </p:sp>
      </p:grpSp>
      <p:grpSp>
        <p:nvGrpSpPr>
          <p:cNvPr id="123" name="グループ化 122">
            <a:extLst>
              <a:ext uri="{FF2B5EF4-FFF2-40B4-BE49-F238E27FC236}">
                <a16:creationId xmlns:a16="http://schemas.microsoft.com/office/drawing/2014/main" id="{A0E0F0AF-9955-A645-8026-67C4785C18E7}"/>
              </a:ext>
            </a:extLst>
          </p:cNvPr>
          <p:cNvGrpSpPr/>
          <p:nvPr/>
        </p:nvGrpSpPr>
        <p:grpSpPr>
          <a:xfrm>
            <a:off x="2381483" y="2721486"/>
            <a:ext cx="1542306" cy="365131"/>
            <a:chOff x="581118" y="1080777"/>
            <a:chExt cx="1542306" cy="365131"/>
          </a:xfrm>
        </p:grpSpPr>
        <p:sp>
          <p:nvSpPr>
            <p:cNvPr id="139" name="正方形/長方形 138">
              <a:extLst>
                <a:ext uri="{FF2B5EF4-FFF2-40B4-BE49-F238E27FC236}">
                  <a16:creationId xmlns:a16="http://schemas.microsoft.com/office/drawing/2014/main" id="{6AE8FCCF-E81E-2C4F-8A3F-8E76E4A5FF14}"/>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40" name="テキスト ボックス 139">
              <a:extLst>
                <a:ext uri="{FF2B5EF4-FFF2-40B4-BE49-F238E27FC236}">
                  <a16:creationId xmlns:a16="http://schemas.microsoft.com/office/drawing/2014/main" id="{4047F8D9-B945-924F-A695-AC49892AF725}"/>
                </a:ext>
              </a:extLst>
            </p:cNvPr>
            <p:cNvSpPr txBox="1"/>
            <p:nvPr/>
          </p:nvSpPr>
          <p:spPr>
            <a:xfrm>
              <a:off x="1106054" y="1124843"/>
              <a:ext cx="492443"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売上</a:t>
              </a:r>
              <a:endParaRPr kumimoji="1" lang="en-US" altLang="ja-JP" sz="1200" b="1" dirty="0">
                <a:solidFill>
                  <a:schemeClr val="tx1">
                    <a:lumMod val="75000"/>
                    <a:lumOff val="25000"/>
                  </a:schemeClr>
                </a:solidFill>
                <a:latin typeface="+mn-ea"/>
              </a:endParaRPr>
            </a:p>
          </p:txBody>
        </p:sp>
      </p:grpSp>
      <p:grpSp>
        <p:nvGrpSpPr>
          <p:cNvPr id="124" name="グループ化 123">
            <a:extLst>
              <a:ext uri="{FF2B5EF4-FFF2-40B4-BE49-F238E27FC236}">
                <a16:creationId xmlns:a16="http://schemas.microsoft.com/office/drawing/2014/main" id="{4C53990B-AC8A-D341-8608-F78E1F3631AD}"/>
              </a:ext>
            </a:extLst>
          </p:cNvPr>
          <p:cNvGrpSpPr/>
          <p:nvPr/>
        </p:nvGrpSpPr>
        <p:grpSpPr>
          <a:xfrm>
            <a:off x="2381483" y="3508514"/>
            <a:ext cx="1542306" cy="365131"/>
            <a:chOff x="581118" y="1080777"/>
            <a:chExt cx="1542306" cy="365131"/>
          </a:xfrm>
        </p:grpSpPr>
        <p:sp>
          <p:nvSpPr>
            <p:cNvPr id="137" name="正方形/長方形 136">
              <a:extLst>
                <a:ext uri="{FF2B5EF4-FFF2-40B4-BE49-F238E27FC236}">
                  <a16:creationId xmlns:a16="http://schemas.microsoft.com/office/drawing/2014/main" id="{475F21AA-53BC-FA44-8CF0-0422D8900962}"/>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38" name="テキスト ボックス 137">
              <a:extLst>
                <a:ext uri="{FF2B5EF4-FFF2-40B4-BE49-F238E27FC236}">
                  <a16:creationId xmlns:a16="http://schemas.microsoft.com/office/drawing/2014/main" id="{0FCC0EFE-24A5-8F4C-89B5-B6EAC83BE4AA}"/>
                </a:ext>
              </a:extLst>
            </p:cNvPr>
            <p:cNvSpPr txBox="1"/>
            <p:nvPr/>
          </p:nvSpPr>
          <p:spPr>
            <a:xfrm>
              <a:off x="1029111"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コスト</a:t>
              </a:r>
              <a:endParaRPr kumimoji="1" lang="en-US" altLang="ja-JP" sz="1200" b="1" dirty="0">
                <a:solidFill>
                  <a:schemeClr val="tx1">
                    <a:lumMod val="75000"/>
                    <a:lumOff val="25000"/>
                  </a:schemeClr>
                </a:solidFill>
                <a:latin typeface="+mn-ea"/>
              </a:endParaRPr>
            </a:p>
          </p:txBody>
        </p:sp>
      </p:grpSp>
      <p:grpSp>
        <p:nvGrpSpPr>
          <p:cNvPr id="149" name="グループ化 148">
            <a:extLst>
              <a:ext uri="{FF2B5EF4-FFF2-40B4-BE49-F238E27FC236}">
                <a16:creationId xmlns:a16="http://schemas.microsoft.com/office/drawing/2014/main" id="{CFD68CFA-FA3B-2B46-A9D5-CF036D85B147}"/>
              </a:ext>
            </a:extLst>
          </p:cNvPr>
          <p:cNvGrpSpPr/>
          <p:nvPr/>
        </p:nvGrpSpPr>
        <p:grpSpPr>
          <a:xfrm>
            <a:off x="4181848" y="1558390"/>
            <a:ext cx="1542306" cy="365131"/>
            <a:chOff x="581118" y="1080777"/>
            <a:chExt cx="1542306" cy="365131"/>
          </a:xfrm>
        </p:grpSpPr>
        <p:sp>
          <p:nvSpPr>
            <p:cNvPr id="171" name="正方形/長方形 170">
              <a:extLst>
                <a:ext uri="{FF2B5EF4-FFF2-40B4-BE49-F238E27FC236}">
                  <a16:creationId xmlns:a16="http://schemas.microsoft.com/office/drawing/2014/main" id="{3CE2BD54-B6E4-0042-AF0F-26F7EB135BAC}"/>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72" name="テキスト ボックス 171">
              <a:extLst>
                <a:ext uri="{FF2B5EF4-FFF2-40B4-BE49-F238E27FC236}">
                  <a16:creationId xmlns:a16="http://schemas.microsoft.com/office/drawing/2014/main" id="{1603A401-DF7D-A246-AC12-56A02FFF9A42}"/>
                </a:ext>
              </a:extLst>
            </p:cNvPr>
            <p:cNvSpPr txBox="1"/>
            <p:nvPr/>
          </p:nvSpPr>
          <p:spPr>
            <a:xfrm>
              <a:off x="1029113"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顧客数</a:t>
              </a:r>
              <a:endParaRPr kumimoji="1" lang="en-US" altLang="ja-JP" sz="1200" b="1" dirty="0">
                <a:solidFill>
                  <a:schemeClr val="tx1">
                    <a:lumMod val="75000"/>
                    <a:lumOff val="25000"/>
                  </a:schemeClr>
                </a:solidFill>
                <a:latin typeface="+mn-ea"/>
              </a:endParaRPr>
            </a:p>
          </p:txBody>
        </p:sp>
      </p:grpSp>
      <p:grpSp>
        <p:nvGrpSpPr>
          <p:cNvPr id="151" name="グループ化 150">
            <a:extLst>
              <a:ext uri="{FF2B5EF4-FFF2-40B4-BE49-F238E27FC236}">
                <a16:creationId xmlns:a16="http://schemas.microsoft.com/office/drawing/2014/main" id="{F43C6E5D-8FBD-1741-A0C4-1193A8AFFC6E}"/>
              </a:ext>
            </a:extLst>
          </p:cNvPr>
          <p:cNvGrpSpPr/>
          <p:nvPr/>
        </p:nvGrpSpPr>
        <p:grpSpPr>
          <a:xfrm>
            <a:off x="4181848" y="2721486"/>
            <a:ext cx="1542306" cy="365131"/>
            <a:chOff x="581118" y="1080777"/>
            <a:chExt cx="1542306" cy="365131"/>
          </a:xfrm>
        </p:grpSpPr>
        <p:sp>
          <p:nvSpPr>
            <p:cNvPr id="167" name="正方形/長方形 166">
              <a:extLst>
                <a:ext uri="{FF2B5EF4-FFF2-40B4-BE49-F238E27FC236}">
                  <a16:creationId xmlns:a16="http://schemas.microsoft.com/office/drawing/2014/main" id="{9F5E14F8-8EE6-B042-B8A2-FEBDE49DC2EC}"/>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68" name="テキスト ボックス 167">
              <a:extLst>
                <a:ext uri="{FF2B5EF4-FFF2-40B4-BE49-F238E27FC236}">
                  <a16:creationId xmlns:a16="http://schemas.microsoft.com/office/drawing/2014/main" id="{AB5B49F3-21DA-0F43-849E-8517DB5CBAC4}"/>
                </a:ext>
              </a:extLst>
            </p:cNvPr>
            <p:cNvSpPr txBox="1"/>
            <p:nvPr/>
          </p:nvSpPr>
          <p:spPr>
            <a:xfrm>
              <a:off x="1029112"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客単価</a:t>
              </a:r>
              <a:endParaRPr kumimoji="1" lang="en-US" altLang="ja-JP" sz="1200" b="1" dirty="0">
                <a:solidFill>
                  <a:schemeClr val="tx1">
                    <a:lumMod val="75000"/>
                    <a:lumOff val="25000"/>
                  </a:schemeClr>
                </a:solidFill>
                <a:latin typeface="+mn-ea"/>
              </a:endParaRPr>
            </a:p>
          </p:txBody>
        </p:sp>
      </p:grpSp>
      <p:grpSp>
        <p:nvGrpSpPr>
          <p:cNvPr id="152" name="グループ化 151">
            <a:extLst>
              <a:ext uri="{FF2B5EF4-FFF2-40B4-BE49-F238E27FC236}">
                <a16:creationId xmlns:a16="http://schemas.microsoft.com/office/drawing/2014/main" id="{B8718437-3363-C944-8518-4EDF143F293A}"/>
              </a:ext>
            </a:extLst>
          </p:cNvPr>
          <p:cNvGrpSpPr/>
          <p:nvPr/>
        </p:nvGrpSpPr>
        <p:grpSpPr>
          <a:xfrm>
            <a:off x="4181848" y="3508514"/>
            <a:ext cx="1542306" cy="365131"/>
            <a:chOff x="581118" y="1080777"/>
            <a:chExt cx="1542306" cy="365131"/>
          </a:xfrm>
        </p:grpSpPr>
        <p:sp>
          <p:nvSpPr>
            <p:cNvPr id="165" name="正方形/長方形 164">
              <a:extLst>
                <a:ext uri="{FF2B5EF4-FFF2-40B4-BE49-F238E27FC236}">
                  <a16:creationId xmlns:a16="http://schemas.microsoft.com/office/drawing/2014/main" id="{1F3AF136-D3AA-9E42-991B-FC9CE6BCEB1F}"/>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66" name="テキスト ボックス 165">
              <a:extLst>
                <a:ext uri="{FF2B5EF4-FFF2-40B4-BE49-F238E27FC236}">
                  <a16:creationId xmlns:a16="http://schemas.microsoft.com/office/drawing/2014/main" id="{BE68299B-9286-3548-9CF7-7AC718504347}"/>
                </a:ext>
              </a:extLst>
            </p:cNvPr>
            <p:cNvSpPr txBox="1"/>
            <p:nvPr/>
          </p:nvSpPr>
          <p:spPr>
            <a:xfrm>
              <a:off x="1029110" y="1124843"/>
              <a:ext cx="646332"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変動費</a:t>
              </a:r>
              <a:endParaRPr kumimoji="1" lang="en-US" altLang="ja-JP" sz="1200" b="1" dirty="0">
                <a:solidFill>
                  <a:schemeClr val="tx1">
                    <a:lumMod val="75000"/>
                    <a:lumOff val="25000"/>
                  </a:schemeClr>
                </a:solidFill>
                <a:latin typeface="+mn-ea"/>
              </a:endParaRPr>
            </a:p>
          </p:txBody>
        </p:sp>
      </p:grpSp>
      <p:grpSp>
        <p:nvGrpSpPr>
          <p:cNvPr id="153" name="グループ化 152">
            <a:extLst>
              <a:ext uri="{FF2B5EF4-FFF2-40B4-BE49-F238E27FC236}">
                <a16:creationId xmlns:a16="http://schemas.microsoft.com/office/drawing/2014/main" id="{D8CA7F52-D284-6343-917C-149B84A21F00}"/>
              </a:ext>
            </a:extLst>
          </p:cNvPr>
          <p:cNvGrpSpPr/>
          <p:nvPr/>
        </p:nvGrpSpPr>
        <p:grpSpPr>
          <a:xfrm>
            <a:off x="4181848" y="4090062"/>
            <a:ext cx="1542306" cy="365131"/>
            <a:chOff x="581118" y="1080777"/>
            <a:chExt cx="1542306" cy="365131"/>
          </a:xfrm>
        </p:grpSpPr>
        <p:sp>
          <p:nvSpPr>
            <p:cNvPr id="163" name="正方形/長方形 162">
              <a:extLst>
                <a:ext uri="{FF2B5EF4-FFF2-40B4-BE49-F238E27FC236}">
                  <a16:creationId xmlns:a16="http://schemas.microsoft.com/office/drawing/2014/main" id="{35404C48-F644-9A47-8B6C-13AE87C18E13}"/>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64" name="テキスト ボックス 163">
              <a:extLst>
                <a:ext uri="{FF2B5EF4-FFF2-40B4-BE49-F238E27FC236}">
                  <a16:creationId xmlns:a16="http://schemas.microsoft.com/office/drawing/2014/main" id="{7E7538AC-94C9-D144-BB00-ABBA096E3CA2}"/>
                </a:ext>
              </a:extLst>
            </p:cNvPr>
            <p:cNvSpPr txBox="1"/>
            <p:nvPr/>
          </p:nvSpPr>
          <p:spPr>
            <a:xfrm>
              <a:off x="1029111" y="1124843"/>
              <a:ext cx="646332"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固定費</a:t>
              </a:r>
              <a:endParaRPr kumimoji="1" lang="en-US" altLang="ja-JP" sz="1200" b="1" dirty="0">
                <a:solidFill>
                  <a:schemeClr val="tx1">
                    <a:lumMod val="75000"/>
                    <a:lumOff val="25000"/>
                  </a:schemeClr>
                </a:solidFill>
                <a:latin typeface="+mn-ea"/>
              </a:endParaRPr>
            </a:p>
          </p:txBody>
        </p:sp>
      </p:grpSp>
      <p:grpSp>
        <p:nvGrpSpPr>
          <p:cNvPr id="176" name="グループ化 175">
            <a:extLst>
              <a:ext uri="{FF2B5EF4-FFF2-40B4-BE49-F238E27FC236}">
                <a16:creationId xmlns:a16="http://schemas.microsoft.com/office/drawing/2014/main" id="{C50A5A7E-2663-F141-B9CF-6FF11F25C6BA}"/>
              </a:ext>
            </a:extLst>
          </p:cNvPr>
          <p:cNvGrpSpPr/>
          <p:nvPr/>
        </p:nvGrpSpPr>
        <p:grpSpPr>
          <a:xfrm>
            <a:off x="5982213" y="976842"/>
            <a:ext cx="1542306" cy="365131"/>
            <a:chOff x="581118" y="1080777"/>
            <a:chExt cx="1542306" cy="365131"/>
          </a:xfrm>
        </p:grpSpPr>
        <p:sp>
          <p:nvSpPr>
            <p:cNvPr id="201" name="正方形/長方形 200">
              <a:extLst>
                <a:ext uri="{FF2B5EF4-FFF2-40B4-BE49-F238E27FC236}">
                  <a16:creationId xmlns:a16="http://schemas.microsoft.com/office/drawing/2014/main" id="{A01CDF82-6FC3-5A49-9A6B-1CCFF986EFEA}"/>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2" name="テキスト ボックス 201">
              <a:extLst>
                <a:ext uri="{FF2B5EF4-FFF2-40B4-BE49-F238E27FC236}">
                  <a16:creationId xmlns:a16="http://schemas.microsoft.com/office/drawing/2014/main" id="{7911871B-EE85-9247-94A7-B2B5D1D83FDE}"/>
                </a:ext>
              </a:extLst>
            </p:cNvPr>
            <p:cNvSpPr txBox="1"/>
            <p:nvPr/>
          </p:nvSpPr>
          <p:spPr>
            <a:xfrm>
              <a:off x="1029113"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購入率</a:t>
              </a:r>
              <a:endParaRPr kumimoji="1" lang="en-US" altLang="ja-JP" sz="1200" b="1" dirty="0">
                <a:solidFill>
                  <a:schemeClr val="tx1">
                    <a:lumMod val="75000"/>
                    <a:lumOff val="25000"/>
                  </a:schemeClr>
                </a:solidFill>
                <a:latin typeface="+mn-ea"/>
              </a:endParaRPr>
            </a:p>
          </p:txBody>
        </p:sp>
      </p:grpSp>
      <p:grpSp>
        <p:nvGrpSpPr>
          <p:cNvPr id="177" name="グループ化 176">
            <a:extLst>
              <a:ext uri="{FF2B5EF4-FFF2-40B4-BE49-F238E27FC236}">
                <a16:creationId xmlns:a16="http://schemas.microsoft.com/office/drawing/2014/main" id="{3BD6BDE4-455E-9940-BE80-B998364AEAA1}"/>
              </a:ext>
            </a:extLst>
          </p:cNvPr>
          <p:cNvGrpSpPr/>
          <p:nvPr/>
        </p:nvGrpSpPr>
        <p:grpSpPr>
          <a:xfrm>
            <a:off x="5982213" y="1558390"/>
            <a:ext cx="1542306" cy="365131"/>
            <a:chOff x="581118" y="1080777"/>
            <a:chExt cx="1542306" cy="365131"/>
          </a:xfrm>
        </p:grpSpPr>
        <p:sp>
          <p:nvSpPr>
            <p:cNvPr id="199" name="正方形/長方形 198">
              <a:extLst>
                <a:ext uri="{FF2B5EF4-FFF2-40B4-BE49-F238E27FC236}">
                  <a16:creationId xmlns:a16="http://schemas.microsoft.com/office/drawing/2014/main" id="{65C96FBF-65FE-A842-8B15-CB0E7736189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0" name="テキスト ボックス 199">
              <a:extLst>
                <a:ext uri="{FF2B5EF4-FFF2-40B4-BE49-F238E27FC236}">
                  <a16:creationId xmlns:a16="http://schemas.microsoft.com/office/drawing/2014/main" id="{14930886-C5F8-FB4A-B889-895AFBAF6BD4}"/>
                </a:ext>
              </a:extLst>
            </p:cNvPr>
            <p:cNvSpPr txBox="1"/>
            <p:nvPr/>
          </p:nvSpPr>
          <p:spPr>
            <a:xfrm>
              <a:off x="952170"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来店者数</a:t>
              </a:r>
              <a:endParaRPr kumimoji="1" lang="en-US" altLang="ja-JP" sz="1200" b="1" dirty="0">
                <a:solidFill>
                  <a:schemeClr val="tx1">
                    <a:lumMod val="75000"/>
                    <a:lumOff val="25000"/>
                  </a:schemeClr>
                </a:solidFill>
                <a:latin typeface="+mn-ea"/>
              </a:endParaRPr>
            </a:p>
          </p:txBody>
        </p:sp>
      </p:grpSp>
      <p:grpSp>
        <p:nvGrpSpPr>
          <p:cNvPr id="178" name="グループ化 177">
            <a:extLst>
              <a:ext uri="{FF2B5EF4-FFF2-40B4-BE49-F238E27FC236}">
                <a16:creationId xmlns:a16="http://schemas.microsoft.com/office/drawing/2014/main" id="{2B7004BA-094D-9140-8EFF-87FB75147AE2}"/>
              </a:ext>
            </a:extLst>
          </p:cNvPr>
          <p:cNvGrpSpPr/>
          <p:nvPr/>
        </p:nvGrpSpPr>
        <p:grpSpPr>
          <a:xfrm>
            <a:off x="5982213" y="2139938"/>
            <a:ext cx="1542306" cy="365131"/>
            <a:chOff x="581118" y="1080777"/>
            <a:chExt cx="1542306" cy="365131"/>
          </a:xfrm>
        </p:grpSpPr>
        <p:sp>
          <p:nvSpPr>
            <p:cNvPr id="197" name="正方形/長方形 196">
              <a:extLst>
                <a:ext uri="{FF2B5EF4-FFF2-40B4-BE49-F238E27FC236}">
                  <a16:creationId xmlns:a16="http://schemas.microsoft.com/office/drawing/2014/main" id="{A49936DB-41CC-CC47-9C6D-6B9419FC4DB9}"/>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98" name="テキスト ボックス 197">
              <a:extLst>
                <a:ext uri="{FF2B5EF4-FFF2-40B4-BE49-F238E27FC236}">
                  <a16:creationId xmlns:a16="http://schemas.microsoft.com/office/drawing/2014/main" id="{4A6785BF-4CD2-A749-97C5-5440BAB8D7FE}"/>
                </a:ext>
              </a:extLst>
            </p:cNvPr>
            <p:cNvSpPr txBox="1"/>
            <p:nvPr/>
          </p:nvSpPr>
          <p:spPr>
            <a:xfrm>
              <a:off x="952169"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商品単価</a:t>
              </a:r>
              <a:endParaRPr kumimoji="1" lang="en-US" altLang="ja-JP" sz="1200" b="1" dirty="0">
                <a:solidFill>
                  <a:schemeClr val="tx1">
                    <a:lumMod val="75000"/>
                    <a:lumOff val="25000"/>
                  </a:schemeClr>
                </a:solidFill>
                <a:latin typeface="+mn-ea"/>
              </a:endParaRPr>
            </a:p>
          </p:txBody>
        </p:sp>
      </p:grpSp>
      <p:grpSp>
        <p:nvGrpSpPr>
          <p:cNvPr id="179" name="グループ化 178">
            <a:extLst>
              <a:ext uri="{FF2B5EF4-FFF2-40B4-BE49-F238E27FC236}">
                <a16:creationId xmlns:a16="http://schemas.microsoft.com/office/drawing/2014/main" id="{30C5BE1C-FB84-4C43-AAF9-9B0F54C77978}"/>
              </a:ext>
            </a:extLst>
          </p:cNvPr>
          <p:cNvGrpSpPr/>
          <p:nvPr/>
        </p:nvGrpSpPr>
        <p:grpSpPr>
          <a:xfrm>
            <a:off x="5982213" y="2721486"/>
            <a:ext cx="1542306" cy="365131"/>
            <a:chOff x="581118" y="1080777"/>
            <a:chExt cx="1542306" cy="365131"/>
          </a:xfrm>
        </p:grpSpPr>
        <p:sp>
          <p:nvSpPr>
            <p:cNvPr id="195" name="正方形/長方形 194">
              <a:extLst>
                <a:ext uri="{FF2B5EF4-FFF2-40B4-BE49-F238E27FC236}">
                  <a16:creationId xmlns:a16="http://schemas.microsoft.com/office/drawing/2014/main" id="{0A9B003F-257D-DD4D-B3A4-EB852257D850}"/>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96" name="テキスト ボックス 195">
              <a:extLst>
                <a:ext uri="{FF2B5EF4-FFF2-40B4-BE49-F238E27FC236}">
                  <a16:creationId xmlns:a16="http://schemas.microsoft.com/office/drawing/2014/main" id="{E5FB33EB-E633-0846-98D0-E4857BFC96F3}"/>
                </a:ext>
              </a:extLst>
            </p:cNvPr>
            <p:cNvSpPr txBox="1"/>
            <p:nvPr/>
          </p:nvSpPr>
          <p:spPr>
            <a:xfrm>
              <a:off x="1029114"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購入数</a:t>
              </a:r>
              <a:endParaRPr kumimoji="1" lang="en-US" altLang="ja-JP" sz="1200" b="1" dirty="0">
                <a:solidFill>
                  <a:schemeClr val="tx1">
                    <a:lumMod val="75000"/>
                    <a:lumOff val="25000"/>
                  </a:schemeClr>
                </a:solidFill>
                <a:latin typeface="+mn-ea"/>
              </a:endParaRPr>
            </a:p>
          </p:txBody>
        </p:sp>
      </p:grpSp>
      <p:grpSp>
        <p:nvGrpSpPr>
          <p:cNvPr id="180" name="グループ化 179">
            <a:extLst>
              <a:ext uri="{FF2B5EF4-FFF2-40B4-BE49-F238E27FC236}">
                <a16:creationId xmlns:a16="http://schemas.microsoft.com/office/drawing/2014/main" id="{4346DD27-9B7B-0741-8E50-931C66D24F1D}"/>
              </a:ext>
            </a:extLst>
          </p:cNvPr>
          <p:cNvGrpSpPr/>
          <p:nvPr/>
        </p:nvGrpSpPr>
        <p:grpSpPr>
          <a:xfrm>
            <a:off x="5982213" y="3508514"/>
            <a:ext cx="1542306" cy="365131"/>
            <a:chOff x="581118" y="1080777"/>
            <a:chExt cx="1542306" cy="365131"/>
          </a:xfrm>
        </p:grpSpPr>
        <p:sp>
          <p:nvSpPr>
            <p:cNvPr id="193" name="正方形/長方形 192">
              <a:extLst>
                <a:ext uri="{FF2B5EF4-FFF2-40B4-BE49-F238E27FC236}">
                  <a16:creationId xmlns:a16="http://schemas.microsoft.com/office/drawing/2014/main" id="{70B7B595-0537-E24D-B7A3-F34BF5AC5E24}"/>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94" name="テキスト ボックス 193">
              <a:extLst>
                <a:ext uri="{FF2B5EF4-FFF2-40B4-BE49-F238E27FC236}">
                  <a16:creationId xmlns:a16="http://schemas.microsoft.com/office/drawing/2014/main" id="{20959563-42A3-FE46-9257-EC14975806B5}"/>
                </a:ext>
              </a:extLst>
            </p:cNvPr>
            <p:cNvSpPr txBox="1"/>
            <p:nvPr/>
          </p:nvSpPr>
          <p:spPr>
            <a:xfrm>
              <a:off x="1029112" y="1124843"/>
              <a:ext cx="646332"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材料費</a:t>
              </a:r>
              <a:endParaRPr kumimoji="1" lang="en-US" altLang="ja-JP" sz="1200" b="1" dirty="0">
                <a:solidFill>
                  <a:schemeClr val="tx1">
                    <a:lumMod val="75000"/>
                    <a:lumOff val="25000"/>
                  </a:schemeClr>
                </a:solidFill>
                <a:latin typeface="+mn-ea"/>
              </a:endParaRPr>
            </a:p>
          </p:txBody>
        </p:sp>
      </p:grpSp>
      <p:grpSp>
        <p:nvGrpSpPr>
          <p:cNvPr id="181" name="グループ化 180">
            <a:extLst>
              <a:ext uri="{FF2B5EF4-FFF2-40B4-BE49-F238E27FC236}">
                <a16:creationId xmlns:a16="http://schemas.microsoft.com/office/drawing/2014/main" id="{FD4863DC-56C2-F54F-8CE7-F3599BECF2F6}"/>
              </a:ext>
            </a:extLst>
          </p:cNvPr>
          <p:cNvGrpSpPr/>
          <p:nvPr/>
        </p:nvGrpSpPr>
        <p:grpSpPr>
          <a:xfrm>
            <a:off x="5982213" y="4090062"/>
            <a:ext cx="1542306" cy="365131"/>
            <a:chOff x="581118" y="1080777"/>
            <a:chExt cx="1542306" cy="365131"/>
          </a:xfrm>
        </p:grpSpPr>
        <p:sp>
          <p:nvSpPr>
            <p:cNvPr id="191" name="正方形/長方形 190">
              <a:extLst>
                <a:ext uri="{FF2B5EF4-FFF2-40B4-BE49-F238E27FC236}">
                  <a16:creationId xmlns:a16="http://schemas.microsoft.com/office/drawing/2014/main" id="{EB029FAF-A3F8-AF4A-8E6A-900A49992B6A}"/>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92" name="テキスト ボックス 191">
              <a:extLst>
                <a:ext uri="{FF2B5EF4-FFF2-40B4-BE49-F238E27FC236}">
                  <a16:creationId xmlns:a16="http://schemas.microsoft.com/office/drawing/2014/main" id="{4943B4E5-31ED-5D47-993F-8692ABC49D40}"/>
                </a:ext>
              </a:extLst>
            </p:cNvPr>
            <p:cNvSpPr txBox="1"/>
            <p:nvPr/>
          </p:nvSpPr>
          <p:spPr>
            <a:xfrm>
              <a:off x="1029111" y="1124843"/>
              <a:ext cx="646332"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人件費</a:t>
              </a:r>
              <a:endParaRPr kumimoji="1" lang="en-US" altLang="ja-JP" sz="1200" b="1" dirty="0">
                <a:solidFill>
                  <a:schemeClr val="tx1">
                    <a:lumMod val="75000"/>
                    <a:lumOff val="25000"/>
                  </a:schemeClr>
                </a:solidFill>
                <a:latin typeface="+mn-ea"/>
              </a:endParaRPr>
            </a:p>
          </p:txBody>
        </p:sp>
      </p:grpSp>
      <p:grpSp>
        <p:nvGrpSpPr>
          <p:cNvPr id="182" name="グループ化 181">
            <a:extLst>
              <a:ext uri="{FF2B5EF4-FFF2-40B4-BE49-F238E27FC236}">
                <a16:creationId xmlns:a16="http://schemas.microsoft.com/office/drawing/2014/main" id="{962673AA-6771-794B-9D98-545E565F3C9C}"/>
              </a:ext>
            </a:extLst>
          </p:cNvPr>
          <p:cNvGrpSpPr/>
          <p:nvPr/>
        </p:nvGrpSpPr>
        <p:grpSpPr>
          <a:xfrm>
            <a:off x="5982213" y="4671608"/>
            <a:ext cx="1542306" cy="365131"/>
            <a:chOff x="581118" y="1080777"/>
            <a:chExt cx="1542306" cy="365131"/>
          </a:xfrm>
        </p:grpSpPr>
        <p:sp>
          <p:nvSpPr>
            <p:cNvPr id="189" name="正方形/長方形 188">
              <a:extLst>
                <a:ext uri="{FF2B5EF4-FFF2-40B4-BE49-F238E27FC236}">
                  <a16:creationId xmlns:a16="http://schemas.microsoft.com/office/drawing/2014/main" id="{96F498E6-32E4-5C49-981A-18CB8D039278}"/>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90" name="テキスト ボックス 189">
              <a:extLst>
                <a:ext uri="{FF2B5EF4-FFF2-40B4-BE49-F238E27FC236}">
                  <a16:creationId xmlns:a16="http://schemas.microsoft.com/office/drawing/2014/main" id="{4CC04928-5697-7748-8305-6DBE733A30F2}"/>
                </a:ext>
              </a:extLst>
            </p:cNvPr>
            <p:cNvSpPr txBox="1"/>
            <p:nvPr/>
          </p:nvSpPr>
          <p:spPr>
            <a:xfrm>
              <a:off x="1106056" y="1124843"/>
              <a:ext cx="492443"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家賃</a:t>
              </a:r>
              <a:endParaRPr kumimoji="1" lang="en-US" altLang="ja-JP" sz="1200" b="1" dirty="0">
                <a:solidFill>
                  <a:schemeClr val="tx1">
                    <a:lumMod val="75000"/>
                    <a:lumOff val="25000"/>
                  </a:schemeClr>
                </a:solidFill>
                <a:latin typeface="+mn-ea"/>
              </a:endParaRPr>
            </a:p>
          </p:txBody>
        </p:sp>
      </p:grpSp>
      <p:grpSp>
        <p:nvGrpSpPr>
          <p:cNvPr id="183" name="グループ化 182">
            <a:extLst>
              <a:ext uri="{FF2B5EF4-FFF2-40B4-BE49-F238E27FC236}">
                <a16:creationId xmlns:a16="http://schemas.microsoft.com/office/drawing/2014/main" id="{990924BC-FED2-C448-A746-E335783B66D7}"/>
              </a:ext>
            </a:extLst>
          </p:cNvPr>
          <p:cNvGrpSpPr/>
          <p:nvPr/>
        </p:nvGrpSpPr>
        <p:grpSpPr>
          <a:xfrm>
            <a:off x="5982213" y="5253154"/>
            <a:ext cx="1542306" cy="365131"/>
            <a:chOff x="581118" y="1080777"/>
            <a:chExt cx="1542306" cy="365131"/>
          </a:xfrm>
        </p:grpSpPr>
        <p:sp>
          <p:nvSpPr>
            <p:cNvPr id="187" name="正方形/長方形 186">
              <a:extLst>
                <a:ext uri="{FF2B5EF4-FFF2-40B4-BE49-F238E27FC236}">
                  <a16:creationId xmlns:a16="http://schemas.microsoft.com/office/drawing/2014/main" id="{CBBD270E-2A25-A346-9D8A-9061068DC53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88" name="テキスト ボックス 187">
              <a:extLst>
                <a:ext uri="{FF2B5EF4-FFF2-40B4-BE49-F238E27FC236}">
                  <a16:creationId xmlns:a16="http://schemas.microsoft.com/office/drawing/2014/main" id="{B0332F51-C0EC-8F49-A78B-B80602164167}"/>
                </a:ext>
              </a:extLst>
            </p:cNvPr>
            <p:cNvSpPr txBox="1"/>
            <p:nvPr/>
          </p:nvSpPr>
          <p:spPr>
            <a:xfrm>
              <a:off x="1029111"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光熱費</a:t>
              </a:r>
              <a:endParaRPr kumimoji="1" lang="en-US" altLang="ja-JP" sz="1200" b="1" dirty="0">
                <a:solidFill>
                  <a:schemeClr val="tx1">
                    <a:lumMod val="75000"/>
                    <a:lumOff val="25000"/>
                  </a:schemeClr>
                </a:solidFill>
                <a:latin typeface="+mn-ea"/>
              </a:endParaRPr>
            </a:p>
          </p:txBody>
        </p:sp>
      </p:grpSp>
      <p:grpSp>
        <p:nvGrpSpPr>
          <p:cNvPr id="184" name="グループ化 183">
            <a:extLst>
              <a:ext uri="{FF2B5EF4-FFF2-40B4-BE49-F238E27FC236}">
                <a16:creationId xmlns:a16="http://schemas.microsoft.com/office/drawing/2014/main" id="{6C7E77C9-9C3E-BF40-96FF-FE047DEC7A27}"/>
              </a:ext>
            </a:extLst>
          </p:cNvPr>
          <p:cNvGrpSpPr/>
          <p:nvPr/>
        </p:nvGrpSpPr>
        <p:grpSpPr>
          <a:xfrm>
            <a:off x="5982213" y="5834702"/>
            <a:ext cx="1542306" cy="365131"/>
            <a:chOff x="581118" y="1080777"/>
            <a:chExt cx="1542306" cy="365131"/>
          </a:xfrm>
        </p:grpSpPr>
        <p:sp>
          <p:nvSpPr>
            <p:cNvPr id="185" name="正方形/長方形 184">
              <a:extLst>
                <a:ext uri="{FF2B5EF4-FFF2-40B4-BE49-F238E27FC236}">
                  <a16:creationId xmlns:a16="http://schemas.microsoft.com/office/drawing/2014/main" id="{6D04087A-837A-E643-BA50-0E4F8C2451ED}"/>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86" name="テキスト ボックス 185">
              <a:extLst>
                <a:ext uri="{FF2B5EF4-FFF2-40B4-BE49-F238E27FC236}">
                  <a16:creationId xmlns:a16="http://schemas.microsoft.com/office/drawing/2014/main" id="{2EE59B8F-3FF8-494E-A791-21867E0D964D}"/>
                </a:ext>
              </a:extLst>
            </p:cNvPr>
            <p:cNvSpPr txBox="1"/>
            <p:nvPr/>
          </p:nvSpPr>
          <p:spPr>
            <a:xfrm>
              <a:off x="952167"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そのほか</a:t>
              </a:r>
              <a:endParaRPr kumimoji="1" lang="en-US" altLang="ja-JP" sz="1200" b="1" dirty="0">
                <a:solidFill>
                  <a:schemeClr val="tx1">
                    <a:lumMod val="75000"/>
                    <a:lumOff val="25000"/>
                  </a:schemeClr>
                </a:solidFill>
                <a:latin typeface="+mn-ea"/>
              </a:endParaRPr>
            </a:p>
          </p:txBody>
        </p:sp>
      </p:grpSp>
      <p:grpSp>
        <p:nvGrpSpPr>
          <p:cNvPr id="204" name="グループ化 203">
            <a:extLst>
              <a:ext uri="{FF2B5EF4-FFF2-40B4-BE49-F238E27FC236}">
                <a16:creationId xmlns:a16="http://schemas.microsoft.com/office/drawing/2014/main" id="{729CFF0E-8C53-3D49-805C-67E29919315B}"/>
              </a:ext>
            </a:extLst>
          </p:cNvPr>
          <p:cNvGrpSpPr/>
          <p:nvPr/>
        </p:nvGrpSpPr>
        <p:grpSpPr>
          <a:xfrm>
            <a:off x="7782577" y="976842"/>
            <a:ext cx="1542306" cy="365131"/>
            <a:chOff x="581118" y="1080777"/>
            <a:chExt cx="1542306" cy="365131"/>
          </a:xfrm>
        </p:grpSpPr>
        <p:sp>
          <p:nvSpPr>
            <p:cNvPr id="229" name="正方形/長方形 228">
              <a:extLst>
                <a:ext uri="{FF2B5EF4-FFF2-40B4-BE49-F238E27FC236}">
                  <a16:creationId xmlns:a16="http://schemas.microsoft.com/office/drawing/2014/main" id="{3552F8B2-A3E1-CA4F-9AD5-447A9EE7CBC3}"/>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30" name="テキスト ボックス 229">
              <a:extLst>
                <a:ext uri="{FF2B5EF4-FFF2-40B4-BE49-F238E27FC236}">
                  <a16:creationId xmlns:a16="http://schemas.microsoft.com/office/drawing/2014/main" id="{B75E45C0-979A-5745-B9BE-ED34AC9D2C40}"/>
                </a:ext>
              </a:extLst>
            </p:cNvPr>
            <p:cNvSpPr txBox="1"/>
            <p:nvPr/>
          </p:nvSpPr>
          <p:spPr>
            <a:xfrm>
              <a:off x="1029113" y="1124843"/>
              <a:ext cx="646331"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新規客</a:t>
              </a:r>
              <a:endParaRPr kumimoji="1" lang="en-US" altLang="ja-JP" sz="1200" b="1" dirty="0">
                <a:solidFill>
                  <a:schemeClr val="tx1">
                    <a:lumMod val="75000"/>
                    <a:lumOff val="25000"/>
                  </a:schemeClr>
                </a:solidFill>
                <a:latin typeface="+mn-ea"/>
              </a:endParaRPr>
            </a:p>
          </p:txBody>
        </p:sp>
      </p:grpSp>
      <p:grpSp>
        <p:nvGrpSpPr>
          <p:cNvPr id="205" name="グループ化 204">
            <a:extLst>
              <a:ext uri="{FF2B5EF4-FFF2-40B4-BE49-F238E27FC236}">
                <a16:creationId xmlns:a16="http://schemas.microsoft.com/office/drawing/2014/main" id="{0FA72FBF-A8DB-3F49-A567-3C030B77AD31}"/>
              </a:ext>
            </a:extLst>
          </p:cNvPr>
          <p:cNvGrpSpPr/>
          <p:nvPr/>
        </p:nvGrpSpPr>
        <p:grpSpPr>
          <a:xfrm>
            <a:off x="7782577" y="1558390"/>
            <a:ext cx="1542306" cy="365131"/>
            <a:chOff x="581118" y="1080777"/>
            <a:chExt cx="1542306" cy="365131"/>
          </a:xfrm>
        </p:grpSpPr>
        <p:sp>
          <p:nvSpPr>
            <p:cNvPr id="227" name="正方形/長方形 226">
              <a:extLst>
                <a:ext uri="{FF2B5EF4-FFF2-40B4-BE49-F238E27FC236}">
                  <a16:creationId xmlns:a16="http://schemas.microsoft.com/office/drawing/2014/main" id="{7EE99A7D-CBD7-CF49-9DAA-4FE1ACE20D8A}"/>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28" name="テキスト ボックス 227">
              <a:extLst>
                <a:ext uri="{FF2B5EF4-FFF2-40B4-BE49-F238E27FC236}">
                  <a16:creationId xmlns:a16="http://schemas.microsoft.com/office/drawing/2014/main" id="{915177ED-D7A7-B349-A3C6-37C65AA4DC54}"/>
                </a:ext>
              </a:extLst>
            </p:cNvPr>
            <p:cNvSpPr txBox="1"/>
            <p:nvPr/>
          </p:nvSpPr>
          <p:spPr>
            <a:xfrm>
              <a:off x="875224" y="1124843"/>
              <a:ext cx="954107"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リピート客</a:t>
              </a:r>
              <a:endParaRPr kumimoji="1" lang="en-US" altLang="ja-JP" sz="1200" b="1" dirty="0">
                <a:solidFill>
                  <a:schemeClr val="tx1">
                    <a:lumMod val="75000"/>
                    <a:lumOff val="25000"/>
                  </a:schemeClr>
                </a:solidFill>
                <a:latin typeface="+mn-ea"/>
              </a:endParaRPr>
            </a:p>
          </p:txBody>
        </p:sp>
      </p:grpSp>
      <p:cxnSp>
        <p:nvCxnSpPr>
          <p:cNvPr id="231" name="直線矢印コネクタ 90">
            <a:extLst>
              <a:ext uri="{FF2B5EF4-FFF2-40B4-BE49-F238E27FC236}">
                <a16:creationId xmlns:a16="http://schemas.microsoft.com/office/drawing/2014/main" id="{A3566424-5E09-EC45-BE0E-F08252A41ED6}"/>
              </a:ext>
            </a:extLst>
          </p:cNvPr>
          <p:cNvCxnSpPr>
            <a:cxnSpLocks/>
            <a:stCxn id="104" idx="3"/>
            <a:endCxn id="139" idx="1"/>
          </p:cNvCxnSpPr>
          <p:nvPr/>
        </p:nvCxnSpPr>
        <p:spPr>
          <a:xfrm flipV="1">
            <a:off x="2123424" y="2904052"/>
            <a:ext cx="258059" cy="393514"/>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4" name="直線矢印コネクタ 90">
            <a:extLst>
              <a:ext uri="{FF2B5EF4-FFF2-40B4-BE49-F238E27FC236}">
                <a16:creationId xmlns:a16="http://schemas.microsoft.com/office/drawing/2014/main" id="{1684E520-512C-1545-94B9-06DFBE75C925}"/>
              </a:ext>
            </a:extLst>
          </p:cNvPr>
          <p:cNvCxnSpPr>
            <a:cxnSpLocks/>
            <a:stCxn id="104" idx="3"/>
            <a:endCxn id="137" idx="1"/>
          </p:cNvCxnSpPr>
          <p:nvPr/>
        </p:nvCxnSpPr>
        <p:spPr>
          <a:xfrm>
            <a:off x="2123424" y="3297566"/>
            <a:ext cx="258059" cy="393514"/>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7" name="直線矢印コネクタ 90">
            <a:extLst>
              <a:ext uri="{FF2B5EF4-FFF2-40B4-BE49-F238E27FC236}">
                <a16:creationId xmlns:a16="http://schemas.microsoft.com/office/drawing/2014/main" id="{1F6F954C-26C6-E54D-9AB0-243C897E8E31}"/>
              </a:ext>
            </a:extLst>
          </p:cNvPr>
          <p:cNvCxnSpPr>
            <a:cxnSpLocks/>
            <a:stCxn id="137" idx="3"/>
            <a:endCxn id="163" idx="1"/>
          </p:cNvCxnSpPr>
          <p:nvPr/>
        </p:nvCxnSpPr>
        <p:spPr>
          <a:xfrm>
            <a:off x="3923789" y="3691080"/>
            <a:ext cx="258059" cy="5815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矢印コネクタ 90">
            <a:extLst>
              <a:ext uri="{FF2B5EF4-FFF2-40B4-BE49-F238E27FC236}">
                <a16:creationId xmlns:a16="http://schemas.microsoft.com/office/drawing/2014/main" id="{CC1FDDC1-5CA4-C44A-9E1B-2B1B269957DC}"/>
              </a:ext>
            </a:extLst>
          </p:cNvPr>
          <p:cNvCxnSpPr>
            <a:cxnSpLocks/>
            <a:stCxn id="137" idx="3"/>
            <a:endCxn id="165" idx="1"/>
          </p:cNvCxnSpPr>
          <p:nvPr/>
        </p:nvCxnSpPr>
        <p:spPr>
          <a:xfrm>
            <a:off x="3923789" y="3691080"/>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矢印コネクタ 90">
            <a:extLst>
              <a:ext uri="{FF2B5EF4-FFF2-40B4-BE49-F238E27FC236}">
                <a16:creationId xmlns:a16="http://schemas.microsoft.com/office/drawing/2014/main" id="{C5977493-25EE-5B49-B5F7-B822312EF4AE}"/>
              </a:ext>
            </a:extLst>
          </p:cNvPr>
          <p:cNvCxnSpPr>
            <a:cxnSpLocks/>
            <a:stCxn id="165" idx="3"/>
            <a:endCxn id="193" idx="1"/>
          </p:cNvCxnSpPr>
          <p:nvPr/>
        </p:nvCxnSpPr>
        <p:spPr>
          <a:xfrm>
            <a:off x="5724154" y="3691080"/>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矢印コネクタ 90">
            <a:extLst>
              <a:ext uri="{FF2B5EF4-FFF2-40B4-BE49-F238E27FC236}">
                <a16:creationId xmlns:a16="http://schemas.microsoft.com/office/drawing/2014/main" id="{23655075-1A05-AE48-910E-98397EA16359}"/>
              </a:ext>
            </a:extLst>
          </p:cNvPr>
          <p:cNvCxnSpPr>
            <a:cxnSpLocks/>
            <a:stCxn id="163" idx="3"/>
            <a:endCxn id="189" idx="1"/>
          </p:cNvCxnSpPr>
          <p:nvPr/>
        </p:nvCxnSpPr>
        <p:spPr>
          <a:xfrm>
            <a:off x="5724154" y="4272628"/>
            <a:ext cx="258059" cy="581546"/>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矢印コネクタ 90">
            <a:extLst>
              <a:ext uri="{FF2B5EF4-FFF2-40B4-BE49-F238E27FC236}">
                <a16:creationId xmlns:a16="http://schemas.microsoft.com/office/drawing/2014/main" id="{378D78CE-0F96-F047-AF53-80EBD1A218B5}"/>
              </a:ext>
            </a:extLst>
          </p:cNvPr>
          <p:cNvCxnSpPr>
            <a:cxnSpLocks/>
            <a:stCxn id="163" idx="3"/>
          </p:cNvCxnSpPr>
          <p:nvPr/>
        </p:nvCxnSpPr>
        <p:spPr>
          <a:xfrm>
            <a:off x="5724154" y="4272628"/>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矢印コネクタ 90">
            <a:extLst>
              <a:ext uri="{FF2B5EF4-FFF2-40B4-BE49-F238E27FC236}">
                <a16:creationId xmlns:a16="http://schemas.microsoft.com/office/drawing/2014/main" id="{EA018AEA-A89B-F941-A191-1738BE1C36E3}"/>
              </a:ext>
            </a:extLst>
          </p:cNvPr>
          <p:cNvCxnSpPr>
            <a:cxnSpLocks/>
            <a:stCxn id="163" idx="3"/>
            <a:endCxn id="187" idx="1"/>
          </p:cNvCxnSpPr>
          <p:nvPr/>
        </p:nvCxnSpPr>
        <p:spPr>
          <a:xfrm>
            <a:off x="5724154" y="4272628"/>
            <a:ext cx="258059" cy="116309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線矢印コネクタ 90">
            <a:extLst>
              <a:ext uri="{FF2B5EF4-FFF2-40B4-BE49-F238E27FC236}">
                <a16:creationId xmlns:a16="http://schemas.microsoft.com/office/drawing/2014/main" id="{8DFE65A9-43EA-3645-ABE9-0318511F71F9}"/>
              </a:ext>
            </a:extLst>
          </p:cNvPr>
          <p:cNvCxnSpPr>
            <a:cxnSpLocks/>
            <a:stCxn id="163" idx="3"/>
            <a:endCxn id="185" idx="1"/>
          </p:cNvCxnSpPr>
          <p:nvPr/>
        </p:nvCxnSpPr>
        <p:spPr>
          <a:xfrm>
            <a:off x="5724154" y="4272628"/>
            <a:ext cx="258059" cy="174464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矢印コネクタ 90">
            <a:extLst>
              <a:ext uri="{FF2B5EF4-FFF2-40B4-BE49-F238E27FC236}">
                <a16:creationId xmlns:a16="http://schemas.microsoft.com/office/drawing/2014/main" id="{C79DA118-7F9C-EA45-9FE8-449E9B484EDC}"/>
              </a:ext>
            </a:extLst>
          </p:cNvPr>
          <p:cNvCxnSpPr>
            <a:cxnSpLocks/>
            <a:stCxn id="139" idx="3"/>
            <a:endCxn id="167" idx="1"/>
          </p:cNvCxnSpPr>
          <p:nvPr/>
        </p:nvCxnSpPr>
        <p:spPr>
          <a:xfrm>
            <a:off x="3923789" y="2904052"/>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直線矢印コネクタ 90">
            <a:extLst>
              <a:ext uri="{FF2B5EF4-FFF2-40B4-BE49-F238E27FC236}">
                <a16:creationId xmlns:a16="http://schemas.microsoft.com/office/drawing/2014/main" id="{49BE642D-95C2-F743-9693-A52EA6C138F5}"/>
              </a:ext>
            </a:extLst>
          </p:cNvPr>
          <p:cNvCxnSpPr>
            <a:cxnSpLocks/>
            <a:stCxn id="167" idx="3"/>
            <a:endCxn id="195" idx="1"/>
          </p:cNvCxnSpPr>
          <p:nvPr/>
        </p:nvCxnSpPr>
        <p:spPr>
          <a:xfrm>
            <a:off x="5724154" y="2904052"/>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矢印コネクタ 90">
            <a:extLst>
              <a:ext uri="{FF2B5EF4-FFF2-40B4-BE49-F238E27FC236}">
                <a16:creationId xmlns:a16="http://schemas.microsoft.com/office/drawing/2014/main" id="{FC0D1875-1326-E04C-8AE4-32CA3FC7197F}"/>
              </a:ext>
            </a:extLst>
          </p:cNvPr>
          <p:cNvCxnSpPr>
            <a:cxnSpLocks/>
            <a:stCxn id="171" idx="3"/>
            <a:endCxn id="199" idx="1"/>
          </p:cNvCxnSpPr>
          <p:nvPr/>
        </p:nvCxnSpPr>
        <p:spPr>
          <a:xfrm>
            <a:off x="5724154" y="1740956"/>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矢印コネクタ 90">
            <a:extLst>
              <a:ext uri="{FF2B5EF4-FFF2-40B4-BE49-F238E27FC236}">
                <a16:creationId xmlns:a16="http://schemas.microsoft.com/office/drawing/2014/main" id="{562FFF4A-BBAC-4B48-836C-EC0525CE6E3C}"/>
              </a:ext>
            </a:extLst>
          </p:cNvPr>
          <p:cNvCxnSpPr>
            <a:cxnSpLocks/>
            <a:stCxn id="199" idx="3"/>
            <a:endCxn id="227" idx="1"/>
          </p:cNvCxnSpPr>
          <p:nvPr/>
        </p:nvCxnSpPr>
        <p:spPr>
          <a:xfrm>
            <a:off x="7524519" y="1740956"/>
            <a:ext cx="258058"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直線矢印コネクタ 90">
            <a:extLst>
              <a:ext uri="{FF2B5EF4-FFF2-40B4-BE49-F238E27FC236}">
                <a16:creationId xmlns:a16="http://schemas.microsoft.com/office/drawing/2014/main" id="{D4CDB65D-EE8C-2440-8715-BB001916B0E1}"/>
              </a:ext>
            </a:extLst>
          </p:cNvPr>
          <p:cNvCxnSpPr>
            <a:cxnSpLocks/>
            <a:stCxn id="139" idx="3"/>
            <a:endCxn id="171" idx="1"/>
          </p:cNvCxnSpPr>
          <p:nvPr/>
        </p:nvCxnSpPr>
        <p:spPr>
          <a:xfrm flipV="1">
            <a:off x="3923789" y="1740956"/>
            <a:ext cx="258059" cy="1163096"/>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矢印コネクタ 90">
            <a:extLst>
              <a:ext uri="{FF2B5EF4-FFF2-40B4-BE49-F238E27FC236}">
                <a16:creationId xmlns:a16="http://schemas.microsoft.com/office/drawing/2014/main" id="{757A9FF9-F6C9-A74F-9459-82C1A4A9345C}"/>
              </a:ext>
            </a:extLst>
          </p:cNvPr>
          <p:cNvCxnSpPr>
            <a:cxnSpLocks/>
            <a:stCxn id="167" idx="3"/>
            <a:endCxn id="197" idx="1"/>
          </p:cNvCxnSpPr>
          <p:nvPr/>
        </p:nvCxnSpPr>
        <p:spPr>
          <a:xfrm flipV="1">
            <a:off x="5724154" y="2322504"/>
            <a:ext cx="258059" cy="5815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矢印コネクタ 90">
            <a:extLst>
              <a:ext uri="{FF2B5EF4-FFF2-40B4-BE49-F238E27FC236}">
                <a16:creationId xmlns:a16="http://schemas.microsoft.com/office/drawing/2014/main" id="{5BC4D2FD-A045-8847-95BC-8D2FEFAF08B7}"/>
              </a:ext>
            </a:extLst>
          </p:cNvPr>
          <p:cNvCxnSpPr>
            <a:cxnSpLocks/>
            <a:stCxn id="171" idx="3"/>
            <a:endCxn id="201" idx="1"/>
          </p:cNvCxnSpPr>
          <p:nvPr/>
        </p:nvCxnSpPr>
        <p:spPr>
          <a:xfrm flipV="1">
            <a:off x="5724154" y="1159408"/>
            <a:ext cx="258059" cy="5815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直線矢印コネクタ 90">
            <a:extLst>
              <a:ext uri="{FF2B5EF4-FFF2-40B4-BE49-F238E27FC236}">
                <a16:creationId xmlns:a16="http://schemas.microsoft.com/office/drawing/2014/main" id="{9D4E26CB-5C0B-4F41-A3D8-23678C75E103}"/>
              </a:ext>
            </a:extLst>
          </p:cNvPr>
          <p:cNvCxnSpPr>
            <a:cxnSpLocks/>
            <a:stCxn id="199" idx="3"/>
            <a:endCxn id="229" idx="1"/>
          </p:cNvCxnSpPr>
          <p:nvPr/>
        </p:nvCxnSpPr>
        <p:spPr>
          <a:xfrm flipV="1">
            <a:off x="7524519" y="1159408"/>
            <a:ext cx="258058" cy="5815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2" name="加算記号 281">
            <a:extLst>
              <a:ext uri="{FF2B5EF4-FFF2-40B4-BE49-F238E27FC236}">
                <a16:creationId xmlns:a16="http://schemas.microsoft.com/office/drawing/2014/main" id="{5E8A5F8D-11B9-D549-A231-8F7795E01445}"/>
              </a:ext>
            </a:extLst>
          </p:cNvPr>
          <p:cNvSpPr/>
          <p:nvPr/>
        </p:nvSpPr>
        <p:spPr>
          <a:xfrm>
            <a:off x="8447158" y="1343609"/>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乗算記号 282">
            <a:extLst>
              <a:ext uri="{FF2B5EF4-FFF2-40B4-BE49-F238E27FC236}">
                <a16:creationId xmlns:a16="http://schemas.microsoft.com/office/drawing/2014/main" id="{D7F117BA-7970-BA4F-9219-67FB17EC671D}"/>
              </a:ext>
            </a:extLst>
          </p:cNvPr>
          <p:cNvSpPr/>
          <p:nvPr/>
        </p:nvSpPr>
        <p:spPr>
          <a:xfrm>
            <a:off x="6646794" y="2506705"/>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乗算記号 283">
            <a:extLst>
              <a:ext uri="{FF2B5EF4-FFF2-40B4-BE49-F238E27FC236}">
                <a16:creationId xmlns:a16="http://schemas.microsoft.com/office/drawing/2014/main" id="{11D2AE7E-5ADE-6C42-9EA4-3202B231E762}"/>
              </a:ext>
            </a:extLst>
          </p:cNvPr>
          <p:cNvSpPr/>
          <p:nvPr/>
        </p:nvSpPr>
        <p:spPr>
          <a:xfrm>
            <a:off x="6646794" y="1343609"/>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乗算記号 284">
            <a:extLst>
              <a:ext uri="{FF2B5EF4-FFF2-40B4-BE49-F238E27FC236}">
                <a16:creationId xmlns:a16="http://schemas.microsoft.com/office/drawing/2014/main" id="{DFAA0CD7-6A11-2845-8E3D-7B4E9977A9F2}"/>
              </a:ext>
            </a:extLst>
          </p:cNvPr>
          <p:cNvSpPr/>
          <p:nvPr/>
        </p:nvSpPr>
        <p:spPr>
          <a:xfrm>
            <a:off x="4846429" y="2215931"/>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6" name="加算記号 285">
            <a:extLst>
              <a:ext uri="{FF2B5EF4-FFF2-40B4-BE49-F238E27FC236}">
                <a16:creationId xmlns:a16="http://schemas.microsoft.com/office/drawing/2014/main" id="{E6DC1F8F-B172-E443-9F13-19D53B4BC256}"/>
              </a:ext>
            </a:extLst>
          </p:cNvPr>
          <p:cNvSpPr/>
          <p:nvPr/>
        </p:nvSpPr>
        <p:spPr>
          <a:xfrm>
            <a:off x="4846429" y="3875281"/>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加算記号 286">
            <a:extLst>
              <a:ext uri="{FF2B5EF4-FFF2-40B4-BE49-F238E27FC236}">
                <a16:creationId xmlns:a16="http://schemas.microsoft.com/office/drawing/2014/main" id="{24A2D958-A6B3-BD46-98A5-585955317F93}"/>
              </a:ext>
            </a:extLst>
          </p:cNvPr>
          <p:cNvSpPr/>
          <p:nvPr/>
        </p:nvSpPr>
        <p:spPr>
          <a:xfrm>
            <a:off x="6646794" y="4456828"/>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8" name="加算記号 287">
            <a:extLst>
              <a:ext uri="{FF2B5EF4-FFF2-40B4-BE49-F238E27FC236}">
                <a16:creationId xmlns:a16="http://schemas.microsoft.com/office/drawing/2014/main" id="{CBA33CAF-9A20-EB48-9B1D-AB5216260B70}"/>
              </a:ext>
            </a:extLst>
          </p:cNvPr>
          <p:cNvSpPr/>
          <p:nvPr/>
        </p:nvSpPr>
        <p:spPr>
          <a:xfrm>
            <a:off x="6646794" y="5038374"/>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加算記号 288">
            <a:extLst>
              <a:ext uri="{FF2B5EF4-FFF2-40B4-BE49-F238E27FC236}">
                <a16:creationId xmlns:a16="http://schemas.microsoft.com/office/drawing/2014/main" id="{C6A58A11-B735-EA4C-985D-96744B195FF9}"/>
              </a:ext>
            </a:extLst>
          </p:cNvPr>
          <p:cNvSpPr/>
          <p:nvPr/>
        </p:nvSpPr>
        <p:spPr>
          <a:xfrm>
            <a:off x="6646794" y="5619920"/>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減算記号 289">
            <a:extLst>
              <a:ext uri="{FF2B5EF4-FFF2-40B4-BE49-F238E27FC236}">
                <a16:creationId xmlns:a16="http://schemas.microsoft.com/office/drawing/2014/main" id="{60A039E0-1680-CC46-9997-39A2C9F8E786}"/>
              </a:ext>
            </a:extLst>
          </p:cNvPr>
          <p:cNvSpPr/>
          <p:nvPr/>
        </p:nvSpPr>
        <p:spPr>
          <a:xfrm>
            <a:off x="3054675" y="3209523"/>
            <a:ext cx="195922" cy="176086"/>
          </a:xfrm>
          <a:prstGeom prst="mathMinus">
            <a:avLst>
              <a:gd name="adj1" fmla="val 1630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495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270173"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1</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P.41</a:t>
            </a:r>
            <a:r>
              <a:rPr kumimoji="1" lang="ja-JP" altLang="en-US" sz="1200" b="1" dirty="0">
                <a:solidFill>
                  <a:schemeClr val="bg1"/>
                </a:solidFill>
                <a:latin typeface="+mn-ea"/>
              </a:rPr>
              <a:t>）</a:t>
            </a:r>
          </a:p>
        </p:txBody>
      </p:sp>
      <p:cxnSp>
        <p:nvCxnSpPr>
          <p:cNvPr id="88" name="直線コネクタ 87">
            <a:extLst>
              <a:ext uri="{FF2B5EF4-FFF2-40B4-BE49-F238E27FC236}">
                <a16:creationId xmlns:a16="http://schemas.microsoft.com/office/drawing/2014/main" id="{17AECACE-74B2-B64C-A8E5-2AC77DF1F03E}"/>
              </a:ext>
            </a:extLst>
          </p:cNvPr>
          <p:cNvCxnSpPr>
            <a:cxnSpLocks/>
          </p:cNvCxnSpPr>
          <p:nvPr/>
        </p:nvCxnSpPr>
        <p:spPr>
          <a:xfrm flipV="1">
            <a:off x="4957233" y="686424"/>
            <a:ext cx="0" cy="386440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0670084C-22B6-A045-9455-990E4EA4A818}"/>
              </a:ext>
            </a:extLst>
          </p:cNvPr>
          <p:cNvCxnSpPr>
            <a:cxnSpLocks/>
          </p:cNvCxnSpPr>
          <p:nvPr/>
        </p:nvCxnSpPr>
        <p:spPr>
          <a:xfrm flipH="1">
            <a:off x="352610" y="262103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92761251-E062-A342-A250-D90562068E45}"/>
              </a:ext>
            </a:extLst>
          </p:cNvPr>
          <p:cNvCxnSpPr>
            <a:cxnSpLocks/>
          </p:cNvCxnSpPr>
          <p:nvPr/>
        </p:nvCxnSpPr>
        <p:spPr>
          <a:xfrm flipH="1">
            <a:off x="352610" y="455564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6D4D005A-8635-1140-9980-2FB76928C19F}"/>
              </a:ext>
            </a:extLst>
          </p:cNvPr>
          <p:cNvCxnSpPr>
            <a:cxnSpLocks/>
          </p:cNvCxnSpPr>
          <p:nvPr/>
        </p:nvCxnSpPr>
        <p:spPr>
          <a:xfrm flipH="1">
            <a:off x="352610"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894DB38-0BE6-E246-9F4A-A1DA152C4121}"/>
              </a:ext>
            </a:extLst>
          </p:cNvPr>
          <p:cNvCxnSpPr>
            <a:cxnSpLocks/>
          </p:cNvCxnSpPr>
          <p:nvPr/>
        </p:nvCxnSpPr>
        <p:spPr>
          <a:xfrm flipH="1">
            <a:off x="352610"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4" name="乗算記号 283">
            <a:extLst>
              <a:ext uri="{FF2B5EF4-FFF2-40B4-BE49-F238E27FC236}">
                <a16:creationId xmlns:a16="http://schemas.microsoft.com/office/drawing/2014/main" id="{11D2AE7E-5ADE-6C42-9EA4-3202B231E762}"/>
              </a:ext>
            </a:extLst>
          </p:cNvPr>
          <p:cNvSpPr/>
          <p:nvPr/>
        </p:nvSpPr>
        <p:spPr>
          <a:xfrm>
            <a:off x="3696437" y="1764140"/>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6" name="グループ化 175">
            <a:extLst>
              <a:ext uri="{FF2B5EF4-FFF2-40B4-BE49-F238E27FC236}">
                <a16:creationId xmlns:a16="http://schemas.microsoft.com/office/drawing/2014/main" id="{C50A5A7E-2663-F141-B9CF-6FF11F25C6BA}"/>
              </a:ext>
            </a:extLst>
          </p:cNvPr>
          <p:cNvGrpSpPr/>
          <p:nvPr/>
        </p:nvGrpSpPr>
        <p:grpSpPr>
          <a:xfrm>
            <a:off x="735681" y="1362363"/>
            <a:ext cx="1542306" cy="365131"/>
            <a:chOff x="581118" y="1080777"/>
            <a:chExt cx="1542306" cy="365131"/>
          </a:xfrm>
        </p:grpSpPr>
        <p:sp>
          <p:nvSpPr>
            <p:cNvPr id="201" name="正方形/長方形 200">
              <a:extLst>
                <a:ext uri="{FF2B5EF4-FFF2-40B4-BE49-F238E27FC236}">
                  <a16:creationId xmlns:a16="http://schemas.microsoft.com/office/drawing/2014/main" id="{A01CDF82-6FC3-5A49-9A6B-1CCFF986EFEA}"/>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2" name="テキスト ボックス 201">
              <a:extLst>
                <a:ext uri="{FF2B5EF4-FFF2-40B4-BE49-F238E27FC236}">
                  <a16:creationId xmlns:a16="http://schemas.microsoft.com/office/drawing/2014/main" id="{7911871B-EE85-9247-94A7-B2B5D1D83FDE}"/>
                </a:ext>
              </a:extLst>
            </p:cNvPr>
            <p:cNvSpPr txBox="1"/>
            <p:nvPr/>
          </p:nvSpPr>
          <p:spPr>
            <a:xfrm>
              <a:off x="952171"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広告収益</a:t>
              </a:r>
              <a:endParaRPr kumimoji="1" lang="en-US" altLang="ja-JP" sz="1200" b="1" dirty="0">
                <a:solidFill>
                  <a:schemeClr val="tx1">
                    <a:lumMod val="75000"/>
                    <a:lumOff val="25000"/>
                  </a:schemeClr>
                </a:solidFill>
                <a:latin typeface="+mn-ea"/>
              </a:endParaRPr>
            </a:p>
          </p:txBody>
        </p:sp>
      </p:grpSp>
      <p:grpSp>
        <p:nvGrpSpPr>
          <p:cNvPr id="177" name="グループ化 176">
            <a:extLst>
              <a:ext uri="{FF2B5EF4-FFF2-40B4-BE49-F238E27FC236}">
                <a16:creationId xmlns:a16="http://schemas.microsoft.com/office/drawing/2014/main" id="{3BD6BDE4-455E-9940-BE80-B998364AEAA1}"/>
              </a:ext>
            </a:extLst>
          </p:cNvPr>
          <p:cNvGrpSpPr/>
          <p:nvPr/>
        </p:nvGrpSpPr>
        <p:grpSpPr>
          <a:xfrm>
            <a:off x="3031856" y="1362363"/>
            <a:ext cx="1542306" cy="365131"/>
            <a:chOff x="581118" y="1080777"/>
            <a:chExt cx="1542306" cy="365131"/>
          </a:xfrm>
        </p:grpSpPr>
        <p:sp>
          <p:nvSpPr>
            <p:cNvPr id="199" name="正方形/長方形 198">
              <a:extLst>
                <a:ext uri="{FF2B5EF4-FFF2-40B4-BE49-F238E27FC236}">
                  <a16:creationId xmlns:a16="http://schemas.microsoft.com/office/drawing/2014/main" id="{65C96FBF-65FE-A842-8B15-CB0E7736189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0" name="テキスト ボックス 199">
              <a:extLst>
                <a:ext uri="{FF2B5EF4-FFF2-40B4-BE49-F238E27FC236}">
                  <a16:creationId xmlns:a16="http://schemas.microsoft.com/office/drawing/2014/main" id="{14930886-C5F8-FB4A-B889-895AFBAF6BD4}"/>
                </a:ext>
              </a:extLst>
            </p:cNvPr>
            <p:cNvSpPr txBox="1"/>
            <p:nvPr/>
          </p:nvSpPr>
          <p:spPr>
            <a:xfrm>
              <a:off x="798283" y="1124843"/>
              <a:ext cx="1107996"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クリック単価</a:t>
              </a:r>
              <a:endParaRPr kumimoji="1" lang="en-US" altLang="ja-JP" sz="1200" b="1" dirty="0">
                <a:solidFill>
                  <a:schemeClr val="tx1">
                    <a:lumMod val="75000"/>
                    <a:lumOff val="25000"/>
                  </a:schemeClr>
                </a:solidFill>
                <a:latin typeface="+mn-ea"/>
              </a:endParaRPr>
            </a:p>
          </p:txBody>
        </p:sp>
      </p:grpSp>
      <p:cxnSp>
        <p:nvCxnSpPr>
          <p:cNvPr id="264" name="直線矢印コネクタ 90">
            <a:extLst>
              <a:ext uri="{FF2B5EF4-FFF2-40B4-BE49-F238E27FC236}">
                <a16:creationId xmlns:a16="http://schemas.microsoft.com/office/drawing/2014/main" id="{FC0D1875-1326-E04C-8AE4-32CA3FC7197F}"/>
              </a:ext>
            </a:extLst>
          </p:cNvPr>
          <p:cNvCxnSpPr>
            <a:cxnSpLocks/>
            <a:stCxn id="201" idx="3"/>
            <a:endCxn id="199" idx="1"/>
          </p:cNvCxnSpPr>
          <p:nvPr/>
        </p:nvCxnSpPr>
        <p:spPr>
          <a:xfrm>
            <a:off x="2277987" y="1544929"/>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直線矢印コネクタ 90">
            <a:extLst>
              <a:ext uri="{FF2B5EF4-FFF2-40B4-BE49-F238E27FC236}">
                <a16:creationId xmlns:a16="http://schemas.microsoft.com/office/drawing/2014/main" id="{5BC4D2FD-A045-8847-95BC-8D2FEFAF08B7}"/>
              </a:ext>
            </a:extLst>
          </p:cNvPr>
          <p:cNvCxnSpPr>
            <a:cxnSpLocks/>
            <a:stCxn id="97" idx="1"/>
            <a:endCxn id="201" idx="3"/>
          </p:cNvCxnSpPr>
          <p:nvPr/>
        </p:nvCxnSpPr>
        <p:spPr>
          <a:xfrm rot="10800000">
            <a:off x="2277988" y="1544929"/>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024370E6-9D27-1449-BE31-5F583E58D08F}"/>
              </a:ext>
            </a:extLst>
          </p:cNvPr>
          <p:cNvGrpSpPr/>
          <p:nvPr/>
        </p:nvGrpSpPr>
        <p:grpSpPr>
          <a:xfrm>
            <a:off x="3031856" y="2013931"/>
            <a:ext cx="1542306" cy="365131"/>
            <a:chOff x="581118" y="1080777"/>
            <a:chExt cx="1542306" cy="365131"/>
          </a:xfrm>
        </p:grpSpPr>
        <p:sp>
          <p:nvSpPr>
            <p:cNvPr id="97" name="正方形/長方形 96">
              <a:extLst>
                <a:ext uri="{FF2B5EF4-FFF2-40B4-BE49-F238E27FC236}">
                  <a16:creationId xmlns:a16="http://schemas.microsoft.com/office/drawing/2014/main" id="{B7D55A0F-62E2-C643-B86F-A26A0D0889FD}"/>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98" name="テキスト ボックス 97">
              <a:extLst>
                <a:ext uri="{FF2B5EF4-FFF2-40B4-BE49-F238E27FC236}">
                  <a16:creationId xmlns:a16="http://schemas.microsoft.com/office/drawing/2014/main" id="{E37E9D67-8ACC-D944-B526-3E27659CC425}"/>
                </a:ext>
              </a:extLst>
            </p:cNvPr>
            <p:cNvSpPr txBox="1"/>
            <p:nvPr/>
          </p:nvSpPr>
          <p:spPr>
            <a:xfrm>
              <a:off x="875227" y="1124843"/>
              <a:ext cx="954107"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クリック数</a:t>
              </a:r>
              <a:endParaRPr kumimoji="1" lang="en-US" altLang="ja-JP" sz="1200" b="1" dirty="0">
                <a:solidFill>
                  <a:schemeClr val="tx1">
                    <a:lumMod val="75000"/>
                    <a:lumOff val="25000"/>
                  </a:schemeClr>
                </a:solidFill>
                <a:latin typeface="+mn-ea"/>
              </a:endParaRPr>
            </a:p>
          </p:txBody>
        </p:sp>
      </p:grpSp>
      <p:sp>
        <p:nvSpPr>
          <p:cNvPr id="107" name="テキスト ボックス 106">
            <a:extLst>
              <a:ext uri="{FF2B5EF4-FFF2-40B4-BE49-F238E27FC236}">
                <a16:creationId xmlns:a16="http://schemas.microsoft.com/office/drawing/2014/main" id="{40006F10-97BB-ED48-B07A-F0BA365F6E7A}"/>
              </a:ext>
            </a:extLst>
          </p:cNvPr>
          <p:cNvSpPr txBox="1"/>
          <p:nvPr/>
        </p:nvSpPr>
        <p:spPr>
          <a:xfrm>
            <a:off x="735681" y="928394"/>
            <a:ext cx="3838478"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「広告収益」の分解例</a:t>
            </a:r>
            <a:endParaRPr kumimoji="1" lang="ja-JP" altLang="en-US" sz="1200" b="1" dirty="0">
              <a:solidFill>
                <a:schemeClr val="tx1">
                  <a:lumMod val="75000"/>
                  <a:lumOff val="25000"/>
                </a:schemeClr>
              </a:solidFill>
              <a:latin typeface="+mn-ea"/>
            </a:endParaRPr>
          </a:p>
        </p:txBody>
      </p:sp>
      <p:sp>
        <p:nvSpPr>
          <p:cNvPr id="109" name="乗算記号 108">
            <a:extLst>
              <a:ext uri="{FF2B5EF4-FFF2-40B4-BE49-F238E27FC236}">
                <a16:creationId xmlns:a16="http://schemas.microsoft.com/office/drawing/2014/main" id="{EA096077-6B0C-8A4B-AB60-5DAF291AF04F}"/>
              </a:ext>
            </a:extLst>
          </p:cNvPr>
          <p:cNvSpPr/>
          <p:nvPr/>
        </p:nvSpPr>
        <p:spPr>
          <a:xfrm>
            <a:off x="3696437" y="3698750"/>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a:extLst>
              <a:ext uri="{FF2B5EF4-FFF2-40B4-BE49-F238E27FC236}">
                <a16:creationId xmlns:a16="http://schemas.microsoft.com/office/drawing/2014/main" id="{031C8A7C-F415-A44E-87E8-C6C88F50B301}"/>
              </a:ext>
            </a:extLst>
          </p:cNvPr>
          <p:cNvGrpSpPr/>
          <p:nvPr/>
        </p:nvGrpSpPr>
        <p:grpSpPr>
          <a:xfrm>
            <a:off x="735681" y="3296973"/>
            <a:ext cx="1542306" cy="365131"/>
            <a:chOff x="581118" y="1080777"/>
            <a:chExt cx="1542306" cy="365131"/>
          </a:xfrm>
        </p:grpSpPr>
        <p:sp>
          <p:nvSpPr>
            <p:cNvPr id="120" name="正方形/長方形 119">
              <a:extLst>
                <a:ext uri="{FF2B5EF4-FFF2-40B4-BE49-F238E27FC236}">
                  <a16:creationId xmlns:a16="http://schemas.microsoft.com/office/drawing/2014/main" id="{1BE69BDB-10AA-2042-8956-C60517261B1A}"/>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21" name="テキスト ボックス 120">
              <a:extLst>
                <a:ext uri="{FF2B5EF4-FFF2-40B4-BE49-F238E27FC236}">
                  <a16:creationId xmlns:a16="http://schemas.microsoft.com/office/drawing/2014/main" id="{E729DCE0-949E-5642-9C7D-66FAD1251AED}"/>
                </a:ext>
              </a:extLst>
            </p:cNvPr>
            <p:cNvSpPr txBox="1"/>
            <p:nvPr/>
          </p:nvSpPr>
          <p:spPr>
            <a:xfrm>
              <a:off x="952173"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エラー数</a:t>
              </a:r>
              <a:endParaRPr kumimoji="1" lang="en-US" altLang="ja-JP" sz="1200" b="1" dirty="0">
                <a:solidFill>
                  <a:schemeClr val="tx1">
                    <a:lumMod val="75000"/>
                    <a:lumOff val="25000"/>
                  </a:schemeClr>
                </a:solidFill>
                <a:latin typeface="+mn-ea"/>
              </a:endParaRPr>
            </a:p>
          </p:txBody>
        </p:sp>
      </p:grpSp>
      <p:grpSp>
        <p:nvGrpSpPr>
          <p:cNvPr id="111" name="グループ化 110">
            <a:extLst>
              <a:ext uri="{FF2B5EF4-FFF2-40B4-BE49-F238E27FC236}">
                <a16:creationId xmlns:a16="http://schemas.microsoft.com/office/drawing/2014/main" id="{BF13E21A-81DE-FF46-8C92-9BF29C6836F9}"/>
              </a:ext>
            </a:extLst>
          </p:cNvPr>
          <p:cNvGrpSpPr/>
          <p:nvPr/>
        </p:nvGrpSpPr>
        <p:grpSpPr>
          <a:xfrm>
            <a:off x="3031856" y="3296973"/>
            <a:ext cx="1542306" cy="365131"/>
            <a:chOff x="581118" y="1080777"/>
            <a:chExt cx="1542306" cy="365131"/>
          </a:xfrm>
        </p:grpSpPr>
        <p:sp>
          <p:nvSpPr>
            <p:cNvPr id="118" name="正方形/長方形 117">
              <a:extLst>
                <a:ext uri="{FF2B5EF4-FFF2-40B4-BE49-F238E27FC236}">
                  <a16:creationId xmlns:a16="http://schemas.microsoft.com/office/drawing/2014/main" id="{9C9DCDB1-6700-7942-B6CA-61F1CFF69AE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19" name="テキスト ボックス 118">
              <a:extLst>
                <a:ext uri="{FF2B5EF4-FFF2-40B4-BE49-F238E27FC236}">
                  <a16:creationId xmlns:a16="http://schemas.microsoft.com/office/drawing/2014/main" id="{FA79CE2E-6038-494D-A3A8-2302DD883FD9}"/>
                </a:ext>
              </a:extLst>
            </p:cNvPr>
            <p:cNvSpPr txBox="1"/>
            <p:nvPr/>
          </p:nvSpPr>
          <p:spPr>
            <a:xfrm>
              <a:off x="952174"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作業の量</a:t>
              </a:r>
              <a:endParaRPr kumimoji="1" lang="en-US" altLang="ja-JP" sz="1200" b="1" dirty="0">
                <a:solidFill>
                  <a:schemeClr val="tx1">
                    <a:lumMod val="75000"/>
                    <a:lumOff val="25000"/>
                  </a:schemeClr>
                </a:solidFill>
                <a:latin typeface="+mn-ea"/>
              </a:endParaRPr>
            </a:p>
          </p:txBody>
        </p:sp>
      </p:grpSp>
      <p:cxnSp>
        <p:nvCxnSpPr>
          <p:cNvPr id="112" name="直線矢印コネクタ 90">
            <a:extLst>
              <a:ext uri="{FF2B5EF4-FFF2-40B4-BE49-F238E27FC236}">
                <a16:creationId xmlns:a16="http://schemas.microsoft.com/office/drawing/2014/main" id="{5ABAE09D-5B19-2D45-8927-1CB9A5CB9749}"/>
              </a:ext>
            </a:extLst>
          </p:cNvPr>
          <p:cNvCxnSpPr>
            <a:cxnSpLocks/>
            <a:stCxn id="120" idx="3"/>
            <a:endCxn id="118" idx="1"/>
          </p:cNvCxnSpPr>
          <p:nvPr/>
        </p:nvCxnSpPr>
        <p:spPr>
          <a:xfrm>
            <a:off x="2277987" y="3479539"/>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90">
            <a:extLst>
              <a:ext uri="{FF2B5EF4-FFF2-40B4-BE49-F238E27FC236}">
                <a16:creationId xmlns:a16="http://schemas.microsoft.com/office/drawing/2014/main" id="{18F22BFF-17B5-3B40-BAA0-30952871A7E9}"/>
              </a:ext>
            </a:extLst>
          </p:cNvPr>
          <p:cNvCxnSpPr>
            <a:cxnSpLocks/>
            <a:stCxn id="116" idx="1"/>
            <a:endCxn id="120" idx="3"/>
          </p:cNvCxnSpPr>
          <p:nvPr/>
        </p:nvCxnSpPr>
        <p:spPr>
          <a:xfrm rot="10800000">
            <a:off x="2277988" y="3479539"/>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B7A55B7C-17FD-6944-9887-D2872F3ECE2C}"/>
              </a:ext>
            </a:extLst>
          </p:cNvPr>
          <p:cNvGrpSpPr/>
          <p:nvPr/>
        </p:nvGrpSpPr>
        <p:grpSpPr>
          <a:xfrm>
            <a:off x="3031856" y="3948541"/>
            <a:ext cx="1542306" cy="365131"/>
            <a:chOff x="581118" y="1080777"/>
            <a:chExt cx="1542306" cy="365131"/>
          </a:xfrm>
        </p:grpSpPr>
        <p:sp>
          <p:nvSpPr>
            <p:cNvPr id="116" name="正方形/長方形 115">
              <a:extLst>
                <a:ext uri="{FF2B5EF4-FFF2-40B4-BE49-F238E27FC236}">
                  <a16:creationId xmlns:a16="http://schemas.microsoft.com/office/drawing/2014/main" id="{E1DF5408-2A8A-DF48-813A-8AB20B87F134}"/>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17" name="テキスト ボックス 116">
              <a:extLst>
                <a:ext uri="{FF2B5EF4-FFF2-40B4-BE49-F238E27FC236}">
                  <a16:creationId xmlns:a16="http://schemas.microsoft.com/office/drawing/2014/main" id="{DD66B51E-2217-3F44-B3EA-5AE356645DC8}"/>
                </a:ext>
              </a:extLst>
            </p:cNvPr>
            <p:cNvSpPr txBox="1"/>
            <p:nvPr/>
          </p:nvSpPr>
          <p:spPr>
            <a:xfrm>
              <a:off x="952172"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エラー率</a:t>
              </a:r>
              <a:endParaRPr kumimoji="1" lang="en-US" altLang="ja-JP" sz="1200" b="1" dirty="0">
                <a:solidFill>
                  <a:schemeClr val="tx1">
                    <a:lumMod val="75000"/>
                    <a:lumOff val="25000"/>
                  </a:schemeClr>
                </a:solidFill>
                <a:latin typeface="+mn-ea"/>
              </a:endParaRPr>
            </a:p>
          </p:txBody>
        </p:sp>
      </p:grpSp>
      <p:sp>
        <p:nvSpPr>
          <p:cNvPr id="115" name="テキスト ボックス 114">
            <a:extLst>
              <a:ext uri="{FF2B5EF4-FFF2-40B4-BE49-F238E27FC236}">
                <a16:creationId xmlns:a16="http://schemas.microsoft.com/office/drawing/2014/main" id="{72BF262E-5BE0-6141-B9E2-C5A85F642581}"/>
              </a:ext>
            </a:extLst>
          </p:cNvPr>
          <p:cNvSpPr txBox="1"/>
          <p:nvPr/>
        </p:nvSpPr>
        <p:spPr>
          <a:xfrm>
            <a:off x="735681" y="2863004"/>
            <a:ext cx="3838478"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「エラー数」の分解例</a:t>
            </a:r>
            <a:endParaRPr kumimoji="1" lang="ja-JP" altLang="en-US" sz="1200" b="1" dirty="0">
              <a:solidFill>
                <a:schemeClr val="tx1">
                  <a:lumMod val="75000"/>
                  <a:lumOff val="25000"/>
                </a:schemeClr>
              </a:solidFill>
              <a:latin typeface="+mn-ea"/>
            </a:endParaRPr>
          </a:p>
        </p:txBody>
      </p:sp>
      <p:sp>
        <p:nvSpPr>
          <p:cNvPr id="287" name="加算記号 286">
            <a:extLst>
              <a:ext uri="{FF2B5EF4-FFF2-40B4-BE49-F238E27FC236}">
                <a16:creationId xmlns:a16="http://schemas.microsoft.com/office/drawing/2014/main" id="{24A2D958-A6B3-BD46-98A5-585955317F93}"/>
              </a:ext>
            </a:extLst>
          </p:cNvPr>
          <p:cNvSpPr/>
          <p:nvPr/>
        </p:nvSpPr>
        <p:spPr>
          <a:xfrm>
            <a:off x="8296827" y="1764140"/>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6" name="グループ化 125">
            <a:extLst>
              <a:ext uri="{FF2B5EF4-FFF2-40B4-BE49-F238E27FC236}">
                <a16:creationId xmlns:a16="http://schemas.microsoft.com/office/drawing/2014/main" id="{D1B24C0D-C773-5341-8A53-EAA03D618ADA}"/>
              </a:ext>
            </a:extLst>
          </p:cNvPr>
          <p:cNvGrpSpPr/>
          <p:nvPr/>
        </p:nvGrpSpPr>
        <p:grpSpPr>
          <a:xfrm>
            <a:off x="5336071" y="1362363"/>
            <a:ext cx="1542306" cy="365131"/>
            <a:chOff x="581118" y="1080777"/>
            <a:chExt cx="1542306" cy="365131"/>
          </a:xfrm>
        </p:grpSpPr>
        <p:sp>
          <p:nvSpPr>
            <p:cNvPr id="136" name="正方形/長方形 135">
              <a:extLst>
                <a:ext uri="{FF2B5EF4-FFF2-40B4-BE49-F238E27FC236}">
                  <a16:creationId xmlns:a16="http://schemas.microsoft.com/office/drawing/2014/main" id="{9EF40291-1AB2-3F42-AB0A-3321BF8A7AFF}"/>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41" name="テキスト ボックス 140">
              <a:extLst>
                <a:ext uri="{FF2B5EF4-FFF2-40B4-BE49-F238E27FC236}">
                  <a16:creationId xmlns:a16="http://schemas.microsoft.com/office/drawing/2014/main" id="{9A0D3AE2-5DEC-9844-B762-7F3A7927C548}"/>
                </a:ext>
              </a:extLst>
            </p:cNvPr>
            <p:cNvSpPr txBox="1"/>
            <p:nvPr/>
          </p:nvSpPr>
          <p:spPr>
            <a:xfrm>
              <a:off x="1106059" y="1124843"/>
              <a:ext cx="492443"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採用</a:t>
              </a:r>
              <a:endParaRPr kumimoji="1" lang="en-US" altLang="ja-JP" sz="1200" b="1" dirty="0">
                <a:solidFill>
                  <a:schemeClr val="tx1">
                    <a:lumMod val="75000"/>
                    <a:lumOff val="25000"/>
                  </a:schemeClr>
                </a:solidFill>
                <a:latin typeface="+mn-ea"/>
              </a:endParaRPr>
            </a:p>
          </p:txBody>
        </p:sp>
      </p:grpSp>
      <p:grpSp>
        <p:nvGrpSpPr>
          <p:cNvPr id="127" name="グループ化 126">
            <a:extLst>
              <a:ext uri="{FF2B5EF4-FFF2-40B4-BE49-F238E27FC236}">
                <a16:creationId xmlns:a16="http://schemas.microsoft.com/office/drawing/2014/main" id="{F8649928-FD4A-E147-ADD4-FB17F2800776}"/>
              </a:ext>
            </a:extLst>
          </p:cNvPr>
          <p:cNvGrpSpPr/>
          <p:nvPr/>
        </p:nvGrpSpPr>
        <p:grpSpPr>
          <a:xfrm>
            <a:off x="7632246" y="1362363"/>
            <a:ext cx="1542306" cy="365131"/>
            <a:chOff x="581118" y="1080777"/>
            <a:chExt cx="1542306" cy="365131"/>
          </a:xfrm>
        </p:grpSpPr>
        <p:sp>
          <p:nvSpPr>
            <p:cNvPr id="134" name="正方形/長方形 133">
              <a:extLst>
                <a:ext uri="{FF2B5EF4-FFF2-40B4-BE49-F238E27FC236}">
                  <a16:creationId xmlns:a16="http://schemas.microsoft.com/office/drawing/2014/main" id="{7F7A729B-39E1-0E43-97A2-DD65FAB0C74D}"/>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35" name="テキスト ボックス 134">
              <a:extLst>
                <a:ext uri="{FF2B5EF4-FFF2-40B4-BE49-F238E27FC236}">
                  <a16:creationId xmlns:a16="http://schemas.microsoft.com/office/drawing/2014/main" id="{7C0D6800-8187-B049-8E7D-0AF65E1C4E48}"/>
                </a:ext>
              </a:extLst>
            </p:cNvPr>
            <p:cNvSpPr txBox="1"/>
            <p:nvPr/>
          </p:nvSpPr>
          <p:spPr>
            <a:xfrm>
              <a:off x="952172"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新卒採用</a:t>
              </a:r>
              <a:endParaRPr kumimoji="1" lang="en-US" altLang="ja-JP" sz="1200" b="1" dirty="0">
                <a:solidFill>
                  <a:schemeClr val="tx1">
                    <a:lumMod val="75000"/>
                    <a:lumOff val="25000"/>
                  </a:schemeClr>
                </a:solidFill>
                <a:latin typeface="+mn-ea"/>
              </a:endParaRPr>
            </a:p>
          </p:txBody>
        </p:sp>
      </p:grpSp>
      <p:cxnSp>
        <p:nvCxnSpPr>
          <p:cNvPr id="128" name="直線矢印コネクタ 90">
            <a:extLst>
              <a:ext uri="{FF2B5EF4-FFF2-40B4-BE49-F238E27FC236}">
                <a16:creationId xmlns:a16="http://schemas.microsoft.com/office/drawing/2014/main" id="{3A75B4DA-090F-0742-AC38-8CE2F265D4CC}"/>
              </a:ext>
            </a:extLst>
          </p:cNvPr>
          <p:cNvCxnSpPr>
            <a:cxnSpLocks/>
            <a:stCxn id="136" idx="3"/>
            <a:endCxn id="134" idx="1"/>
          </p:cNvCxnSpPr>
          <p:nvPr/>
        </p:nvCxnSpPr>
        <p:spPr>
          <a:xfrm>
            <a:off x="6878377" y="1544929"/>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90">
            <a:extLst>
              <a:ext uri="{FF2B5EF4-FFF2-40B4-BE49-F238E27FC236}">
                <a16:creationId xmlns:a16="http://schemas.microsoft.com/office/drawing/2014/main" id="{592DB46A-FFBF-594A-B0CF-4FEC4BFC6C3A}"/>
              </a:ext>
            </a:extLst>
          </p:cNvPr>
          <p:cNvCxnSpPr>
            <a:cxnSpLocks/>
            <a:stCxn id="132" idx="1"/>
            <a:endCxn id="136" idx="3"/>
          </p:cNvCxnSpPr>
          <p:nvPr/>
        </p:nvCxnSpPr>
        <p:spPr>
          <a:xfrm rot="10800000">
            <a:off x="6878378" y="1544929"/>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0" name="グループ化 129">
            <a:extLst>
              <a:ext uri="{FF2B5EF4-FFF2-40B4-BE49-F238E27FC236}">
                <a16:creationId xmlns:a16="http://schemas.microsoft.com/office/drawing/2014/main" id="{F73FB07E-0FA5-4044-AE74-12756AF5B6CD}"/>
              </a:ext>
            </a:extLst>
          </p:cNvPr>
          <p:cNvGrpSpPr/>
          <p:nvPr/>
        </p:nvGrpSpPr>
        <p:grpSpPr>
          <a:xfrm>
            <a:off x="7632246" y="2013931"/>
            <a:ext cx="1542306" cy="365131"/>
            <a:chOff x="581118" y="1080777"/>
            <a:chExt cx="1542306" cy="365131"/>
          </a:xfrm>
        </p:grpSpPr>
        <p:sp>
          <p:nvSpPr>
            <p:cNvPr id="132" name="正方形/長方形 131">
              <a:extLst>
                <a:ext uri="{FF2B5EF4-FFF2-40B4-BE49-F238E27FC236}">
                  <a16:creationId xmlns:a16="http://schemas.microsoft.com/office/drawing/2014/main" id="{085034E7-C710-5041-8461-5F937BF1D34B}"/>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33" name="テキスト ボックス 132">
              <a:extLst>
                <a:ext uri="{FF2B5EF4-FFF2-40B4-BE49-F238E27FC236}">
                  <a16:creationId xmlns:a16="http://schemas.microsoft.com/office/drawing/2014/main" id="{3BB5C264-9290-614A-8CAD-A9EF8BAE1ADE}"/>
                </a:ext>
              </a:extLst>
            </p:cNvPr>
            <p:cNvSpPr txBox="1"/>
            <p:nvPr/>
          </p:nvSpPr>
          <p:spPr>
            <a:xfrm>
              <a:off x="952172"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中途採用</a:t>
              </a:r>
              <a:endParaRPr kumimoji="1" lang="en-US" altLang="ja-JP" sz="1200" b="1" dirty="0">
                <a:solidFill>
                  <a:schemeClr val="tx1">
                    <a:lumMod val="75000"/>
                    <a:lumOff val="25000"/>
                  </a:schemeClr>
                </a:solidFill>
                <a:latin typeface="+mn-ea"/>
              </a:endParaRPr>
            </a:p>
          </p:txBody>
        </p:sp>
      </p:grpSp>
      <p:sp>
        <p:nvSpPr>
          <p:cNvPr id="131" name="テキスト ボックス 130">
            <a:extLst>
              <a:ext uri="{FF2B5EF4-FFF2-40B4-BE49-F238E27FC236}">
                <a16:creationId xmlns:a16="http://schemas.microsoft.com/office/drawing/2014/main" id="{0296D3A4-358B-B94A-AE97-49C0345F9E60}"/>
              </a:ext>
            </a:extLst>
          </p:cNvPr>
          <p:cNvSpPr txBox="1"/>
          <p:nvPr/>
        </p:nvSpPr>
        <p:spPr>
          <a:xfrm>
            <a:off x="5336071" y="928394"/>
            <a:ext cx="3838478"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「採用」の分解例</a:t>
            </a:r>
            <a:endParaRPr kumimoji="1" lang="ja-JP" altLang="en-US" sz="1200" b="1" dirty="0">
              <a:solidFill>
                <a:schemeClr val="tx1">
                  <a:lumMod val="75000"/>
                  <a:lumOff val="25000"/>
                </a:schemeClr>
              </a:solidFill>
              <a:latin typeface="+mn-ea"/>
            </a:endParaRPr>
          </a:p>
        </p:txBody>
      </p:sp>
      <p:sp>
        <p:nvSpPr>
          <p:cNvPr id="143" name="加算記号 142">
            <a:extLst>
              <a:ext uri="{FF2B5EF4-FFF2-40B4-BE49-F238E27FC236}">
                <a16:creationId xmlns:a16="http://schemas.microsoft.com/office/drawing/2014/main" id="{4931CE8F-8871-3C4A-81FB-6CE997B61111}"/>
              </a:ext>
            </a:extLst>
          </p:cNvPr>
          <p:cNvSpPr/>
          <p:nvPr/>
        </p:nvSpPr>
        <p:spPr>
          <a:xfrm>
            <a:off x="8296827" y="3698750"/>
            <a:ext cx="213145" cy="213145"/>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912C5F72-0AFB-5B4F-A79C-6917D7269C2F}"/>
              </a:ext>
            </a:extLst>
          </p:cNvPr>
          <p:cNvGrpSpPr/>
          <p:nvPr/>
        </p:nvGrpSpPr>
        <p:grpSpPr>
          <a:xfrm>
            <a:off x="5336071" y="3296973"/>
            <a:ext cx="1542306" cy="365131"/>
            <a:chOff x="581118" y="1080777"/>
            <a:chExt cx="1542306" cy="365131"/>
          </a:xfrm>
        </p:grpSpPr>
        <p:sp>
          <p:nvSpPr>
            <p:cNvPr id="158" name="正方形/長方形 157">
              <a:extLst>
                <a:ext uri="{FF2B5EF4-FFF2-40B4-BE49-F238E27FC236}">
                  <a16:creationId xmlns:a16="http://schemas.microsoft.com/office/drawing/2014/main" id="{B1DCE331-101B-F74A-AC64-DA8EC44A3730}"/>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59" name="テキスト ボックス 158">
              <a:extLst>
                <a:ext uri="{FF2B5EF4-FFF2-40B4-BE49-F238E27FC236}">
                  <a16:creationId xmlns:a16="http://schemas.microsoft.com/office/drawing/2014/main" id="{6C1F6CA2-2722-0044-AC96-B3588D89063D}"/>
                </a:ext>
              </a:extLst>
            </p:cNvPr>
            <p:cNvSpPr txBox="1"/>
            <p:nvPr/>
          </p:nvSpPr>
          <p:spPr>
            <a:xfrm>
              <a:off x="952173"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新規流入</a:t>
              </a:r>
              <a:endParaRPr kumimoji="1" lang="en-US" altLang="ja-JP" sz="1200" b="1" dirty="0">
                <a:solidFill>
                  <a:schemeClr val="tx1">
                    <a:lumMod val="75000"/>
                    <a:lumOff val="25000"/>
                  </a:schemeClr>
                </a:solidFill>
                <a:latin typeface="+mn-ea"/>
              </a:endParaRPr>
            </a:p>
          </p:txBody>
        </p:sp>
      </p:grpSp>
      <p:grpSp>
        <p:nvGrpSpPr>
          <p:cNvPr id="145" name="グループ化 144">
            <a:extLst>
              <a:ext uri="{FF2B5EF4-FFF2-40B4-BE49-F238E27FC236}">
                <a16:creationId xmlns:a16="http://schemas.microsoft.com/office/drawing/2014/main" id="{D64F68DB-16F0-7345-83E0-E2A33063635A}"/>
              </a:ext>
            </a:extLst>
          </p:cNvPr>
          <p:cNvGrpSpPr/>
          <p:nvPr/>
        </p:nvGrpSpPr>
        <p:grpSpPr>
          <a:xfrm>
            <a:off x="7632246" y="3296973"/>
            <a:ext cx="1542306" cy="365131"/>
            <a:chOff x="581118" y="1080777"/>
            <a:chExt cx="1542306" cy="365131"/>
          </a:xfrm>
        </p:grpSpPr>
        <p:sp>
          <p:nvSpPr>
            <p:cNvPr id="156" name="正方形/長方形 155">
              <a:extLst>
                <a:ext uri="{FF2B5EF4-FFF2-40B4-BE49-F238E27FC236}">
                  <a16:creationId xmlns:a16="http://schemas.microsoft.com/office/drawing/2014/main" id="{9561D936-6004-9E44-A08E-7A8E71441B15}"/>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57" name="テキスト ボックス 156">
              <a:extLst>
                <a:ext uri="{FF2B5EF4-FFF2-40B4-BE49-F238E27FC236}">
                  <a16:creationId xmlns:a16="http://schemas.microsoft.com/office/drawing/2014/main" id="{F99D9C16-8AD8-E946-9AA5-B7A0D29FB1DD}"/>
                </a:ext>
              </a:extLst>
            </p:cNvPr>
            <p:cNvSpPr txBox="1"/>
            <p:nvPr/>
          </p:nvSpPr>
          <p:spPr>
            <a:xfrm>
              <a:off x="952174"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広告流入</a:t>
              </a:r>
              <a:endParaRPr kumimoji="1" lang="en-US" altLang="ja-JP" sz="1200" b="1" dirty="0">
                <a:solidFill>
                  <a:schemeClr val="tx1">
                    <a:lumMod val="75000"/>
                    <a:lumOff val="25000"/>
                  </a:schemeClr>
                </a:solidFill>
                <a:latin typeface="+mn-ea"/>
              </a:endParaRPr>
            </a:p>
          </p:txBody>
        </p:sp>
      </p:grpSp>
      <p:cxnSp>
        <p:nvCxnSpPr>
          <p:cNvPr id="146" name="直線矢印コネクタ 90">
            <a:extLst>
              <a:ext uri="{FF2B5EF4-FFF2-40B4-BE49-F238E27FC236}">
                <a16:creationId xmlns:a16="http://schemas.microsoft.com/office/drawing/2014/main" id="{1A0758E6-EF62-B644-9366-4F5C31B4DC45}"/>
              </a:ext>
            </a:extLst>
          </p:cNvPr>
          <p:cNvCxnSpPr>
            <a:cxnSpLocks/>
            <a:stCxn id="158" idx="3"/>
            <a:endCxn id="156" idx="1"/>
          </p:cNvCxnSpPr>
          <p:nvPr/>
        </p:nvCxnSpPr>
        <p:spPr>
          <a:xfrm>
            <a:off x="6878377" y="3479539"/>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90">
            <a:extLst>
              <a:ext uri="{FF2B5EF4-FFF2-40B4-BE49-F238E27FC236}">
                <a16:creationId xmlns:a16="http://schemas.microsoft.com/office/drawing/2014/main" id="{6E2F5E8B-5EB1-8B48-B211-DF0AD9145231}"/>
              </a:ext>
            </a:extLst>
          </p:cNvPr>
          <p:cNvCxnSpPr>
            <a:cxnSpLocks/>
            <a:stCxn id="154" idx="1"/>
            <a:endCxn id="158" idx="3"/>
          </p:cNvCxnSpPr>
          <p:nvPr/>
        </p:nvCxnSpPr>
        <p:spPr>
          <a:xfrm rot="10800000">
            <a:off x="6878378" y="3479539"/>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8" name="グループ化 147">
            <a:extLst>
              <a:ext uri="{FF2B5EF4-FFF2-40B4-BE49-F238E27FC236}">
                <a16:creationId xmlns:a16="http://schemas.microsoft.com/office/drawing/2014/main" id="{85599A8F-657D-6C4A-98A2-0471AC9EB5DF}"/>
              </a:ext>
            </a:extLst>
          </p:cNvPr>
          <p:cNvGrpSpPr/>
          <p:nvPr/>
        </p:nvGrpSpPr>
        <p:grpSpPr>
          <a:xfrm>
            <a:off x="7618581" y="3948541"/>
            <a:ext cx="1569660" cy="365131"/>
            <a:chOff x="567453" y="1080777"/>
            <a:chExt cx="1569660" cy="365131"/>
          </a:xfrm>
        </p:grpSpPr>
        <p:sp>
          <p:nvSpPr>
            <p:cNvPr id="154" name="正方形/長方形 153">
              <a:extLst>
                <a:ext uri="{FF2B5EF4-FFF2-40B4-BE49-F238E27FC236}">
                  <a16:creationId xmlns:a16="http://schemas.microsoft.com/office/drawing/2014/main" id="{2E6D5E51-76D4-BB45-8FA1-1E31F4479F77}"/>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155" name="テキスト ボックス 154">
              <a:extLst>
                <a:ext uri="{FF2B5EF4-FFF2-40B4-BE49-F238E27FC236}">
                  <a16:creationId xmlns:a16="http://schemas.microsoft.com/office/drawing/2014/main" id="{E19C68A3-A319-8547-8594-9705B9063CDB}"/>
                </a:ext>
              </a:extLst>
            </p:cNvPr>
            <p:cNvSpPr txBox="1"/>
            <p:nvPr/>
          </p:nvSpPr>
          <p:spPr>
            <a:xfrm>
              <a:off x="567453" y="1124843"/>
              <a:ext cx="1569660"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口コミ（紹介）流入</a:t>
              </a:r>
              <a:endParaRPr kumimoji="1" lang="en-US" altLang="ja-JP" sz="1200" b="1" dirty="0">
                <a:solidFill>
                  <a:schemeClr val="tx1">
                    <a:lumMod val="75000"/>
                    <a:lumOff val="25000"/>
                  </a:schemeClr>
                </a:solidFill>
                <a:latin typeface="+mn-ea"/>
              </a:endParaRPr>
            </a:p>
          </p:txBody>
        </p:sp>
      </p:grpSp>
      <p:sp>
        <p:nvSpPr>
          <p:cNvPr id="150" name="テキスト ボックス 149">
            <a:extLst>
              <a:ext uri="{FF2B5EF4-FFF2-40B4-BE49-F238E27FC236}">
                <a16:creationId xmlns:a16="http://schemas.microsoft.com/office/drawing/2014/main" id="{8809C784-CFB1-0E4E-A7C8-B1529CA1C411}"/>
              </a:ext>
            </a:extLst>
          </p:cNvPr>
          <p:cNvSpPr txBox="1"/>
          <p:nvPr/>
        </p:nvSpPr>
        <p:spPr>
          <a:xfrm>
            <a:off x="5336071" y="2863004"/>
            <a:ext cx="3838478"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「新規流入」の分解例</a:t>
            </a:r>
            <a:endParaRPr kumimoji="1" lang="ja-JP" altLang="en-US" sz="1200" b="1" dirty="0">
              <a:solidFill>
                <a:schemeClr val="tx1">
                  <a:lumMod val="75000"/>
                  <a:lumOff val="25000"/>
                </a:schemeClr>
              </a:solidFill>
              <a:latin typeface="+mn-ea"/>
            </a:endParaRPr>
          </a:p>
        </p:txBody>
      </p:sp>
      <p:sp>
        <p:nvSpPr>
          <p:cNvPr id="161" name="乗算記号 160">
            <a:extLst>
              <a:ext uri="{FF2B5EF4-FFF2-40B4-BE49-F238E27FC236}">
                <a16:creationId xmlns:a16="http://schemas.microsoft.com/office/drawing/2014/main" id="{B41D2D3A-A9E2-8645-9AEC-E4F2D766E0AE}"/>
              </a:ext>
            </a:extLst>
          </p:cNvPr>
          <p:cNvSpPr/>
          <p:nvPr/>
        </p:nvSpPr>
        <p:spPr>
          <a:xfrm>
            <a:off x="3696437" y="5411986"/>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2" name="グループ化 161">
            <a:extLst>
              <a:ext uri="{FF2B5EF4-FFF2-40B4-BE49-F238E27FC236}">
                <a16:creationId xmlns:a16="http://schemas.microsoft.com/office/drawing/2014/main" id="{0F181076-D3FF-D740-A053-20BC20FED16E}"/>
              </a:ext>
            </a:extLst>
          </p:cNvPr>
          <p:cNvGrpSpPr/>
          <p:nvPr/>
        </p:nvGrpSpPr>
        <p:grpSpPr>
          <a:xfrm>
            <a:off x="735681" y="5010209"/>
            <a:ext cx="1542306" cy="365131"/>
            <a:chOff x="581118" y="1080777"/>
            <a:chExt cx="1542306" cy="365131"/>
          </a:xfrm>
        </p:grpSpPr>
        <p:sp>
          <p:nvSpPr>
            <p:cNvPr id="209" name="正方形/長方形 208">
              <a:extLst>
                <a:ext uri="{FF2B5EF4-FFF2-40B4-BE49-F238E27FC236}">
                  <a16:creationId xmlns:a16="http://schemas.microsoft.com/office/drawing/2014/main" id="{A81D5DAD-9AD8-7E4A-8C04-1D367582082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10" name="テキスト ボックス 209">
              <a:extLst>
                <a:ext uri="{FF2B5EF4-FFF2-40B4-BE49-F238E27FC236}">
                  <a16:creationId xmlns:a16="http://schemas.microsoft.com/office/drawing/2014/main" id="{388B18F6-95AD-034C-93B2-5D2036F8607A}"/>
                </a:ext>
              </a:extLst>
            </p:cNvPr>
            <p:cNvSpPr txBox="1"/>
            <p:nvPr/>
          </p:nvSpPr>
          <p:spPr>
            <a:xfrm>
              <a:off x="952175"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契約者数</a:t>
              </a:r>
              <a:endParaRPr kumimoji="1" lang="en-US" altLang="ja-JP" sz="1200" b="1" dirty="0">
                <a:solidFill>
                  <a:schemeClr val="tx1">
                    <a:lumMod val="75000"/>
                    <a:lumOff val="25000"/>
                  </a:schemeClr>
                </a:solidFill>
                <a:latin typeface="+mn-ea"/>
              </a:endParaRPr>
            </a:p>
          </p:txBody>
        </p:sp>
      </p:grpSp>
      <p:grpSp>
        <p:nvGrpSpPr>
          <p:cNvPr id="169" name="グループ化 168">
            <a:extLst>
              <a:ext uri="{FF2B5EF4-FFF2-40B4-BE49-F238E27FC236}">
                <a16:creationId xmlns:a16="http://schemas.microsoft.com/office/drawing/2014/main" id="{AA9D4167-6095-B944-802D-BE1D742D91DF}"/>
              </a:ext>
            </a:extLst>
          </p:cNvPr>
          <p:cNvGrpSpPr/>
          <p:nvPr/>
        </p:nvGrpSpPr>
        <p:grpSpPr>
          <a:xfrm>
            <a:off x="3031856" y="5010209"/>
            <a:ext cx="1542306" cy="365131"/>
            <a:chOff x="581118" y="1080777"/>
            <a:chExt cx="1542306" cy="365131"/>
          </a:xfrm>
        </p:grpSpPr>
        <p:sp>
          <p:nvSpPr>
            <p:cNvPr id="207" name="正方形/長方形 206">
              <a:extLst>
                <a:ext uri="{FF2B5EF4-FFF2-40B4-BE49-F238E27FC236}">
                  <a16:creationId xmlns:a16="http://schemas.microsoft.com/office/drawing/2014/main" id="{5322222D-4EE1-7346-977E-D9EAEACA27A2}"/>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8" name="テキスト ボックス 207">
              <a:extLst>
                <a:ext uri="{FF2B5EF4-FFF2-40B4-BE49-F238E27FC236}">
                  <a16:creationId xmlns:a16="http://schemas.microsoft.com/office/drawing/2014/main" id="{C171A05F-F249-F744-80D7-0938111EAE7C}"/>
                </a:ext>
              </a:extLst>
            </p:cNvPr>
            <p:cNvSpPr txBox="1"/>
            <p:nvPr/>
          </p:nvSpPr>
          <p:spPr>
            <a:xfrm>
              <a:off x="952177"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体験者数</a:t>
              </a:r>
              <a:endParaRPr kumimoji="1" lang="en-US" altLang="ja-JP" sz="1200" b="1" dirty="0">
                <a:solidFill>
                  <a:schemeClr val="tx1">
                    <a:lumMod val="75000"/>
                    <a:lumOff val="25000"/>
                  </a:schemeClr>
                </a:solidFill>
                <a:latin typeface="+mn-ea"/>
              </a:endParaRPr>
            </a:p>
          </p:txBody>
        </p:sp>
      </p:grpSp>
      <p:cxnSp>
        <p:nvCxnSpPr>
          <p:cNvPr id="170" name="直線矢印コネクタ 90">
            <a:extLst>
              <a:ext uri="{FF2B5EF4-FFF2-40B4-BE49-F238E27FC236}">
                <a16:creationId xmlns:a16="http://schemas.microsoft.com/office/drawing/2014/main" id="{54962B62-D933-4C4D-8708-709118467861}"/>
              </a:ext>
            </a:extLst>
          </p:cNvPr>
          <p:cNvCxnSpPr>
            <a:cxnSpLocks/>
            <a:stCxn id="209" idx="3"/>
            <a:endCxn id="207" idx="1"/>
          </p:cNvCxnSpPr>
          <p:nvPr/>
        </p:nvCxnSpPr>
        <p:spPr>
          <a:xfrm>
            <a:off x="2277987" y="5192775"/>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矢印コネクタ 90">
            <a:extLst>
              <a:ext uri="{FF2B5EF4-FFF2-40B4-BE49-F238E27FC236}">
                <a16:creationId xmlns:a16="http://schemas.microsoft.com/office/drawing/2014/main" id="{2F01000B-E954-0543-A396-D15A9C3BA4B0}"/>
              </a:ext>
            </a:extLst>
          </p:cNvPr>
          <p:cNvCxnSpPr>
            <a:cxnSpLocks/>
            <a:stCxn id="203" idx="1"/>
            <a:endCxn id="209" idx="3"/>
          </p:cNvCxnSpPr>
          <p:nvPr/>
        </p:nvCxnSpPr>
        <p:spPr>
          <a:xfrm rot="10800000">
            <a:off x="2277988" y="5192775"/>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グループ化 173">
            <a:extLst>
              <a:ext uri="{FF2B5EF4-FFF2-40B4-BE49-F238E27FC236}">
                <a16:creationId xmlns:a16="http://schemas.microsoft.com/office/drawing/2014/main" id="{988D3BC9-123D-D843-B79F-1C18E7317695}"/>
              </a:ext>
            </a:extLst>
          </p:cNvPr>
          <p:cNvGrpSpPr/>
          <p:nvPr/>
        </p:nvGrpSpPr>
        <p:grpSpPr>
          <a:xfrm>
            <a:off x="3031856" y="5661777"/>
            <a:ext cx="1542306" cy="365131"/>
            <a:chOff x="581118" y="1080777"/>
            <a:chExt cx="1542306" cy="365131"/>
          </a:xfrm>
        </p:grpSpPr>
        <p:sp>
          <p:nvSpPr>
            <p:cNvPr id="203" name="正方形/長方形 202">
              <a:extLst>
                <a:ext uri="{FF2B5EF4-FFF2-40B4-BE49-F238E27FC236}">
                  <a16:creationId xmlns:a16="http://schemas.microsoft.com/office/drawing/2014/main" id="{0709EA8C-0207-DC43-9AC4-670678E7CA46}"/>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06" name="テキスト ボックス 205">
              <a:extLst>
                <a:ext uri="{FF2B5EF4-FFF2-40B4-BE49-F238E27FC236}">
                  <a16:creationId xmlns:a16="http://schemas.microsoft.com/office/drawing/2014/main" id="{370DF0C3-B287-D342-BF27-D03F9C0A68BF}"/>
                </a:ext>
              </a:extLst>
            </p:cNvPr>
            <p:cNvSpPr txBox="1"/>
            <p:nvPr/>
          </p:nvSpPr>
          <p:spPr>
            <a:xfrm>
              <a:off x="952178" y="1124843"/>
              <a:ext cx="800219"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本契約率</a:t>
              </a:r>
              <a:endParaRPr kumimoji="1" lang="en-US" altLang="ja-JP" sz="1200" b="1" dirty="0">
                <a:solidFill>
                  <a:schemeClr val="tx1">
                    <a:lumMod val="75000"/>
                    <a:lumOff val="25000"/>
                  </a:schemeClr>
                </a:solidFill>
                <a:latin typeface="+mn-ea"/>
              </a:endParaRPr>
            </a:p>
          </p:txBody>
        </p:sp>
      </p:grpSp>
      <p:sp>
        <p:nvSpPr>
          <p:cNvPr id="212" name="乗算記号 211">
            <a:extLst>
              <a:ext uri="{FF2B5EF4-FFF2-40B4-BE49-F238E27FC236}">
                <a16:creationId xmlns:a16="http://schemas.microsoft.com/office/drawing/2014/main" id="{7221BC21-B7D1-FD4D-95F2-64430F27D0FF}"/>
              </a:ext>
            </a:extLst>
          </p:cNvPr>
          <p:cNvSpPr/>
          <p:nvPr/>
        </p:nvSpPr>
        <p:spPr>
          <a:xfrm>
            <a:off x="8310516" y="5411986"/>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3" name="グループ化 212">
            <a:extLst>
              <a:ext uri="{FF2B5EF4-FFF2-40B4-BE49-F238E27FC236}">
                <a16:creationId xmlns:a16="http://schemas.microsoft.com/office/drawing/2014/main" id="{9F6B740E-1DF1-A04D-9B8C-BEC35D398A18}"/>
              </a:ext>
            </a:extLst>
          </p:cNvPr>
          <p:cNvGrpSpPr/>
          <p:nvPr/>
        </p:nvGrpSpPr>
        <p:grpSpPr>
          <a:xfrm>
            <a:off x="5349760" y="5010209"/>
            <a:ext cx="1542306" cy="365131"/>
            <a:chOff x="581118" y="1080777"/>
            <a:chExt cx="1542306" cy="365131"/>
          </a:xfrm>
        </p:grpSpPr>
        <p:sp>
          <p:nvSpPr>
            <p:cNvPr id="222" name="正方形/長方形 221">
              <a:extLst>
                <a:ext uri="{FF2B5EF4-FFF2-40B4-BE49-F238E27FC236}">
                  <a16:creationId xmlns:a16="http://schemas.microsoft.com/office/drawing/2014/main" id="{ED8A91B4-D93E-4C4D-A337-956615D6080E}"/>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23" name="テキスト ボックス 222">
              <a:extLst>
                <a:ext uri="{FF2B5EF4-FFF2-40B4-BE49-F238E27FC236}">
                  <a16:creationId xmlns:a16="http://schemas.microsoft.com/office/drawing/2014/main" id="{6259312D-5520-2D4C-A1F1-1F4D9BB3976F}"/>
                </a:ext>
              </a:extLst>
            </p:cNvPr>
            <p:cNvSpPr txBox="1"/>
            <p:nvPr/>
          </p:nvSpPr>
          <p:spPr>
            <a:xfrm>
              <a:off x="721341" y="1124843"/>
              <a:ext cx="1261885"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説明会参加者数</a:t>
              </a:r>
              <a:endParaRPr kumimoji="1" lang="en-US" altLang="ja-JP" sz="1200" b="1" dirty="0">
                <a:solidFill>
                  <a:schemeClr val="tx1">
                    <a:lumMod val="75000"/>
                    <a:lumOff val="25000"/>
                  </a:schemeClr>
                </a:solidFill>
                <a:latin typeface="+mn-ea"/>
              </a:endParaRPr>
            </a:p>
          </p:txBody>
        </p:sp>
      </p:grpSp>
      <p:grpSp>
        <p:nvGrpSpPr>
          <p:cNvPr id="214" name="グループ化 213">
            <a:extLst>
              <a:ext uri="{FF2B5EF4-FFF2-40B4-BE49-F238E27FC236}">
                <a16:creationId xmlns:a16="http://schemas.microsoft.com/office/drawing/2014/main" id="{05F40404-248E-794E-9186-A0C94043285B}"/>
              </a:ext>
            </a:extLst>
          </p:cNvPr>
          <p:cNvGrpSpPr/>
          <p:nvPr/>
        </p:nvGrpSpPr>
        <p:grpSpPr>
          <a:xfrm>
            <a:off x="7645935" y="5010209"/>
            <a:ext cx="1542306" cy="365131"/>
            <a:chOff x="581118" y="1080777"/>
            <a:chExt cx="1542306" cy="365131"/>
          </a:xfrm>
        </p:grpSpPr>
        <p:sp>
          <p:nvSpPr>
            <p:cNvPr id="220" name="正方形/長方形 219">
              <a:extLst>
                <a:ext uri="{FF2B5EF4-FFF2-40B4-BE49-F238E27FC236}">
                  <a16:creationId xmlns:a16="http://schemas.microsoft.com/office/drawing/2014/main" id="{FFFCDF23-2F4A-3E49-A0CB-CCAE9D81EC44}"/>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21" name="テキスト ボックス 220">
              <a:extLst>
                <a:ext uri="{FF2B5EF4-FFF2-40B4-BE49-F238E27FC236}">
                  <a16:creationId xmlns:a16="http://schemas.microsoft.com/office/drawing/2014/main" id="{D3065099-B56C-9D4A-B771-96A7CEF994F9}"/>
                </a:ext>
              </a:extLst>
            </p:cNvPr>
            <p:cNvSpPr txBox="1"/>
            <p:nvPr/>
          </p:nvSpPr>
          <p:spPr>
            <a:xfrm>
              <a:off x="896871" y="1124843"/>
              <a:ext cx="910827" cy="276999"/>
            </a:xfrm>
            <a:prstGeom prst="rect">
              <a:avLst/>
            </a:prstGeom>
            <a:noFill/>
          </p:spPr>
          <p:txBody>
            <a:bodyPr wrap="none" rtlCol="0" anchor="ctr">
              <a:spAutoFit/>
            </a:bodyPr>
            <a:lstStyle/>
            <a:p>
              <a:pPr algn="ctr"/>
              <a:r>
                <a:rPr kumimoji="1" lang="en-US" altLang="ja-JP" sz="1200" b="1" dirty="0">
                  <a:solidFill>
                    <a:schemeClr val="tx1">
                      <a:lumMod val="75000"/>
                      <a:lumOff val="25000"/>
                    </a:schemeClr>
                  </a:solidFill>
                  <a:latin typeface="+mn-ea"/>
                </a:rPr>
                <a:t>DM</a:t>
              </a:r>
              <a:r>
                <a:rPr kumimoji="1" lang="ja-JP" altLang="en-US" sz="1200" b="1">
                  <a:solidFill>
                    <a:schemeClr val="tx1">
                      <a:lumMod val="75000"/>
                      <a:lumOff val="25000"/>
                    </a:schemeClr>
                  </a:solidFill>
                  <a:latin typeface="+mn-ea"/>
                </a:rPr>
                <a:t>送付数</a:t>
              </a:r>
              <a:endParaRPr kumimoji="1" lang="en-US" altLang="ja-JP" sz="1200" b="1" dirty="0">
                <a:solidFill>
                  <a:schemeClr val="tx1">
                    <a:lumMod val="75000"/>
                    <a:lumOff val="25000"/>
                  </a:schemeClr>
                </a:solidFill>
                <a:latin typeface="+mn-ea"/>
              </a:endParaRPr>
            </a:p>
          </p:txBody>
        </p:sp>
      </p:grpSp>
      <p:cxnSp>
        <p:nvCxnSpPr>
          <p:cNvPr id="215" name="直線矢印コネクタ 90">
            <a:extLst>
              <a:ext uri="{FF2B5EF4-FFF2-40B4-BE49-F238E27FC236}">
                <a16:creationId xmlns:a16="http://schemas.microsoft.com/office/drawing/2014/main" id="{F0210EC4-737A-2141-BE7D-5ADC76BD289B}"/>
              </a:ext>
            </a:extLst>
          </p:cNvPr>
          <p:cNvCxnSpPr>
            <a:cxnSpLocks/>
            <a:stCxn id="222" idx="3"/>
            <a:endCxn id="220" idx="1"/>
          </p:cNvCxnSpPr>
          <p:nvPr/>
        </p:nvCxnSpPr>
        <p:spPr>
          <a:xfrm>
            <a:off x="6892066" y="5192775"/>
            <a:ext cx="75386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90">
            <a:extLst>
              <a:ext uri="{FF2B5EF4-FFF2-40B4-BE49-F238E27FC236}">
                <a16:creationId xmlns:a16="http://schemas.microsoft.com/office/drawing/2014/main" id="{4C1E4130-C2F9-A54B-94FE-E1ACEE5581BC}"/>
              </a:ext>
            </a:extLst>
          </p:cNvPr>
          <p:cNvCxnSpPr>
            <a:cxnSpLocks/>
            <a:stCxn id="218" idx="1"/>
            <a:endCxn id="222" idx="3"/>
          </p:cNvCxnSpPr>
          <p:nvPr/>
        </p:nvCxnSpPr>
        <p:spPr>
          <a:xfrm rot="10800000">
            <a:off x="6892067" y="5192775"/>
            <a:ext cx="753869"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7" name="グループ化 216">
            <a:extLst>
              <a:ext uri="{FF2B5EF4-FFF2-40B4-BE49-F238E27FC236}">
                <a16:creationId xmlns:a16="http://schemas.microsoft.com/office/drawing/2014/main" id="{82C97ED5-0430-0947-98CB-87B97A58AA27}"/>
              </a:ext>
            </a:extLst>
          </p:cNvPr>
          <p:cNvGrpSpPr/>
          <p:nvPr/>
        </p:nvGrpSpPr>
        <p:grpSpPr>
          <a:xfrm>
            <a:off x="7645935" y="5661777"/>
            <a:ext cx="1542306" cy="365131"/>
            <a:chOff x="581118" y="1080777"/>
            <a:chExt cx="1542306" cy="365131"/>
          </a:xfrm>
        </p:grpSpPr>
        <p:sp>
          <p:nvSpPr>
            <p:cNvPr id="218" name="正方形/長方形 217">
              <a:extLst>
                <a:ext uri="{FF2B5EF4-FFF2-40B4-BE49-F238E27FC236}">
                  <a16:creationId xmlns:a16="http://schemas.microsoft.com/office/drawing/2014/main" id="{D40BE02B-BCC9-D749-A44D-B05599203ACB}"/>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19" name="テキスト ボックス 218">
              <a:extLst>
                <a:ext uri="{FF2B5EF4-FFF2-40B4-BE49-F238E27FC236}">
                  <a16:creationId xmlns:a16="http://schemas.microsoft.com/office/drawing/2014/main" id="{2B7E87D8-8E68-7B40-8E6C-C2D3388F2FF6}"/>
                </a:ext>
              </a:extLst>
            </p:cNvPr>
            <p:cNvSpPr txBox="1"/>
            <p:nvPr/>
          </p:nvSpPr>
          <p:spPr>
            <a:xfrm>
              <a:off x="875230" y="1124843"/>
              <a:ext cx="954107"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申し込み率</a:t>
              </a:r>
              <a:endParaRPr kumimoji="1" lang="en-US" altLang="ja-JP" sz="1200" b="1" dirty="0">
                <a:solidFill>
                  <a:schemeClr val="tx1">
                    <a:lumMod val="75000"/>
                    <a:lumOff val="25000"/>
                  </a:schemeClr>
                </a:solidFill>
                <a:latin typeface="+mn-ea"/>
              </a:endParaRPr>
            </a:p>
          </p:txBody>
        </p:sp>
      </p:grpSp>
      <p:grpSp>
        <p:nvGrpSpPr>
          <p:cNvPr id="224" name="グループ化 223">
            <a:extLst>
              <a:ext uri="{FF2B5EF4-FFF2-40B4-BE49-F238E27FC236}">
                <a16:creationId xmlns:a16="http://schemas.microsoft.com/office/drawing/2014/main" id="{BA18E6C3-CCB9-654E-8207-909F01154952}"/>
              </a:ext>
            </a:extLst>
          </p:cNvPr>
          <p:cNvGrpSpPr/>
          <p:nvPr/>
        </p:nvGrpSpPr>
        <p:grpSpPr>
          <a:xfrm>
            <a:off x="5349760" y="5661777"/>
            <a:ext cx="1542306" cy="365131"/>
            <a:chOff x="581118" y="1080777"/>
            <a:chExt cx="1542306" cy="365131"/>
          </a:xfrm>
        </p:grpSpPr>
        <p:sp>
          <p:nvSpPr>
            <p:cNvPr id="225" name="正方形/長方形 224">
              <a:extLst>
                <a:ext uri="{FF2B5EF4-FFF2-40B4-BE49-F238E27FC236}">
                  <a16:creationId xmlns:a16="http://schemas.microsoft.com/office/drawing/2014/main" id="{6E4D1F09-8133-E54A-A04B-88AE94B25E69}"/>
                </a:ext>
              </a:extLst>
            </p:cNvPr>
            <p:cNvSpPr/>
            <p:nvPr/>
          </p:nvSpPr>
          <p:spPr>
            <a:xfrm>
              <a:off x="581118" y="1080777"/>
              <a:ext cx="1542306" cy="365131"/>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latin typeface="+mn-ea"/>
              </a:endParaRPr>
            </a:p>
          </p:txBody>
        </p:sp>
        <p:sp>
          <p:nvSpPr>
            <p:cNvPr id="226" name="テキスト ボックス 225">
              <a:extLst>
                <a:ext uri="{FF2B5EF4-FFF2-40B4-BE49-F238E27FC236}">
                  <a16:creationId xmlns:a16="http://schemas.microsoft.com/office/drawing/2014/main" id="{ECCAD0E9-888E-BA46-BBE8-C5B33B8C3426}"/>
                </a:ext>
              </a:extLst>
            </p:cNvPr>
            <p:cNvSpPr txBox="1"/>
            <p:nvPr/>
          </p:nvSpPr>
          <p:spPr>
            <a:xfrm>
              <a:off x="875230" y="1124843"/>
              <a:ext cx="954107" cy="276999"/>
            </a:xfrm>
            <a:prstGeom prst="rect">
              <a:avLst/>
            </a:prstGeom>
            <a:noFill/>
          </p:spPr>
          <p:txBody>
            <a:bodyPr wrap="none" rtlCol="0" anchor="ctr">
              <a:spAutoFit/>
            </a:bodyPr>
            <a:lstStyle/>
            <a:p>
              <a:pPr algn="ctr"/>
              <a:r>
                <a:rPr kumimoji="1" lang="ja-JP" altLang="en-US" sz="1200" b="1">
                  <a:solidFill>
                    <a:schemeClr val="tx1">
                      <a:lumMod val="75000"/>
                      <a:lumOff val="25000"/>
                    </a:schemeClr>
                  </a:solidFill>
                  <a:latin typeface="+mn-ea"/>
                </a:rPr>
                <a:t>無料体験率</a:t>
              </a:r>
              <a:endParaRPr kumimoji="1" lang="en-US" altLang="ja-JP" sz="1200" b="1" dirty="0">
                <a:solidFill>
                  <a:schemeClr val="tx1">
                    <a:lumMod val="75000"/>
                    <a:lumOff val="25000"/>
                  </a:schemeClr>
                </a:solidFill>
                <a:latin typeface="+mn-ea"/>
              </a:endParaRPr>
            </a:p>
          </p:txBody>
        </p:sp>
      </p:grpSp>
      <p:cxnSp>
        <p:nvCxnSpPr>
          <p:cNvPr id="232" name="直線矢印コネクタ 90">
            <a:extLst>
              <a:ext uri="{FF2B5EF4-FFF2-40B4-BE49-F238E27FC236}">
                <a16:creationId xmlns:a16="http://schemas.microsoft.com/office/drawing/2014/main" id="{8EE12C58-F98E-774A-B27F-8CC5AFA0739B}"/>
              </a:ext>
            </a:extLst>
          </p:cNvPr>
          <p:cNvCxnSpPr>
            <a:cxnSpLocks/>
            <a:stCxn id="207" idx="3"/>
            <a:endCxn id="222" idx="1"/>
          </p:cNvCxnSpPr>
          <p:nvPr/>
        </p:nvCxnSpPr>
        <p:spPr>
          <a:xfrm>
            <a:off x="4574162" y="5192775"/>
            <a:ext cx="775598"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直線矢印コネクタ 90">
            <a:extLst>
              <a:ext uri="{FF2B5EF4-FFF2-40B4-BE49-F238E27FC236}">
                <a16:creationId xmlns:a16="http://schemas.microsoft.com/office/drawing/2014/main" id="{51F41C41-6670-CD46-9A73-12CFC4EF034B}"/>
              </a:ext>
            </a:extLst>
          </p:cNvPr>
          <p:cNvCxnSpPr>
            <a:cxnSpLocks/>
            <a:stCxn id="225" idx="1"/>
            <a:endCxn id="207" idx="3"/>
          </p:cNvCxnSpPr>
          <p:nvPr/>
        </p:nvCxnSpPr>
        <p:spPr>
          <a:xfrm rot="10800000">
            <a:off x="4574162" y="5192775"/>
            <a:ext cx="775598" cy="65156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乗算記号 234">
            <a:extLst>
              <a:ext uri="{FF2B5EF4-FFF2-40B4-BE49-F238E27FC236}">
                <a16:creationId xmlns:a16="http://schemas.microsoft.com/office/drawing/2014/main" id="{1FA27E0A-9916-6E49-84D3-5155CEA35AF6}"/>
              </a:ext>
            </a:extLst>
          </p:cNvPr>
          <p:cNvSpPr/>
          <p:nvPr/>
        </p:nvSpPr>
        <p:spPr>
          <a:xfrm>
            <a:off x="6014341" y="5411986"/>
            <a:ext cx="213145" cy="213145"/>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476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35384"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1</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endParaRPr kumimoji="1" lang="ja-JP" altLang="en-US" sz="1200" b="1" dirty="0">
              <a:solidFill>
                <a:schemeClr val="bg1"/>
              </a:solidFill>
              <a:latin typeface="+mn-ea"/>
            </a:endParaRPr>
          </a:p>
        </p:txBody>
      </p:sp>
      <p:sp>
        <p:nvSpPr>
          <p:cNvPr id="6" name="正方形/長方形 5">
            <a:extLst>
              <a:ext uri="{FF2B5EF4-FFF2-40B4-BE49-F238E27FC236}">
                <a16:creationId xmlns:a16="http://schemas.microsoft.com/office/drawing/2014/main" id="{1C731EBA-DE70-4D48-B2FB-BF86ADD8C79E}"/>
              </a:ext>
            </a:extLst>
          </p:cNvPr>
          <p:cNvSpPr/>
          <p:nvPr/>
        </p:nvSpPr>
        <p:spPr>
          <a:xfrm>
            <a:off x="356843" y="686423"/>
            <a:ext cx="518281" cy="8274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57424A4-46B5-2D4A-B20D-97A115AEB988}"/>
              </a:ext>
            </a:extLst>
          </p:cNvPr>
          <p:cNvSpPr/>
          <p:nvPr/>
        </p:nvSpPr>
        <p:spPr>
          <a:xfrm>
            <a:off x="356841" y="686423"/>
            <a:ext cx="9200781" cy="8274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E4841262-6F4A-C345-934D-8965DE1458F4}"/>
              </a:ext>
            </a:extLst>
          </p:cNvPr>
          <p:cNvCxnSpPr>
            <a:cxnSpLocks/>
          </p:cNvCxnSpPr>
          <p:nvPr/>
        </p:nvCxnSpPr>
        <p:spPr>
          <a:xfrm flipH="1">
            <a:off x="883589" y="686423"/>
            <a:ext cx="4233" cy="8274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262BBE6-218E-E24B-830E-F34DAEEEF936}"/>
              </a:ext>
            </a:extLst>
          </p:cNvPr>
          <p:cNvSpPr txBox="1"/>
          <p:nvPr/>
        </p:nvSpPr>
        <p:spPr>
          <a:xfrm>
            <a:off x="407852" y="686423"/>
            <a:ext cx="430887" cy="8274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論題</a:t>
            </a:r>
            <a:endParaRPr kumimoji="1" lang="ja-JP" altLang="en-US" b="1"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C124E1FB-BA90-8144-9663-A8345B0714EB}"/>
              </a:ext>
            </a:extLst>
          </p:cNvPr>
          <p:cNvSpPr/>
          <p:nvPr/>
        </p:nvSpPr>
        <p:spPr>
          <a:xfrm>
            <a:off x="349163" y="1845352"/>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4AAFFDA5-5FCB-2B49-84BE-7F3D81F72888}"/>
              </a:ext>
            </a:extLst>
          </p:cNvPr>
          <p:cNvCxnSpPr>
            <a:cxnSpLocks/>
          </p:cNvCxnSpPr>
          <p:nvPr/>
        </p:nvCxnSpPr>
        <p:spPr>
          <a:xfrm>
            <a:off x="356841" y="230289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C9E794B-9ACD-F346-912B-DA3F62BEE55E}"/>
              </a:ext>
            </a:extLst>
          </p:cNvPr>
          <p:cNvSpPr txBox="1"/>
          <p:nvPr/>
        </p:nvSpPr>
        <p:spPr>
          <a:xfrm>
            <a:off x="376749"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賛成意見</a:t>
            </a:r>
            <a:r>
              <a:rPr kumimoji="1" lang="en-US" altLang="ja-JP" sz="1600" b="1" dirty="0">
                <a:solidFill>
                  <a:schemeClr val="tx1">
                    <a:lumMod val="75000"/>
                    <a:lumOff val="25000"/>
                  </a:schemeClr>
                </a:solidFill>
                <a:latin typeface="+mn-ea"/>
              </a:rPr>
              <a:t>①</a:t>
            </a:r>
            <a:endParaRPr kumimoji="1" lang="ja-JP" altLang="en-US" sz="1600" b="1"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407137F5-B223-0F4A-A164-4128F2A1B867}"/>
              </a:ext>
            </a:extLst>
          </p:cNvPr>
          <p:cNvSpPr/>
          <p:nvPr/>
        </p:nvSpPr>
        <p:spPr>
          <a:xfrm>
            <a:off x="356842" y="1849120"/>
            <a:ext cx="9200781" cy="464113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16F0BBE0-EA6A-7347-AC6B-EA8EF0683E48}"/>
              </a:ext>
            </a:extLst>
          </p:cNvPr>
          <p:cNvCxnSpPr>
            <a:cxnSpLocks/>
          </p:cNvCxnSpPr>
          <p:nvPr/>
        </p:nvCxnSpPr>
        <p:spPr>
          <a:xfrm flipV="1">
            <a:off x="2657037"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99B3A84-55C3-E544-A0B2-C5CB33AD125D}"/>
              </a:ext>
            </a:extLst>
          </p:cNvPr>
          <p:cNvCxnSpPr>
            <a:cxnSpLocks/>
          </p:cNvCxnSpPr>
          <p:nvPr/>
        </p:nvCxnSpPr>
        <p:spPr>
          <a:xfrm flipV="1">
            <a:off x="9557623"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A0C1278-1A07-3842-B6B1-7CFD6479C700}"/>
              </a:ext>
            </a:extLst>
          </p:cNvPr>
          <p:cNvCxnSpPr>
            <a:cxnSpLocks/>
          </p:cNvCxnSpPr>
          <p:nvPr/>
        </p:nvCxnSpPr>
        <p:spPr>
          <a:xfrm flipV="1">
            <a:off x="4957232"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E399974-80B4-A743-8F7A-844DE90FB454}"/>
              </a:ext>
            </a:extLst>
          </p:cNvPr>
          <p:cNvCxnSpPr>
            <a:cxnSpLocks/>
          </p:cNvCxnSpPr>
          <p:nvPr/>
        </p:nvCxnSpPr>
        <p:spPr>
          <a:xfrm flipV="1">
            <a:off x="7257427"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B0672C3-521B-F346-9B65-DF8739BEF0B3}"/>
              </a:ext>
            </a:extLst>
          </p:cNvPr>
          <p:cNvSpPr txBox="1"/>
          <p:nvPr/>
        </p:nvSpPr>
        <p:spPr>
          <a:xfrm>
            <a:off x="2669264"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反対意見</a:t>
            </a:r>
            <a:r>
              <a:rPr kumimoji="1" lang="en-US" altLang="ja-JP" sz="1600" b="1" dirty="0">
                <a:solidFill>
                  <a:schemeClr val="tx1">
                    <a:lumMod val="75000"/>
                    <a:lumOff val="25000"/>
                  </a:schemeClr>
                </a:solidFill>
                <a:latin typeface="+mn-ea"/>
              </a:rPr>
              <a:t>①</a:t>
            </a:r>
            <a:endParaRPr kumimoji="1" lang="ja-JP" altLang="en-US" sz="1600" b="1"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B718E7D2-648F-D94D-BB13-F81EECE06554}"/>
              </a:ext>
            </a:extLst>
          </p:cNvPr>
          <p:cNvSpPr txBox="1"/>
          <p:nvPr/>
        </p:nvSpPr>
        <p:spPr>
          <a:xfrm>
            <a:off x="4969459"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賛成意見</a:t>
            </a:r>
            <a:r>
              <a:rPr kumimoji="1" lang="en-US" altLang="ja-JP" sz="1600" b="1" dirty="0">
                <a:solidFill>
                  <a:schemeClr val="tx1">
                    <a:lumMod val="75000"/>
                    <a:lumOff val="25000"/>
                  </a:schemeClr>
                </a:solidFill>
                <a:latin typeface="+mn-ea"/>
              </a:rPr>
              <a:t>②</a:t>
            </a:r>
            <a:endParaRPr kumimoji="1" lang="ja-JP" altLang="en-US" sz="1600" b="1"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2163090B-2E74-D745-B532-25FB5AD73D81}"/>
              </a:ext>
            </a:extLst>
          </p:cNvPr>
          <p:cNvSpPr txBox="1"/>
          <p:nvPr/>
        </p:nvSpPr>
        <p:spPr>
          <a:xfrm>
            <a:off x="7269655" y="1909871"/>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反対意見</a:t>
            </a:r>
            <a:r>
              <a:rPr kumimoji="1" lang="en-US" altLang="ja-JP" sz="1600" b="1" dirty="0">
                <a:solidFill>
                  <a:schemeClr val="tx1">
                    <a:lumMod val="75000"/>
                    <a:lumOff val="25000"/>
                  </a:schemeClr>
                </a:solidFill>
                <a:latin typeface="+mn-ea"/>
              </a:rPr>
              <a:t>②</a:t>
            </a:r>
            <a:endParaRPr kumimoji="1" lang="ja-JP" altLang="en-US" sz="1600" b="1" dirty="0">
              <a:solidFill>
                <a:schemeClr val="tx1">
                  <a:lumMod val="75000"/>
                  <a:lumOff val="25000"/>
                </a:schemeClr>
              </a:solidFill>
              <a:latin typeface="+mn-ea"/>
            </a:endParaRPr>
          </a:p>
        </p:txBody>
      </p:sp>
      <p:sp>
        <p:nvSpPr>
          <p:cNvPr id="21" name="テキスト ボックス 20">
            <a:extLst>
              <a:ext uri="{FF2B5EF4-FFF2-40B4-BE49-F238E27FC236}">
                <a16:creationId xmlns:a16="http://schemas.microsoft.com/office/drawing/2014/main" id="{B9753D15-6E08-324F-A17D-05FCBE28F726}"/>
              </a:ext>
            </a:extLst>
          </p:cNvPr>
          <p:cNvSpPr txBox="1"/>
          <p:nvPr/>
        </p:nvSpPr>
        <p:spPr>
          <a:xfrm>
            <a:off x="1108795" y="946242"/>
            <a:ext cx="8216729" cy="307777"/>
          </a:xfrm>
          <a:prstGeom prst="rect">
            <a:avLst/>
          </a:prstGeom>
          <a:noFill/>
        </p:spPr>
        <p:txBody>
          <a:bodyPr wrap="square" rtlCol="0" anchor="ctr">
            <a:spAutoFit/>
          </a:bodyPr>
          <a:lstStyle/>
          <a:p>
            <a:pPr algn="just"/>
            <a:r>
              <a:rPr kumimoji="1" lang="ja-JP" altLang="en-US" sz="1400">
                <a:solidFill>
                  <a:schemeClr val="tx1">
                    <a:lumMod val="75000"/>
                    <a:lumOff val="25000"/>
                  </a:schemeClr>
                </a:solidFill>
                <a:latin typeface="+mn-ea"/>
              </a:rPr>
              <a:t>外注している社員向け研修を内製化すべきだ</a:t>
            </a:r>
          </a:p>
        </p:txBody>
      </p:sp>
      <p:sp>
        <p:nvSpPr>
          <p:cNvPr id="22" name="テキスト ボックス 21">
            <a:extLst>
              <a:ext uri="{FF2B5EF4-FFF2-40B4-BE49-F238E27FC236}">
                <a16:creationId xmlns:a16="http://schemas.microsoft.com/office/drawing/2014/main" id="{2E8D5DB4-0497-334B-A2FE-21739BFD8067}"/>
              </a:ext>
            </a:extLst>
          </p:cNvPr>
          <p:cNvSpPr txBox="1"/>
          <p:nvPr/>
        </p:nvSpPr>
        <p:spPr>
          <a:xfrm>
            <a:off x="525057" y="2457511"/>
            <a:ext cx="1991352" cy="1523879"/>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教育が必要な内容が細分化しており、外部の講師では対応できなくなっている</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内製化した方が小回りの利く内容にできる</a:t>
            </a:r>
          </a:p>
        </p:txBody>
      </p:sp>
      <p:sp>
        <p:nvSpPr>
          <p:cNvPr id="23" name="テキスト ボックス 22">
            <a:extLst>
              <a:ext uri="{FF2B5EF4-FFF2-40B4-BE49-F238E27FC236}">
                <a16:creationId xmlns:a16="http://schemas.microsoft.com/office/drawing/2014/main" id="{0D022CAC-C69F-F948-9031-B719ABBFC800}"/>
              </a:ext>
            </a:extLst>
          </p:cNvPr>
          <p:cNvSpPr txBox="1"/>
          <p:nvPr/>
        </p:nvSpPr>
        <p:spPr>
          <a:xfrm>
            <a:off x="2822692" y="2457511"/>
            <a:ext cx="1991352" cy="3462871"/>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細分化した内容を整理し、それを小分けにして研修会社に依頼すればよい</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小回りを利かせる必要があるのは、事前に育成計画が立てられていないからであり、年間計画を立ててからスタートすれば問題ない</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教育や学習に関する理論やメソッドは専門スキルであり、社内だけで運用するのは難しい。外部の力が必要</a:t>
            </a:r>
          </a:p>
        </p:txBody>
      </p:sp>
      <p:sp>
        <p:nvSpPr>
          <p:cNvPr id="24" name="テキスト ボックス 23">
            <a:extLst>
              <a:ext uri="{FF2B5EF4-FFF2-40B4-BE49-F238E27FC236}">
                <a16:creationId xmlns:a16="http://schemas.microsoft.com/office/drawing/2014/main" id="{6C31334C-97EF-9543-829B-00AD4368AEE7}"/>
              </a:ext>
            </a:extLst>
          </p:cNvPr>
          <p:cNvSpPr txBox="1"/>
          <p:nvPr/>
        </p:nvSpPr>
        <p:spPr>
          <a:xfrm>
            <a:off x="5120327" y="2457511"/>
            <a:ext cx="1991352" cy="3462871"/>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細分化された内容を教えるには、現場での経験が必要となる。外部の人間では対応できない</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（これに関しては反論意見が思い浮かばない。育成計画は確かに不足している）</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人事部の中に、研修の方法やメソッドを開発していく専門のプロジェクトチームをつくることもできる</a:t>
            </a:r>
          </a:p>
        </p:txBody>
      </p:sp>
      <p:sp>
        <p:nvSpPr>
          <p:cNvPr id="25" name="テキスト ボックス 24">
            <a:extLst>
              <a:ext uri="{FF2B5EF4-FFF2-40B4-BE49-F238E27FC236}">
                <a16:creationId xmlns:a16="http://schemas.microsoft.com/office/drawing/2014/main" id="{9A671F94-5126-5448-8A46-1E16A2E9FD62}"/>
              </a:ext>
            </a:extLst>
          </p:cNvPr>
          <p:cNvSpPr txBox="1"/>
          <p:nvPr/>
        </p:nvSpPr>
        <p:spPr>
          <a:xfrm>
            <a:off x="7417963" y="2457511"/>
            <a:ext cx="1991352" cy="3705245"/>
          </a:xfrm>
          <a:prstGeom prst="rect">
            <a:avLst/>
          </a:prstGeom>
          <a:noFill/>
        </p:spPr>
        <p:txBody>
          <a:bodyPr wrap="square" rtlCol="0" anchor="t">
            <a:spAutoFit/>
          </a:bodyPr>
          <a:lstStyle/>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そこまで細分化したものをそもそも</a:t>
            </a:r>
            <a:r>
              <a:rPr kumimoji="1" lang="en-US" altLang="ja-JP" sz="1050" dirty="0">
                <a:solidFill>
                  <a:schemeClr val="tx1">
                    <a:lumMod val="75000"/>
                    <a:lumOff val="25000"/>
                  </a:schemeClr>
                </a:solidFill>
                <a:latin typeface="+mn-ea"/>
              </a:rPr>
              <a:t>1</a:t>
            </a:r>
            <a:r>
              <a:rPr kumimoji="1" lang="ja-JP" altLang="en-US" sz="1050">
                <a:solidFill>
                  <a:schemeClr val="tx1">
                    <a:lumMod val="75000"/>
                    <a:lumOff val="25000"/>
                  </a:schemeClr>
                </a:solidFill>
                <a:latin typeface="+mn-ea"/>
              </a:rPr>
              <a:t>対多の研修で教育しようとするのは無理がある。細かい部分は</a:t>
            </a:r>
            <a:r>
              <a:rPr kumimoji="1" lang="en-US" altLang="ja-JP" sz="1050" dirty="0">
                <a:solidFill>
                  <a:schemeClr val="tx1">
                    <a:lumMod val="75000"/>
                    <a:lumOff val="25000"/>
                  </a:schemeClr>
                </a:solidFill>
                <a:latin typeface="+mn-ea"/>
              </a:rPr>
              <a:t>OJT</a:t>
            </a:r>
            <a:r>
              <a:rPr kumimoji="1" lang="ja-JP" altLang="en-US" sz="1050">
                <a:solidFill>
                  <a:schemeClr val="tx1">
                    <a:lumMod val="75000"/>
                    <a:lumOff val="25000"/>
                  </a:schemeClr>
                </a:solidFill>
                <a:latin typeface="+mn-ea"/>
              </a:rPr>
              <a:t>方式にし、基礎知識を研修として外注すべきだ</a:t>
            </a: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05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050">
                <a:solidFill>
                  <a:schemeClr val="tx1">
                    <a:lumMod val="75000"/>
                    <a:lumOff val="25000"/>
                  </a:schemeClr>
                </a:solidFill>
                <a:latin typeface="+mn-ea"/>
              </a:rPr>
              <a:t>素人集団が専門のプロジェクトチームを立ち上げたからといってノウハウが得られるわけではない。やはり外部からのサポートが必要</a:t>
            </a:r>
            <a:endParaRPr kumimoji="1" lang="en-US" altLang="ja-JP" sz="1050" dirty="0">
              <a:solidFill>
                <a:schemeClr val="tx1">
                  <a:lumMod val="75000"/>
                  <a:lumOff val="25000"/>
                </a:schemeClr>
              </a:solidFill>
              <a:latin typeface="+mn-ea"/>
            </a:endParaRPr>
          </a:p>
        </p:txBody>
      </p:sp>
      <p:cxnSp>
        <p:nvCxnSpPr>
          <p:cNvPr id="26" name="直線矢印コネクタ 25">
            <a:extLst>
              <a:ext uri="{FF2B5EF4-FFF2-40B4-BE49-F238E27FC236}">
                <a16:creationId xmlns:a16="http://schemas.microsoft.com/office/drawing/2014/main" id="{BC8F16C6-884C-EF44-8B1E-99086656090C}"/>
              </a:ext>
            </a:extLst>
          </p:cNvPr>
          <p:cNvCxnSpPr>
            <a:cxnSpLocks/>
          </p:cNvCxnSpPr>
          <p:nvPr/>
        </p:nvCxnSpPr>
        <p:spPr>
          <a:xfrm>
            <a:off x="2512569" y="3706060"/>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04553B5-C297-D448-A999-7D261BABB16D}"/>
              </a:ext>
            </a:extLst>
          </p:cNvPr>
          <p:cNvCxnSpPr>
            <a:cxnSpLocks/>
          </p:cNvCxnSpPr>
          <p:nvPr/>
        </p:nvCxnSpPr>
        <p:spPr>
          <a:xfrm>
            <a:off x="2515129" y="2882417"/>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245BEEB-8C03-6D4A-A55A-05E163888FAB}"/>
              </a:ext>
            </a:extLst>
          </p:cNvPr>
          <p:cNvCxnSpPr>
            <a:cxnSpLocks/>
          </p:cNvCxnSpPr>
          <p:nvPr/>
        </p:nvCxnSpPr>
        <p:spPr>
          <a:xfrm>
            <a:off x="4812764" y="2882417"/>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720924F-D6B5-9445-BE48-0AD2946A3740}"/>
              </a:ext>
            </a:extLst>
          </p:cNvPr>
          <p:cNvCxnSpPr>
            <a:cxnSpLocks/>
          </p:cNvCxnSpPr>
          <p:nvPr/>
        </p:nvCxnSpPr>
        <p:spPr>
          <a:xfrm>
            <a:off x="7110399" y="2882417"/>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05A6235-98BA-4946-8983-A4596CFC42A8}"/>
              </a:ext>
            </a:extLst>
          </p:cNvPr>
          <p:cNvCxnSpPr>
            <a:cxnSpLocks/>
          </p:cNvCxnSpPr>
          <p:nvPr/>
        </p:nvCxnSpPr>
        <p:spPr>
          <a:xfrm>
            <a:off x="4812764" y="4074218"/>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BCF1D48-8C89-8B4F-BB21-9A4D752BE9CA}"/>
              </a:ext>
            </a:extLst>
          </p:cNvPr>
          <p:cNvCxnSpPr>
            <a:cxnSpLocks/>
          </p:cNvCxnSpPr>
          <p:nvPr/>
        </p:nvCxnSpPr>
        <p:spPr>
          <a:xfrm>
            <a:off x="4812764" y="5418421"/>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24C828C-686A-514B-8CD2-A3EB697E2C25}"/>
              </a:ext>
            </a:extLst>
          </p:cNvPr>
          <p:cNvCxnSpPr>
            <a:cxnSpLocks/>
          </p:cNvCxnSpPr>
          <p:nvPr/>
        </p:nvCxnSpPr>
        <p:spPr>
          <a:xfrm>
            <a:off x="7110399" y="5418421"/>
            <a:ext cx="308843"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28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901796"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11_</a:t>
            </a:r>
            <a:r>
              <a:rPr lang="ja-JP" altLang="en-US" sz="1200" b="1">
                <a:solidFill>
                  <a:schemeClr val="tx1">
                    <a:lumMod val="75000"/>
                    <a:lumOff val="25000"/>
                  </a:schemeClr>
                </a:solidFill>
                <a:latin typeface="+mn-ea"/>
              </a:rPr>
              <a:t>ブレインストーミング（課題に対して思い浮かぶことを書き出してみましょう。</a:t>
            </a:r>
            <a:r>
              <a:rPr lang="en-US" altLang="ja-JP" sz="1200" b="1" dirty="0">
                <a:solidFill>
                  <a:schemeClr val="tx1">
                    <a:lumMod val="75000"/>
                    <a:lumOff val="25000"/>
                  </a:schemeClr>
                </a:solidFill>
                <a:latin typeface="+mn-ea"/>
              </a:rPr>
              <a:t>※</a:t>
            </a:r>
            <a:r>
              <a:rPr lang="ja-JP" altLang="en-US" sz="1200" b="1">
                <a:solidFill>
                  <a:schemeClr val="tx1">
                    <a:lumMod val="75000"/>
                    <a:lumOff val="25000"/>
                  </a:schemeClr>
                </a:solidFill>
                <a:latin typeface="+mn-ea"/>
              </a:rPr>
              <a:t>下図は書き出し用のシート例です）</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09F349AE-FECC-E343-A598-BDB6D9214211}"/>
              </a:ext>
            </a:extLst>
          </p:cNvPr>
          <p:cNvSpPr/>
          <p:nvPr/>
        </p:nvSpPr>
        <p:spPr>
          <a:xfrm>
            <a:off x="356843" y="686423"/>
            <a:ext cx="518281" cy="8274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6FA943E1-C1D9-A64A-B6AE-DE5E11322CDD}"/>
              </a:ext>
            </a:extLst>
          </p:cNvPr>
          <p:cNvCxnSpPr>
            <a:cxnSpLocks/>
          </p:cNvCxnSpPr>
          <p:nvPr/>
        </p:nvCxnSpPr>
        <p:spPr>
          <a:xfrm flipH="1">
            <a:off x="883589" y="686423"/>
            <a:ext cx="4233" cy="8274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87C0092-C74B-AF48-9800-E01E6839E515}"/>
              </a:ext>
            </a:extLst>
          </p:cNvPr>
          <p:cNvSpPr txBox="1"/>
          <p:nvPr/>
        </p:nvSpPr>
        <p:spPr>
          <a:xfrm>
            <a:off x="407852" y="686423"/>
            <a:ext cx="430887" cy="8274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課題</a:t>
            </a:r>
            <a:endParaRPr kumimoji="1" lang="ja-JP" altLang="en-US"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50B1D995-7097-A84D-B089-13F4C36A46CE}"/>
              </a:ext>
            </a:extLst>
          </p:cNvPr>
          <p:cNvCxnSpPr>
            <a:cxnSpLocks/>
          </p:cNvCxnSpPr>
          <p:nvPr/>
        </p:nvCxnSpPr>
        <p:spPr>
          <a:xfrm>
            <a:off x="356841" y="151384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8CB9993-96DB-DF49-8B86-098701FE2720}"/>
              </a:ext>
            </a:extLst>
          </p:cNvPr>
          <p:cNvCxnSpPr>
            <a:cxnSpLocks/>
          </p:cNvCxnSpPr>
          <p:nvPr/>
        </p:nvCxnSpPr>
        <p:spPr>
          <a:xfrm flipV="1">
            <a:off x="9557623" y="1849120"/>
            <a:ext cx="0" cy="4641132"/>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28FC45E-5461-3649-8E2E-E1B32CE96D62}"/>
              </a:ext>
            </a:extLst>
          </p:cNvPr>
          <p:cNvCxnSpPr>
            <a:cxnSpLocks/>
          </p:cNvCxnSpPr>
          <p:nvPr/>
        </p:nvCxnSpPr>
        <p:spPr>
          <a:xfrm flipV="1">
            <a:off x="2657037" y="1513838"/>
            <a:ext cx="0" cy="4976414"/>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EC38404-7C3A-484D-8113-A429541EDD7B}"/>
              </a:ext>
            </a:extLst>
          </p:cNvPr>
          <p:cNvCxnSpPr>
            <a:cxnSpLocks/>
          </p:cNvCxnSpPr>
          <p:nvPr/>
        </p:nvCxnSpPr>
        <p:spPr>
          <a:xfrm flipV="1">
            <a:off x="4957232" y="1513838"/>
            <a:ext cx="0" cy="4976414"/>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47E8DF4-7A9C-7848-A93D-3CD759F1563F}"/>
              </a:ext>
            </a:extLst>
          </p:cNvPr>
          <p:cNvCxnSpPr>
            <a:cxnSpLocks/>
          </p:cNvCxnSpPr>
          <p:nvPr/>
        </p:nvCxnSpPr>
        <p:spPr>
          <a:xfrm flipV="1">
            <a:off x="7257427" y="1513838"/>
            <a:ext cx="0" cy="4976414"/>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52BC15F-F22E-2D48-A613-8DF94FF7DC97}"/>
              </a:ext>
            </a:extLst>
          </p:cNvPr>
          <p:cNvSpPr txBox="1"/>
          <p:nvPr/>
        </p:nvSpPr>
        <p:spPr>
          <a:xfrm>
            <a:off x="1108795" y="946242"/>
            <a:ext cx="8216729" cy="307777"/>
          </a:xfrm>
          <a:prstGeom prst="rect">
            <a:avLst/>
          </a:prstGeom>
          <a:noFill/>
        </p:spPr>
        <p:txBody>
          <a:bodyPr wrap="square" rtlCol="0" anchor="ctr">
            <a:spAutoFit/>
          </a:bodyPr>
          <a:lstStyle/>
          <a:p>
            <a:pPr algn="just"/>
            <a:r>
              <a:rPr kumimoji="1" lang="ja-JP" altLang="en-US" sz="1400">
                <a:solidFill>
                  <a:schemeClr val="tx1">
                    <a:lumMod val="75000"/>
                    <a:lumOff val="25000"/>
                  </a:schemeClr>
                </a:solidFill>
                <a:latin typeface="+mn-ea"/>
              </a:rPr>
              <a:t>エステ事業のお客様を増やす方法</a:t>
            </a:r>
          </a:p>
        </p:txBody>
      </p:sp>
      <p:sp>
        <p:nvSpPr>
          <p:cNvPr id="33" name="正方形/長方形 32">
            <a:extLst>
              <a:ext uri="{FF2B5EF4-FFF2-40B4-BE49-F238E27FC236}">
                <a16:creationId xmlns:a16="http://schemas.microsoft.com/office/drawing/2014/main" id="{0A30CAC5-B365-5D47-ACCF-9DC4FB9EA946}"/>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A00B0BDE-B231-EA4F-9F1D-C14F35678DBB}"/>
              </a:ext>
            </a:extLst>
          </p:cNvPr>
          <p:cNvCxnSpPr>
            <a:cxnSpLocks/>
          </p:cNvCxnSpPr>
          <p:nvPr/>
        </p:nvCxnSpPr>
        <p:spPr>
          <a:xfrm flipH="1">
            <a:off x="356841" y="2757943"/>
            <a:ext cx="9200781" cy="0"/>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DCE5A3-D4E0-2A4E-A935-1B394FC8180F}"/>
              </a:ext>
            </a:extLst>
          </p:cNvPr>
          <p:cNvCxnSpPr>
            <a:cxnSpLocks/>
          </p:cNvCxnSpPr>
          <p:nvPr/>
        </p:nvCxnSpPr>
        <p:spPr>
          <a:xfrm flipH="1">
            <a:off x="356841" y="6490252"/>
            <a:ext cx="9200781"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B260DB2-5EE7-C846-BC84-D1A0D57F3EFB}"/>
              </a:ext>
            </a:extLst>
          </p:cNvPr>
          <p:cNvCxnSpPr>
            <a:cxnSpLocks/>
          </p:cNvCxnSpPr>
          <p:nvPr/>
        </p:nvCxnSpPr>
        <p:spPr>
          <a:xfrm flipH="1">
            <a:off x="356841" y="4002046"/>
            <a:ext cx="9200781" cy="0"/>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15B43E9-7DF7-4B4A-8768-E505D8EDB5FE}"/>
              </a:ext>
            </a:extLst>
          </p:cNvPr>
          <p:cNvCxnSpPr>
            <a:cxnSpLocks/>
          </p:cNvCxnSpPr>
          <p:nvPr/>
        </p:nvCxnSpPr>
        <p:spPr>
          <a:xfrm flipH="1">
            <a:off x="356841" y="5246149"/>
            <a:ext cx="9200781" cy="0"/>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0D2EED8A-B033-EA42-9E4C-EE4E89AC5FAB}"/>
              </a:ext>
            </a:extLst>
          </p:cNvPr>
          <p:cNvSpPr txBox="1"/>
          <p:nvPr/>
        </p:nvSpPr>
        <p:spPr>
          <a:xfrm>
            <a:off x="520311" y="1677131"/>
            <a:ext cx="1973257"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紹介キャンペーンによって既存客の身内にアプローチ</a:t>
            </a:r>
            <a:endParaRPr kumimoji="1" lang="en-US" altLang="ja-JP" sz="1200" dirty="0">
              <a:solidFill>
                <a:schemeClr val="tx1">
                  <a:lumMod val="75000"/>
                  <a:lumOff val="25000"/>
                </a:schemeClr>
              </a:solidFill>
              <a:latin typeface="+mn-ea"/>
            </a:endParaRPr>
          </a:p>
        </p:txBody>
      </p:sp>
      <p:sp>
        <p:nvSpPr>
          <p:cNvPr id="44" name="テキスト ボックス 43">
            <a:extLst>
              <a:ext uri="{FF2B5EF4-FFF2-40B4-BE49-F238E27FC236}">
                <a16:creationId xmlns:a16="http://schemas.microsoft.com/office/drawing/2014/main" id="{930D3628-BFFF-0747-9697-8424D71435EF}"/>
              </a:ext>
            </a:extLst>
          </p:cNvPr>
          <p:cNvSpPr txBox="1"/>
          <p:nvPr/>
        </p:nvSpPr>
        <p:spPr>
          <a:xfrm>
            <a:off x="520311" y="2921234"/>
            <a:ext cx="197325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お試しプランのバリエーションを増やす</a:t>
            </a:r>
            <a:endParaRPr kumimoji="1" lang="en-US" altLang="ja-JP" sz="1200" dirty="0">
              <a:solidFill>
                <a:schemeClr val="tx1">
                  <a:lumMod val="75000"/>
                  <a:lumOff val="25000"/>
                </a:schemeClr>
              </a:solidFill>
              <a:latin typeface="+mn-ea"/>
            </a:endParaRPr>
          </a:p>
        </p:txBody>
      </p:sp>
      <p:sp>
        <p:nvSpPr>
          <p:cNvPr id="49" name="テキスト ボックス 48">
            <a:extLst>
              <a:ext uri="{FF2B5EF4-FFF2-40B4-BE49-F238E27FC236}">
                <a16:creationId xmlns:a16="http://schemas.microsoft.com/office/drawing/2014/main" id="{4E70AAE6-66BA-AB46-A7C2-8699E3DD2E87}"/>
              </a:ext>
            </a:extLst>
          </p:cNvPr>
          <p:cNvSpPr txBox="1"/>
          <p:nvPr/>
        </p:nvSpPr>
        <p:spPr>
          <a:xfrm>
            <a:off x="2820506" y="1677131"/>
            <a:ext cx="1973257"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販促パートナーをつくる</a:t>
            </a:r>
            <a:endParaRPr kumimoji="1" lang="en-US" altLang="ja-JP" sz="1200" dirty="0">
              <a:solidFill>
                <a:schemeClr val="tx1">
                  <a:lumMod val="75000"/>
                  <a:lumOff val="25000"/>
                </a:schemeClr>
              </a:solidFill>
              <a:latin typeface="+mn-ea"/>
            </a:endParaRPr>
          </a:p>
        </p:txBody>
      </p:sp>
      <p:sp>
        <p:nvSpPr>
          <p:cNvPr id="50" name="テキスト ボックス 49">
            <a:extLst>
              <a:ext uri="{FF2B5EF4-FFF2-40B4-BE49-F238E27FC236}">
                <a16:creationId xmlns:a16="http://schemas.microsoft.com/office/drawing/2014/main" id="{3F36CA15-21DF-7E43-B365-100628F0E5B6}"/>
              </a:ext>
            </a:extLst>
          </p:cNvPr>
          <p:cNvSpPr txBox="1"/>
          <p:nvPr/>
        </p:nvSpPr>
        <p:spPr>
          <a:xfrm>
            <a:off x="2820506" y="2921234"/>
            <a:ext cx="197325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美容院との提携プランをつくって提携</a:t>
            </a:r>
            <a:endParaRPr kumimoji="1" lang="en-US" altLang="ja-JP" sz="1200" dirty="0">
              <a:solidFill>
                <a:schemeClr val="tx1">
                  <a:lumMod val="75000"/>
                  <a:lumOff val="25000"/>
                </a:schemeClr>
              </a:solidFill>
              <a:latin typeface="+mn-ea"/>
            </a:endParaRPr>
          </a:p>
        </p:txBody>
      </p:sp>
      <p:sp>
        <p:nvSpPr>
          <p:cNvPr id="51" name="テキスト ボックス 50">
            <a:extLst>
              <a:ext uri="{FF2B5EF4-FFF2-40B4-BE49-F238E27FC236}">
                <a16:creationId xmlns:a16="http://schemas.microsoft.com/office/drawing/2014/main" id="{8CE638CD-B2F2-2E41-81AE-C9BE17F4EC33}"/>
              </a:ext>
            </a:extLst>
          </p:cNvPr>
          <p:cNvSpPr txBox="1"/>
          <p:nvPr/>
        </p:nvSpPr>
        <p:spPr>
          <a:xfrm>
            <a:off x="2820506" y="4165337"/>
            <a:ext cx="197325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岩盤浴やマッサージのお店にも声かけ</a:t>
            </a:r>
            <a:endParaRPr kumimoji="1" lang="en-US" altLang="ja-JP" sz="1200" dirty="0">
              <a:solidFill>
                <a:schemeClr val="tx1">
                  <a:lumMod val="75000"/>
                  <a:lumOff val="25000"/>
                </a:schemeClr>
              </a:solidFill>
              <a:latin typeface="+mn-ea"/>
            </a:endParaRPr>
          </a:p>
        </p:txBody>
      </p:sp>
      <p:sp>
        <p:nvSpPr>
          <p:cNvPr id="54" name="テキスト ボックス 53">
            <a:extLst>
              <a:ext uri="{FF2B5EF4-FFF2-40B4-BE49-F238E27FC236}">
                <a16:creationId xmlns:a16="http://schemas.microsoft.com/office/drawing/2014/main" id="{D4DB8835-707B-2C40-BE27-634D29A4CFD9}"/>
              </a:ext>
            </a:extLst>
          </p:cNvPr>
          <p:cNvSpPr txBox="1"/>
          <p:nvPr/>
        </p:nvSpPr>
        <p:spPr>
          <a:xfrm>
            <a:off x="5120701" y="1677131"/>
            <a:ext cx="1973257"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子育て女性のコミュニティに割引チケットを配布しにいく</a:t>
            </a:r>
            <a:endParaRPr kumimoji="1" lang="en-US" altLang="ja-JP" sz="1200" dirty="0">
              <a:solidFill>
                <a:schemeClr val="tx1">
                  <a:lumMod val="75000"/>
                  <a:lumOff val="25000"/>
                </a:schemeClr>
              </a:solidFill>
              <a:latin typeface="+mn-ea"/>
            </a:endParaRPr>
          </a:p>
        </p:txBody>
      </p:sp>
      <p:sp>
        <p:nvSpPr>
          <p:cNvPr id="55" name="テキスト ボックス 54">
            <a:extLst>
              <a:ext uri="{FF2B5EF4-FFF2-40B4-BE49-F238E27FC236}">
                <a16:creationId xmlns:a16="http://schemas.microsoft.com/office/drawing/2014/main" id="{1FA5F0F8-6A54-2344-8CDB-43F4C27D8655}"/>
              </a:ext>
            </a:extLst>
          </p:cNvPr>
          <p:cNvSpPr txBox="1"/>
          <p:nvPr/>
        </p:nvSpPr>
        <p:spPr>
          <a:xfrm>
            <a:off x="5120701" y="2921234"/>
            <a:ext cx="1973257"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美容知識の提供など既存客へのフォローを充実させる</a:t>
            </a:r>
            <a:endParaRPr kumimoji="1" lang="en-US" altLang="ja-JP" sz="1200" dirty="0">
              <a:solidFill>
                <a:schemeClr val="tx1">
                  <a:lumMod val="75000"/>
                  <a:lumOff val="25000"/>
                </a:schemeClr>
              </a:solidFill>
              <a:latin typeface="+mn-ea"/>
            </a:endParaRPr>
          </a:p>
        </p:txBody>
      </p:sp>
      <p:sp>
        <p:nvSpPr>
          <p:cNvPr id="59" name="テキスト ボックス 58">
            <a:extLst>
              <a:ext uri="{FF2B5EF4-FFF2-40B4-BE49-F238E27FC236}">
                <a16:creationId xmlns:a16="http://schemas.microsoft.com/office/drawing/2014/main" id="{8584275B-7AAA-F34C-BBB7-CAD88A8B484B}"/>
              </a:ext>
            </a:extLst>
          </p:cNvPr>
          <p:cNvSpPr txBox="1"/>
          <p:nvPr/>
        </p:nvSpPr>
        <p:spPr>
          <a:xfrm>
            <a:off x="7420897" y="1677131"/>
            <a:ext cx="1973257" cy="62042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YouTube</a:t>
            </a:r>
            <a:r>
              <a:rPr kumimoji="1" lang="ja-JP" altLang="en-US" sz="1200">
                <a:solidFill>
                  <a:schemeClr val="tx1">
                    <a:lumMod val="75000"/>
                    <a:lumOff val="25000"/>
                  </a:schemeClr>
                </a:solidFill>
                <a:latin typeface="+mn-ea"/>
              </a:rPr>
              <a:t>で美容知識の解説動画を配信</a:t>
            </a:r>
            <a:endParaRPr kumimoji="1" lang="en-US" altLang="ja-JP" sz="1200" dirty="0">
              <a:solidFill>
                <a:schemeClr val="tx1">
                  <a:lumMod val="75000"/>
                  <a:lumOff val="25000"/>
                </a:schemeClr>
              </a:solidFill>
              <a:latin typeface="+mn-ea"/>
            </a:endParaRPr>
          </a:p>
        </p:txBody>
      </p:sp>
      <p:sp>
        <p:nvSpPr>
          <p:cNvPr id="60" name="テキスト ボックス 59">
            <a:extLst>
              <a:ext uri="{FF2B5EF4-FFF2-40B4-BE49-F238E27FC236}">
                <a16:creationId xmlns:a16="http://schemas.microsoft.com/office/drawing/2014/main" id="{BEEA3B32-9914-CE4D-A603-59EDB9C7E8DD}"/>
              </a:ext>
            </a:extLst>
          </p:cNvPr>
          <p:cNvSpPr txBox="1"/>
          <p:nvPr/>
        </p:nvSpPr>
        <p:spPr>
          <a:xfrm>
            <a:off x="7420897" y="2921234"/>
            <a:ext cx="1973257" cy="62042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Podcast</a:t>
            </a:r>
            <a:r>
              <a:rPr kumimoji="1" lang="ja-JP" altLang="en-US" sz="1200">
                <a:solidFill>
                  <a:schemeClr val="tx1">
                    <a:lumMod val="75000"/>
                    <a:lumOff val="25000"/>
                  </a:schemeClr>
                </a:solidFill>
                <a:latin typeface="+mn-ea"/>
              </a:rPr>
              <a:t>で美容に関する音声コンテンツを配信</a:t>
            </a:r>
            <a:endParaRPr kumimoji="1" lang="en-US" altLang="ja-JP" sz="1200" dirty="0">
              <a:solidFill>
                <a:schemeClr val="tx1">
                  <a:lumMod val="75000"/>
                  <a:lumOff val="25000"/>
                </a:schemeClr>
              </a:solidFill>
              <a:latin typeface="+mn-ea"/>
            </a:endParaRPr>
          </a:p>
        </p:txBody>
      </p:sp>
      <p:sp>
        <p:nvSpPr>
          <p:cNvPr id="61" name="テキスト ボックス 60">
            <a:extLst>
              <a:ext uri="{FF2B5EF4-FFF2-40B4-BE49-F238E27FC236}">
                <a16:creationId xmlns:a16="http://schemas.microsoft.com/office/drawing/2014/main" id="{0F1D81D4-863C-8541-A09A-DEF2067A1CBC}"/>
              </a:ext>
            </a:extLst>
          </p:cNvPr>
          <p:cNvSpPr txBox="1"/>
          <p:nvPr/>
        </p:nvSpPr>
        <p:spPr>
          <a:xfrm>
            <a:off x="7420897" y="4165337"/>
            <a:ext cx="1973257"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自宅でできるエステノウハウ本を出版して知名度を獲得</a:t>
            </a:r>
            <a:endParaRPr kumimoji="1" lang="en-US" altLang="ja-JP" sz="1200" dirty="0">
              <a:solidFill>
                <a:schemeClr val="tx1">
                  <a:lumMod val="75000"/>
                  <a:lumOff val="25000"/>
                </a:schemeClr>
              </a:solidFill>
              <a:latin typeface="+mn-ea"/>
            </a:endParaRPr>
          </a:p>
        </p:txBody>
      </p:sp>
    </p:spTree>
    <p:extLst>
      <p:ext uri="{BB962C8B-B14F-4D97-AF65-F5344CB8AC3E}">
        <p14:creationId xmlns:p14="http://schemas.microsoft.com/office/powerpoint/2010/main" val="44252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グループ化 36">
            <a:extLst>
              <a:ext uri="{FF2B5EF4-FFF2-40B4-BE49-F238E27FC236}">
                <a16:creationId xmlns:a16="http://schemas.microsoft.com/office/drawing/2014/main" id="{EEAF93DC-9E31-C343-9AA5-E9FA26B1338B}"/>
              </a:ext>
            </a:extLst>
          </p:cNvPr>
          <p:cNvGrpSpPr/>
          <p:nvPr/>
        </p:nvGrpSpPr>
        <p:grpSpPr>
          <a:xfrm>
            <a:off x="356842" y="4309068"/>
            <a:ext cx="2825227" cy="2181184"/>
            <a:chOff x="348377" y="2497745"/>
            <a:chExt cx="2825227" cy="2181184"/>
          </a:xfrm>
        </p:grpSpPr>
        <p:sp>
          <p:nvSpPr>
            <p:cNvPr id="38" name="正方形/長方形 37">
              <a:extLst>
                <a:ext uri="{FF2B5EF4-FFF2-40B4-BE49-F238E27FC236}">
                  <a16:creationId xmlns:a16="http://schemas.microsoft.com/office/drawing/2014/main" id="{4A631332-4D7C-DF43-BACE-0F53BD536F34}"/>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A9A83C2-08C4-264E-BE90-333A823DCC2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0796F9DC-27F1-974A-8A13-93F497ED09D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37FB825-9DEC-F840-9ADF-5E7C1C987AD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42" name="テキスト ボックス 41">
              <a:extLst>
                <a:ext uri="{FF2B5EF4-FFF2-40B4-BE49-F238E27FC236}">
                  <a16:creationId xmlns:a16="http://schemas.microsoft.com/office/drawing/2014/main" id="{7B97BBBC-0F79-7B45-B499-09EA5969428F}"/>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快適な生活を支えるメガネについて考える</a:t>
              </a:r>
            </a:p>
          </p:txBody>
        </p:sp>
      </p:grpSp>
      <p:grpSp>
        <p:nvGrpSpPr>
          <p:cNvPr id="55" name="グループ化 54">
            <a:extLst>
              <a:ext uri="{FF2B5EF4-FFF2-40B4-BE49-F238E27FC236}">
                <a16:creationId xmlns:a16="http://schemas.microsoft.com/office/drawing/2014/main" id="{118FA846-658E-AF46-B1CC-4BAD03DEF48F}"/>
              </a:ext>
            </a:extLst>
          </p:cNvPr>
          <p:cNvGrpSpPr/>
          <p:nvPr/>
        </p:nvGrpSpPr>
        <p:grpSpPr>
          <a:xfrm>
            <a:off x="6732396" y="4309068"/>
            <a:ext cx="2825227" cy="2181184"/>
            <a:chOff x="348377" y="2497745"/>
            <a:chExt cx="2825227" cy="2181184"/>
          </a:xfrm>
        </p:grpSpPr>
        <p:sp>
          <p:nvSpPr>
            <p:cNvPr id="56" name="正方形/長方形 55">
              <a:extLst>
                <a:ext uri="{FF2B5EF4-FFF2-40B4-BE49-F238E27FC236}">
                  <a16:creationId xmlns:a16="http://schemas.microsoft.com/office/drawing/2014/main" id="{FD68973E-B69F-7749-8446-012217BDC900}"/>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8968A8C-8D95-F741-BAF3-BFF6A498FDF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4DBB8E62-780C-EB45-AD72-36C6ED220902}"/>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E682936-558E-CA46-BF09-7DD2FF2D9D7B}"/>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60" name="テキスト ボックス 59">
              <a:extLst>
                <a:ext uri="{FF2B5EF4-FFF2-40B4-BE49-F238E27FC236}">
                  <a16:creationId xmlns:a16="http://schemas.microsoft.com/office/drawing/2014/main" id="{F49D3B78-F31F-E04B-AC98-CB844641F2DC}"/>
                </a:ext>
              </a:extLst>
            </p:cNvPr>
            <p:cNvSpPr txBox="1"/>
            <p:nvPr/>
          </p:nvSpPr>
          <p:spPr>
            <a:xfrm>
              <a:off x="539206" y="3126174"/>
              <a:ext cx="2452033"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杖を参考にできないか？（身体機能を「補強する」点に類似性がある）</a:t>
              </a:r>
              <a:endParaRPr kumimoji="1" lang="ja-JP" altLang="en-US" sz="1400" dirty="0">
                <a:solidFill>
                  <a:schemeClr val="tx1">
                    <a:lumMod val="75000"/>
                    <a:lumOff val="25000"/>
                  </a:schemeClr>
                </a:solidFill>
                <a:latin typeface="+mn-ea"/>
              </a:endParaRPr>
            </a:p>
          </p:txBody>
        </p:sp>
      </p:grpSp>
      <p:sp>
        <p:nvSpPr>
          <p:cNvPr id="66" name="テキスト ボックス 65">
            <a:extLst>
              <a:ext uri="{FF2B5EF4-FFF2-40B4-BE49-F238E27FC236}">
                <a16:creationId xmlns:a16="http://schemas.microsoft.com/office/drawing/2014/main" id="{6DCF00B8-8D2D-2943-A896-630A5CE92580}"/>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12_</a:t>
            </a:r>
            <a:r>
              <a:rPr lang="ja-JP" altLang="en-US" sz="1200" b="1">
                <a:solidFill>
                  <a:schemeClr val="tx1">
                    <a:lumMod val="75000"/>
                    <a:lumOff val="25000"/>
                  </a:schemeClr>
                </a:solidFill>
                <a:latin typeface="+mn-ea"/>
              </a:rPr>
              <a:t>類推思考</a:t>
            </a:r>
            <a:endParaRPr kumimoji="1" lang="ja-JP" altLang="en-US" sz="1200" b="1" dirty="0">
              <a:solidFill>
                <a:schemeClr val="tx1">
                  <a:lumMod val="75000"/>
                  <a:lumOff val="25000"/>
                </a:schemeClr>
              </a:solidFill>
              <a:latin typeface="+mn-ea"/>
            </a:endParaRPr>
          </a:p>
        </p:txBody>
      </p:sp>
      <p:grpSp>
        <p:nvGrpSpPr>
          <p:cNvPr id="67" name="グループ化 66">
            <a:extLst>
              <a:ext uri="{FF2B5EF4-FFF2-40B4-BE49-F238E27FC236}">
                <a16:creationId xmlns:a16="http://schemas.microsoft.com/office/drawing/2014/main" id="{3D288C41-40EF-8649-A116-694FEB640C1A}"/>
              </a:ext>
            </a:extLst>
          </p:cNvPr>
          <p:cNvGrpSpPr/>
          <p:nvPr/>
        </p:nvGrpSpPr>
        <p:grpSpPr>
          <a:xfrm>
            <a:off x="3544619" y="686423"/>
            <a:ext cx="2816762" cy="1723639"/>
            <a:chOff x="356842" y="2955289"/>
            <a:chExt cx="2816762" cy="1723639"/>
          </a:xfrm>
        </p:grpSpPr>
        <p:sp>
          <p:nvSpPr>
            <p:cNvPr id="69" name="正方形/長方形 68">
              <a:extLst>
                <a:ext uri="{FF2B5EF4-FFF2-40B4-BE49-F238E27FC236}">
                  <a16:creationId xmlns:a16="http://schemas.microsoft.com/office/drawing/2014/main" id="{A9F3D67F-024B-7A40-B17A-85E062AACD9A}"/>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BB3DA700-5680-784D-9414-5F7E9ACA64F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567947FF-9DB8-304D-AAC3-F56599472E74}"/>
                </a:ext>
              </a:extLst>
            </p:cNvPr>
            <p:cNvSpPr txBox="1"/>
            <p:nvPr/>
          </p:nvSpPr>
          <p:spPr>
            <a:xfrm>
              <a:off x="539206" y="3126174"/>
              <a:ext cx="2452033"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問題が発生した後の対処だけでなく、発生前の予防としても使える</a:t>
              </a:r>
              <a:endParaRPr kumimoji="1" lang="ja-JP" altLang="en-US" sz="1400" dirty="0">
                <a:solidFill>
                  <a:schemeClr val="tx1">
                    <a:lumMod val="75000"/>
                    <a:lumOff val="25000"/>
                  </a:schemeClr>
                </a:solidFill>
                <a:latin typeface="+mn-ea"/>
              </a:endParaRPr>
            </a:p>
          </p:txBody>
        </p:sp>
      </p:grpSp>
      <p:grpSp>
        <p:nvGrpSpPr>
          <p:cNvPr id="73" name="グループ化 72">
            <a:extLst>
              <a:ext uri="{FF2B5EF4-FFF2-40B4-BE49-F238E27FC236}">
                <a16:creationId xmlns:a16="http://schemas.microsoft.com/office/drawing/2014/main" id="{6E131A89-D6C2-F946-A03B-EBC450D22FCA}"/>
              </a:ext>
            </a:extLst>
          </p:cNvPr>
          <p:cNvGrpSpPr/>
          <p:nvPr/>
        </p:nvGrpSpPr>
        <p:grpSpPr>
          <a:xfrm>
            <a:off x="6740861" y="1965296"/>
            <a:ext cx="2816762" cy="1723639"/>
            <a:chOff x="356842" y="2955289"/>
            <a:chExt cx="2816762" cy="1723639"/>
          </a:xfrm>
        </p:grpSpPr>
        <p:sp>
          <p:nvSpPr>
            <p:cNvPr id="74" name="正方形/長方形 73">
              <a:extLst>
                <a:ext uri="{FF2B5EF4-FFF2-40B4-BE49-F238E27FC236}">
                  <a16:creationId xmlns:a16="http://schemas.microsoft.com/office/drawing/2014/main" id="{5BC482AD-909C-8347-B941-D5D8FB3809D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5" name="直線コネクタ 74">
              <a:extLst>
                <a:ext uri="{FF2B5EF4-FFF2-40B4-BE49-F238E27FC236}">
                  <a16:creationId xmlns:a16="http://schemas.microsoft.com/office/drawing/2014/main" id="{A4B67C9C-A788-D84E-9017-68B16546111E}"/>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6F69E8D5-0E05-DF4A-B7C5-F7ADFBAC4A4C}"/>
                </a:ext>
              </a:extLst>
            </p:cNvPr>
            <p:cNvSpPr txBox="1"/>
            <p:nvPr/>
          </p:nvSpPr>
          <p:spPr>
            <a:xfrm>
              <a:off x="539206" y="3126174"/>
              <a:ext cx="2452033"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ケガをしたときにも使え、日常的にバランス補助機能としても使える</a:t>
              </a:r>
              <a:endParaRPr kumimoji="1" lang="ja-JP" altLang="en-US" sz="1400" dirty="0">
                <a:solidFill>
                  <a:schemeClr val="tx1">
                    <a:lumMod val="75000"/>
                    <a:lumOff val="25000"/>
                  </a:schemeClr>
                </a:solidFill>
                <a:latin typeface="+mn-ea"/>
              </a:endParaRPr>
            </a:p>
          </p:txBody>
        </p:sp>
      </p:grpSp>
      <p:grpSp>
        <p:nvGrpSpPr>
          <p:cNvPr id="77" name="グループ化 76">
            <a:extLst>
              <a:ext uri="{FF2B5EF4-FFF2-40B4-BE49-F238E27FC236}">
                <a16:creationId xmlns:a16="http://schemas.microsoft.com/office/drawing/2014/main" id="{FD7F7114-ECDC-C44B-9E60-B99D9CCCCC0F}"/>
              </a:ext>
            </a:extLst>
          </p:cNvPr>
          <p:cNvGrpSpPr/>
          <p:nvPr/>
        </p:nvGrpSpPr>
        <p:grpSpPr>
          <a:xfrm>
            <a:off x="356842" y="1965296"/>
            <a:ext cx="2816762" cy="1723639"/>
            <a:chOff x="356842" y="2955289"/>
            <a:chExt cx="2816762" cy="1723639"/>
          </a:xfrm>
        </p:grpSpPr>
        <p:sp>
          <p:nvSpPr>
            <p:cNvPr id="78" name="正方形/長方形 77">
              <a:extLst>
                <a:ext uri="{FF2B5EF4-FFF2-40B4-BE49-F238E27FC236}">
                  <a16:creationId xmlns:a16="http://schemas.microsoft.com/office/drawing/2014/main" id="{CE2F0701-71DF-C046-86AE-653E53661BF8}"/>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9" name="直線コネクタ 78">
              <a:extLst>
                <a:ext uri="{FF2B5EF4-FFF2-40B4-BE49-F238E27FC236}">
                  <a16:creationId xmlns:a16="http://schemas.microsoft.com/office/drawing/2014/main" id="{6ACBE7E7-8D4D-E14A-BCC7-E8043A137F9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559F4A61-24FC-2146-A0C2-921F2BC0B4F4}"/>
                </a:ext>
              </a:extLst>
            </p:cNvPr>
            <p:cNvSpPr txBox="1"/>
            <p:nvPr/>
          </p:nvSpPr>
          <p:spPr>
            <a:xfrm>
              <a:off x="539206" y="3126174"/>
              <a:ext cx="2452033" cy="135479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視力が低下した人だけでなく、視力の低下を防ぎたい人向けのメガネを作ってはどうか</a:t>
              </a:r>
            </a:p>
          </p:txBody>
        </p:sp>
      </p:grpSp>
      <p:cxnSp>
        <p:nvCxnSpPr>
          <p:cNvPr id="81" name="直線矢印コネクタ 39">
            <a:extLst>
              <a:ext uri="{FF2B5EF4-FFF2-40B4-BE49-F238E27FC236}">
                <a16:creationId xmlns:a16="http://schemas.microsoft.com/office/drawing/2014/main" id="{8993054F-E806-4B44-8907-9F7C260A65AD}"/>
              </a:ext>
            </a:extLst>
          </p:cNvPr>
          <p:cNvCxnSpPr>
            <a:cxnSpLocks/>
            <a:stCxn id="74" idx="0"/>
            <a:endCxn id="69" idx="3"/>
          </p:cNvCxnSpPr>
          <p:nvPr/>
        </p:nvCxnSpPr>
        <p:spPr>
          <a:xfrm rot="16200000" flipV="1">
            <a:off x="7046786" y="862839"/>
            <a:ext cx="417053" cy="178786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直線矢印コネクタ 39">
            <a:extLst>
              <a:ext uri="{FF2B5EF4-FFF2-40B4-BE49-F238E27FC236}">
                <a16:creationId xmlns:a16="http://schemas.microsoft.com/office/drawing/2014/main" id="{0D0B4664-1804-C74A-A01B-C5105978936E}"/>
              </a:ext>
            </a:extLst>
          </p:cNvPr>
          <p:cNvCxnSpPr>
            <a:cxnSpLocks/>
            <a:stCxn id="69" idx="1"/>
            <a:endCxn id="78" idx="0"/>
          </p:cNvCxnSpPr>
          <p:nvPr/>
        </p:nvCxnSpPr>
        <p:spPr>
          <a:xfrm rot="10800000" flipV="1">
            <a:off x="1765223" y="1548242"/>
            <a:ext cx="1779396"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E3908BEA-6C35-7542-A517-D278F7FB66BD}"/>
              </a:ext>
            </a:extLst>
          </p:cNvPr>
          <p:cNvCxnSpPr>
            <a:cxnSpLocks/>
            <a:stCxn id="57" idx="0"/>
            <a:endCxn id="74" idx="2"/>
          </p:cNvCxnSpPr>
          <p:nvPr/>
        </p:nvCxnSpPr>
        <p:spPr>
          <a:xfrm flipV="1">
            <a:off x="8149242" y="3688935"/>
            <a:ext cx="0"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直線矢印コネクタ 39">
            <a:extLst>
              <a:ext uri="{FF2B5EF4-FFF2-40B4-BE49-F238E27FC236}">
                <a16:creationId xmlns:a16="http://schemas.microsoft.com/office/drawing/2014/main" id="{C2629B7A-0E14-4443-A0EE-C19956A13593}"/>
              </a:ext>
            </a:extLst>
          </p:cNvPr>
          <p:cNvCxnSpPr>
            <a:cxnSpLocks/>
            <a:stCxn id="78" idx="2"/>
            <a:endCxn id="39" idx="0"/>
          </p:cNvCxnSpPr>
          <p:nvPr/>
        </p:nvCxnSpPr>
        <p:spPr>
          <a:xfrm>
            <a:off x="1765223" y="3688935"/>
            <a:ext cx="8465"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39">
            <a:extLst>
              <a:ext uri="{FF2B5EF4-FFF2-40B4-BE49-F238E27FC236}">
                <a16:creationId xmlns:a16="http://schemas.microsoft.com/office/drawing/2014/main" id="{B765E0CF-7598-9B4B-BB4A-DB0C34A78362}"/>
              </a:ext>
            </a:extLst>
          </p:cNvPr>
          <p:cNvCxnSpPr>
            <a:cxnSpLocks/>
            <a:stCxn id="39" idx="3"/>
            <a:endCxn id="57" idx="1"/>
          </p:cNvCxnSpPr>
          <p:nvPr/>
        </p:nvCxnSpPr>
        <p:spPr>
          <a:xfrm>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8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2608"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下矢印 53">
            <a:extLst>
              <a:ext uri="{FF2B5EF4-FFF2-40B4-BE49-F238E27FC236}">
                <a16:creationId xmlns:a16="http://schemas.microsoft.com/office/drawing/2014/main" id="{63FBB331-9656-254D-95FE-2460782CE5CF}"/>
              </a:ext>
            </a:extLst>
          </p:cNvPr>
          <p:cNvSpPr/>
          <p:nvPr/>
        </p:nvSpPr>
        <p:spPr>
          <a:xfrm rot="5400000">
            <a:off x="1910075" y="2680086"/>
            <a:ext cx="634589" cy="3092789"/>
          </a:xfrm>
          <a:prstGeom prst="downArrow">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下矢印 52">
            <a:extLst>
              <a:ext uri="{FF2B5EF4-FFF2-40B4-BE49-F238E27FC236}">
                <a16:creationId xmlns:a16="http://schemas.microsoft.com/office/drawing/2014/main" id="{2385BCCD-91C8-D248-B51B-DBD9504B6F94}"/>
              </a:ext>
            </a:extLst>
          </p:cNvPr>
          <p:cNvSpPr/>
          <p:nvPr/>
        </p:nvSpPr>
        <p:spPr>
          <a:xfrm rot="16200000">
            <a:off x="7361334" y="359010"/>
            <a:ext cx="634589" cy="3092789"/>
          </a:xfrm>
          <a:prstGeom prst="downArrow">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下矢印 51">
            <a:extLst>
              <a:ext uri="{FF2B5EF4-FFF2-40B4-BE49-F238E27FC236}">
                <a16:creationId xmlns:a16="http://schemas.microsoft.com/office/drawing/2014/main" id="{C809C2CF-0D9B-C043-AEA9-8580F66119BF}"/>
              </a:ext>
            </a:extLst>
          </p:cNvPr>
          <p:cNvSpPr/>
          <p:nvPr/>
        </p:nvSpPr>
        <p:spPr>
          <a:xfrm>
            <a:off x="4635706" y="1262706"/>
            <a:ext cx="634589" cy="5068637"/>
          </a:xfrm>
          <a:prstGeom prst="downArrow">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13_</a:t>
            </a:r>
            <a:r>
              <a:rPr lang="ja-JP" altLang="en-US" sz="1200" b="1">
                <a:solidFill>
                  <a:schemeClr val="tx1">
                    <a:lumMod val="75000"/>
                    <a:lumOff val="25000"/>
                  </a:schemeClr>
                </a:solidFill>
                <a:latin typeface="+mn-ea"/>
              </a:rPr>
              <a:t>水平思考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BFE2185A-9D3E-AE42-B36A-514428CD1547}"/>
              </a:ext>
            </a:extLst>
          </p:cNvPr>
          <p:cNvGrpSpPr/>
          <p:nvPr/>
        </p:nvGrpSpPr>
        <p:grpSpPr>
          <a:xfrm>
            <a:off x="3773765" y="1444175"/>
            <a:ext cx="2358470" cy="922459"/>
            <a:chOff x="356842" y="2955290"/>
            <a:chExt cx="2816762" cy="922459"/>
          </a:xfrm>
        </p:grpSpPr>
        <p:sp>
          <p:nvSpPr>
            <p:cNvPr id="7" name="正方形/長方形 6">
              <a:extLst>
                <a:ext uri="{FF2B5EF4-FFF2-40B4-BE49-F238E27FC236}">
                  <a16:creationId xmlns:a16="http://schemas.microsoft.com/office/drawing/2014/main" id="{AE95FEAF-6404-3C45-A2E2-6700C4A2558D}"/>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E9A8BE8C-3881-4748-A901-EC6B7F61DEB9}"/>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902BBA0F-E5D2-3A4C-8887-0CFD33668F43}"/>
                </a:ext>
              </a:extLst>
            </p:cNvPr>
            <p:cNvSpPr txBox="1"/>
            <p:nvPr/>
          </p:nvSpPr>
          <p:spPr>
            <a:xfrm>
              <a:off x="539206" y="3045149"/>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手に持って動かすもの</a:t>
              </a:r>
              <a:endParaRPr kumimoji="1" lang="en-US" altLang="ja-JP"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1D34BFBB-5D84-AB45-9BB9-7C5669190B38}"/>
              </a:ext>
            </a:extLst>
          </p:cNvPr>
          <p:cNvGrpSpPr/>
          <p:nvPr/>
        </p:nvGrpSpPr>
        <p:grpSpPr>
          <a:xfrm>
            <a:off x="3773765" y="2604713"/>
            <a:ext cx="2358470" cy="922459"/>
            <a:chOff x="356842" y="2955290"/>
            <a:chExt cx="2816762" cy="922459"/>
          </a:xfrm>
        </p:grpSpPr>
        <p:sp>
          <p:nvSpPr>
            <p:cNvPr id="15" name="正方形/長方形 14">
              <a:extLst>
                <a:ext uri="{FF2B5EF4-FFF2-40B4-BE49-F238E27FC236}">
                  <a16:creationId xmlns:a16="http://schemas.microsoft.com/office/drawing/2014/main" id="{B4099310-2FC4-4940-BF79-FA029733BD36}"/>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86A5BC06-B265-5E47-8E48-1DCE536B076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2E0FA1B-10AF-8E4D-B961-422072986371}"/>
                </a:ext>
              </a:extLst>
            </p:cNvPr>
            <p:cNvSpPr txBox="1"/>
            <p:nvPr/>
          </p:nvSpPr>
          <p:spPr>
            <a:xfrm>
              <a:off x="539206" y="3045149"/>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風量や風の温度を自分で調節する</a:t>
              </a:r>
              <a:endParaRPr kumimoji="1" lang="en-US" altLang="ja-JP"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EAE78AFB-AB87-A448-A975-C35C4FAF328E}"/>
              </a:ext>
            </a:extLst>
          </p:cNvPr>
          <p:cNvGrpSpPr/>
          <p:nvPr/>
        </p:nvGrpSpPr>
        <p:grpSpPr>
          <a:xfrm>
            <a:off x="3773765" y="3765251"/>
            <a:ext cx="2358470" cy="922459"/>
            <a:chOff x="356842" y="2955290"/>
            <a:chExt cx="2816762" cy="922459"/>
          </a:xfrm>
        </p:grpSpPr>
        <p:sp>
          <p:nvSpPr>
            <p:cNvPr id="19" name="正方形/長方形 18">
              <a:extLst>
                <a:ext uri="{FF2B5EF4-FFF2-40B4-BE49-F238E27FC236}">
                  <a16:creationId xmlns:a16="http://schemas.microsoft.com/office/drawing/2014/main" id="{F35B8F0B-C3C1-C24C-991F-627EAF5F1207}"/>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3DEB2D07-A5B8-8F45-9193-8B01ABE89B8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232A7B-C915-1343-BB45-6C1AF3817613}"/>
                </a:ext>
              </a:extLst>
            </p:cNvPr>
            <p:cNvSpPr txBox="1"/>
            <p:nvPr/>
          </p:nvSpPr>
          <p:spPr>
            <a:xfrm>
              <a:off x="539206" y="3045149"/>
              <a:ext cx="2452033" cy="708464"/>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風を当てることで髪の毛を乾かす</a:t>
              </a:r>
              <a:endParaRPr kumimoji="1" lang="en-US" altLang="ja-JP"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7F107246-519E-9E45-9A56-78C31B32BE3C}"/>
              </a:ext>
            </a:extLst>
          </p:cNvPr>
          <p:cNvGrpSpPr/>
          <p:nvPr/>
        </p:nvGrpSpPr>
        <p:grpSpPr>
          <a:xfrm>
            <a:off x="3773765" y="4925790"/>
            <a:ext cx="2358470" cy="922459"/>
            <a:chOff x="356842" y="2955290"/>
            <a:chExt cx="2816762" cy="922459"/>
          </a:xfrm>
        </p:grpSpPr>
        <p:sp>
          <p:nvSpPr>
            <p:cNvPr id="23" name="正方形/長方形 22">
              <a:extLst>
                <a:ext uri="{FF2B5EF4-FFF2-40B4-BE49-F238E27FC236}">
                  <a16:creationId xmlns:a16="http://schemas.microsoft.com/office/drawing/2014/main" id="{04D2083D-6778-1840-AEB3-44693450A32C}"/>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CF4C8115-D840-A744-91B1-A2ED9A12EDCE}"/>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BB7BEDB-C96A-3F47-94BE-2E436ADA32E8}"/>
                </a:ext>
              </a:extLst>
            </p:cNvPr>
            <p:cNvSpPr txBox="1"/>
            <p:nvPr/>
          </p:nvSpPr>
          <p:spPr>
            <a:xfrm>
              <a:off x="539206" y="3045149"/>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電気で動く</a:t>
              </a:r>
              <a:endParaRPr kumimoji="1" lang="en-US" altLang="ja-JP" sz="1400" dirty="0">
                <a:solidFill>
                  <a:schemeClr val="tx1">
                    <a:lumMod val="75000"/>
                    <a:lumOff val="25000"/>
                  </a:schemeClr>
                </a:solidFill>
                <a:latin typeface="+mn-ea"/>
              </a:endParaRPr>
            </a:p>
          </p:txBody>
        </p:sp>
      </p:grpSp>
      <p:cxnSp>
        <p:nvCxnSpPr>
          <p:cNvPr id="26" name="直線矢印コネクタ 25">
            <a:extLst>
              <a:ext uri="{FF2B5EF4-FFF2-40B4-BE49-F238E27FC236}">
                <a16:creationId xmlns:a16="http://schemas.microsoft.com/office/drawing/2014/main" id="{349A1DAF-BB5C-2C40-A0C8-2822C11520F1}"/>
              </a:ext>
            </a:extLst>
          </p:cNvPr>
          <p:cNvCxnSpPr>
            <a:cxnSpLocks/>
            <a:stCxn id="7" idx="2"/>
            <a:endCxn id="15" idx="0"/>
          </p:cNvCxnSpPr>
          <p:nvPr/>
        </p:nvCxnSpPr>
        <p:spPr>
          <a:xfrm>
            <a:off x="4953000" y="2366634"/>
            <a:ext cx="0" cy="23808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57101D2-A550-2149-AE34-B736A4C158A7}"/>
              </a:ext>
            </a:extLst>
          </p:cNvPr>
          <p:cNvCxnSpPr>
            <a:cxnSpLocks/>
            <a:stCxn id="15" idx="2"/>
            <a:endCxn id="19" idx="0"/>
          </p:cNvCxnSpPr>
          <p:nvPr/>
        </p:nvCxnSpPr>
        <p:spPr>
          <a:xfrm>
            <a:off x="4953000" y="3527172"/>
            <a:ext cx="0" cy="23808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8381E19-3757-1847-9826-40DB44C5C679}"/>
              </a:ext>
            </a:extLst>
          </p:cNvPr>
          <p:cNvCxnSpPr>
            <a:cxnSpLocks/>
          </p:cNvCxnSpPr>
          <p:nvPr/>
        </p:nvCxnSpPr>
        <p:spPr>
          <a:xfrm>
            <a:off x="4953000" y="4687710"/>
            <a:ext cx="0" cy="23808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5" name="グループ化 34">
            <a:extLst>
              <a:ext uri="{FF2B5EF4-FFF2-40B4-BE49-F238E27FC236}">
                <a16:creationId xmlns:a16="http://schemas.microsoft.com/office/drawing/2014/main" id="{B1138B69-7B33-A441-90B0-4EB924E2C4F7}"/>
              </a:ext>
            </a:extLst>
          </p:cNvPr>
          <p:cNvGrpSpPr/>
          <p:nvPr/>
        </p:nvGrpSpPr>
        <p:grpSpPr>
          <a:xfrm>
            <a:off x="1143792" y="3765251"/>
            <a:ext cx="2358470" cy="922459"/>
            <a:chOff x="356842" y="2955290"/>
            <a:chExt cx="2816762" cy="922459"/>
          </a:xfrm>
        </p:grpSpPr>
        <p:sp>
          <p:nvSpPr>
            <p:cNvPr id="36" name="正方形/長方形 35">
              <a:extLst>
                <a:ext uri="{FF2B5EF4-FFF2-40B4-BE49-F238E27FC236}">
                  <a16:creationId xmlns:a16="http://schemas.microsoft.com/office/drawing/2014/main" id="{C7A63469-4375-3A40-8ED1-7DAFA834602C}"/>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7" name="直線コネクタ 36">
              <a:extLst>
                <a:ext uri="{FF2B5EF4-FFF2-40B4-BE49-F238E27FC236}">
                  <a16:creationId xmlns:a16="http://schemas.microsoft.com/office/drawing/2014/main" id="{6F9CFC9E-1A03-714C-B97A-D60FA9131EF3}"/>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4CCB453-A770-064D-940A-8710A1AE7570}"/>
                </a:ext>
              </a:extLst>
            </p:cNvPr>
            <p:cNvSpPr txBox="1"/>
            <p:nvPr/>
          </p:nvSpPr>
          <p:spPr>
            <a:xfrm>
              <a:off x="539206" y="3045149"/>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風を当てなくても乾く</a:t>
              </a:r>
              <a:endParaRPr kumimoji="1" lang="en-US" altLang="ja-JP" sz="1400" dirty="0">
                <a:solidFill>
                  <a:schemeClr val="tx1">
                    <a:lumMod val="75000"/>
                    <a:lumOff val="25000"/>
                  </a:schemeClr>
                </a:solidFill>
                <a:latin typeface="+mn-ea"/>
              </a:endParaRPr>
            </a:p>
          </p:txBody>
        </p:sp>
      </p:grpSp>
      <p:grpSp>
        <p:nvGrpSpPr>
          <p:cNvPr id="39" name="グループ化 38">
            <a:extLst>
              <a:ext uri="{FF2B5EF4-FFF2-40B4-BE49-F238E27FC236}">
                <a16:creationId xmlns:a16="http://schemas.microsoft.com/office/drawing/2014/main" id="{BE5E7F94-CAA2-BF40-A9EE-6FEA307294BD}"/>
              </a:ext>
            </a:extLst>
          </p:cNvPr>
          <p:cNvGrpSpPr/>
          <p:nvPr/>
        </p:nvGrpSpPr>
        <p:grpSpPr>
          <a:xfrm>
            <a:off x="6412203" y="1444175"/>
            <a:ext cx="2358470" cy="922459"/>
            <a:chOff x="356842" y="2955290"/>
            <a:chExt cx="2816762" cy="922459"/>
          </a:xfrm>
        </p:grpSpPr>
        <p:sp>
          <p:nvSpPr>
            <p:cNvPr id="40" name="正方形/長方形 39">
              <a:extLst>
                <a:ext uri="{FF2B5EF4-FFF2-40B4-BE49-F238E27FC236}">
                  <a16:creationId xmlns:a16="http://schemas.microsoft.com/office/drawing/2014/main" id="{C26D880A-5229-9C44-BE8A-55D63AB279BE}"/>
                </a:ext>
              </a:extLst>
            </p:cNvPr>
            <p:cNvSpPr/>
            <p:nvPr/>
          </p:nvSpPr>
          <p:spPr>
            <a:xfrm>
              <a:off x="356842" y="2955291"/>
              <a:ext cx="2816762" cy="92245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1" name="直線コネクタ 40">
              <a:extLst>
                <a:ext uri="{FF2B5EF4-FFF2-40B4-BE49-F238E27FC236}">
                  <a16:creationId xmlns:a16="http://schemas.microsoft.com/office/drawing/2014/main" id="{B0CBFD73-4E95-1E48-964D-B3425FF7AAD9}"/>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4F32FAC-190E-DD46-BCC2-D0BC74CECA38}"/>
                </a:ext>
              </a:extLst>
            </p:cNvPr>
            <p:cNvSpPr txBox="1"/>
            <p:nvPr/>
          </p:nvSpPr>
          <p:spPr>
            <a:xfrm>
              <a:off x="539206" y="3045149"/>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手で持つ必要がない</a:t>
              </a:r>
              <a:endParaRPr kumimoji="1" lang="en-US" altLang="ja-JP" sz="1400" dirty="0">
                <a:solidFill>
                  <a:schemeClr val="tx1">
                    <a:lumMod val="75000"/>
                    <a:lumOff val="25000"/>
                  </a:schemeClr>
                </a:solidFill>
                <a:latin typeface="+mn-ea"/>
              </a:endParaRPr>
            </a:p>
          </p:txBody>
        </p:sp>
      </p:grpSp>
      <p:cxnSp>
        <p:nvCxnSpPr>
          <p:cNvPr id="44" name="直線矢印コネクタ 43">
            <a:extLst>
              <a:ext uri="{FF2B5EF4-FFF2-40B4-BE49-F238E27FC236}">
                <a16:creationId xmlns:a16="http://schemas.microsoft.com/office/drawing/2014/main" id="{6145E615-BC66-F749-BDEE-2F238F0DAF49}"/>
              </a:ext>
            </a:extLst>
          </p:cNvPr>
          <p:cNvCxnSpPr>
            <a:cxnSpLocks/>
            <a:stCxn id="7" idx="3"/>
            <a:endCxn id="40" idx="1"/>
          </p:cNvCxnSpPr>
          <p:nvPr/>
        </p:nvCxnSpPr>
        <p:spPr>
          <a:xfrm>
            <a:off x="6132235" y="1905405"/>
            <a:ext cx="279968" cy="0"/>
          </a:xfrm>
          <a:prstGeom prst="straightConnector1">
            <a:avLst/>
          </a:prstGeom>
          <a:ln w="19050">
            <a:solidFill>
              <a:schemeClr val="tx1">
                <a:lumMod val="85000"/>
                <a:lumOff val="1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32FBBCCA-BD3D-FA45-BA04-D80D4DDFE4C3}"/>
              </a:ext>
            </a:extLst>
          </p:cNvPr>
          <p:cNvCxnSpPr>
            <a:cxnSpLocks/>
            <a:stCxn id="19" idx="1"/>
            <a:endCxn id="36" idx="3"/>
          </p:cNvCxnSpPr>
          <p:nvPr/>
        </p:nvCxnSpPr>
        <p:spPr>
          <a:xfrm flipH="1">
            <a:off x="3502262" y="4226481"/>
            <a:ext cx="271503" cy="0"/>
          </a:xfrm>
          <a:prstGeom prst="straightConnector1">
            <a:avLst/>
          </a:prstGeom>
          <a:ln w="19050">
            <a:solidFill>
              <a:schemeClr val="tx1">
                <a:lumMod val="85000"/>
                <a:lumOff val="1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C807DDB1-ED4A-5941-8C1C-FF13C6904ACB}"/>
              </a:ext>
            </a:extLst>
          </p:cNvPr>
          <p:cNvSpPr txBox="1"/>
          <p:nvPr/>
        </p:nvSpPr>
        <p:spPr>
          <a:xfrm>
            <a:off x="3926458" y="922957"/>
            <a:ext cx="2053083" cy="307777"/>
          </a:xfrm>
          <a:prstGeom prst="rect">
            <a:avLst/>
          </a:prstGeom>
          <a:noFill/>
        </p:spPr>
        <p:txBody>
          <a:bodyPr wrap="square" rtlCol="0">
            <a:spAutoFit/>
          </a:bodyPr>
          <a:lstStyle/>
          <a:p>
            <a:pPr algn="ctr"/>
            <a:r>
              <a:rPr kumimoji="1" lang="ja-JP" altLang="en-US" sz="1400" b="1">
                <a:solidFill>
                  <a:schemeClr val="tx1">
                    <a:lumMod val="75000"/>
                    <a:lumOff val="25000"/>
                  </a:schemeClr>
                </a:solidFill>
                <a:latin typeface="+mn-ea"/>
              </a:rPr>
              <a:t>一般的なドライヤー</a:t>
            </a:r>
            <a:endParaRPr kumimoji="1" lang="en-US" altLang="ja-JP" sz="1400" b="1" dirty="0">
              <a:solidFill>
                <a:schemeClr val="tx1">
                  <a:lumMod val="75000"/>
                  <a:lumOff val="25000"/>
                </a:schemeClr>
              </a:solidFill>
              <a:latin typeface="+mn-ea"/>
            </a:endParaRPr>
          </a:p>
        </p:txBody>
      </p:sp>
      <p:grpSp>
        <p:nvGrpSpPr>
          <p:cNvPr id="58" name="グループ化 57">
            <a:extLst>
              <a:ext uri="{FF2B5EF4-FFF2-40B4-BE49-F238E27FC236}">
                <a16:creationId xmlns:a16="http://schemas.microsoft.com/office/drawing/2014/main" id="{03F7EC04-4EFD-F947-BA28-70E7B8914C9F}"/>
              </a:ext>
            </a:extLst>
          </p:cNvPr>
          <p:cNvGrpSpPr/>
          <p:nvPr/>
        </p:nvGrpSpPr>
        <p:grpSpPr>
          <a:xfrm>
            <a:off x="6412203" y="2366634"/>
            <a:ext cx="2358463" cy="715252"/>
            <a:chOff x="6412203" y="2366634"/>
            <a:chExt cx="2358463" cy="715252"/>
          </a:xfrm>
        </p:grpSpPr>
        <p:cxnSp>
          <p:nvCxnSpPr>
            <p:cNvPr id="55" name="直線矢印コネクタ 54">
              <a:extLst>
                <a:ext uri="{FF2B5EF4-FFF2-40B4-BE49-F238E27FC236}">
                  <a16:creationId xmlns:a16="http://schemas.microsoft.com/office/drawing/2014/main" id="{4DB3A28E-870B-8F4B-8348-CB014D0EAA4D}"/>
                </a:ext>
              </a:extLst>
            </p:cNvPr>
            <p:cNvCxnSpPr>
              <a:cxnSpLocks/>
            </p:cNvCxnSpPr>
            <p:nvPr/>
          </p:nvCxnSpPr>
          <p:spPr>
            <a:xfrm>
              <a:off x="7591438" y="2366634"/>
              <a:ext cx="0" cy="39048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0FADD108-6EC9-764A-B34E-104D2D685F97}"/>
                </a:ext>
              </a:extLst>
            </p:cNvPr>
            <p:cNvSpPr txBox="1"/>
            <p:nvPr/>
          </p:nvSpPr>
          <p:spPr>
            <a:xfrm>
              <a:off x="6412203" y="2774109"/>
              <a:ext cx="2358463"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実現するには？</a:t>
              </a:r>
              <a:endParaRPr kumimoji="1" lang="en-US" altLang="ja-JP" sz="1400" dirty="0">
                <a:solidFill>
                  <a:schemeClr val="tx1">
                    <a:lumMod val="75000"/>
                    <a:lumOff val="25000"/>
                  </a:schemeClr>
                </a:solidFill>
                <a:latin typeface="+mn-ea"/>
              </a:endParaRPr>
            </a:p>
          </p:txBody>
        </p:sp>
      </p:grpSp>
      <p:grpSp>
        <p:nvGrpSpPr>
          <p:cNvPr id="59" name="グループ化 58">
            <a:extLst>
              <a:ext uri="{FF2B5EF4-FFF2-40B4-BE49-F238E27FC236}">
                <a16:creationId xmlns:a16="http://schemas.microsoft.com/office/drawing/2014/main" id="{71A452C9-3C19-F14B-A44E-589F4A508800}"/>
              </a:ext>
            </a:extLst>
          </p:cNvPr>
          <p:cNvGrpSpPr/>
          <p:nvPr/>
        </p:nvGrpSpPr>
        <p:grpSpPr>
          <a:xfrm>
            <a:off x="1143792" y="4687710"/>
            <a:ext cx="2358463" cy="715252"/>
            <a:chOff x="6412203" y="2366634"/>
            <a:chExt cx="2358463" cy="715252"/>
          </a:xfrm>
        </p:grpSpPr>
        <p:cxnSp>
          <p:nvCxnSpPr>
            <p:cNvPr id="60" name="直線矢印コネクタ 59">
              <a:extLst>
                <a:ext uri="{FF2B5EF4-FFF2-40B4-BE49-F238E27FC236}">
                  <a16:creationId xmlns:a16="http://schemas.microsoft.com/office/drawing/2014/main" id="{9CAD3006-3A51-C54E-A7C2-E6659C698539}"/>
                </a:ext>
              </a:extLst>
            </p:cNvPr>
            <p:cNvCxnSpPr>
              <a:cxnSpLocks/>
            </p:cNvCxnSpPr>
            <p:nvPr/>
          </p:nvCxnSpPr>
          <p:spPr>
            <a:xfrm>
              <a:off x="7591438" y="2366634"/>
              <a:ext cx="0" cy="39048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0C945FFC-88AC-3748-B5CC-C6EFD8530C52}"/>
                </a:ext>
              </a:extLst>
            </p:cNvPr>
            <p:cNvSpPr txBox="1"/>
            <p:nvPr/>
          </p:nvSpPr>
          <p:spPr>
            <a:xfrm>
              <a:off x="6412203" y="2774109"/>
              <a:ext cx="2358463"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実現するには？</a:t>
              </a:r>
              <a:endParaRPr kumimoji="1" lang="en-US" altLang="ja-JP" sz="1400" dirty="0">
                <a:solidFill>
                  <a:schemeClr val="tx1">
                    <a:lumMod val="75000"/>
                    <a:lumOff val="25000"/>
                  </a:schemeClr>
                </a:solidFill>
                <a:latin typeface="+mn-ea"/>
              </a:endParaRPr>
            </a:p>
          </p:txBody>
        </p:sp>
      </p:grpSp>
    </p:spTree>
    <p:extLst>
      <p:ext uri="{BB962C8B-B14F-4D97-AF65-F5344CB8AC3E}">
        <p14:creationId xmlns:p14="http://schemas.microsoft.com/office/powerpoint/2010/main" val="157757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14_</a:t>
            </a:r>
            <a:r>
              <a:rPr lang="ja-JP" altLang="en-US" sz="1200" b="1">
                <a:solidFill>
                  <a:schemeClr val="tx1">
                    <a:lumMod val="75000"/>
                    <a:lumOff val="25000"/>
                  </a:schemeClr>
                </a:solidFill>
                <a:latin typeface="+mn-ea"/>
              </a:rPr>
              <a:t>逆説思考</a:t>
            </a:r>
            <a:endParaRPr kumimoji="1" lang="ja-JP" altLang="en-US" sz="1200" b="1" dirty="0">
              <a:solidFill>
                <a:schemeClr val="tx1">
                  <a:lumMod val="75000"/>
                  <a:lumOff val="25000"/>
                </a:schemeClr>
              </a:solidFill>
              <a:latin typeface="+mn-ea"/>
            </a:endParaRPr>
          </a:p>
        </p:txBody>
      </p:sp>
      <p:cxnSp>
        <p:nvCxnSpPr>
          <p:cNvPr id="24" name="直線矢印コネクタ 39">
            <a:extLst>
              <a:ext uri="{FF2B5EF4-FFF2-40B4-BE49-F238E27FC236}">
                <a16:creationId xmlns:a16="http://schemas.microsoft.com/office/drawing/2014/main" id="{C89FEE3A-032F-7B4A-96DA-264666E38389}"/>
              </a:ext>
            </a:extLst>
          </p:cNvPr>
          <p:cNvCxnSpPr>
            <a:cxnSpLocks/>
          </p:cNvCxnSpPr>
          <p:nvPr/>
        </p:nvCxnSpPr>
        <p:spPr>
          <a:xfrm flipH="1">
            <a:off x="1769455" y="2864769"/>
            <a:ext cx="1" cy="1427218"/>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39">
            <a:extLst>
              <a:ext uri="{FF2B5EF4-FFF2-40B4-BE49-F238E27FC236}">
                <a16:creationId xmlns:a16="http://schemas.microsoft.com/office/drawing/2014/main" id="{81F63F9F-0B1D-9649-8281-4D628AF94991}"/>
              </a:ext>
            </a:extLst>
          </p:cNvPr>
          <p:cNvCxnSpPr>
            <a:cxnSpLocks/>
            <a:stCxn id="39" idx="3"/>
            <a:endCxn id="57" idx="1"/>
          </p:cNvCxnSpPr>
          <p:nvPr/>
        </p:nvCxnSpPr>
        <p:spPr>
          <a:xfrm>
            <a:off x="3182069" y="5399660"/>
            <a:ext cx="3558792"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39">
            <a:extLst>
              <a:ext uri="{FF2B5EF4-FFF2-40B4-BE49-F238E27FC236}">
                <a16:creationId xmlns:a16="http://schemas.microsoft.com/office/drawing/2014/main" id="{DF3EEDD0-615C-2A4C-83C4-EA96CAC77977}"/>
              </a:ext>
            </a:extLst>
          </p:cNvPr>
          <p:cNvCxnSpPr>
            <a:cxnSpLocks/>
          </p:cNvCxnSpPr>
          <p:nvPr/>
        </p:nvCxnSpPr>
        <p:spPr>
          <a:xfrm flipH="1" flipV="1">
            <a:off x="3190534" y="2862583"/>
            <a:ext cx="3533399" cy="145653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EEAF93DC-9E31-C343-9AA5-E9FA26B1338B}"/>
              </a:ext>
            </a:extLst>
          </p:cNvPr>
          <p:cNvGrpSpPr/>
          <p:nvPr/>
        </p:nvGrpSpPr>
        <p:grpSpPr>
          <a:xfrm>
            <a:off x="356842" y="4309068"/>
            <a:ext cx="2825227" cy="2181184"/>
            <a:chOff x="348377" y="2497745"/>
            <a:chExt cx="2825227" cy="2181184"/>
          </a:xfrm>
        </p:grpSpPr>
        <p:sp>
          <p:nvSpPr>
            <p:cNvPr id="38" name="正方形/長方形 37">
              <a:extLst>
                <a:ext uri="{FF2B5EF4-FFF2-40B4-BE49-F238E27FC236}">
                  <a16:creationId xmlns:a16="http://schemas.microsoft.com/office/drawing/2014/main" id="{4A631332-4D7C-DF43-BACE-0F53BD536F34}"/>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A9A83C2-08C4-264E-BE90-333A823DCC2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0796F9DC-27F1-974A-8A13-93F497ED09D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37FB825-9DEC-F840-9ADF-5E7C1C987AD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定説</a:t>
              </a:r>
              <a:endParaRPr kumimoji="1" lang="ja-JP" altLang="en-US" sz="1600" b="1" dirty="0">
                <a:solidFill>
                  <a:schemeClr val="tx1">
                    <a:lumMod val="75000"/>
                    <a:lumOff val="25000"/>
                  </a:schemeClr>
                </a:solidFill>
                <a:latin typeface="+mn-ea"/>
              </a:endParaRPr>
            </a:p>
          </p:txBody>
        </p:sp>
        <p:sp>
          <p:nvSpPr>
            <p:cNvPr id="42" name="テキスト ボックス 41">
              <a:extLst>
                <a:ext uri="{FF2B5EF4-FFF2-40B4-BE49-F238E27FC236}">
                  <a16:creationId xmlns:a16="http://schemas.microsoft.com/office/drawing/2014/main" id="{7B97BBBC-0F79-7B45-B499-09EA5969428F}"/>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本といえば書店で購入してから読む</a:t>
              </a:r>
              <a:endParaRPr kumimoji="1" lang="ja-JP" altLang="en-US" sz="1400" dirty="0">
                <a:solidFill>
                  <a:schemeClr val="tx1">
                    <a:lumMod val="75000"/>
                    <a:lumOff val="25000"/>
                  </a:schemeClr>
                </a:solidFill>
                <a:latin typeface="+mn-ea"/>
              </a:endParaRPr>
            </a:p>
          </p:txBody>
        </p:sp>
      </p:grpSp>
      <p:grpSp>
        <p:nvGrpSpPr>
          <p:cNvPr id="43" name="グループ化 42">
            <a:extLst>
              <a:ext uri="{FF2B5EF4-FFF2-40B4-BE49-F238E27FC236}">
                <a16:creationId xmlns:a16="http://schemas.microsoft.com/office/drawing/2014/main" id="{140B7FB3-540C-B249-B966-4808E78F00D6}"/>
              </a:ext>
            </a:extLst>
          </p:cNvPr>
          <p:cNvGrpSpPr/>
          <p:nvPr/>
        </p:nvGrpSpPr>
        <p:grpSpPr>
          <a:xfrm>
            <a:off x="356842" y="686423"/>
            <a:ext cx="2825227" cy="2181184"/>
            <a:chOff x="348377" y="2497745"/>
            <a:chExt cx="2825227" cy="2181184"/>
          </a:xfrm>
        </p:grpSpPr>
        <p:sp>
          <p:nvSpPr>
            <p:cNvPr id="44" name="正方形/長方形 43">
              <a:extLst>
                <a:ext uri="{FF2B5EF4-FFF2-40B4-BE49-F238E27FC236}">
                  <a16:creationId xmlns:a16="http://schemas.microsoft.com/office/drawing/2014/main" id="{F8C219FA-5D77-3947-8CE7-D4F0238F2C22}"/>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DF1E814-DD2D-5549-8E12-41753F65E0D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6" name="直線コネクタ 45">
              <a:extLst>
                <a:ext uri="{FF2B5EF4-FFF2-40B4-BE49-F238E27FC236}">
                  <a16:creationId xmlns:a16="http://schemas.microsoft.com/office/drawing/2014/main" id="{2899C49E-209F-9E4F-BC7C-BDE6B7C3228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30680E7-4642-5949-B402-87E90ECEACD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テーマ</a:t>
              </a:r>
              <a:endParaRPr kumimoji="1" lang="ja-JP" altLang="en-US" sz="1600" b="1" dirty="0">
                <a:solidFill>
                  <a:schemeClr val="tx1">
                    <a:lumMod val="75000"/>
                    <a:lumOff val="25000"/>
                  </a:schemeClr>
                </a:solidFill>
                <a:latin typeface="+mn-ea"/>
              </a:endParaRPr>
            </a:p>
          </p:txBody>
        </p:sp>
        <p:sp>
          <p:nvSpPr>
            <p:cNvPr id="48" name="テキスト ボックス 47">
              <a:extLst>
                <a:ext uri="{FF2B5EF4-FFF2-40B4-BE49-F238E27FC236}">
                  <a16:creationId xmlns:a16="http://schemas.microsoft.com/office/drawing/2014/main" id="{77B4B758-44D3-624B-97E1-6F7494E08774}"/>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新たな本の形について考えたい（本といえば？）</a:t>
              </a:r>
              <a:endParaRPr kumimoji="1" lang="ja-JP" altLang="en-US" sz="1400" dirty="0">
                <a:solidFill>
                  <a:schemeClr val="tx1">
                    <a:lumMod val="75000"/>
                    <a:lumOff val="25000"/>
                  </a:schemeClr>
                </a:solidFill>
                <a:latin typeface="+mn-ea"/>
              </a:endParaRPr>
            </a:p>
          </p:txBody>
        </p:sp>
      </p:grpSp>
      <p:grpSp>
        <p:nvGrpSpPr>
          <p:cNvPr id="49" name="グループ化 48">
            <a:extLst>
              <a:ext uri="{FF2B5EF4-FFF2-40B4-BE49-F238E27FC236}">
                <a16:creationId xmlns:a16="http://schemas.microsoft.com/office/drawing/2014/main" id="{D62DB72E-84B9-2C4E-9E43-F4ECF056C490}"/>
              </a:ext>
            </a:extLst>
          </p:cNvPr>
          <p:cNvGrpSpPr/>
          <p:nvPr/>
        </p:nvGrpSpPr>
        <p:grpSpPr>
          <a:xfrm>
            <a:off x="6732396" y="686423"/>
            <a:ext cx="2825227" cy="2181184"/>
            <a:chOff x="348377" y="2497745"/>
            <a:chExt cx="2825227" cy="2181184"/>
          </a:xfrm>
        </p:grpSpPr>
        <p:sp>
          <p:nvSpPr>
            <p:cNvPr id="50" name="正方形/長方形 49">
              <a:extLst>
                <a:ext uri="{FF2B5EF4-FFF2-40B4-BE49-F238E27FC236}">
                  <a16:creationId xmlns:a16="http://schemas.microsoft.com/office/drawing/2014/main" id="{CF0E42F7-0FF0-1541-A5BA-D0B8327A64D1}"/>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52409A41-0B0B-DC4B-B0AB-089265EF4653}"/>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2" name="直線コネクタ 51">
              <a:extLst>
                <a:ext uri="{FF2B5EF4-FFF2-40B4-BE49-F238E27FC236}">
                  <a16:creationId xmlns:a16="http://schemas.microsoft.com/office/drawing/2014/main" id="{1F42EDE0-E4D5-534C-AC95-D7F7969DC11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069D036-DCF7-A14A-901E-AEE39350AF1D}"/>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連結するためのアイデア</a:t>
              </a:r>
              <a:endParaRPr kumimoji="1" lang="ja-JP" altLang="en-US" sz="1600" b="1" dirty="0">
                <a:solidFill>
                  <a:schemeClr val="tx1">
                    <a:lumMod val="75000"/>
                    <a:lumOff val="25000"/>
                  </a:schemeClr>
                </a:solidFill>
                <a:latin typeface="+mn-ea"/>
              </a:endParaRPr>
            </a:p>
          </p:txBody>
        </p:sp>
        <p:sp>
          <p:nvSpPr>
            <p:cNvPr id="54" name="テキスト ボックス 53">
              <a:extLst>
                <a:ext uri="{FF2B5EF4-FFF2-40B4-BE49-F238E27FC236}">
                  <a16:creationId xmlns:a16="http://schemas.microsoft.com/office/drawing/2014/main" id="{8195A85D-4A47-E94B-8DF3-9DB987B3BCA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読者が価値を判断して投げ銭方式で代金を払う</a:t>
              </a:r>
              <a:endParaRPr kumimoji="1" lang="ja-JP" altLang="en-US" sz="1400" dirty="0">
                <a:solidFill>
                  <a:schemeClr val="tx1">
                    <a:lumMod val="75000"/>
                    <a:lumOff val="25000"/>
                  </a:schemeClr>
                </a:solidFill>
                <a:latin typeface="+mn-ea"/>
              </a:endParaRPr>
            </a:p>
          </p:txBody>
        </p:sp>
      </p:grpSp>
      <p:grpSp>
        <p:nvGrpSpPr>
          <p:cNvPr id="55" name="グループ化 54">
            <a:extLst>
              <a:ext uri="{FF2B5EF4-FFF2-40B4-BE49-F238E27FC236}">
                <a16:creationId xmlns:a16="http://schemas.microsoft.com/office/drawing/2014/main" id="{118FA846-658E-AF46-B1CC-4BAD03DEF48F}"/>
              </a:ext>
            </a:extLst>
          </p:cNvPr>
          <p:cNvGrpSpPr/>
          <p:nvPr/>
        </p:nvGrpSpPr>
        <p:grpSpPr>
          <a:xfrm>
            <a:off x="6732396" y="4309068"/>
            <a:ext cx="2825227" cy="2181184"/>
            <a:chOff x="348377" y="2497745"/>
            <a:chExt cx="2825227" cy="2181184"/>
          </a:xfrm>
        </p:grpSpPr>
        <p:sp>
          <p:nvSpPr>
            <p:cNvPr id="56" name="正方形/長方形 55">
              <a:extLst>
                <a:ext uri="{FF2B5EF4-FFF2-40B4-BE49-F238E27FC236}">
                  <a16:creationId xmlns:a16="http://schemas.microsoft.com/office/drawing/2014/main" id="{FD68973E-B69F-7749-8446-012217BDC900}"/>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F8968A8C-8D95-F741-BAF3-BFF6A498FDF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コネクタ 57">
              <a:extLst>
                <a:ext uri="{FF2B5EF4-FFF2-40B4-BE49-F238E27FC236}">
                  <a16:creationId xmlns:a16="http://schemas.microsoft.com/office/drawing/2014/main" id="{4DBB8E62-780C-EB45-AD72-36C6ED220902}"/>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E682936-558E-CA46-BF09-7DD2FF2D9D7B}"/>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逆説</a:t>
              </a:r>
              <a:endParaRPr kumimoji="1" lang="ja-JP" altLang="en-US" sz="1600" b="1" dirty="0">
                <a:solidFill>
                  <a:schemeClr val="tx1">
                    <a:lumMod val="75000"/>
                    <a:lumOff val="25000"/>
                  </a:schemeClr>
                </a:solidFill>
                <a:latin typeface="+mn-ea"/>
              </a:endParaRPr>
            </a:p>
          </p:txBody>
        </p:sp>
        <p:sp>
          <p:nvSpPr>
            <p:cNvPr id="60" name="テキスト ボックス 59">
              <a:extLst>
                <a:ext uri="{FF2B5EF4-FFF2-40B4-BE49-F238E27FC236}">
                  <a16:creationId xmlns:a16="http://schemas.microsoft.com/office/drawing/2014/main" id="{F49D3B78-F31F-E04B-AC98-CB844641F2DC}"/>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読み終わってから代金を払うとしたら？</a:t>
              </a:r>
              <a:endParaRPr kumimoji="1" lang="ja-JP" altLang="en-US" sz="1400" dirty="0">
                <a:solidFill>
                  <a:schemeClr val="tx1">
                    <a:lumMod val="75000"/>
                    <a:lumOff val="25000"/>
                  </a:schemeClr>
                </a:solidFill>
                <a:latin typeface="+mn-ea"/>
              </a:endParaRPr>
            </a:p>
          </p:txBody>
        </p:sp>
      </p:grpSp>
      <p:cxnSp>
        <p:nvCxnSpPr>
          <p:cNvPr id="61" name="直線矢印コネクタ 39">
            <a:extLst>
              <a:ext uri="{FF2B5EF4-FFF2-40B4-BE49-F238E27FC236}">
                <a16:creationId xmlns:a16="http://schemas.microsoft.com/office/drawing/2014/main" id="{E77BB292-F089-4145-9962-A4DE80A06269}"/>
              </a:ext>
            </a:extLst>
          </p:cNvPr>
          <p:cNvCxnSpPr>
            <a:cxnSpLocks/>
          </p:cNvCxnSpPr>
          <p:nvPr/>
        </p:nvCxnSpPr>
        <p:spPr>
          <a:xfrm flipH="1">
            <a:off x="5612524" y="2867607"/>
            <a:ext cx="1128336" cy="961715"/>
          </a:xfrm>
          <a:prstGeom prst="straightConnector1">
            <a:avLst/>
          </a:prstGeom>
          <a:ln w="19050">
            <a:solidFill>
              <a:schemeClr val="tx1">
                <a:lumMod val="85000"/>
                <a:lumOff val="1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83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9658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900153"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01_</a:t>
            </a:r>
            <a:r>
              <a:rPr lang="ja-JP" altLang="en-US" sz="1200" b="1" dirty="0">
                <a:solidFill>
                  <a:schemeClr val="tx1">
                    <a:lumMod val="75000"/>
                    <a:lumOff val="25000"/>
                  </a:schemeClr>
                </a:solidFill>
                <a:latin typeface="+mn-ea"/>
              </a:rPr>
              <a:t>論理的思考（ロジカルシンキング）</a:t>
            </a:r>
            <a:endParaRPr kumimoji="1" lang="ja-JP" altLang="en-US" sz="1200" b="1"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73FDE706-A83A-B440-8852-99A15CE28E4C}"/>
              </a:ext>
            </a:extLst>
          </p:cNvPr>
          <p:cNvCxnSpPr>
            <a:cxnSpLocks/>
          </p:cNvCxnSpPr>
          <p:nvPr/>
        </p:nvCxnSpPr>
        <p:spPr>
          <a:xfrm>
            <a:off x="356842" y="263119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D72C9A8-4224-5A44-A45E-4D496360DE6B}"/>
              </a:ext>
            </a:extLst>
          </p:cNvPr>
          <p:cNvCxnSpPr>
            <a:cxnSpLocks/>
          </p:cNvCxnSpPr>
          <p:nvPr/>
        </p:nvCxnSpPr>
        <p:spPr>
          <a:xfrm>
            <a:off x="356842" y="456580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E338028D-9D34-D54E-8D4D-C70BE58782FE}"/>
              </a:ext>
            </a:extLst>
          </p:cNvPr>
          <p:cNvCxnSpPr>
            <a:cxnSpLocks/>
          </p:cNvCxnSpPr>
          <p:nvPr/>
        </p:nvCxnSpPr>
        <p:spPr>
          <a:xfrm>
            <a:off x="356842" y="6500412"/>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6AF47E34-C36C-3049-87BA-E9E12FCDC99B}"/>
              </a:ext>
            </a:extLst>
          </p:cNvPr>
          <p:cNvCxnSpPr>
            <a:cxnSpLocks/>
          </p:cNvCxnSpPr>
          <p:nvPr/>
        </p:nvCxnSpPr>
        <p:spPr>
          <a:xfrm>
            <a:off x="356842" y="69658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E29545BE-6258-7A41-B7CB-141899786042}"/>
              </a:ext>
            </a:extLst>
          </p:cNvPr>
          <p:cNvGrpSpPr/>
          <p:nvPr/>
        </p:nvGrpSpPr>
        <p:grpSpPr>
          <a:xfrm>
            <a:off x="593195" y="4758283"/>
            <a:ext cx="1635760" cy="1549648"/>
            <a:chOff x="356842" y="2915919"/>
            <a:chExt cx="2816762" cy="1763009"/>
          </a:xfrm>
        </p:grpSpPr>
        <p:sp>
          <p:nvSpPr>
            <p:cNvPr id="19" name="正方形/長方形 18">
              <a:extLst>
                <a:ext uri="{FF2B5EF4-FFF2-40B4-BE49-F238E27FC236}">
                  <a16:creationId xmlns:a16="http://schemas.microsoft.com/office/drawing/2014/main" id="{96255276-0796-F541-BF84-AD4BA9D9F80B}"/>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0" name="テキスト ボックス 19">
              <a:extLst>
                <a:ext uri="{FF2B5EF4-FFF2-40B4-BE49-F238E27FC236}">
                  <a16:creationId xmlns:a16="http://schemas.microsoft.com/office/drawing/2014/main" id="{57716D7E-29D7-E044-BCF4-C0329B6AA467}"/>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ネット販売の普及でショップの需要は低下</a:t>
              </a:r>
              <a:endParaRPr kumimoji="1" lang="ja-JP" altLang="en-US" sz="1200" dirty="0">
                <a:solidFill>
                  <a:schemeClr val="tx1">
                    <a:lumMod val="75000"/>
                    <a:lumOff val="25000"/>
                  </a:schemeClr>
                </a:solidFill>
                <a:latin typeface="+mn-ea"/>
              </a:endParaRPr>
            </a:p>
          </p:txBody>
        </p:sp>
      </p:grpSp>
      <p:grpSp>
        <p:nvGrpSpPr>
          <p:cNvPr id="21" name="グループ化 20">
            <a:extLst>
              <a:ext uri="{FF2B5EF4-FFF2-40B4-BE49-F238E27FC236}">
                <a16:creationId xmlns:a16="http://schemas.microsoft.com/office/drawing/2014/main" id="{F09892ED-82C1-C342-8463-C815EC4B774C}"/>
              </a:ext>
            </a:extLst>
          </p:cNvPr>
          <p:cNvGrpSpPr/>
          <p:nvPr/>
        </p:nvGrpSpPr>
        <p:grpSpPr>
          <a:xfrm>
            <a:off x="2366274" y="4758283"/>
            <a:ext cx="1635760" cy="1549648"/>
            <a:chOff x="356842" y="2915919"/>
            <a:chExt cx="2816762" cy="1763009"/>
          </a:xfrm>
        </p:grpSpPr>
        <p:sp>
          <p:nvSpPr>
            <p:cNvPr id="22" name="正方形/長方形 21">
              <a:extLst>
                <a:ext uri="{FF2B5EF4-FFF2-40B4-BE49-F238E27FC236}">
                  <a16:creationId xmlns:a16="http://schemas.microsoft.com/office/drawing/2014/main" id="{8EA86CD9-FADD-6143-960B-60867C28643D}"/>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3" name="テキスト ボックス 22">
              <a:extLst>
                <a:ext uri="{FF2B5EF4-FFF2-40B4-BE49-F238E27FC236}">
                  <a16:creationId xmlns:a16="http://schemas.microsoft.com/office/drawing/2014/main" id="{F896C594-CC9B-9E40-A374-2AE9DAA209C8}"/>
                </a:ext>
              </a:extLst>
            </p:cNvPr>
            <p:cNvSpPr txBox="1"/>
            <p:nvPr/>
          </p:nvSpPr>
          <p:spPr>
            <a:xfrm>
              <a:off x="539206" y="3126174"/>
              <a:ext cx="2452033" cy="705339"/>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人口そのものが減少傾向にある</a:t>
              </a:r>
              <a:endParaRPr kumimoji="1" lang="ja-JP" altLang="en-US" sz="1200"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70E62552-B310-B440-9A3F-EED73226E3E1}"/>
              </a:ext>
            </a:extLst>
          </p:cNvPr>
          <p:cNvGrpSpPr/>
          <p:nvPr/>
        </p:nvGrpSpPr>
        <p:grpSpPr>
          <a:xfrm>
            <a:off x="4139353" y="4758283"/>
            <a:ext cx="1635760" cy="1549648"/>
            <a:chOff x="356842" y="2915919"/>
            <a:chExt cx="2816762" cy="1763009"/>
          </a:xfrm>
        </p:grpSpPr>
        <p:sp>
          <p:nvSpPr>
            <p:cNvPr id="25" name="正方形/長方形 24">
              <a:extLst>
                <a:ext uri="{FF2B5EF4-FFF2-40B4-BE49-F238E27FC236}">
                  <a16:creationId xmlns:a16="http://schemas.microsoft.com/office/drawing/2014/main" id="{C0B913E7-ABEC-8846-A894-6AAA2F35CB9E}"/>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6" name="テキスト ボックス 25">
              <a:extLst>
                <a:ext uri="{FF2B5EF4-FFF2-40B4-BE49-F238E27FC236}">
                  <a16:creationId xmlns:a16="http://schemas.microsoft.com/office/drawing/2014/main" id="{B29CACB3-35B9-B54E-A963-E756C3853A3A}"/>
                </a:ext>
              </a:extLst>
            </p:cNvPr>
            <p:cNvSpPr txBox="1"/>
            <p:nvPr/>
          </p:nvSpPr>
          <p:spPr>
            <a:xfrm>
              <a:off x="539206" y="3126174"/>
              <a:ext cx="2452033" cy="705339"/>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価格競争に巻き込まれている</a:t>
              </a:r>
              <a:endParaRPr kumimoji="1" lang="ja-JP" altLang="en-US" sz="1200" dirty="0">
                <a:solidFill>
                  <a:schemeClr val="tx1">
                    <a:lumMod val="75000"/>
                    <a:lumOff val="25000"/>
                  </a:schemeClr>
                </a:solidFill>
                <a:latin typeface="+mn-ea"/>
              </a:endParaRPr>
            </a:p>
          </p:txBody>
        </p:sp>
      </p:grpSp>
      <p:grpSp>
        <p:nvGrpSpPr>
          <p:cNvPr id="27" name="グループ化 26">
            <a:extLst>
              <a:ext uri="{FF2B5EF4-FFF2-40B4-BE49-F238E27FC236}">
                <a16:creationId xmlns:a16="http://schemas.microsoft.com/office/drawing/2014/main" id="{9A9D67B5-6AAE-954B-9A3F-D161B0EDC29B}"/>
              </a:ext>
            </a:extLst>
          </p:cNvPr>
          <p:cNvGrpSpPr/>
          <p:nvPr/>
        </p:nvGrpSpPr>
        <p:grpSpPr>
          <a:xfrm>
            <a:off x="5912432" y="4758283"/>
            <a:ext cx="1635760" cy="1549648"/>
            <a:chOff x="356842" y="2915919"/>
            <a:chExt cx="2816762" cy="1763009"/>
          </a:xfrm>
        </p:grpSpPr>
        <p:sp>
          <p:nvSpPr>
            <p:cNvPr id="28" name="正方形/長方形 27">
              <a:extLst>
                <a:ext uri="{FF2B5EF4-FFF2-40B4-BE49-F238E27FC236}">
                  <a16:creationId xmlns:a16="http://schemas.microsoft.com/office/drawing/2014/main" id="{90D1EF71-A52E-9045-B48C-7DBAA3C1F368}"/>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29" name="テキスト ボックス 28">
              <a:extLst>
                <a:ext uri="{FF2B5EF4-FFF2-40B4-BE49-F238E27FC236}">
                  <a16:creationId xmlns:a16="http://schemas.microsoft.com/office/drawing/2014/main" id="{990EB320-1CBC-684A-9592-68EF63BFB7D5}"/>
                </a:ext>
              </a:extLst>
            </p:cNvPr>
            <p:cNvSpPr txBox="1"/>
            <p:nvPr/>
          </p:nvSpPr>
          <p:spPr>
            <a:xfrm>
              <a:off x="539206" y="3126174"/>
              <a:ext cx="2452033" cy="705339"/>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価格以外の差別化ができていない</a:t>
              </a:r>
              <a:endParaRPr kumimoji="1" lang="ja-JP" altLang="en-US" sz="1200" dirty="0">
                <a:solidFill>
                  <a:schemeClr val="tx1">
                    <a:lumMod val="75000"/>
                    <a:lumOff val="25000"/>
                  </a:schemeClr>
                </a:solidFill>
                <a:latin typeface="+mn-ea"/>
              </a:endParaRPr>
            </a:p>
          </p:txBody>
        </p:sp>
      </p:grpSp>
      <p:grpSp>
        <p:nvGrpSpPr>
          <p:cNvPr id="30" name="グループ化 29">
            <a:extLst>
              <a:ext uri="{FF2B5EF4-FFF2-40B4-BE49-F238E27FC236}">
                <a16:creationId xmlns:a16="http://schemas.microsoft.com/office/drawing/2014/main" id="{6F8BE953-F4F8-654C-9F1A-706932739BBC}"/>
              </a:ext>
            </a:extLst>
          </p:cNvPr>
          <p:cNvGrpSpPr/>
          <p:nvPr/>
        </p:nvGrpSpPr>
        <p:grpSpPr>
          <a:xfrm>
            <a:off x="7685510" y="4758283"/>
            <a:ext cx="1635760" cy="1549648"/>
            <a:chOff x="356842" y="2915919"/>
            <a:chExt cx="2816762" cy="1763009"/>
          </a:xfrm>
        </p:grpSpPr>
        <p:sp>
          <p:nvSpPr>
            <p:cNvPr id="31" name="正方形/長方形 30">
              <a:extLst>
                <a:ext uri="{FF2B5EF4-FFF2-40B4-BE49-F238E27FC236}">
                  <a16:creationId xmlns:a16="http://schemas.microsoft.com/office/drawing/2014/main" id="{9B6975F3-2E3C-E344-944D-8EB566DE11D1}"/>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32" name="テキスト ボックス 31">
              <a:extLst>
                <a:ext uri="{FF2B5EF4-FFF2-40B4-BE49-F238E27FC236}">
                  <a16:creationId xmlns:a16="http://schemas.microsoft.com/office/drawing/2014/main" id="{72820486-ABB4-D74F-AB81-68F2F72878D4}"/>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既存チャネルからの反応が想定より弱い</a:t>
              </a:r>
              <a:endParaRPr kumimoji="1" lang="ja-JP" altLang="en-US" sz="1200" dirty="0">
                <a:solidFill>
                  <a:schemeClr val="tx1">
                    <a:lumMod val="75000"/>
                    <a:lumOff val="25000"/>
                  </a:schemeClr>
                </a:solidFill>
                <a:latin typeface="+mn-ea"/>
              </a:endParaRPr>
            </a:p>
          </p:txBody>
        </p:sp>
      </p:grpSp>
      <p:grpSp>
        <p:nvGrpSpPr>
          <p:cNvPr id="34" name="グループ化 33">
            <a:extLst>
              <a:ext uri="{FF2B5EF4-FFF2-40B4-BE49-F238E27FC236}">
                <a16:creationId xmlns:a16="http://schemas.microsoft.com/office/drawing/2014/main" id="{C10A9543-A80B-5B4A-B477-F39F8E3CE6FD}"/>
              </a:ext>
            </a:extLst>
          </p:cNvPr>
          <p:cNvGrpSpPr/>
          <p:nvPr/>
        </p:nvGrpSpPr>
        <p:grpSpPr>
          <a:xfrm>
            <a:off x="4139353" y="889064"/>
            <a:ext cx="1635760" cy="1549648"/>
            <a:chOff x="356842" y="2915919"/>
            <a:chExt cx="2816762" cy="1763009"/>
          </a:xfrm>
        </p:grpSpPr>
        <p:sp>
          <p:nvSpPr>
            <p:cNvPr id="35" name="正方形/長方形 34">
              <a:extLst>
                <a:ext uri="{FF2B5EF4-FFF2-40B4-BE49-F238E27FC236}">
                  <a16:creationId xmlns:a16="http://schemas.microsoft.com/office/drawing/2014/main" id="{607E14FC-0AF2-8146-B7E1-5AC76FC5070F}"/>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36" name="テキスト ボックス 35">
              <a:extLst>
                <a:ext uri="{FF2B5EF4-FFF2-40B4-BE49-F238E27FC236}">
                  <a16:creationId xmlns:a16="http://schemas.microsoft.com/office/drawing/2014/main" id="{076B99E5-03D3-184F-AFD4-77CF1D53187C}"/>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アパレルショップ事業から撤退すべき</a:t>
              </a:r>
              <a:endParaRPr kumimoji="1" lang="ja-JP" altLang="en-US" sz="1200" dirty="0">
                <a:solidFill>
                  <a:schemeClr val="tx1">
                    <a:lumMod val="75000"/>
                    <a:lumOff val="25000"/>
                  </a:schemeClr>
                </a:solidFill>
                <a:latin typeface="+mn-ea"/>
              </a:endParaRPr>
            </a:p>
          </p:txBody>
        </p:sp>
      </p:grpSp>
      <p:grpSp>
        <p:nvGrpSpPr>
          <p:cNvPr id="37" name="グループ化 36">
            <a:extLst>
              <a:ext uri="{FF2B5EF4-FFF2-40B4-BE49-F238E27FC236}">
                <a16:creationId xmlns:a16="http://schemas.microsoft.com/office/drawing/2014/main" id="{1F3533BE-12EE-2149-9C62-96AF33DCDC81}"/>
              </a:ext>
            </a:extLst>
          </p:cNvPr>
          <p:cNvGrpSpPr/>
          <p:nvPr/>
        </p:nvGrpSpPr>
        <p:grpSpPr>
          <a:xfrm>
            <a:off x="5025893" y="2823674"/>
            <a:ext cx="1635760" cy="1549648"/>
            <a:chOff x="356842" y="2915919"/>
            <a:chExt cx="2816762" cy="1763009"/>
          </a:xfrm>
        </p:grpSpPr>
        <p:sp>
          <p:nvSpPr>
            <p:cNvPr id="38" name="正方形/長方形 37">
              <a:extLst>
                <a:ext uri="{FF2B5EF4-FFF2-40B4-BE49-F238E27FC236}">
                  <a16:creationId xmlns:a16="http://schemas.microsoft.com/office/drawing/2014/main" id="{3610D159-DBA1-324C-BCFD-4DB7FCC677B1}"/>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39" name="テキスト ボックス 38">
              <a:extLst>
                <a:ext uri="{FF2B5EF4-FFF2-40B4-BE49-F238E27FC236}">
                  <a16:creationId xmlns:a16="http://schemas.microsoft.com/office/drawing/2014/main" id="{32210953-F278-C642-B67C-37C16C8F6849}"/>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競合との差別化の糸口が見出せていない</a:t>
              </a:r>
              <a:endParaRPr kumimoji="1" lang="ja-JP" altLang="en-US" sz="1200" dirty="0">
                <a:solidFill>
                  <a:schemeClr val="tx1">
                    <a:lumMod val="75000"/>
                    <a:lumOff val="25000"/>
                  </a:schemeClr>
                </a:solidFill>
                <a:latin typeface="+mn-ea"/>
              </a:endParaRPr>
            </a:p>
          </p:txBody>
        </p:sp>
      </p:grpSp>
      <p:grpSp>
        <p:nvGrpSpPr>
          <p:cNvPr id="41" name="グループ化 40">
            <a:extLst>
              <a:ext uri="{FF2B5EF4-FFF2-40B4-BE49-F238E27FC236}">
                <a16:creationId xmlns:a16="http://schemas.microsoft.com/office/drawing/2014/main" id="{39CC2E3E-3207-3C41-8224-02B9AA09D9BE}"/>
              </a:ext>
            </a:extLst>
          </p:cNvPr>
          <p:cNvGrpSpPr/>
          <p:nvPr/>
        </p:nvGrpSpPr>
        <p:grpSpPr>
          <a:xfrm>
            <a:off x="1479734" y="2823674"/>
            <a:ext cx="1635760" cy="1549648"/>
            <a:chOff x="356842" y="2915919"/>
            <a:chExt cx="2816762" cy="1763009"/>
          </a:xfrm>
        </p:grpSpPr>
        <p:sp>
          <p:nvSpPr>
            <p:cNvPr id="42" name="正方形/長方形 41">
              <a:extLst>
                <a:ext uri="{FF2B5EF4-FFF2-40B4-BE49-F238E27FC236}">
                  <a16:creationId xmlns:a16="http://schemas.microsoft.com/office/drawing/2014/main" id="{A4471691-3FA1-E44F-83DC-A11649B782D5}"/>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43" name="テキスト ボックス 42">
              <a:extLst>
                <a:ext uri="{FF2B5EF4-FFF2-40B4-BE49-F238E27FC236}">
                  <a16:creationId xmlns:a16="http://schemas.microsoft.com/office/drawing/2014/main" id="{600FA390-CCEE-904B-9855-2D92FAC52FF5}"/>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ショップ販売における市場は縮小傾向</a:t>
              </a:r>
              <a:endParaRPr kumimoji="1" lang="ja-JP" altLang="en-US" sz="1200" dirty="0">
                <a:solidFill>
                  <a:schemeClr val="tx1">
                    <a:lumMod val="75000"/>
                    <a:lumOff val="25000"/>
                  </a:schemeClr>
                </a:solidFill>
                <a:latin typeface="+mn-ea"/>
              </a:endParaRPr>
            </a:p>
          </p:txBody>
        </p:sp>
      </p:grpSp>
      <p:cxnSp>
        <p:nvCxnSpPr>
          <p:cNvPr id="44" name="直線矢印コネクタ 43">
            <a:extLst>
              <a:ext uri="{FF2B5EF4-FFF2-40B4-BE49-F238E27FC236}">
                <a16:creationId xmlns:a16="http://schemas.microsoft.com/office/drawing/2014/main" id="{72A33D09-5345-5E4C-A2B3-33495ED88ABE}"/>
              </a:ext>
            </a:extLst>
          </p:cNvPr>
          <p:cNvCxnSpPr>
            <a:cxnSpLocks/>
            <a:stCxn id="35" idx="2"/>
            <a:endCxn id="42" idx="0"/>
          </p:cNvCxnSpPr>
          <p:nvPr/>
        </p:nvCxnSpPr>
        <p:spPr>
          <a:xfrm rot="5400000">
            <a:off x="3434943" y="1301384"/>
            <a:ext cx="384962" cy="2659619"/>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3">
            <a:extLst>
              <a:ext uri="{FF2B5EF4-FFF2-40B4-BE49-F238E27FC236}">
                <a16:creationId xmlns:a16="http://schemas.microsoft.com/office/drawing/2014/main" id="{547FF1A3-23B5-CF4C-9BC2-52573310DE07}"/>
              </a:ext>
            </a:extLst>
          </p:cNvPr>
          <p:cNvCxnSpPr>
            <a:cxnSpLocks/>
            <a:stCxn id="42" idx="2"/>
            <a:endCxn id="19" idx="0"/>
          </p:cNvCxnSpPr>
          <p:nvPr/>
        </p:nvCxnSpPr>
        <p:spPr>
          <a:xfrm rot="5400000">
            <a:off x="1661865" y="4122533"/>
            <a:ext cx="384961" cy="886539"/>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43">
            <a:extLst>
              <a:ext uri="{FF2B5EF4-FFF2-40B4-BE49-F238E27FC236}">
                <a16:creationId xmlns:a16="http://schemas.microsoft.com/office/drawing/2014/main" id="{A23C8F29-04D3-4B42-8A29-E13919AA221D}"/>
              </a:ext>
            </a:extLst>
          </p:cNvPr>
          <p:cNvCxnSpPr>
            <a:cxnSpLocks/>
            <a:stCxn id="42" idx="2"/>
            <a:endCxn id="22" idx="0"/>
          </p:cNvCxnSpPr>
          <p:nvPr/>
        </p:nvCxnSpPr>
        <p:spPr>
          <a:xfrm rot="16200000" flipH="1">
            <a:off x="2548404" y="4122532"/>
            <a:ext cx="384961" cy="88654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43">
            <a:extLst>
              <a:ext uri="{FF2B5EF4-FFF2-40B4-BE49-F238E27FC236}">
                <a16:creationId xmlns:a16="http://schemas.microsoft.com/office/drawing/2014/main" id="{4A83577D-8568-814E-B391-35F9BE06C49B}"/>
              </a:ext>
            </a:extLst>
          </p:cNvPr>
          <p:cNvCxnSpPr>
            <a:cxnSpLocks/>
            <a:stCxn id="35" idx="2"/>
            <a:endCxn id="38" idx="0"/>
          </p:cNvCxnSpPr>
          <p:nvPr/>
        </p:nvCxnSpPr>
        <p:spPr>
          <a:xfrm rot="16200000" flipH="1">
            <a:off x="5208022" y="2187923"/>
            <a:ext cx="384962" cy="88654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43">
            <a:extLst>
              <a:ext uri="{FF2B5EF4-FFF2-40B4-BE49-F238E27FC236}">
                <a16:creationId xmlns:a16="http://schemas.microsoft.com/office/drawing/2014/main" id="{EB805134-E9CA-AF43-95E5-A9BAC217E590}"/>
              </a:ext>
            </a:extLst>
          </p:cNvPr>
          <p:cNvCxnSpPr>
            <a:cxnSpLocks/>
            <a:stCxn id="38" idx="2"/>
            <a:endCxn id="25" idx="0"/>
          </p:cNvCxnSpPr>
          <p:nvPr/>
        </p:nvCxnSpPr>
        <p:spPr>
          <a:xfrm rot="5400000">
            <a:off x="5208023" y="4122532"/>
            <a:ext cx="384961" cy="88654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43">
            <a:extLst>
              <a:ext uri="{FF2B5EF4-FFF2-40B4-BE49-F238E27FC236}">
                <a16:creationId xmlns:a16="http://schemas.microsoft.com/office/drawing/2014/main" id="{4CA5B848-4C05-434C-8F2C-33A1FBC4EFDD}"/>
              </a:ext>
            </a:extLst>
          </p:cNvPr>
          <p:cNvCxnSpPr>
            <a:cxnSpLocks/>
            <a:stCxn id="38" idx="2"/>
            <a:endCxn id="28" idx="0"/>
          </p:cNvCxnSpPr>
          <p:nvPr/>
        </p:nvCxnSpPr>
        <p:spPr>
          <a:xfrm rot="16200000" flipH="1">
            <a:off x="6094562" y="4122532"/>
            <a:ext cx="384961" cy="886539"/>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A7C3A854-B42D-D54E-86DC-63DC590551D4}"/>
              </a:ext>
            </a:extLst>
          </p:cNvPr>
          <p:cNvGrpSpPr/>
          <p:nvPr/>
        </p:nvGrpSpPr>
        <p:grpSpPr>
          <a:xfrm>
            <a:off x="7685510" y="2823674"/>
            <a:ext cx="1635760" cy="1549648"/>
            <a:chOff x="356842" y="2915919"/>
            <a:chExt cx="2816762" cy="1763009"/>
          </a:xfrm>
        </p:grpSpPr>
        <p:sp>
          <p:nvSpPr>
            <p:cNvPr id="65" name="正方形/長方形 64">
              <a:extLst>
                <a:ext uri="{FF2B5EF4-FFF2-40B4-BE49-F238E27FC236}">
                  <a16:creationId xmlns:a16="http://schemas.microsoft.com/office/drawing/2014/main" id="{31CCB9D8-D22A-A84D-8B0F-8AF1A94E2215}"/>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6" name="テキスト ボックス 65">
              <a:extLst>
                <a:ext uri="{FF2B5EF4-FFF2-40B4-BE49-F238E27FC236}">
                  <a16:creationId xmlns:a16="http://schemas.microsoft.com/office/drawing/2014/main" id="{43D8DBA1-94C7-1D49-97E7-688069738AA3}"/>
                </a:ext>
              </a:extLst>
            </p:cNvPr>
            <p:cNvSpPr txBox="1"/>
            <p:nvPr/>
          </p:nvSpPr>
          <p:spPr>
            <a:xfrm>
              <a:off x="539206" y="3126174"/>
              <a:ext cx="2452033"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ほかの自社事業とのシナジーが生まれない</a:t>
              </a:r>
              <a:endParaRPr kumimoji="1" lang="ja-JP" altLang="en-US" sz="1200" dirty="0">
                <a:solidFill>
                  <a:schemeClr val="tx1">
                    <a:lumMod val="75000"/>
                    <a:lumOff val="25000"/>
                  </a:schemeClr>
                </a:solidFill>
                <a:latin typeface="+mn-ea"/>
              </a:endParaRPr>
            </a:p>
          </p:txBody>
        </p:sp>
      </p:grpSp>
      <p:cxnSp>
        <p:nvCxnSpPr>
          <p:cNvPr id="67" name="直線矢印コネクタ 43">
            <a:extLst>
              <a:ext uri="{FF2B5EF4-FFF2-40B4-BE49-F238E27FC236}">
                <a16:creationId xmlns:a16="http://schemas.microsoft.com/office/drawing/2014/main" id="{0DB020E9-1CC4-F84B-BE4B-6BDD29EEE533}"/>
              </a:ext>
            </a:extLst>
          </p:cNvPr>
          <p:cNvCxnSpPr>
            <a:cxnSpLocks/>
            <a:stCxn id="35" idx="2"/>
            <a:endCxn id="65" idx="0"/>
          </p:cNvCxnSpPr>
          <p:nvPr/>
        </p:nvCxnSpPr>
        <p:spPr>
          <a:xfrm rot="16200000" flipH="1">
            <a:off x="6537830" y="858114"/>
            <a:ext cx="384962" cy="3546157"/>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矢印コネクタ 43">
            <a:extLst>
              <a:ext uri="{FF2B5EF4-FFF2-40B4-BE49-F238E27FC236}">
                <a16:creationId xmlns:a16="http://schemas.microsoft.com/office/drawing/2014/main" id="{5AEBEB61-65A0-1549-B7FC-8905AC94724C}"/>
              </a:ext>
            </a:extLst>
          </p:cNvPr>
          <p:cNvCxnSpPr>
            <a:cxnSpLocks/>
            <a:stCxn id="65" idx="2"/>
          </p:cNvCxnSpPr>
          <p:nvPr/>
        </p:nvCxnSpPr>
        <p:spPr>
          <a:xfrm>
            <a:off x="8503390" y="4373322"/>
            <a:ext cx="0" cy="38496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F0EF427B-748B-B044-AC63-F5CE9369CD6A}"/>
              </a:ext>
            </a:extLst>
          </p:cNvPr>
          <p:cNvSpPr txBox="1"/>
          <p:nvPr/>
        </p:nvSpPr>
        <p:spPr>
          <a:xfrm>
            <a:off x="802088" y="989356"/>
            <a:ext cx="2416396" cy="896977"/>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a:t>
            </a:r>
            <a:r>
              <a:rPr kumimoji="1" lang="ja-JP" altLang="en-US" sz="1200">
                <a:solidFill>
                  <a:schemeClr val="tx1">
                    <a:lumMod val="75000"/>
                    <a:lumOff val="25000"/>
                  </a:schemeClr>
                </a:solidFill>
                <a:latin typeface="+mn-ea"/>
              </a:rPr>
              <a:t>論点</a:t>
            </a:r>
            <a:r>
              <a:rPr kumimoji="1" lang="en-US" altLang="ja-JP" sz="1200" dirty="0">
                <a:solidFill>
                  <a:schemeClr val="tx1">
                    <a:lumMod val="75000"/>
                    <a:lumOff val="25000"/>
                  </a:schemeClr>
                </a:solidFill>
                <a:latin typeface="+mn-ea"/>
              </a:rPr>
              <a:t>]</a:t>
            </a:r>
          </a:p>
          <a:p>
            <a:pPr algn="just">
              <a:lnSpc>
                <a:spcPct val="150000"/>
              </a:lnSpc>
            </a:pPr>
            <a:r>
              <a:rPr kumimoji="1" lang="ja-JP" altLang="en-US" sz="1200">
                <a:solidFill>
                  <a:schemeClr val="tx1">
                    <a:lumMod val="75000"/>
                    <a:lumOff val="25000"/>
                  </a:schemeClr>
                </a:solidFill>
                <a:latin typeface="+mn-ea"/>
              </a:rPr>
              <a:t>苦戦しているアパレルショップ事業から撤退すべきか？</a:t>
            </a:r>
            <a:endParaRPr kumimoji="1" lang="en-US" altLang="ja-JP" sz="1200" dirty="0">
              <a:solidFill>
                <a:schemeClr val="tx1">
                  <a:lumMod val="75000"/>
                  <a:lumOff val="25000"/>
                </a:schemeClr>
              </a:solidFill>
              <a:latin typeface="+mn-ea"/>
            </a:endParaRPr>
          </a:p>
        </p:txBody>
      </p:sp>
      <p:cxnSp>
        <p:nvCxnSpPr>
          <p:cNvPr id="74" name="直線矢印コネクタ 73">
            <a:extLst>
              <a:ext uri="{FF2B5EF4-FFF2-40B4-BE49-F238E27FC236}">
                <a16:creationId xmlns:a16="http://schemas.microsoft.com/office/drawing/2014/main" id="{4CDC7761-72F0-384E-93A5-06A0FFDFF308}"/>
              </a:ext>
            </a:extLst>
          </p:cNvPr>
          <p:cNvCxnSpPr>
            <a:cxnSpLocks/>
          </p:cNvCxnSpPr>
          <p:nvPr/>
        </p:nvCxnSpPr>
        <p:spPr>
          <a:xfrm>
            <a:off x="3358070" y="1596977"/>
            <a:ext cx="538060"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98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1160645-C261-6440-9E34-12C387C29A5E}"/>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D02587B8-F2BC-D849-AD69-A16D1EC69BB4}"/>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AF2C37E-FF1D-E94E-ACFF-04815D7901BA}"/>
              </a:ext>
            </a:extLst>
          </p:cNvPr>
          <p:cNvSpPr txBox="1"/>
          <p:nvPr/>
        </p:nvSpPr>
        <p:spPr>
          <a:xfrm>
            <a:off x="376749" y="750942"/>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テーマ</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E7DCD6A7-7BDF-B04E-B35E-05EBE6C4F73F}"/>
              </a:ext>
            </a:extLst>
          </p:cNvPr>
          <p:cNvSpPr txBox="1"/>
          <p:nvPr/>
        </p:nvSpPr>
        <p:spPr>
          <a:xfrm>
            <a:off x="2669264" y="750942"/>
            <a:ext cx="2287968"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IF</a:t>
            </a:r>
            <a:r>
              <a:rPr kumimoji="1" lang="ja-JP" altLang="en-US" sz="1600" b="1">
                <a:solidFill>
                  <a:schemeClr val="tx1">
                    <a:lumMod val="75000"/>
                    <a:lumOff val="25000"/>
                  </a:schemeClr>
                </a:solidFill>
                <a:latin typeface="+mn-ea"/>
              </a:rPr>
              <a:t>の設定</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BF76B7E9-E7AE-9644-98D0-BCFECDE1928E}"/>
              </a:ext>
            </a:extLst>
          </p:cNvPr>
          <p:cNvSpPr txBox="1"/>
          <p:nvPr/>
        </p:nvSpPr>
        <p:spPr>
          <a:xfrm>
            <a:off x="4969459" y="750942"/>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ポイント</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D6A0F4FC-F006-C34F-89B9-AEF20CDCF5F9}"/>
              </a:ext>
            </a:extLst>
          </p:cNvPr>
          <p:cNvSpPr txBox="1"/>
          <p:nvPr/>
        </p:nvSpPr>
        <p:spPr>
          <a:xfrm>
            <a:off x="7269655" y="750942"/>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アイデア</a:t>
            </a:r>
            <a:endParaRPr kumimoji="1" lang="ja-JP" altLang="en-US" sz="1600" b="1"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931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15_IF</a:t>
            </a:r>
            <a:r>
              <a:rPr lang="ja-JP" altLang="en-US" sz="1200" b="1">
                <a:solidFill>
                  <a:schemeClr val="tx1">
                    <a:lumMod val="75000"/>
                    <a:lumOff val="25000"/>
                  </a:schemeClr>
                </a:solidFill>
                <a:latin typeface="+mn-ea"/>
              </a:rPr>
              <a:t>思考</a:t>
            </a:r>
            <a:endParaRPr kumimoji="1" lang="ja-JP" altLang="en-US" sz="12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3772C4D7-2F13-2944-B4A5-27468E96A48E}"/>
              </a:ext>
            </a:extLst>
          </p:cNvPr>
          <p:cNvCxnSpPr>
            <a:cxnSpLocks/>
          </p:cNvCxnSpPr>
          <p:nvPr/>
        </p:nvCxnSpPr>
        <p:spPr>
          <a:xfrm flipV="1">
            <a:off x="2657037"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418665C-54CA-B440-8FA5-6DDAA129B35D}"/>
              </a:ext>
            </a:extLst>
          </p:cNvPr>
          <p:cNvCxnSpPr>
            <a:cxnSpLocks/>
          </p:cNvCxnSpPr>
          <p:nvPr/>
        </p:nvCxnSpPr>
        <p:spPr>
          <a:xfrm flipV="1">
            <a:off x="495723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3DC3B28-583E-A849-B78D-0433E6FAB285}"/>
              </a:ext>
            </a:extLst>
          </p:cNvPr>
          <p:cNvCxnSpPr>
            <a:cxnSpLocks/>
          </p:cNvCxnSpPr>
          <p:nvPr/>
        </p:nvCxnSpPr>
        <p:spPr>
          <a:xfrm flipV="1">
            <a:off x="7257427"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706BAFB3-698D-4841-A1CF-E70CC47F354B}"/>
              </a:ext>
            </a:extLst>
          </p:cNvPr>
          <p:cNvGrpSpPr/>
          <p:nvPr/>
        </p:nvGrpSpPr>
        <p:grpSpPr>
          <a:xfrm>
            <a:off x="544508" y="3127496"/>
            <a:ext cx="1952450" cy="1379228"/>
            <a:chOff x="356842" y="2955290"/>
            <a:chExt cx="2816762" cy="1379228"/>
          </a:xfrm>
        </p:grpSpPr>
        <p:sp>
          <p:nvSpPr>
            <p:cNvPr id="16" name="正方形/長方形 15">
              <a:extLst>
                <a:ext uri="{FF2B5EF4-FFF2-40B4-BE49-F238E27FC236}">
                  <a16:creationId xmlns:a16="http://schemas.microsoft.com/office/drawing/2014/main" id="{FDD15840-C760-CE41-96E8-B5D89E76B2C2}"/>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7" name="テキスト ボックス 16">
              <a:extLst>
                <a:ext uri="{FF2B5EF4-FFF2-40B4-BE49-F238E27FC236}">
                  <a16:creationId xmlns:a16="http://schemas.microsoft.com/office/drawing/2014/main" id="{942A16ED-E0C6-8E49-8961-832A91EE480C}"/>
                </a:ext>
              </a:extLst>
            </p:cNvPr>
            <p:cNvSpPr txBox="1"/>
            <p:nvPr/>
          </p:nvSpPr>
          <p:spPr>
            <a:xfrm>
              <a:off x="539206" y="3126174"/>
              <a:ext cx="2452034"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男性向けファッション誌をつくりたい</a:t>
              </a:r>
              <a:endParaRPr kumimoji="1" lang="ja-JP" altLang="en-US" sz="1400" dirty="0">
                <a:solidFill>
                  <a:schemeClr val="tx1">
                    <a:lumMod val="75000"/>
                    <a:lumOff val="25000"/>
                  </a:schemeClr>
                </a:solidFill>
                <a:latin typeface="+mn-ea"/>
              </a:endParaRPr>
            </a:p>
          </p:txBody>
        </p:sp>
      </p:grpSp>
      <p:grpSp>
        <p:nvGrpSpPr>
          <p:cNvPr id="19" name="グループ化 18">
            <a:extLst>
              <a:ext uri="{FF2B5EF4-FFF2-40B4-BE49-F238E27FC236}">
                <a16:creationId xmlns:a16="http://schemas.microsoft.com/office/drawing/2014/main" id="{FA16FADA-4842-814C-BE17-432A67D5D468}"/>
              </a:ext>
            </a:extLst>
          </p:cNvPr>
          <p:cNvGrpSpPr/>
          <p:nvPr/>
        </p:nvGrpSpPr>
        <p:grpSpPr>
          <a:xfrm>
            <a:off x="2837023" y="1393521"/>
            <a:ext cx="1952450" cy="1379228"/>
            <a:chOff x="356842" y="2955290"/>
            <a:chExt cx="2816762" cy="1379228"/>
          </a:xfrm>
        </p:grpSpPr>
        <p:sp>
          <p:nvSpPr>
            <p:cNvPr id="20" name="正方形/長方形 19">
              <a:extLst>
                <a:ext uri="{FF2B5EF4-FFF2-40B4-BE49-F238E27FC236}">
                  <a16:creationId xmlns:a16="http://schemas.microsoft.com/office/drawing/2014/main" id="{894F679A-ACBB-A94D-9440-70AFBAB561CF}"/>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1" name="テキスト ボックス 20">
              <a:extLst>
                <a:ext uri="{FF2B5EF4-FFF2-40B4-BE49-F238E27FC236}">
                  <a16:creationId xmlns:a16="http://schemas.microsoft.com/office/drawing/2014/main" id="{B874FB75-D0CA-E541-9D8C-385F5D009959}"/>
                </a:ext>
              </a:extLst>
            </p:cNvPr>
            <p:cNvSpPr txBox="1"/>
            <p:nvPr/>
          </p:nvSpPr>
          <p:spPr>
            <a:xfrm>
              <a:off x="539206" y="3126174"/>
              <a:ext cx="2452034" cy="707886"/>
            </a:xfrm>
            <a:prstGeom prst="rect">
              <a:avLst/>
            </a:prstGeom>
            <a:no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10</a:t>
              </a:r>
              <a:r>
                <a:rPr kumimoji="1" lang="ja-JP" altLang="en-US" sz="1400">
                  <a:solidFill>
                    <a:schemeClr val="tx1">
                      <a:lumMod val="75000"/>
                      <a:lumOff val="25000"/>
                    </a:schemeClr>
                  </a:solidFill>
                  <a:latin typeface="+mn-ea"/>
                </a:rPr>
                <a:t>年後ならどう考えるか？</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21B50D07-F42D-554D-944B-B7CDE2AC546C}"/>
              </a:ext>
            </a:extLst>
          </p:cNvPr>
          <p:cNvGrpSpPr/>
          <p:nvPr/>
        </p:nvGrpSpPr>
        <p:grpSpPr>
          <a:xfrm>
            <a:off x="2837023" y="3127496"/>
            <a:ext cx="1952450" cy="1379228"/>
            <a:chOff x="356842" y="2955290"/>
            <a:chExt cx="2816762" cy="1379228"/>
          </a:xfrm>
        </p:grpSpPr>
        <p:sp>
          <p:nvSpPr>
            <p:cNvPr id="23" name="正方形/長方形 22">
              <a:extLst>
                <a:ext uri="{FF2B5EF4-FFF2-40B4-BE49-F238E27FC236}">
                  <a16:creationId xmlns:a16="http://schemas.microsoft.com/office/drawing/2014/main" id="{F1BC7D51-E498-BB49-8E92-27B8AA6C59F2}"/>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4" name="テキスト ボックス 23">
              <a:extLst>
                <a:ext uri="{FF2B5EF4-FFF2-40B4-BE49-F238E27FC236}">
                  <a16:creationId xmlns:a16="http://schemas.microsoft.com/office/drawing/2014/main" id="{237F5680-81E6-394D-AED3-430128B1AF12}"/>
                </a:ext>
              </a:extLst>
            </p:cNvPr>
            <p:cNvSpPr txBox="1"/>
            <p:nvPr/>
          </p:nvSpPr>
          <p:spPr>
            <a:xfrm>
              <a:off x="539206" y="3126174"/>
              <a:ext cx="2452034"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スティーブ・ジョブズが考えるなら？</a:t>
              </a:r>
              <a:endParaRPr kumimoji="1" lang="ja-JP" altLang="en-US" sz="1400" dirty="0">
                <a:solidFill>
                  <a:schemeClr val="tx1">
                    <a:lumMod val="75000"/>
                    <a:lumOff val="25000"/>
                  </a:schemeClr>
                </a:solidFill>
                <a:latin typeface="+mn-ea"/>
              </a:endParaRPr>
            </a:p>
          </p:txBody>
        </p:sp>
      </p:grpSp>
      <p:grpSp>
        <p:nvGrpSpPr>
          <p:cNvPr id="25" name="グループ化 24">
            <a:extLst>
              <a:ext uri="{FF2B5EF4-FFF2-40B4-BE49-F238E27FC236}">
                <a16:creationId xmlns:a16="http://schemas.microsoft.com/office/drawing/2014/main" id="{3B83E223-946F-B549-A6B6-6DF9C173D606}"/>
              </a:ext>
            </a:extLst>
          </p:cNvPr>
          <p:cNvGrpSpPr/>
          <p:nvPr/>
        </p:nvGrpSpPr>
        <p:grpSpPr>
          <a:xfrm>
            <a:off x="2837023" y="4861471"/>
            <a:ext cx="1952450" cy="1379228"/>
            <a:chOff x="356842" y="2955290"/>
            <a:chExt cx="2816762" cy="1379228"/>
          </a:xfrm>
        </p:grpSpPr>
        <p:sp>
          <p:nvSpPr>
            <p:cNvPr id="26" name="正方形/長方形 25">
              <a:extLst>
                <a:ext uri="{FF2B5EF4-FFF2-40B4-BE49-F238E27FC236}">
                  <a16:creationId xmlns:a16="http://schemas.microsoft.com/office/drawing/2014/main" id="{328111C0-B556-CD43-89FE-73018B9A28BE}"/>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7" name="テキスト ボックス 26">
              <a:extLst>
                <a:ext uri="{FF2B5EF4-FFF2-40B4-BE49-F238E27FC236}">
                  <a16:creationId xmlns:a16="http://schemas.microsoft.com/office/drawing/2014/main" id="{15E344CE-4BA2-6F47-B395-443BDE15A666}"/>
                </a:ext>
              </a:extLst>
            </p:cNvPr>
            <p:cNvSpPr txBox="1"/>
            <p:nvPr/>
          </p:nvSpPr>
          <p:spPr>
            <a:xfrm>
              <a:off x="539206" y="3126174"/>
              <a:ext cx="2452034" cy="1031051"/>
            </a:xfrm>
            <a:prstGeom prst="rect">
              <a:avLst/>
            </a:prstGeom>
            <a:no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10</a:t>
              </a:r>
              <a:r>
                <a:rPr kumimoji="1" lang="ja-JP" altLang="en-US" sz="1400">
                  <a:solidFill>
                    <a:schemeClr val="tx1">
                      <a:lumMod val="75000"/>
                      <a:lumOff val="25000"/>
                    </a:schemeClr>
                  </a:solidFill>
                  <a:latin typeface="+mn-ea"/>
                </a:rPr>
                <a:t>ページ以内で作成する必要があるなら？</a:t>
              </a:r>
              <a:endParaRPr kumimoji="1" lang="ja-JP" altLang="en-US" sz="1400" dirty="0">
                <a:solidFill>
                  <a:schemeClr val="tx1">
                    <a:lumMod val="75000"/>
                    <a:lumOff val="25000"/>
                  </a:schemeClr>
                </a:solidFill>
                <a:latin typeface="+mn-ea"/>
              </a:endParaRPr>
            </a:p>
          </p:txBody>
        </p:sp>
      </p:grpSp>
      <p:cxnSp>
        <p:nvCxnSpPr>
          <p:cNvPr id="28" name="直線矢印コネクタ 39">
            <a:extLst>
              <a:ext uri="{FF2B5EF4-FFF2-40B4-BE49-F238E27FC236}">
                <a16:creationId xmlns:a16="http://schemas.microsoft.com/office/drawing/2014/main" id="{4CA1E72A-D498-5846-8B26-13EB28089856}"/>
              </a:ext>
            </a:extLst>
          </p:cNvPr>
          <p:cNvCxnSpPr>
            <a:cxnSpLocks/>
            <a:stCxn id="16" idx="3"/>
            <a:endCxn id="20" idx="1"/>
          </p:cNvCxnSpPr>
          <p:nvPr/>
        </p:nvCxnSpPr>
        <p:spPr>
          <a:xfrm flipV="1">
            <a:off x="2496958" y="2083135"/>
            <a:ext cx="340065" cy="17339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BD6F95B5-570B-D941-9E0F-1B187AB4AB13}"/>
              </a:ext>
            </a:extLst>
          </p:cNvPr>
          <p:cNvCxnSpPr>
            <a:cxnSpLocks/>
            <a:stCxn id="16" idx="3"/>
            <a:endCxn id="23" idx="1"/>
          </p:cNvCxnSpPr>
          <p:nvPr/>
        </p:nvCxnSpPr>
        <p:spPr>
          <a:xfrm>
            <a:off x="2496958" y="3817110"/>
            <a:ext cx="34006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9AEF2A6-F54B-E94E-AE5D-51EB2E974F86}"/>
              </a:ext>
            </a:extLst>
          </p:cNvPr>
          <p:cNvCxnSpPr>
            <a:cxnSpLocks/>
            <a:stCxn id="16" idx="3"/>
            <a:endCxn id="26" idx="1"/>
          </p:cNvCxnSpPr>
          <p:nvPr/>
        </p:nvCxnSpPr>
        <p:spPr>
          <a:xfrm>
            <a:off x="2496958" y="3817110"/>
            <a:ext cx="340065" cy="17339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1DFA326D-B874-9B42-8747-FECBF5B71B26}"/>
              </a:ext>
            </a:extLst>
          </p:cNvPr>
          <p:cNvGrpSpPr/>
          <p:nvPr/>
        </p:nvGrpSpPr>
        <p:grpSpPr>
          <a:xfrm>
            <a:off x="5137218" y="1393521"/>
            <a:ext cx="1952450" cy="1379228"/>
            <a:chOff x="356842" y="2955290"/>
            <a:chExt cx="2816762" cy="1379228"/>
          </a:xfrm>
        </p:grpSpPr>
        <p:sp>
          <p:nvSpPr>
            <p:cNvPr id="38" name="正方形/長方形 37">
              <a:extLst>
                <a:ext uri="{FF2B5EF4-FFF2-40B4-BE49-F238E27FC236}">
                  <a16:creationId xmlns:a16="http://schemas.microsoft.com/office/drawing/2014/main" id="{87CDB5C0-F3D6-7649-A90C-F51F619A0066}"/>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9" name="テキスト ボックス 38">
              <a:extLst>
                <a:ext uri="{FF2B5EF4-FFF2-40B4-BE49-F238E27FC236}">
                  <a16:creationId xmlns:a16="http://schemas.microsoft.com/office/drawing/2014/main" id="{17BC9304-5751-BF44-A687-0C306C19947D}"/>
                </a:ext>
              </a:extLst>
            </p:cNvPr>
            <p:cNvSpPr txBox="1"/>
            <p:nvPr/>
          </p:nvSpPr>
          <p:spPr>
            <a:xfrm>
              <a:off x="539206" y="3126174"/>
              <a:ext cx="2452034"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ファッションのアート性が増していそう</a:t>
              </a:r>
              <a:endParaRPr kumimoji="1" lang="ja-JP" altLang="en-US" sz="1400" dirty="0">
                <a:solidFill>
                  <a:schemeClr val="tx1">
                    <a:lumMod val="75000"/>
                    <a:lumOff val="25000"/>
                  </a:schemeClr>
                </a:solidFill>
                <a:latin typeface="+mn-ea"/>
              </a:endParaRPr>
            </a:p>
          </p:txBody>
        </p:sp>
      </p:grpSp>
      <p:grpSp>
        <p:nvGrpSpPr>
          <p:cNvPr id="40" name="グループ化 39">
            <a:extLst>
              <a:ext uri="{FF2B5EF4-FFF2-40B4-BE49-F238E27FC236}">
                <a16:creationId xmlns:a16="http://schemas.microsoft.com/office/drawing/2014/main" id="{3ED5CFB1-F749-CB45-A817-24E59BBB24CE}"/>
              </a:ext>
            </a:extLst>
          </p:cNvPr>
          <p:cNvGrpSpPr/>
          <p:nvPr/>
        </p:nvGrpSpPr>
        <p:grpSpPr>
          <a:xfrm>
            <a:off x="5137218" y="3127496"/>
            <a:ext cx="1952450" cy="1379228"/>
            <a:chOff x="356842" y="2955290"/>
            <a:chExt cx="2816762" cy="1379228"/>
          </a:xfrm>
        </p:grpSpPr>
        <p:sp>
          <p:nvSpPr>
            <p:cNvPr id="41" name="正方形/長方形 40">
              <a:extLst>
                <a:ext uri="{FF2B5EF4-FFF2-40B4-BE49-F238E27FC236}">
                  <a16:creationId xmlns:a16="http://schemas.microsoft.com/office/drawing/2014/main" id="{B69AC247-61A7-F244-8ACA-CEFAC1D188C6}"/>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2" name="テキスト ボックス 41">
              <a:extLst>
                <a:ext uri="{FF2B5EF4-FFF2-40B4-BE49-F238E27FC236}">
                  <a16:creationId xmlns:a16="http://schemas.microsoft.com/office/drawing/2014/main" id="{48D409A9-8954-D846-9532-54291076277E}"/>
                </a:ext>
              </a:extLst>
            </p:cNvPr>
            <p:cNvSpPr txBox="1"/>
            <p:nvPr/>
          </p:nvSpPr>
          <p:spPr>
            <a:xfrm>
              <a:off x="539206" y="3126174"/>
              <a:ext cx="2452034" cy="707886"/>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シンプルに考えるはずだ</a:t>
              </a:r>
              <a:endParaRPr kumimoji="1" lang="ja-JP" altLang="en-US" sz="1400" dirty="0">
                <a:solidFill>
                  <a:schemeClr val="tx1">
                    <a:lumMod val="75000"/>
                    <a:lumOff val="25000"/>
                  </a:schemeClr>
                </a:solidFill>
                <a:latin typeface="+mn-ea"/>
              </a:endParaRPr>
            </a:p>
          </p:txBody>
        </p:sp>
      </p:grpSp>
      <p:grpSp>
        <p:nvGrpSpPr>
          <p:cNvPr id="43" name="グループ化 42">
            <a:extLst>
              <a:ext uri="{FF2B5EF4-FFF2-40B4-BE49-F238E27FC236}">
                <a16:creationId xmlns:a16="http://schemas.microsoft.com/office/drawing/2014/main" id="{6E22E7BA-DCC3-6D45-9B19-210DB168BED8}"/>
              </a:ext>
            </a:extLst>
          </p:cNvPr>
          <p:cNvGrpSpPr/>
          <p:nvPr/>
        </p:nvGrpSpPr>
        <p:grpSpPr>
          <a:xfrm>
            <a:off x="5137218" y="4861471"/>
            <a:ext cx="1952450" cy="1379228"/>
            <a:chOff x="356842" y="2955290"/>
            <a:chExt cx="2816762" cy="1379228"/>
          </a:xfrm>
        </p:grpSpPr>
        <p:sp>
          <p:nvSpPr>
            <p:cNvPr id="44" name="正方形/長方形 43">
              <a:extLst>
                <a:ext uri="{FF2B5EF4-FFF2-40B4-BE49-F238E27FC236}">
                  <a16:creationId xmlns:a16="http://schemas.microsoft.com/office/drawing/2014/main" id="{3AFF1C65-626B-6F44-A174-3034988D8D4A}"/>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5" name="テキスト ボックス 44">
              <a:extLst>
                <a:ext uri="{FF2B5EF4-FFF2-40B4-BE49-F238E27FC236}">
                  <a16:creationId xmlns:a16="http://schemas.microsoft.com/office/drawing/2014/main" id="{D8AB1B53-F74B-514D-810B-D6622CE7F488}"/>
                </a:ext>
              </a:extLst>
            </p:cNvPr>
            <p:cNvSpPr txBox="1"/>
            <p:nvPr/>
          </p:nvSpPr>
          <p:spPr>
            <a:xfrm>
              <a:off x="539206" y="3126174"/>
              <a:ext cx="2452034" cy="707886"/>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内容を極端に絞る必要がある</a:t>
              </a:r>
              <a:endParaRPr kumimoji="1" lang="ja-JP" altLang="en-US" sz="1400" dirty="0">
                <a:solidFill>
                  <a:schemeClr val="tx1">
                    <a:lumMod val="75000"/>
                    <a:lumOff val="25000"/>
                  </a:schemeClr>
                </a:solidFill>
                <a:latin typeface="+mn-ea"/>
              </a:endParaRPr>
            </a:p>
          </p:txBody>
        </p:sp>
      </p:grpSp>
      <p:grpSp>
        <p:nvGrpSpPr>
          <p:cNvPr id="46" name="グループ化 45">
            <a:extLst>
              <a:ext uri="{FF2B5EF4-FFF2-40B4-BE49-F238E27FC236}">
                <a16:creationId xmlns:a16="http://schemas.microsoft.com/office/drawing/2014/main" id="{30049188-16CC-6142-A057-3B13AF39819A}"/>
              </a:ext>
            </a:extLst>
          </p:cNvPr>
          <p:cNvGrpSpPr/>
          <p:nvPr/>
        </p:nvGrpSpPr>
        <p:grpSpPr>
          <a:xfrm>
            <a:off x="7437414" y="1393521"/>
            <a:ext cx="1952450" cy="1379228"/>
            <a:chOff x="356842" y="2955290"/>
            <a:chExt cx="2816762" cy="1379228"/>
          </a:xfrm>
        </p:grpSpPr>
        <p:sp>
          <p:nvSpPr>
            <p:cNvPr id="47" name="正方形/長方形 46">
              <a:extLst>
                <a:ext uri="{FF2B5EF4-FFF2-40B4-BE49-F238E27FC236}">
                  <a16:creationId xmlns:a16="http://schemas.microsoft.com/office/drawing/2014/main" id="{21FA001B-EE2C-8849-8D76-26B27363BFC1}"/>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8" name="テキスト ボックス 47">
              <a:extLst>
                <a:ext uri="{FF2B5EF4-FFF2-40B4-BE49-F238E27FC236}">
                  <a16:creationId xmlns:a16="http://schemas.microsoft.com/office/drawing/2014/main" id="{C87A698B-648C-C54C-9FD5-217FA2F5B53C}"/>
                </a:ext>
              </a:extLst>
            </p:cNvPr>
            <p:cNvSpPr txBox="1"/>
            <p:nvPr/>
          </p:nvSpPr>
          <p:spPr>
            <a:xfrm>
              <a:off x="539206" y="3126174"/>
              <a:ext cx="2452034" cy="707886"/>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デザイナーとアーティストのコラボ</a:t>
              </a:r>
              <a:endParaRPr kumimoji="1" lang="ja-JP" altLang="en-US" sz="1400" dirty="0">
                <a:solidFill>
                  <a:schemeClr val="tx1">
                    <a:lumMod val="75000"/>
                    <a:lumOff val="25000"/>
                  </a:schemeClr>
                </a:solidFill>
                <a:latin typeface="+mn-ea"/>
              </a:endParaRPr>
            </a:p>
          </p:txBody>
        </p:sp>
      </p:grpSp>
      <p:grpSp>
        <p:nvGrpSpPr>
          <p:cNvPr id="49" name="グループ化 48">
            <a:extLst>
              <a:ext uri="{FF2B5EF4-FFF2-40B4-BE49-F238E27FC236}">
                <a16:creationId xmlns:a16="http://schemas.microsoft.com/office/drawing/2014/main" id="{8E92FFBE-1B8D-8C44-992A-B1769992988B}"/>
              </a:ext>
            </a:extLst>
          </p:cNvPr>
          <p:cNvGrpSpPr/>
          <p:nvPr/>
        </p:nvGrpSpPr>
        <p:grpSpPr>
          <a:xfrm>
            <a:off x="7437414" y="3127496"/>
            <a:ext cx="1952450" cy="1379228"/>
            <a:chOff x="356842" y="2955290"/>
            <a:chExt cx="2816762" cy="1379228"/>
          </a:xfrm>
        </p:grpSpPr>
        <p:sp>
          <p:nvSpPr>
            <p:cNvPr id="50" name="正方形/長方形 49">
              <a:extLst>
                <a:ext uri="{FF2B5EF4-FFF2-40B4-BE49-F238E27FC236}">
                  <a16:creationId xmlns:a16="http://schemas.microsoft.com/office/drawing/2014/main" id="{D49027A2-DF90-FE48-BCF5-CCF8E8C130E6}"/>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1" name="テキスト ボックス 50">
              <a:extLst>
                <a:ext uri="{FF2B5EF4-FFF2-40B4-BE49-F238E27FC236}">
                  <a16:creationId xmlns:a16="http://schemas.microsoft.com/office/drawing/2014/main" id="{8D1CA013-446B-6C4B-9134-E83F7E5A129B}"/>
                </a:ext>
              </a:extLst>
            </p:cNvPr>
            <p:cNvSpPr txBox="1"/>
            <p:nvPr/>
          </p:nvSpPr>
          <p:spPr>
            <a:xfrm>
              <a:off x="539206" y="3126174"/>
              <a:ext cx="2452034" cy="707886"/>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白シャツとジーンズを追求する</a:t>
              </a:r>
              <a:endParaRPr kumimoji="1" lang="ja-JP" altLang="en-US" sz="1400" dirty="0">
                <a:solidFill>
                  <a:schemeClr val="tx1">
                    <a:lumMod val="75000"/>
                    <a:lumOff val="25000"/>
                  </a:schemeClr>
                </a:solidFill>
                <a:latin typeface="+mn-ea"/>
              </a:endParaRPr>
            </a:p>
          </p:txBody>
        </p:sp>
      </p:grpSp>
      <p:grpSp>
        <p:nvGrpSpPr>
          <p:cNvPr id="52" name="グループ化 51">
            <a:extLst>
              <a:ext uri="{FF2B5EF4-FFF2-40B4-BE49-F238E27FC236}">
                <a16:creationId xmlns:a16="http://schemas.microsoft.com/office/drawing/2014/main" id="{11009429-1C99-8240-830D-AAA2B5C30F2B}"/>
              </a:ext>
            </a:extLst>
          </p:cNvPr>
          <p:cNvGrpSpPr/>
          <p:nvPr/>
        </p:nvGrpSpPr>
        <p:grpSpPr>
          <a:xfrm>
            <a:off x="7437414" y="4861471"/>
            <a:ext cx="1952450" cy="1379228"/>
            <a:chOff x="356842" y="2955290"/>
            <a:chExt cx="2816762" cy="1379228"/>
          </a:xfrm>
        </p:grpSpPr>
        <p:sp>
          <p:nvSpPr>
            <p:cNvPr id="53" name="正方形/長方形 52">
              <a:extLst>
                <a:ext uri="{FF2B5EF4-FFF2-40B4-BE49-F238E27FC236}">
                  <a16:creationId xmlns:a16="http://schemas.microsoft.com/office/drawing/2014/main" id="{F1F1E8FF-81EF-0A4D-BA70-2231FCAB4139}"/>
                </a:ext>
              </a:extLst>
            </p:cNvPr>
            <p:cNvSpPr/>
            <p:nvPr/>
          </p:nvSpPr>
          <p:spPr>
            <a:xfrm>
              <a:off x="356842" y="2955290"/>
              <a:ext cx="2816762" cy="13792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4" name="テキスト ボックス 53">
              <a:extLst>
                <a:ext uri="{FF2B5EF4-FFF2-40B4-BE49-F238E27FC236}">
                  <a16:creationId xmlns:a16="http://schemas.microsoft.com/office/drawing/2014/main" id="{7AF1A209-7F36-0346-B944-96C4DD0F3E48}"/>
                </a:ext>
              </a:extLst>
            </p:cNvPr>
            <p:cNvSpPr txBox="1"/>
            <p:nvPr/>
          </p:nvSpPr>
          <p:spPr>
            <a:xfrm>
              <a:off x="539206" y="3126174"/>
              <a:ext cx="2452034" cy="1031051"/>
            </a:xfrm>
            <a:prstGeom prst="rect">
              <a:avLst/>
            </a:prstGeom>
            <a:no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上の記事と連動した</a:t>
              </a:r>
              <a:r>
                <a:rPr kumimoji="1" lang="en-US" altLang="ja-JP" sz="1400" dirty="0">
                  <a:solidFill>
                    <a:schemeClr val="tx1">
                      <a:lumMod val="75000"/>
                      <a:lumOff val="25000"/>
                    </a:schemeClr>
                  </a:solidFill>
                  <a:latin typeface="+mn-ea"/>
                </a:rPr>
                <a:t>100</a:t>
              </a:r>
              <a:r>
                <a:rPr kumimoji="1" lang="ja-JP" altLang="en-US" sz="1400">
                  <a:solidFill>
                    <a:schemeClr val="tx1">
                      <a:lumMod val="75000"/>
                      <a:lumOff val="25000"/>
                    </a:schemeClr>
                  </a:solidFill>
                  <a:latin typeface="+mn-ea"/>
                </a:rPr>
                <a:t>円の小冊子を作成</a:t>
              </a:r>
              <a:endParaRPr kumimoji="1" lang="ja-JP" altLang="en-US" sz="1400" dirty="0">
                <a:solidFill>
                  <a:schemeClr val="tx1">
                    <a:lumMod val="75000"/>
                    <a:lumOff val="25000"/>
                  </a:schemeClr>
                </a:solidFill>
                <a:latin typeface="+mn-ea"/>
              </a:endParaRPr>
            </a:p>
          </p:txBody>
        </p:sp>
      </p:grpSp>
      <p:cxnSp>
        <p:nvCxnSpPr>
          <p:cNvPr id="55" name="直線矢印コネクタ 39">
            <a:extLst>
              <a:ext uri="{FF2B5EF4-FFF2-40B4-BE49-F238E27FC236}">
                <a16:creationId xmlns:a16="http://schemas.microsoft.com/office/drawing/2014/main" id="{E296D0B9-81C4-2445-B7EC-8C227343FB89}"/>
              </a:ext>
            </a:extLst>
          </p:cNvPr>
          <p:cNvCxnSpPr>
            <a:cxnSpLocks/>
            <a:stCxn id="20" idx="3"/>
            <a:endCxn id="38" idx="1"/>
          </p:cNvCxnSpPr>
          <p:nvPr/>
        </p:nvCxnSpPr>
        <p:spPr>
          <a:xfrm>
            <a:off x="4789473" y="2083135"/>
            <a:ext cx="34774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39">
            <a:extLst>
              <a:ext uri="{FF2B5EF4-FFF2-40B4-BE49-F238E27FC236}">
                <a16:creationId xmlns:a16="http://schemas.microsoft.com/office/drawing/2014/main" id="{050F554D-1DC1-E64B-BFCF-07A5FB088139}"/>
              </a:ext>
            </a:extLst>
          </p:cNvPr>
          <p:cNvCxnSpPr>
            <a:cxnSpLocks/>
            <a:stCxn id="38" idx="3"/>
            <a:endCxn id="47" idx="1"/>
          </p:cNvCxnSpPr>
          <p:nvPr/>
        </p:nvCxnSpPr>
        <p:spPr>
          <a:xfrm>
            <a:off x="7089668" y="2083135"/>
            <a:ext cx="34774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39">
            <a:extLst>
              <a:ext uri="{FF2B5EF4-FFF2-40B4-BE49-F238E27FC236}">
                <a16:creationId xmlns:a16="http://schemas.microsoft.com/office/drawing/2014/main" id="{B23DE364-31A7-0A4D-9D81-C2B80591BD04}"/>
              </a:ext>
            </a:extLst>
          </p:cNvPr>
          <p:cNvCxnSpPr>
            <a:cxnSpLocks/>
            <a:stCxn id="23" idx="3"/>
            <a:endCxn id="41" idx="1"/>
          </p:cNvCxnSpPr>
          <p:nvPr/>
        </p:nvCxnSpPr>
        <p:spPr>
          <a:xfrm>
            <a:off x="4789473" y="3817110"/>
            <a:ext cx="34774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39">
            <a:extLst>
              <a:ext uri="{FF2B5EF4-FFF2-40B4-BE49-F238E27FC236}">
                <a16:creationId xmlns:a16="http://schemas.microsoft.com/office/drawing/2014/main" id="{A341889D-595C-754B-81BD-3ACB65ACFFAF}"/>
              </a:ext>
            </a:extLst>
          </p:cNvPr>
          <p:cNvCxnSpPr>
            <a:cxnSpLocks/>
            <a:stCxn id="41" idx="3"/>
            <a:endCxn id="50" idx="1"/>
          </p:cNvCxnSpPr>
          <p:nvPr/>
        </p:nvCxnSpPr>
        <p:spPr>
          <a:xfrm>
            <a:off x="7089668" y="3817110"/>
            <a:ext cx="34774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39">
            <a:extLst>
              <a:ext uri="{FF2B5EF4-FFF2-40B4-BE49-F238E27FC236}">
                <a16:creationId xmlns:a16="http://schemas.microsoft.com/office/drawing/2014/main" id="{A75F01BF-C9C1-BF4C-9D5B-D8E763FD2C31}"/>
              </a:ext>
            </a:extLst>
          </p:cNvPr>
          <p:cNvCxnSpPr>
            <a:cxnSpLocks/>
            <a:stCxn id="26" idx="3"/>
            <a:endCxn id="44" idx="1"/>
          </p:cNvCxnSpPr>
          <p:nvPr/>
        </p:nvCxnSpPr>
        <p:spPr>
          <a:xfrm>
            <a:off x="4789473" y="5551085"/>
            <a:ext cx="34774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7B4FDC3C-A648-904A-B3AF-926D671BF630}"/>
              </a:ext>
            </a:extLst>
          </p:cNvPr>
          <p:cNvCxnSpPr>
            <a:cxnSpLocks/>
            <a:stCxn id="44" idx="3"/>
            <a:endCxn id="53" idx="1"/>
          </p:cNvCxnSpPr>
          <p:nvPr/>
        </p:nvCxnSpPr>
        <p:spPr>
          <a:xfrm>
            <a:off x="7089668" y="5551085"/>
            <a:ext cx="34774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20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82569B1-A2C6-0847-A30F-4DE41431C47E}"/>
              </a:ext>
            </a:extLst>
          </p:cNvPr>
          <p:cNvSpPr/>
          <p:nvPr/>
        </p:nvSpPr>
        <p:spPr>
          <a:xfrm>
            <a:off x="356841" y="1154013"/>
            <a:ext cx="1530890" cy="5346283"/>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16_</a:t>
            </a:r>
            <a:r>
              <a:rPr lang="ja-JP" altLang="en-US" sz="1200" b="1">
                <a:solidFill>
                  <a:schemeClr val="tx1">
                    <a:lumMod val="75000"/>
                    <a:lumOff val="25000"/>
                  </a:schemeClr>
                </a:solidFill>
                <a:latin typeface="+mn-ea"/>
              </a:rPr>
              <a:t>素人思考</a:t>
            </a:r>
            <a:endParaRPr kumimoji="1" lang="ja-JP" altLang="en-US" sz="1200" b="1" dirty="0">
              <a:solidFill>
                <a:schemeClr val="tx1">
                  <a:lumMod val="75000"/>
                  <a:lumOff val="25000"/>
                </a:schemeClr>
              </a:solidFill>
              <a:latin typeface="+mn-ea"/>
            </a:endParaRPr>
          </a:p>
        </p:txBody>
      </p:sp>
      <p:sp>
        <p:nvSpPr>
          <p:cNvPr id="8" name="テキスト ボックス 7">
            <a:extLst>
              <a:ext uri="{FF2B5EF4-FFF2-40B4-BE49-F238E27FC236}">
                <a16:creationId xmlns:a16="http://schemas.microsoft.com/office/drawing/2014/main" id="{0369F5A6-0AAB-D841-BEB7-DB9BF5CC9C02}"/>
              </a:ext>
            </a:extLst>
          </p:cNvPr>
          <p:cNvSpPr txBox="1"/>
          <p:nvPr/>
        </p:nvSpPr>
        <p:spPr>
          <a:xfrm>
            <a:off x="376749" y="1642976"/>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単純か？</a:t>
            </a:r>
            <a:endParaRPr kumimoji="1" lang="ja-JP" altLang="en-US" sz="16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E168F66E-1C37-B340-A623-EF5AF6AD2A2E}"/>
              </a:ext>
            </a:extLst>
          </p:cNvPr>
          <p:cNvSpPr/>
          <p:nvPr/>
        </p:nvSpPr>
        <p:spPr>
          <a:xfrm>
            <a:off x="1887731" y="686423"/>
            <a:ext cx="7669891"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76F176-4D9C-D149-8AFF-EE543F1C0F44}"/>
              </a:ext>
            </a:extLst>
          </p:cNvPr>
          <p:cNvSpPr txBox="1"/>
          <p:nvPr/>
        </p:nvSpPr>
        <p:spPr>
          <a:xfrm>
            <a:off x="3353172" y="750942"/>
            <a:ext cx="6204451"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メモ</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56AED54A-14AF-9C43-ADD2-24A4D19E4BB6}"/>
              </a:ext>
            </a:extLst>
          </p:cNvPr>
          <p:cNvSpPr txBox="1"/>
          <p:nvPr/>
        </p:nvSpPr>
        <p:spPr>
          <a:xfrm>
            <a:off x="1887066"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チェック</a:t>
            </a:r>
            <a:endParaRPr kumimoji="1" lang="ja-JP" altLang="en-US" sz="16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14A96884-6A5B-4F47-9EE1-C402573DAA92}"/>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6BC3462-652A-D440-9EDD-6C6C1F29FFE5}"/>
              </a:ext>
            </a:extLst>
          </p:cNvPr>
          <p:cNvCxnSpPr>
            <a:cxnSpLocks/>
          </p:cNvCxnSpPr>
          <p:nvPr/>
        </p:nvCxnSpPr>
        <p:spPr>
          <a:xfrm flipV="1">
            <a:off x="336171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5B013A0-E637-F444-ACC4-D8E232525687}"/>
              </a:ext>
            </a:extLst>
          </p:cNvPr>
          <p:cNvCxnSpPr>
            <a:cxnSpLocks/>
          </p:cNvCxnSpPr>
          <p:nvPr/>
        </p:nvCxnSpPr>
        <p:spPr>
          <a:xfrm>
            <a:off x="1879185" y="686423"/>
            <a:ext cx="767843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843624-9A29-DF43-943C-421F7087DD87}"/>
              </a:ext>
            </a:extLst>
          </p:cNvPr>
          <p:cNvCxnSpPr>
            <a:cxnSpLocks/>
          </p:cNvCxnSpPr>
          <p:nvPr/>
        </p:nvCxnSpPr>
        <p:spPr>
          <a:xfrm flipV="1">
            <a:off x="9557623" y="686423"/>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3990476-0282-D847-8162-6E4978E422E6}"/>
              </a:ext>
            </a:extLst>
          </p:cNvPr>
          <p:cNvCxnSpPr>
            <a:cxnSpLocks/>
          </p:cNvCxnSpPr>
          <p:nvPr/>
        </p:nvCxnSpPr>
        <p:spPr>
          <a:xfrm flipH="1">
            <a:off x="356841" y="248053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DAE374C-786A-C648-87F5-65A15753243B}"/>
              </a:ext>
            </a:extLst>
          </p:cNvPr>
          <p:cNvCxnSpPr>
            <a:cxnSpLocks/>
          </p:cNvCxnSpPr>
          <p:nvPr/>
        </p:nvCxnSpPr>
        <p:spPr>
          <a:xfrm flipH="1">
            <a:off x="356841" y="381711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7B65614-AE8E-4F4D-8CC0-32AF964F34F6}"/>
              </a:ext>
            </a:extLst>
          </p:cNvPr>
          <p:cNvCxnSpPr>
            <a:cxnSpLocks/>
          </p:cNvCxnSpPr>
          <p:nvPr/>
        </p:nvCxnSpPr>
        <p:spPr>
          <a:xfrm flipH="1">
            <a:off x="356841" y="515368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3AD2F08-8BB6-7146-B5B3-02C77B2DC688}"/>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093D8B4-B666-6C44-811B-46C2660F7528}"/>
              </a:ext>
            </a:extLst>
          </p:cNvPr>
          <p:cNvCxnSpPr>
            <a:cxnSpLocks/>
          </p:cNvCxnSpPr>
          <p:nvPr/>
        </p:nvCxnSpPr>
        <p:spPr>
          <a:xfrm flipV="1">
            <a:off x="356841" y="1143967"/>
            <a:ext cx="0" cy="53462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C659189-D8F2-A441-82F0-AD26263E7EE8}"/>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FDCD4742-CA66-2747-A5E1-9743DFA42090}"/>
              </a:ext>
            </a:extLst>
          </p:cNvPr>
          <p:cNvSpPr txBox="1"/>
          <p:nvPr/>
        </p:nvSpPr>
        <p:spPr>
          <a:xfrm>
            <a:off x="376749" y="2979548"/>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素直か？</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E30091D9-50D1-2E46-B77B-AF109D7FBB49}"/>
              </a:ext>
            </a:extLst>
          </p:cNvPr>
          <p:cNvSpPr txBox="1"/>
          <p:nvPr/>
        </p:nvSpPr>
        <p:spPr>
          <a:xfrm>
            <a:off x="376749" y="4316120"/>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自由か？</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38EAD870-F6B9-C445-960B-B6B6F8110944}"/>
              </a:ext>
            </a:extLst>
          </p:cNvPr>
          <p:cNvSpPr txBox="1"/>
          <p:nvPr/>
        </p:nvSpPr>
        <p:spPr>
          <a:xfrm>
            <a:off x="376749" y="5652692"/>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簡単か？</a:t>
            </a:r>
            <a:endParaRPr kumimoji="1" lang="ja-JP" altLang="en-US" sz="1600" b="1" dirty="0">
              <a:solidFill>
                <a:schemeClr val="tx1">
                  <a:lumMod val="75000"/>
                  <a:lumOff val="25000"/>
                </a:schemeClr>
              </a:solidFill>
              <a:latin typeface="+mn-ea"/>
            </a:endParaRPr>
          </a:p>
        </p:txBody>
      </p:sp>
      <p:sp>
        <p:nvSpPr>
          <p:cNvPr id="31" name="テキスト ボックス 30">
            <a:extLst>
              <a:ext uri="{FF2B5EF4-FFF2-40B4-BE49-F238E27FC236}">
                <a16:creationId xmlns:a16="http://schemas.microsoft.com/office/drawing/2014/main" id="{BE38DD64-5091-3C4F-AC72-933905F7B873}"/>
              </a:ext>
            </a:extLst>
          </p:cNvPr>
          <p:cNvSpPr txBox="1"/>
          <p:nvPr/>
        </p:nvSpPr>
        <p:spPr>
          <a:xfrm>
            <a:off x="3525525" y="1383875"/>
            <a:ext cx="5862315"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競合と差別化しようとするあまり、機能が複雑になりすぎている。</a:t>
            </a:r>
            <a:r>
              <a:rPr kumimoji="1" lang="en-US" altLang="ja-JP" sz="1600" dirty="0">
                <a:solidFill>
                  <a:schemeClr val="tx1">
                    <a:lumMod val="75000"/>
                    <a:lumOff val="25000"/>
                  </a:schemeClr>
                </a:solidFill>
                <a:latin typeface="+mn-ea"/>
              </a:rPr>
              <a:t>40%</a:t>
            </a:r>
            <a:r>
              <a:rPr kumimoji="1" lang="ja-JP" altLang="en-US" sz="1600">
                <a:solidFill>
                  <a:schemeClr val="tx1">
                    <a:lumMod val="75000"/>
                    <a:lumOff val="25000"/>
                  </a:schemeClr>
                </a:solidFill>
                <a:latin typeface="+mn-ea"/>
              </a:rPr>
              <a:t>くらいは不要な気がする</a:t>
            </a:r>
          </a:p>
        </p:txBody>
      </p:sp>
      <p:sp>
        <p:nvSpPr>
          <p:cNvPr id="32" name="テキスト ボックス 31">
            <a:extLst>
              <a:ext uri="{FF2B5EF4-FFF2-40B4-BE49-F238E27FC236}">
                <a16:creationId xmlns:a16="http://schemas.microsoft.com/office/drawing/2014/main" id="{F06DED12-8939-7549-AC7F-E1C454E84DC4}"/>
              </a:ext>
            </a:extLst>
          </p:cNvPr>
          <p:cNvSpPr txBox="1"/>
          <p:nvPr/>
        </p:nvSpPr>
        <p:spPr>
          <a:xfrm>
            <a:off x="3525525" y="2720446"/>
            <a:ext cx="5862315"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必要以上にニッチを攻めようとしている。コンセプトもいまいちよくわからなくなっている</a:t>
            </a:r>
          </a:p>
        </p:txBody>
      </p:sp>
      <p:sp>
        <p:nvSpPr>
          <p:cNvPr id="33" name="テキスト ボックス 32">
            <a:extLst>
              <a:ext uri="{FF2B5EF4-FFF2-40B4-BE49-F238E27FC236}">
                <a16:creationId xmlns:a16="http://schemas.microsoft.com/office/drawing/2014/main" id="{8733AB1A-8254-C247-BA15-891B21AB54FB}"/>
              </a:ext>
            </a:extLst>
          </p:cNvPr>
          <p:cNvSpPr txBox="1"/>
          <p:nvPr/>
        </p:nvSpPr>
        <p:spPr>
          <a:xfrm>
            <a:off x="3525525" y="4057017"/>
            <a:ext cx="5862315"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柔軟に考えていると方だと思うが、収益性を意識しすぎて制約を与えているかもしれない</a:t>
            </a:r>
          </a:p>
        </p:txBody>
      </p:sp>
      <p:sp>
        <p:nvSpPr>
          <p:cNvPr id="34" name="テキスト ボックス 33">
            <a:extLst>
              <a:ext uri="{FF2B5EF4-FFF2-40B4-BE49-F238E27FC236}">
                <a16:creationId xmlns:a16="http://schemas.microsoft.com/office/drawing/2014/main" id="{92BC7538-6CC5-EB4C-8FCD-2609445E95B5}"/>
              </a:ext>
            </a:extLst>
          </p:cNvPr>
          <p:cNvSpPr txBox="1"/>
          <p:nvPr/>
        </p:nvSpPr>
        <p:spPr>
          <a:xfrm>
            <a:off x="3525525" y="5393588"/>
            <a:ext cx="5862315"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機能の複雑化に伴って、操作が難しくなっている。使っている言葉も専門性が高くなってきている</a:t>
            </a:r>
          </a:p>
        </p:txBody>
      </p:sp>
      <p:sp>
        <p:nvSpPr>
          <p:cNvPr id="35" name="テキスト ボックス 34">
            <a:extLst>
              <a:ext uri="{FF2B5EF4-FFF2-40B4-BE49-F238E27FC236}">
                <a16:creationId xmlns:a16="http://schemas.microsoft.com/office/drawing/2014/main" id="{B55D7B97-EAD7-014B-852E-C10B38CE1F9D}"/>
              </a:ext>
            </a:extLst>
          </p:cNvPr>
          <p:cNvSpPr txBox="1"/>
          <p:nvPr/>
        </p:nvSpPr>
        <p:spPr>
          <a:xfrm>
            <a:off x="2292332" y="1642976"/>
            <a:ext cx="664118" cy="338554"/>
          </a:xfrm>
          <a:prstGeom prst="rect">
            <a:avLst/>
          </a:prstGeom>
          <a:noFill/>
        </p:spPr>
        <p:txBody>
          <a:bodyPr wrap="square" rtlCol="0">
            <a:spAutoFit/>
          </a:bodyPr>
          <a:lstStyle/>
          <a:p>
            <a:pPr algn="ctr"/>
            <a:r>
              <a:rPr kumimoji="1" lang="en-US" altLang="ja-JP" sz="1600" b="1" dirty="0">
                <a:solidFill>
                  <a:schemeClr val="tx1">
                    <a:lumMod val="75000"/>
                    <a:lumOff val="25000"/>
                  </a:schemeClr>
                </a:solidFill>
                <a:latin typeface="+mn-ea"/>
              </a:rPr>
              <a:t>×</a:t>
            </a:r>
            <a:endParaRPr kumimoji="1" lang="ja-JP" altLang="en-US" sz="1600" b="1">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770DB293-6274-5745-9393-A0463822D949}"/>
              </a:ext>
            </a:extLst>
          </p:cNvPr>
          <p:cNvSpPr txBox="1"/>
          <p:nvPr/>
        </p:nvSpPr>
        <p:spPr>
          <a:xfrm>
            <a:off x="2292332" y="2979548"/>
            <a:ext cx="664118" cy="338554"/>
          </a:xfrm>
          <a:prstGeom prst="rect">
            <a:avLst/>
          </a:prstGeom>
          <a:noFill/>
        </p:spPr>
        <p:txBody>
          <a:bodyPr wrap="square" rtlCol="0">
            <a:spAutoFit/>
          </a:bodyPr>
          <a:lstStyle/>
          <a:p>
            <a:pPr algn="ctr"/>
            <a:r>
              <a:rPr kumimoji="1" lang="en-US" altLang="ja-JP" sz="1600" b="1" dirty="0">
                <a:solidFill>
                  <a:schemeClr val="tx1">
                    <a:lumMod val="75000"/>
                    <a:lumOff val="25000"/>
                  </a:schemeClr>
                </a:solidFill>
                <a:latin typeface="+mn-ea"/>
              </a:rPr>
              <a:t>×</a:t>
            </a:r>
            <a:endParaRPr kumimoji="1" lang="ja-JP" altLang="en-US" sz="1600" b="1">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7CED8040-DBEE-4D4A-83CC-81F961BD73DA}"/>
              </a:ext>
            </a:extLst>
          </p:cNvPr>
          <p:cNvSpPr txBox="1"/>
          <p:nvPr/>
        </p:nvSpPr>
        <p:spPr>
          <a:xfrm>
            <a:off x="2292332" y="5652692"/>
            <a:ext cx="664118" cy="338554"/>
          </a:xfrm>
          <a:prstGeom prst="rect">
            <a:avLst/>
          </a:prstGeom>
          <a:noFill/>
        </p:spPr>
        <p:txBody>
          <a:bodyPr wrap="square" rtlCol="0">
            <a:spAutoFit/>
          </a:bodyPr>
          <a:lstStyle/>
          <a:p>
            <a:pPr algn="ctr"/>
            <a:r>
              <a:rPr kumimoji="1" lang="en-US" altLang="ja-JP" sz="1600" b="1" dirty="0">
                <a:solidFill>
                  <a:schemeClr val="tx1">
                    <a:lumMod val="75000"/>
                    <a:lumOff val="25000"/>
                  </a:schemeClr>
                </a:solidFill>
                <a:latin typeface="+mn-ea"/>
              </a:rPr>
              <a:t>×</a:t>
            </a:r>
            <a:endParaRPr kumimoji="1" lang="ja-JP" altLang="en-US" sz="1600" b="1">
              <a:solidFill>
                <a:schemeClr val="tx1">
                  <a:lumMod val="75000"/>
                  <a:lumOff val="25000"/>
                </a:schemeClr>
              </a:solidFill>
              <a:latin typeface="+mn-ea"/>
            </a:endParaRPr>
          </a:p>
        </p:txBody>
      </p:sp>
      <p:sp>
        <p:nvSpPr>
          <p:cNvPr id="38" name="テキスト ボックス 37">
            <a:extLst>
              <a:ext uri="{FF2B5EF4-FFF2-40B4-BE49-F238E27FC236}">
                <a16:creationId xmlns:a16="http://schemas.microsoft.com/office/drawing/2014/main" id="{BE5780C1-9725-BA41-8F05-2AAEAB752739}"/>
              </a:ext>
            </a:extLst>
          </p:cNvPr>
          <p:cNvSpPr txBox="1"/>
          <p:nvPr/>
        </p:nvSpPr>
        <p:spPr>
          <a:xfrm>
            <a:off x="2292332" y="4316120"/>
            <a:ext cx="664118" cy="338554"/>
          </a:xfrm>
          <a:prstGeom prst="rect">
            <a:avLst/>
          </a:prstGeom>
          <a:noFill/>
        </p:spPr>
        <p:txBody>
          <a:bodyPr wrap="square" rtlCol="0">
            <a:spAutoFit/>
          </a:bodyPr>
          <a:lstStyle/>
          <a:p>
            <a:pPr algn="ctr"/>
            <a:r>
              <a:rPr kumimoji="1" lang="ja-JP" altLang="en-US" sz="1600" b="1">
                <a:solidFill>
                  <a:schemeClr val="tx1">
                    <a:lumMod val="75000"/>
                    <a:lumOff val="25000"/>
                  </a:schemeClr>
                </a:solidFill>
                <a:latin typeface="+mn-ea"/>
              </a:rPr>
              <a:t>△</a:t>
            </a:r>
          </a:p>
        </p:txBody>
      </p:sp>
    </p:spTree>
    <p:extLst>
      <p:ext uri="{BB962C8B-B14F-4D97-AF65-F5344CB8AC3E}">
        <p14:creationId xmlns:p14="http://schemas.microsoft.com/office/powerpoint/2010/main" val="344092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690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17_</a:t>
            </a:r>
            <a:r>
              <a:rPr lang="ja-JP" altLang="en-US" sz="1200" b="1">
                <a:solidFill>
                  <a:schemeClr val="tx1">
                    <a:lumMod val="75000"/>
                    <a:lumOff val="25000"/>
                  </a:schemeClr>
                </a:solidFill>
                <a:latin typeface="+mn-ea"/>
              </a:rPr>
              <a:t>トレードオン思考</a:t>
            </a:r>
            <a:endParaRPr kumimoji="1" lang="ja-JP" altLang="en-US" sz="1200" b="1" dirty="0">
              <a:solidFill>
                <a:schemeClr val="tx1">
                  <a:lumMod val="75000"/>
                  <a:lumOff val="25000"/>
                </a:schemeClr>
              </a:solidFill>
              <a:latin typeface="+mn-ea"/>
            </a:endParaRPr>
          </a:p>
        </p:txBody>
      </p:sp>
      <p:sp>
        <p:nvSpPr>
          <p:cNvPr id="13" name="テキスト ボックス 12">
            <a:extLst>
              <a:ext uri="{FF2B5EF4-FFF2-40B4-BE49-F238E27FC236}">
                <a16:creationId xmlns:a16="http://schemas.microsoft.com/office/drawing/2014/main" id="{BAC59E7E-DE60-A44C-9561-49AF09480E06}"/>
              </a:ext>
            </a:extLst>
          </p:cNvPr>
          <p:cNvSpPr txBox="1"/>
          <p:nvPr/>
        </p:nvSpPr>
        <p:spPr>
          <a:xfrm>
            <a:off x="4418577" y="6264137"/>
            <a:ext cx="1261884"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手元の自由さ</a:t>
            </a:r>
            <a:endParaRPr kumimoji="1" lang="ja-JP" altLang="en-US" sz="1400" b="1" dirty="0">
              <a:solidFill>
                <a:schemeClr val="tx1">
                  <a:lumMod val="75000"/>
                  <a:lumOff val="25000"/>
                </a:schemeClr>
              </a:solidFill>
              <a:latin typeface="+mn-ea"/>
            </a:endParaRPr>
          </a:p>
        </p:txBody>
      </p:sp>
      <p:cxnSp>
        <p:nvCxnSpPr>
          <p:cNvPr id="10" name="直線矢印コネクタ 39">
            <a:extLst>
              <a:ext uri="{FF2B5EF4-FFF2-40B4-BE49-F238E27FC236}">
                <a16:creationId xmlns:a16="http://schemas.microsoft.com/office/drawing/2014/main" id="{62AD496F-611A-054F-97A5-8161CC038620}"/>
              </a:ext>
            </a:extLst>
          </p:cNvPr>
          <p:cNvCxnSpPr>
            <a:cxnSpLocks/>
          </p:cNvCxnSpPr>
          <p:nvPr/>
        </p:nvCxnSpPr>
        <p:spPr>
          <a:xfrm flipV="1">
            <a:off x="751840" y="751840"/>
            <a:ext cx="0" cy="5408792"/>
          </a:xfrm>
          <a:prstGeom prst="straightConnector1">
            <a:avLst/>
          </a:prstGeom>
          <a:ln w="38100">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矢印コネクタ 39">
            <a:extLst>
              <a:ext uri="{FF2B5EF4-FFF2-40B4-BE49-F238E27FC236}">
                <a16:creationId xmlns:a16="http://schemas.microsoft.com/office/drawing/2014/main" id="{C16B357E-C11F-7541-9CCD-B26E2A77C61F}"/>
              </a:ext>
            </a:extLst>
          </p:cNvPr>
          <p:cNvCxnSpPr>
            <a:cxnSpLocks/>
          </p:cNvCxnSpPr>
          <p:nvPr/>
        </p:nvCxnSpPr>
        <p:spPr>
          <a:xfrm>
            <a:off x="751840" y="6160632"/>
            <a:ext cx="8595359" cy="0"/>
          </a:xfrm>
          <a:prstGeom prst="straightConnector1">
            <a:avLst/>
          </a:prstGeom>
          <a:ln w="38100">
            <a:solidFill>
              <a:schemeClr val="tx1">
                <a:lumMod val="85000"/>
                <a:lumOff val="1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234AF41-758A-BF41-949E-0A7AF5779472}"/>
              </a:ext>
            </a:extLst>
          </p:cNvPr>
          <p:cNvCxnSpPr>
            <a:cxnSpLocks/>
          </p:cNvCxnSpPr>
          <p:nvPr/>
        </p:nvCxnSpPr>
        <p:spPr>
          <a:xfrm>
            <a:off x="751840" y="3456236"/>
            <a:ext cx="8595359"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D33C75-0953-3340-9758-F1C5F3392259}"/>
              </a:ext>
            </a:extLst>
          </p:cNvPr>
          <p:cNvCxnSpPr>
            <a:cxnSpLocks/>
          </p:cNvCxnSpPr>
          <p:nvPr/>
        </p:nvCxnSpPr>
        <p:spPr>
          <a:xfrm>
            <a:off x="5049520" y="751840"/>
            <a:ext cx="0" cy="5408792"/>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1A0BF10-877A-EF4F-820D-7EC705CA725E}"/>
              </a:ext>
            </a:extLst>
          </p:cNvPr>
          <p:cNvCxnSpPr>
            <a:cxnSpLocks/>
          </p:cNvCxnSpPr>
          <p:nvPr/>
        </p:nvCxnSpPr>
        <p:spPr>
          <a:xfrm>
            <a:off x="751840" y="751840"/>
            <a:ext cx="8595359"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6EBCAA5-DD17-B749-A702-77B882F877BF}"/>
              </a:ext>
            </a:extLst>
          </p:cNvPr>
          <p:cNvCxnSpPr>
            <a:cxnSpLocks/>
          </p:cNvCxnSpPr>
          <p:nvPr/>
        </p:nvCxnSpPr>
        <p:spPr>
          <a:xfrm>
            <a:off x="9347199" y="751840"/>
            <a:ext cx="0" cy="5408792"/>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542293C1-F37B-9947-B6EA-FE526FD78DD8}"/>
              </a:ext>
            </a:extLst>
          </p:cNvPr>
          <p:cNvSpPr txBox="1"/>
          <p:nvPr/>
        </p:nvSpPr>
        <p:spPr>
          <a:xfrm>
            <a:off x="295882" y="2871461"/>
            <a:ext cx="400110" cy="1169551"/>
          </a:xfrm>
          <a:prstGeom prst="rect">
            <a:avLst/>
          </a:prstGeom>
          <a:noFill/>
        </p:spPr>
        <p:txBody>
          <a:bodyPr vert="eaVert" wrap="none" rtlCol="0">
            <a:spAutoFit/>
          </a:bodyPr>
          <a:lstStyle/>
          <a:p>
            <a:pPr algn="ctr"/>
            <a:r>
              <a:rPr lang="ja-JP" altLang="en-US" sz="1400" b="1">
                <a:solidFill>
                  <a:schemeClr val="tx1">
                    <a:lumMod val="75000"/>
                    <a:lumOff val="25000"/>
                  </a:schemeClr>
                </a:solidFill>
                <a:latin typeface="+mn-ea"/>
              </a:rPr>
              <a:t>背中の快適さ</a:t>
            </a:r>
            <a:endParaRPr kumimoji="1" lang="ja-JP" altLang="en-US" sz="14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78888AAF-B506-2A4E-AB3E-1D05FCC8CEE7}"/>
              </a:ext>
            </a:extLst>
          </p:cNvPr>
          <p:cNvSpPr txBox="1"/>
          <p:nvPr/>
        </p:nvSpPr>
        <p:spPr>
          <a:xfrm>
            <a:off x="1103065" y="1042209"/>
            <a:ext cx="3590854" cy="3847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手持ちカバンやキャリーケース</a:t>
            </a:r>
            <a:endParaRPr kumimoji="1" lang="ja-JP" altLang="en-US" sz="1400"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F8DCC5C9-8A4C-4945-8CD8-DA7AEF9C435E}"/>
              </a:ext>
            </a:extLst>
          </p:cNvPr>
          <p:cNvSpPr txBox="1"/>
          <p:nvPr/>
        </p:nvSpPr>
        <p:spPr>
          <a:xfrm>
            <a:off x="5400743" y="1042209"/>
            <a:ext cx="3590854" cy="167738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自動で利用者の横を追走するキャリーケース</a:t>
            </a:r>
            <a:endParaRPr kumimoji="1" lang="en-US" altLang="ja-JP" sz="14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背中を涼しく冷やしてくれるリュックサック</a:t>
            </a:r>
            <a:endParaRPr kumimoji="1" lang="en-US" altLang="ja-JP" sz="14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リュックに変形可能なキャリーケース</a:t>
            </a:r>
            <a:endParaRPr kumimoji="1" lang="ja-JP" altLang="en-US" sz="1400" dirty="0">
              <a:solidFill>
                <a:schemeClr val="tx1">
                  <a:lumMod val="75000"/>
                  <a:lumOff val="25000"/>
                </a:schemeClr>
              </a:solidFill>
              <a:latin typeface="+mn-ea"/>
            </a:endParaRPr>
          </a:p>
        </p:txBody>
      </p:sp>
      <p:sp>
        <p:nvSpPr>
          <p:cNvPr id="31" name="テキスト ボックス 30">
            <a:extLst>
              <a:ext uri="{FF2B5EF4-FFF2-40B4-BE49-F238E27FC236}">
                <a16:creationId xmlns:a16="http://schemas.microsoft.com/office/drawing/2014/main" id="{BABAB862-4811-EE44-86B5-8DDBE1F8113A}"/>
              </a:ext>
            </a:extLst>
          </p:cNvPr>
          <p:cNvSpPr txBox="1"/>
          <p:nvPr/>
        </p:nvSpPr>
        <p:spPr>
          <a:xfrm>
            <a:off x="5400743" y="3768347"/>
            <a:ext cx="3590854" cy="3847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両手が使えるリュックサック</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04506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50073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18_</a:t>
            </a:r>
            <a:r>
              <a:rPr lang="ja-JP" altLang="en-US" sz="1200" b="1">
                <a:solidFill>
                  <a:schemeClr val="tx1">
                    <a:lumMod val="75000"/>
                    <a:lumOff val="25000"/>
                  </a:schemeClr>
                </a:solidFill>
                <a:latin typeface="+mn-ea"/>
              </a:rPr>
              <a:t>プラスサム思考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6B870F1A-0766-1446-A75E-14A347D39FAE}"/>
              </a:ext>
            </a:extLst>
          </p:cNvPr>
          <p:cNvGrpSpPr/>
          <p:nvPr/>
        </p:nvGrpSpPr>
        <p:grpSpPr>
          <a:xfrm>
            <a:off x="348377" y="4309068"/>
            <a:ext cx="2825227" cy="2181184"/>
            <a:chOff x="348377" y="2497745"/>
            <a:chExt cx="2825227" cy="2181184"/>
          </a:xfrm>
        </p:grpSpPr>
        <p:sp>
          <p:nvSpPr>
            <p:cNvPr id="7" name="正方形/長方形 6">
              <a:extLst>
                <a:ext uri="{FF2B5EF4-FFF2-40B4-BE49-F238E27FC236}">
                  <a16:creationId xmlns:a16="http://schemas.microsoft.com/office/drawing/2014/main" id="{99C90950-529E-F547-9DFB-2DF434301BD9}"/>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D848EF0-FF9C-E842-A402-D0EB836BEED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554E4908-9AA1-5F42-9859-942001E895F3}"/>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81E8A99-D9B8-5E4A-80EC-9A0716B561A2}"/>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自社</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52D06CD0-B690-A943-8F63-4A22293D16CB}"/>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駅前の商店街でそば屋を営む</a:t>
              </a:r>
              <a:endParaRPr kumimoji="1" lang="ja-JP" altLang="en-US" sz="16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4E776A16-01B9-8642-9FF2-D8D32FFF8173}"/>
              </a:ext>
            </a:extLst>
          </p:cNvPr>
          <p:cNvGrpSpPr/>
          <p:nvPr/>
        </p:nvGrpSpPr>
        <p:grpSpPr>
          <a:xfrm>
            <a:off x="3540387" y="4309068"/>
            <a:ext cx="2825227" cy="2181184"/>
            <a:chOff x="348377" y="2497745"/>
            <a:chExt cx="2825227" cy="2181184"/>
          </a:xfrm>
        </p:grpSpPr>
        <p:sp>
          <p:nvSpPr>
            <p:cNvPr id="13" name="正方形/長方形 12">
              <a:extLst>
                <a:ext uri="{FF2B5EF4-FFF2-40B4-BE49-F238E27FC236}">
                  <a16:creationId xmlns:a16="http://schemas.microsoft.com/office/drawing/2014/main" id="{3BAC590D-9CB6-2C49-94FC-075170FE3020}"/>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9D1E034-32E3-DF40-BB59-7B82BB734E3B}"/>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C37CCD0A-60E7-3641-BD7B-D732E12C81D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37C467E-E0D0-3D4D-BDD8-6FB8329210C8}"/>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目的・目標</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E5680742-4DDC-7F45-9C67-48E387424E58}"/>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駅前の商店街で食事をする人</a:t>
              </a:r>
              <a:endParaRPr kumimoji="1" lang="ja-JP" altLang="en-US" sz="16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43AC4354-FF2D-6142-B993-4442CA9C22B6}"/>
              </a:ext>
            </a:extLst>
          </p:cNvPr>
          <p:cNvGrpSpPr/>
          <p:nvPr/>
        </p:nvGrpSpPr>
        <p:grpSpPr>
          <a:xfrm>
            <a:off x="6732396" y="4309068"/>
            <a:ext cx="2825227" cy="2181184"/>
            <a:chOff x="348377" y="2497745"/>
            <a:chExt cx="2825227" cy="2181184"/>
          </a:xfrm>
        </p:grpSpPr>
        <p:sp>
          <p:nvSpPr>
            <p:cNvPr id="19" name="正方形/長方形 18">
              <a:extLst>
                <a:ext uri="{FF2B5EF4-FFF2-40B4-BE49-F238E27FC236}">
                  <a16:creationId xmlns:a16="http://schemas.microsoft.com/office/drawing/2014/main" id="{A9A7344E-A12C-5E4C-9155-30BDC46BCC59}"/>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43910E1-9879-8F43-8AA6-64304ACE235B}"/>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21309B1C-C8AF-F340-93F8-B9413135466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ED32B55-4875-5A4F-AC9E-8B1F9263BC75}"/>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競合</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7981B890-8245-D24B-9583-8BD37FAC3201}"/>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同じように商店街で飲食店を営むうどん屋や定食屋</a:t>
              </a:r>
              <a:endParaRPr kumimoji="1" lang="ja-JP" altLang="en-US" sz="1600" dirty="0">
                <a:solidFill>
                  <a:schemeClr val="tx1">
                    <a:lumMod val="75000"/>
                    <a:lumOff val="25000"/>
                  </a:schemeClr>
                </a:solidFill>
                <a:latin typeface="+mn-ea"/>
              </a:endParaRPr>
            </a:p>
          </p:txBody>
        </p:sp>
      </p:grpSp>
      <p:grpSp>
        <p:nvGrpSpPr>
          <p:cNvPr id="2" name="グループ化 1">
            <a:extLst>
              <a:ext uri="{FF2B5EF4-FFF2-40B4-BE49-F238E27FC236}">
                <a16:creationId xmlns:a16="http://schemas.microsoft.com/office/drawing/2014/main" id="{5A7091EB-EE3A-EE4A-8577-01BDD161A6EE}"/>
              </a:ext>
            </a:extLst>
          </p:cNvPr>
          <p:cNvGrpSpPr/>
          <p:nvPr/>
        </p:nvGrpSpPr>
        <p:grpSpPr>
          <a:xfrm>
            <a:off x="3544619" y="686423"/>
            <a:ext cx="2825227" cy="2181184"/>
            <a:chOff x="3544619" y="686423"/>
            <a:chExt cx="2825227" cy="2181184"/>
          </a:xfrm>
        </p:grpSpPr>
        <p:sp>
          <p:nvSpPr>
            <p:cNvPr id="24" name="正方形/長方形 23">
              <a:extLst>
                <a:ext uri="{FF2B5EF4-FFF2-40B4-BE49-F238E27FC236}">
                  <a16:creationId xmlns:a16="http://schemas.microsoft.com/office/drawing/2014/main" id="{AE18C4C3-0F5C-5B41-B63B-CBBA4BD4B0A8}"/>
                </a:ext>
              </a:extLst>
            </p:cNvPr>
            <p:cNvSpPr/>
            <p:nvPr/>
          </p:nvSpPr>
          <p:spPr>
            <a:xfrm>
              <a:off x="3544619" y="686424"/>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C9E1EC7-CF05-C84B-BA44-FE7956C27083}"/>
                </a:ext>
              </a:extLst>
            </p:cNvPr>
            <p:cNvSpPr/>
            <p:nvPr/>
          </p:nvSpPr>
          <p:spPr>
            <a:xfrm>
              <a:off x="3553084" y="686423"/>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01EF39B5-8ACE-E84F-BFF6-14E11C73A28E}"/>
                </a:ext>
              </a:extLst>
            </p:cNvPr>
            <p:cNvCxnSpPr>
              <a:cxnSpLocks/>
            </p:cNvCxnSpPr>
            <p:nvPr/>
          </p:nvCxnSpPr>
          <p:spPr>
            <a:xfrm>
              <a:off x="3553084" y="1143968"/>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9B86D18-ED8E-984C-B751-A13C4F89C15A}"/>
                </a:ext>
              </a:extLst>
            </p:cNvPr>
            <p:cNvSpPr txBox="1"/>
            <p:nvPr/>
          </p:nvSpPr>
          <p:spPr>
            <a:xfrm>
              <a:off x="3553083" y="750943"/>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プラスサム・アイデア</a:t>
              </a:r>
              <a:endParaRPr kumimoji="1" lang="ja-JP" altLang="en-US" sz="1600" b="1"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FEDDC1D3-90A6-B848-A48F-D78058274754}"/>
                </a:ext>
              </a:extLst>
            </p:cNvPr>
            <p:cNvSpPr txBox="1"/>
            <p:nvPr/>
          </p:nvSpPr>
          <p:spPr>
            <a:xfrm>
              <a:off x="3735448" y="1314852"/>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商店街活性化イベントを実施してみる</a:t>
              </a:r>
              <a:endParaRPr kumimoji="1" lang="ja-JP" altLang="en-US" sz="1600" dirty="0">
                <a:solidFill>
                  <a:schemeClr val="tx1">
                    <a:lumMod val="75000"/>
                    <a:lumOff val="25000"/>
                  </a:schemeClr>
                </a:solidFill>
                <a:latin typeface="+mn-ea"/>
              </a:endParaRPr>
            </a:p>
          </p:txBody>
        </p:sp>
      </p:grpSp>
      <p:cxnSp>
        <p:nvCxnSpPr>
          <p:cNvPr id="29" name="直線矢印コネクタ 28">
            <a:extLst>
              <a:ext uri="{FF2B5EF4-FFF2-40B4-BE49-F238E27FC236}">
                <a16:creationId xmlns:a16="http://schemas.microsoft.com/office/drawing/2014/main" id="{39D18560-D453-EC45-98CB-74CFFA799E9E}"/>
              </a:ext>
            </a:extLst>
          </p:cNvPr>
          <p:cNvCxnSpPr>
            <a:cxnSpLocks/>
            <a:stCxn id="8" idx="0"/>
          </p:cNvCxnSpPr>
          <p:nvPr/>
        </p:nvCxnSpPr>
        <p:spPr>
          <a:xfrm flipV="1">
            <a:off x="1765223" y="2933093"/>
            <a:ext cx="3045672" cy="13759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A7A1452-A6D8-2546-ABE8-0414622CABD9}"/>
              </a:ext>
            </a:extLst>
          </p:cNvPr>
          <p:cNvCxnSpPr>
            <a:cxnSpLocks/>
          </p:cNvCxnSpPr>
          <p:nvPr/>
        </p:nvCxnSpPr>
        <p:spPr>
          <a:xfrm flipH="1" flipV="1">
            <a:off x="4953000" y="2991955"/>
            <a:ext cx="1" cy="1317114"/>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337E1F2-AE56-604E-86B9-F27D210F5312}"/>
              </a:ext>
            </a:extLst>
          </p:cNvPr>
          <p:cNvCxnSpPr>
            <a:cxnSpLocks/>
            <a:stCxn id="19" idx="0"/>
          </p:cNvCxnSpPr>
          <p:nvPr/>
        </p:nvCxnSpPr>
        <p:spPr>
          <a:xfrm flipH="1" flipV="1">
            <a:off x="5095105" y="2933093"/>
            <a:ext cx="3049905" cy="137597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FCFF09D-29AA-B047-943E-7863429C10F8}"/>
              </a:ext>
            </a:extLst>
          </p:cNvPr>
          <p:cNvCxnSpPr>
            <a:cxnSpLocks/>
            <a:stCxn id="8" idx="3"/>
            <a:endCxn id="14" idx="1"/>
          </p:cNvCxnSpPr>
          <p:nvPr/>
        </p:nvCxnSpPr>
        <p:spPr>
          <a:xfrm>
            <a:off x="3173604" y="5399660"/>
            <a:ext cx="37524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54BE83-891B-2A45-978F-192937DD38DC}"/>
              </a:ext>
            </a:extLst>
          </p:cNvPr>
          <p:cNvCxnSpPr>
            <a:cxnSpLocks/>
            <a:stCxn id="20" idx="1"/>
            <a:endCxn id="14" idx="3"/>
          </p:cNvCxnSpPr>
          <p:nvPr/>
        </p:nvCxnSpPr>
        <p:spPr>
          <a:xfrm flipH="1">
            <a:off x="6365614" y="5399660"/>
            <a:ext cx="375247"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ED24B2F-4D5C-B34C-B6D2-600036258301}"/>
              </a:ext>
            </a:extLst>
          </p:cNvPr>
          <p:cNvSpPr txBox="1"/>
          <p:nvPr/>
        </p:nvSpPr>
        <p:spPr>
          <a:xfrm>
            <a:off x="3827630" y="3592995"/>
            <a:ext cx="2250740" cy="338554"/>
          </a:xfrm>
          <a:prstGeom prst="rect">
            <a:avLst/>
          </a:prstGeom>
          <a:solidFill>
            <a:schemeClr val="bg1"/>
          </a:solidFill>
        </p:spPr>
        <p:txBody>
          <a:bodyPr wrap="square" rtlCol="0" anchor="ctr">
            <a:spAutoFit/>
          </a:bodyPr>
          <a:lstStyle/>
          <a:p>
            <a:pPr algn="ctr"/>
            <a:r>
              <a:rPr kumimoji="1" lang="ja-JP" altLang="en-US" sz="1600" b="1">
                <a:solidFill>
                  <a:schemeClr val="tx1">
                    <a:lumMod val="75000"/>
                    <a:lumOff val="25000"/>
                  </a:schemeClr>
                </a:solidFill>
                <a:latin typeface="+mn-ea"/>
              </a:rPr>
              <a:t>総和を増やすには？</a:t>
            </a:r>
            <a:endParaRPr kumimoji="1" lang="ja-JP" altLang="en-US"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1579760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99605"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19_</a:t>
            </a:r>
            <a:r>
              <a:rPr lang="ja-JP" altLang="en-US" sz="1200" b="1">
                <a:solidFill>
                  <a:schemeClr val="tx1">
                    <a:lumMod val="75000"/>
                    <a:lumOff val="25000"/>
                  </a:schemeClr>
                </a:solidFill>
                <a:latin typeface="+mn-ea"/>
              </a:rPr>
              <a:t>弁証法</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1D6880D8-C272-8C46-A436-14ACDA68B624}"/>
              </a:ext>
            </a:extLst>
          </p:cNvPr>
          <p:cNvGrpSpPr/>
          <p:nvPr/>
        </p:nvGrpSpPr>
        <p:grpSpPr>
          <a:xfrm>
            <a:off x="348377" y="4309068"/>
            <a:ext cx="2825227" cy="2181184"/>
            <a:chOff x="348377" y="2497745"/>
            <a:chExt cx="2825227" cy="2181184"/>
          </a:xfrm>
        </p:grpSpPr>
        <p:sp>
          <p:nvSpPr>
            <p:cNvPr id="7" name="正方形/長方形 6">
              <a:extLst>
                <a:ext uri="{FF2B5EF4-FFF2-40B4-BE49-F238E27FC236}">
                  <a16:creationId xmlns:a16="http://schemas.microsoft.com/office/drawing/2014/main" id="{A74CC0F3-2142-7E4D-9BAD-E2C2A8F28AC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3EBEE63-52F3-5341-AB39-D505F4451669}"/>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A6EF22F8-D923-CB43-90ED-54B76BC0DA5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8A0EBB8-F9C6-7449-BA69-90146B8F293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正：テーゼ</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BD4D78CC-6744-0D40-8FA0-818BE8A95DE7}"/>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研修では、通常業務の環境とは切り離した学習用の環境を用意すべきだ</a:t>
              </a:r>
              <a:endParaRPr kumimoji="1" lang="ja-JP" altLang="en-US" sz="14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994D462C-37A1-514C-BE93-085700E7B076}"/>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C784F206-DB5F-834A-81B5-808CBAEA4A93}"/>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3E2DDEE-6073-FE4E-92E4-26864B4C130E}"/>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7708C08F-1809-DE46-B163-CCB26C02327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D15BF37-C9A6-374D-8C2D-DBD7DB4E8D7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反：アンチテーゼ</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3CD8A5B2-BAE5-FC4D-8617-2EFCB91F02EF}"/>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それでは実践的な学びは得られない。研修では、実務経験を重視すべきだ</a:t>
              </a:r>
              <a:endParaRPr kumimoji="1" lang="ja-JP" altLang="en-US" sz="1400" dirty="0">
                <a:solidFill>
                  <a:schemeClr val="tx1">
                    <a:lumMod val="75000"/>
                    <a:lumOff val="25000"/>
                  </a:schemeClr>
                </a:solidFill>
                <a:latin typeface="+mn-ea"/>
              </a:endParaRPr>
            </a:p>
          </p:txBody>
        </p:sp>
      </p:grpSp>
      <p:grpSp>
        <p:nvGrpSpPr>
          <p:cNvPr id="2" name="グループ化 1">
            <a:extLst>
              <a:ext uri="{FF2B5EF4-FFF2-40B4-BE49-F238E27FC236}">
                <a16:creationId xmlns:a16="http://schemas.microsoft.com/office/drawing/2014/main" id="{DF1162DE-7D62-1349-B8E8-DA0046B49CEF}"/>
              </a:ext>
            </a:extLst>
          </p:cNvPr>
          <p:cNvGrpSpPr/>
          <p:nvPr/>
        </p:nvGrpSpPr>
        <p:grpSpPr>
          <a:xfrm>
            <a:off x="3544619" y="686423"/>
            <a:ext cx="2825227" cy="2181184"/>
            <a:chOff x="3544619" y="686423"/>
            <a:chExt cx="2825227" cy="2181184"/>
          </a:xfrm>
        </p:grpSpPr>
        <p:sp>
          <p:nvSpPr>
            <p:cNvPr id="19" name="正方形/長方形 18">
              <a:extLst>
                <a:ext uri="{FF2B5EF4-FFF2-40B4-BE49-F238E27FC236}">
                  <a16:creationId xmlns:a16="http://schemas.microsoft.com/office/drawing/2014/main" id="{DC87C147-ABD3-1043-866D-178C28FEF91D}"/>
                </a:ext>
              </a:extLst>
            </p:cNvPr>
            <p:cNvSpPr/>
            <p:nvPr/>
          </p:nvSpPr>
          <p:spPr>
            <a:xfrm>
              <a:off x="3544619" y="686424"/>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C62141D-E650-094F-9D5A-09DC7BE80521}"/>
                </a:ext>
              </a:extLst>
            </p:cNvPr>
            <p:cNvSpPr/>
            <p:nvPr/>
          </p:nvSpPr>
          <p:spPr>
            <a:xfrm>
              <a:off x="3553084" y="686423"/>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233E6E5E-BA0F-6147-A2B9-5F08421E8729}"/>
                </a:ext>
              </a:extLst>
            </p:cNvPr>
            <p:cNvCxnSpPr>
              <a:cxnSpLocks/>
            </p:cNvCxnSpPr>
            <p:nvPr/>
          </p:nvCxnSpPr>
          <p:spPr>
            <a:xfrm>
              <a:off x="3553084" y="1143968"/>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CA8537B-B89A-F74D-BEAE-3BE75F7CE796}"/>
                </a:ext>
              </a:extLst>
            </p:cNvPr>
            <p:cNvSpPr txBox="1"/>
            <p:nvPr/>
          </p:nvSpPr>
          <p:spPr>
            <a:xfrm>
              <a:off x="3553083" y="750943"/>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合：ジンテーゼ</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60554AC0-C7AE-0347-93C3-0F327B0F472D}"/>
                </a:ext>
              </a:extLst>
            </p:cNvPr>
            <p:cNvSpPr txBox="1"/>
            <p:nvPr/>
          </p:nvSpPr>
          <p:spPr>
            <a:xfrm>
              <a:off x="3735448" y="1314852"/>
              <a:ext cx="2452033" cy="1031051"/>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参加者が抱える実際の課題を扱いながら、共通のポイントを学べる研修をする</a:t>
              </a:r>
            </a:p>
          </p:txBody>
        </p:sp>
      </p:grpSp>
      <p:cxnSp>
        <p:nvCxnSpPr>
          <p:cNvPr id="24" name="直線矢印コネクタ 23">
            <a:extLst>
              <a:ext uri="{FF2B5EF4-FFF2-40B4-BE49-F238E27FC236}">
                <a16:creationId xmlns:a16="http://schemas.microsoft.com/office/drawing/2014/main" id="{4E1529BD-6930-8649-8B0F-DB67ED961747}"/>
              </a:ext>
            </a:extLst>
          </p:cNvPr>
          <p:cNvCxnSpPr>
            <a:cxnSpLocks/>
            <a:stCxn id="8" idx="3"/>
            <a:endCxn id="14" idx="1"/>
          </p:cNvCxnSpPr>
          <p:nvPr/>
        </p:nvCxnSpPr>
        <p:spPr>
          <a:xfrm>
            <a:off x="3173604" y="5399660"/>
            <a:ext cx="3567257" cy="0"/>
          </a:xfrm>
          <a:prstGeom prst="straightConnector1">
            <a:avLst/>
          </a:prstGeom>
          <a:ln w="19050">
            <a:solidFill>
              <a:schemeClr val="tx1">
                <a:lumMod val="85000"/>
                <a:lumOff val="1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3ACC9F3-B4F4-3442-AC3E-12233CA187E8}"/>
              </a:ext>
            </a:extLst>
          </p:cNvPr>
          <p:cNvCxnSpPr>
            <a:cxnSpLocks/>
          </p:cNvCxnSpPr>
          <p:nvPr/>
        </p:nvCxnSpPr>
        <p:spPr>
          <a:xfrm flipV="1">
            <a:off x="4953000" y="2991955"/>
            <a:ext cx="1" cy="240770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3B5C8378-B9D9-CF42-BC9C-13D7E58E1EBD}"/>
              </a:ext>
            </a:extLst>
          </p:cNvPr>
          <p:cNvSpPr txBox="1"/>
          <p:nvPr/>
        </p:nvSpPr>
        <p:spPr>
          <a:xfrm>
            <a:off x="3827630" y="4026530"/>
            <a:ext cx="2250740" cy="338554"/>
          </a:xfrm>
          <a:prstGeom prst="rect">
            <a:avLst/>
          </a:prstGeom>
          <a:solidFill>
            <a:schemeClr val="bg1"/>
          </a:solidFill>
        </p:spPr>
        <p:txBody>
          <a:bodyPr wrap="square" rtlCol="0" anchor="ctr">
            <a:spAutoFit/>
          </a:bodyPr>
          <a:lstStyle/>
          <a:p>
            <a:pPr algn="ctr"/>
            <a:r>
              <a:rPr kumimoji="1" lang="ja-JP" altLang="en-US" sz="1600" b="1">
                <a:solidFill>
                  <a:schemeClr val="tx1">
                    <a:lumMod val="75000"/>
                    <a:lumOff val="25000"/>
                  </a:schemeClr>
                </a:solidFill>
                <a:latin typeface="+mn-ea"/>
              </a:rPr>
              <a:t>アウフヘーベン</a:t>
            </a:r>
            <a:endParaRPr kumimoji="1" lang="ja-JP" altLang="en-US" sz="1600" b="1"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25201DFF-AA55-624A-96F8-15FFE954CDCF}"/>
              </a:ext>
            </a:extLst>
          </p:cNvPr>
          <p:cNvSpPr txBox="1"/>
          <p:nvPr/>
        </p:nvSpPr>
        <p:spPr>
          <a:xfrm>
            <a:off x="3827630" y="5545571"/>
            <a:ext cx="225074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対立・矛盾</a:t>
            </a:r>
            <a:endParaRPr kumimoji="1" lang="ja-JP" altLang="en-US"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421875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3054041"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20_</a:t>
            </a:r>
            <a:r>
              <a:rPr lang="ja-JP" altLang="en-US" sz="1200" b="1">
                <a:solidFill>
                  <a:schemeClr val="tx1">
                    <a:lumMod val="75000"/>
                    <a:lumOff val="25000"/>
                  </a:schemeClr>
                </a:solidFill>
                <a:latin typeface="+mn-ea"/>
              </a:rPr>
              <a:t>ストーリー思考（ストーリーボード）</a:t>
            </a:r>
            <a:endParaRPr kumimoji="1" lang="ja-JP" altLang="en-US" sz="12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147B575B-F2B4-4543-AB58-FD25DF13ABE5}"/>
              </a:ext>
            </a:extLst>
          </p:cNvPr>
          <p:cNvCxnSpPr>
            <a:cxnSpLocks/>
          </p:cNvCxnSpPr>
          <p:nvPr/>
        </p:nvCxnSpPr>
        <p:spPr>
          <a:xfrm flipV="1">
            <a:off x="495723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F01F6D4A-4853-AC44-9006-78970B941926}"/>
              </a:ext>
            </a:extLst>
          </p:cNvPr>
          <p:cNvCxnSpPr>
            <a:cxnSpLocks/>
          </p:cNvCxnSpPr>
          <p:nvPr/>
        </p:nvCxnSpPr>
        <p:spPr>
          <a:xfrm>
            <a:off x="356842" y="3588338"/>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1901B6A-FDA1-AF4F-B1E0-867DBBB074FE}"/>
              </a:ext>
            </a:extLst>
          </p:cNvPr>
          <p:cNvCxnSpPr>
            <a:cxnSpLocks/>
          </p:cNvCxnSpPr>
          <p:nvPr/>
        </p:nvCxnSpPr>
        <p:spPr>
          <a:xfrm>
            <a:off x="356841" y="132684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B7B3AC7-234C-BC45-979D-DCB84223F8AC}"/>
              </a:ext>
            </a:extLst>
          </p:cNvPr>
          <p:cNvSpPr txBox="1"/>
          <p:nvPr/>
        </p:nvSpPr>
        <p:spPr>
          <a:xfrm>
            <a:off x="349163" y="837358"/>
            <a:ext cx="547811"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①</a:t>
            </a:r>
            <a:endParaRPr kumimoji="1" lang="ja-JP" altLang="en-US" sz="1600" b="1" dirty="0">
              <a:solidFill>
                <a:schemeClr val="tx1">
                  <a:lumMod val="75000"/>
                  <a:lumOff val="25000"/>
                </a:schemeClr>
              </a:solidFill>
              <a:latin typeface="+mn-ea"/>
            </a:endParaRPr>
          </a:p>
        </p:txBody>
      </p:sp>
      <p:sp>
        <p:nvSpPr>
          <p:cNvPr id="13" name="テキスト ボックス 12">
            <a:extLst>
              <a:ext uri="{FF2B5EF4-FFF2-40B4-BE49-F238E27FC236}">
                <a16:creationId xmlns:a16="http://schemas.microsoft.com/office/drawing/2014/main" id="{2AC744F9-8513-674C-A71D-2EBA2C9F77F9}"/>
              </a:ext>
            </a:extLst>
          </p:cNvPr>
          <p:cNvSpPr txBox="1"/>
          <p:nvPr/>
        </p:nvSpPr>
        <p:spPr>
          <a:xfrm>
            <a:off x="4957232" y="837358"/>
            <a:ext cx="547811"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②</a:t>
            </a:r>
            <a:endParaRPr kumimoji="1" lang="ja-JP" altLang="en-US" sz="1600" b="1" dirty="0">
              <a:solidFill>
                <a:schemeClr val="tx1">
                  <a:lumMod val="75000"/>
                  <a:lumOff val="25000"/>
                </a:schemeClr>
              </a:solidFill>
              <a:latin typeface="+mn-ea"/>
            </a:endParaRPr>
          </a:p>
        </p:txBody>
      </p:sp>
      <p:cxnSp>
        <p:nvCxnSpPr>
          <p:cNvPr id="20" name="直線コネクタ 19">
            <a:extLst>
              <a:ext uri="{FF2B5EF4-FFF2-40B4-BE49-F238E27FC236}">
                <a16:creationId xmlns:a16="http://schemas.microsoft.com/office/drawing/2014/main" id="{7381824D-D7C5-2447-B69B-DD9380FA7469}"/>
              </a:ext>
            </a:extLst>
          </p:cNvPr>
          <p:cNvCxnSpPr>
            <a:cxnSpLocks/>
          </p:cNvCxnSpPr>
          <p:nvPr/>
        </p:nvCxnSpPr>
        <p:spPr>
          <a:xfrm>
            <a:off x="356841" y="422876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53C7569F-EC2E-BF40-A08E-2397AF4FD3DB}"/>
              </a:ext>
            </a:extLst>
          </p:cNvPr>
          <p:cNvSpPr txBox="1"/>
          <p:nvPr/>
        </p:nvSpPr>
        <p:spPr>
          <a:xfrm>
            <a:off x="349163" y="3739273"/>
            <a:ext cx="547811"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③</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F4585196-D576-274F-B906-28F8B77E1993}"/>
              </a:ext>
            </a:extLst>
          </p:cNvPr>
          <p:cNvSpPr txBox="1"/>
          <p:nvPr/>
        </p:nvSpPr>
        <p:spPr>
          <a:xfrm>
            <a:off x="4957232" y="3739273"/>
            <a:ext cx="547811"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④</a:t>
            </a:r>
            <a:endParaRPr kumimoji="1" lang="ja-JP" altLang="en-US" sz="1600" b="1" dirty="0">
              <a:solidFill>
                <a:schemeClr val="tx1">
                  <a:lumMod val="75000"/>
                  <a:lumOff val="25000"/>
                </a:schemeClr>
              </a:solidFill>
              <a:latin typeface="+mn-ea"/>
            </a:endParaRPr>
          </a:p>
        </p:txBody>
      </p:sp>
      <p:sp>
        <p:nvSpPr>
          <p:cNvPr id="2" name="テキスト ボックス 1">
            <a:extLst>
              <a:ext uri="{FF2B5EF4-FFF2-40B4-BE49-F238E27FC236}">
                <a16:creationId xmlns:a16="http://schemas.microsoft.com/office/drawing/2014/main" id="{6EFB392E-533E-4DF5-970A-A75D2F77BD19}"/>
              </a:ext>
            </a:extLst>
          </p:cNvPr>
          <p:cNvSpPr txBox="1"/>
          <p:nvPr/>
        </p:nvSpPr>
        <p:spPr>
          <a:xfrm>
            <a:off x="781777" y="751873"/>
            <a:ext cx="3750520" cy="523220"/>
          </a:xfrm>
          <a:prstGeom prst="rect">
            <a:avLst/>
          </a:prstGeom>
          <a:noFill/>
        </p:spPr>
        <p:txBody>
          <a:bodyPr wrap="square" rtlCol="0">
            <a:spAutoFit/>
          </a:bodyPr>
          <a:lstStyle/>
          <a:p>
            <a:r>
              <a:rPr kumimoji="1" lang="ja-JP" altLang="en-US" sz="1400" dirty="0"/>
              <a:t>仕事をしていると孤独に襲われる。ちょっとした相談ができずに心が疲弊する</a:t>
            </a:r>
            <a:endParaRPr kumimoji="1" lang="en-US" altLang="ja-JP" sz="1400" dirty="0"/>
          </a:p>
        </p:txBody>
      </p:sp>
      <p:sp>
        <p:nvSpPr>
          <p:cNvPr id="14" name="テキスト ボックス 13">
            <a:extLst>
              <a:ext uri="{FF2B5EF4-FFF2-40B4-BE49-F238E27FC236}">
                <a16:creationId xmlns:a16="http://schemas.microsoft.com/office/drawing/2014/main" id="{2782CA6B-07FD-4A84-88D9-7D4480766096}"/>
              </a:ext>
            </a:extLst>
          </p:cNvPr>
          <p:cNvSpPr txBox="1"/>
          <p:nvPr/>
        </p:nvSpPr>
        <p:spPr>
          <a:xfrm>
            <a:off x="5373703" y="745025"/>
            <a:ext cx="3750520" cy="523220"/>
          </a:xfrm>
          <a:prstGeom prst="rect">
            <a:avLst/>
          </a:prstGeom>
          <a:noFill/>
        </p:spPr>
        <p:txBody>
          <a:bodyPr wrap="square" rtlCol="0">
            <a:spAutoFit/>
          </a:bodyPr>
          <a:lstStyle/>
          <a:p>
            <a:r>
              <a:rPr kumimoji="1" lang="ja-JP" altLang="en-US" sz="1400" dirty="0"/>
              <a:t>在宅ワーカー向けのカウンセリングサービスを受ける。仕事相手以外の人と話せて安らぐ</a:t>
            </a:r>
            <a:endParaRPr kumimoji="1" lang="en-US" altLang="ja-JP" sz="1400" dirty="0"/>
          </a:p>
        </p:txBody>
      </p:sp>
      <p:sp>
        <p:nvSpPr>
          <p:cNvPr id="15" name="テキスト ボックス 14">
            <a:extLst>
              <a:ext uri="{FF2B5EF4-FFF2-40B4-BE49-F238E27FC236}">
                <a16:creationId xmlns:a16="http://schemas.microsoft.com/office/drawing/2014/main" id="{92C5595A-F0D2-4231-BB71-F1C6B822205A}"/>
              </a:ext>
            </a:extLst>
          </p:cNvPr>
          <p:cNvSpPr txBox="1"/>
          <p:nvPr/>
        </p:nvSpPr>
        <p:spPr>
          <a:xfrm>
            <a:off x="781777" y="3653788"/>
            <a:ext cx="3750520" cy="523220"/>
          </a:xfrm>
          <a:prstGeom prst="rect">
            <a:avLst/>
          </a:prstGeom>
          <a:noFill/>
        </p:spPr>
        <p:txBody>
          <a:bodyPr wrap="square" rtlCol="0">
            <a:spAutoFit/>
          </a:bodyPr>
          <a:lstStyle/>
          <a:p>
            <a:r>
              <a:rPr kumimoji="1" lang="ja-JP" altLang="en-US" sz="1400" dirty="0"/>
              <a:t>自身のメンタル管理をサポートしてもらうべく定期的にカウンセリングを利用する</a:t>
            </a:r>
            <a:endParaRPr kumimoji="1" lang="en-US" altLang="ja-JP" sz="1400" dirty="0"/>
          </a:p>
        </p:txBody>
      </p:sp>
      <p:sp>
        <p:nvSpPr>
          <p:cNvPr id="17" name="テキスト ボックス 16">
            <a:extLst>
              <a:ext uri="{FF2B5EF4-FFF2-40B4-BE49-F238E27FC236}">
                <a16:creationId xmlns:a16="http://schemas.microsoft.com/office/drawing/2014/main" id="{12645600-2C22-41A7-A448-D69B850B60D4}"/>
              </a:ext>
            </a:extLst>
          </p:cNvPr>
          <p:cNvSpPr txBox="1"/>
          <p:nvPr/>
        </p:nvSpPr>
        <p:spPr>
          <a:xfrm>
            <a:off x="5373703" y="3653788"/>
            <a:ext cx="3750520" cy="523220"/>
          </a:xfrm>
          <a:prstGeom prst="rect">
            <a:avLst/>
          </a:prstGeom>
          <a:noFill/>
        </p:spPr>
        <p:txBody>
          <a:bodyPr wrap="square" rtlCol="0">
            <a:spAutoFit/>
          </a:bodyPr>
          <a:lstStyle/>
          <a:p>
            <a:r>
              <a:rPr kumimoji="1" lang="ja-JP" altLang="en-US" sz="1400" dirty="0"/>
              <a:t>心身の健康を維持しながら在宅ワークに集中して取り組む</a:t>
            </a:r>
            <a:endParaRPr kumimoji="1" lang="en-US" altLang="ja-JP" sz="1400" dirty="0"/>
          </a:p>
        </p:txBody>
      </p:sp>
    </p:spTree>
    <p:extLst>
      <p:ext uri="{BB962C8B-B14F-4D97-AF65-F5344CB8AC3E}">
        <p14:creationId xmlns:p14="http://schemas.microsoft.com/office/powerpoint/2010/main" val="223702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558799" y="853440"/>
            <a:ext cx="8788401" cy="5476240"/>
          </a:xfrm>
          <a:prstGeom prst="rect">
            <a:avLst/>
          </a:prstGeom>
          <a:noFill/>
          <a:ln w="9525" cmpd="sng">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68054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21_2</a:t>
            </a:r>
            <a:r>
              <a:rPr lang="ja-JP" altLang="en-US" sz="1200" b="1">
                <a:solidFill>
                  <a:schemeClr val="tx1">
                    <a:lumMod val="75000"/>
                    <a:lumOff val="25000"/>
                  </a:schemeClr>
                </a:solidFill>
                <a:latin typeface="+mn-ea"/>
              </a:rPr>
              <a:t>軸思考（ペイオフマトリクス）</a:t>
            </a:r>
            <a:endParaRPr kumimoji="1" lang="ja-JP" altLang="en-US" sz="1200" b="1" dirty="0">
              <a:solidFill>
                <a:schemeClr val="tx1">
                  <a:lumMod val="75000"/>
                  <a:lumOff val="25000"/>
                </a:schemeClr>
              </a:solidFill>
              <a:latin typeface="+mn-ea"/>
            </a:endParaRPr>
          </a:p>
        </p:txBody>
      </p:sp>
      <p:cxnSp>
        <p:nvCxnSpPr>
          <p:cNvPr id="6" name="直線矢印コネクタ 39">
            <a:extLst>
              <a:ext uri="{FF2B5EF4-FFF2-40B4-BE49-F238E27FC236}">
                <a16:creationId xmlns:a16="http://schemas.microsoft.com/office/drawing/2014/main" id="{3EC84741-F69D-B84E-8FF8-3879A88AF81D}"/>
              </a:ext>
            </a:extLst>
          </p:cNvPr>
          <p:cNvCxnSpPr>
            <a:cxnSpLocks/>
          </p:cNvCxnSpPr>
          <p:nvPr/>
        </p:nvCxnSpPr>
        <p:spPr>
          <a:xfrm>
            <a:off x="806817" y="3588338"/>
            <a:ext cx="8292366" cy="0"/>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39">
            <a:extLst>
              <a:ext uri="{FF2B5EF4-FFF2-40B4-BE49-F238E27FC236}">
                <a16:creationId xmlns:a16="http://schemas.microsoft.com/office/drawing/2014/main" id="{C53F0FDA-2D9B-6043-BC21-30E2944A8E9D}"/>
              </a:ext>
            </a:extLst>
          </p:cNvPr>
          <p:cNvCxnSpPr>
            <a:cxnSpLocks/>
          </p:cNvCxnSpPr>
          <p:nvPr/>
        </p:nvCxnSpPr>
        <p:spPr>
          <a:xfrm>
            <a:off x="4953000" y="1064571"/>
            <a:ext cx="4233" cy="5047532"/>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D6E3D96-18CB-A141-A50A-75E9F4B160A7}"/>
              </a:ext>
            </a:extLst>
          </p:cNvPr>
          <p:cNvSpPr txBox="1"/>
          <p:nvPr/>
        </p:nvSpPr>
        <p:spPr>
          <a:xfrm>
            <a:off x="4416058" y="705994"/>
            <a:ext cx="1082348" cy="307777"/>
          </a:xfrm>
          <a:prstGeom prst="rect">
            <a:avLst/>
          </a:prstGeom>
          <a:solidFill>
            <a:schemeClr val="bg1"/>
          </a:solidFill>
        </p:spPr>
        <p:txBody>
          <a:bodyPr vert="horz" wrap="none" rtlCol="0">
            <a:spAutoFit/>
          </a:bodyPr>
          <a:lstStyle/>
          <a:p>
            <a:pPr algn="ctr"/>
            <a:r>
              <a:rPr lang="ja-JP" altLang="en-US" sz="1400" b="1">
                <a:solidFill>
                  <a:schemeClr val="tx1">
                    <a:lumMod val="75000"/>
                    <a:lumOff val="25000"/>
                  </a:schemeClr>
                </a:solidFill>
                <a:latin typeface="+mn-ea"/>
              </a:rPr>
              <a:t>効果（高）</a:t>
            </a:r>
            <a:endParaRPr kumimoji="1" lang="ja-JP" altLang="en-US" sz="1400" b="1"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68069CF7-8B0B-DA4C-AB48-6D5AD4CD20ED}"/>
              </a:ext>
            </a:extLst>
          </p:cNvPr>
          <p:cNvSpPr txBox="1"/>
          <p:nvPr/>
        </p:nvSpPr>
        <p:spPr>
          <a:xfrm>
            <a:off x="4416060" y="6173063"/>
            <a:ext cx="1082348" cy="307777"/>
          </a:xfrm>
          <a:prstGeom prst="rect">
            <a:avLst/>
          </a:prstGeom>
          <a:solidFill>
            <a:schemeClr val="bg1"/>
          </a:solidFill>
        </p:spPr>
        <p:txBody>
          <a:bodyPr vert="horz" wrap="none" rtlCol="0">
            <a:spAutoFit/>
          </a:bodyPr>
          <a:lstStyle/>
          <a:p>
            <a:pPr algn="ctr"/>
            <a:r>
              <a:rPr lang="ja-JP" altLang="en-US" sz="1400" b="1">
                <a:solidFill>
                  <a:schemeClr val="tx1">
                    <a:lumMod val="75000"/>
                    <a:lumOff val="25000"/>
                  </a:schemeClr>
                </a:solidFill>
                <a:latin typeface="+mn-ea"/>
              </a:rPr>
              <a:t>効果（低）</a:t>
            </a:r>
            <a:endParaRPr kumimoji="1" lang="ja-JP" altLang="en-US" sz="14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4BE7610A-46FE-B84D-BDE3-234ED79546FF}"/>
              </a:ext>
            </a:extLst>
          </p:cNvPr>
          <p:cNvSpPr txBox="1"/>
          <p:nvPr/>
        </p:nvSpPr>
        <p:spPr>
          <a:xfrm>
            <a:off x="367002" y="3003538"/>
            <a:ext cx="400110" cy="1169551"/>
          </a:xfrm>
          <a:prstGeom prst="rect">
            <a:avLst/>
          </a:prstGeom>
          <a:solidFill>
            <a:schemeClr val="bg1"/>
          </a:solidFill>
        </p:spPr>
        <p:txBody>
          <a:bodyPr vert="eaVert" wrap="none" rtlCol="0">
            <a:spAutoFit/>
          </a:bodyPr>
          <a:lstStyle/>
          <a:p>
            <a:pPr algn="ctr"/>
            <a:r>
              <a:rPr lang="ja-JP" altLang="en-US" sz="1400" b="1">
                <a:solidFill>
                  <a:schemeClr val="tx1">
                    <a:lumMod val="75000"/>
                    <a:lumOff val="25000"/>
                  </a:schemeClr>
                </a:solidFill>
                <a:latin typeface="+mn-ea"/>
              </a:rPr>
              <a:t>実現性（低）</a:t>
            </a:r>
            <a:endParaRPr kumimoji="1" lang="ja-JP" altLang="en-US" sz="1400" b="1" dirty="0">
              <a:solidFill>
                <a:schemeClr val="tx1">
                  <a:lumMod val="75000"/>
                  <a:lumOff val="25000"/>
                </a:schemeClr>
              </a:solidFill>
              <a:latin typeface="+mn-ea"/>
            </a:endParaRPr>
          </a:p>
        </p:txBody>
      </p:sp>
      <p:sp>
        <p:nvSpPr>
          <p:cNvPr id="14" name="テキスト ボックス 13">
            <a:extLst>
              <a:ext uri="{FF2B5EF4-FFF2-40B4-BE49-F238E27FC236}">
                <a16:creationId xmlns:a16="http://schemas.microsoft.com/office/drawing/2014/main" id="{C359FCD2-CEC9-CB46-8E26-14B2780B1E0F}"/>
              </a:ext>
            </a:extLst>
          </p:cNvPr>
          <p:cNvSpPr txBox="1"/>
          <p:nvPr/>
        </p:nvSpPr>
        <p:spPr>
          <a:xfrm>
            <a:off x="9149983" y="3003538"/>
            <a:ext cx="400110" cy="1169551"/>
          </a:xfrm>
          <a:prstGeom prst="rect">
            <a:avLst/>
          </a:prstGeom>
          <a:solidFill>
            <a:schemeClr val="bg1"/>
          </a:solidFill>
        </p:spPr>
        <p:txBody>
          <a:bodyPr vert="eaVert" wrap="none" rtlCol="0">
            <a:spAutoFit/>
          </a:bodyPr>
          <a:lstStyle/>
          <a:p>
            <a:pPr algn="ctr"/>
            <a:r>
              <a:rPr lang="ja-JP" altLang="en-US" sz="1400" b="1">
                <a:solidFill>
                  <a:schemeClr val="tx1">
                    <a:lumMod val="75000"/>
                    <a:lumOff val="25000"/>
                  </a:schemeClr>
                </a:solidFill>
                <a:latin typeface="+mn-ea"/>
              </a:rPr>
              <a:t>実現性（高）</a:t>
            </a:r>
            <a:endParaRPr kumimoji="1" lang="ja-JP" altLang="en-US" sz="1400" b="1"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36203DDA-AE58-D744-8E06-B53405657411}"/>
              </a:ext>
            </a:extLst>
          </p:cNvPr>
          <p:cNvSpPr txBox="1"/>
          <p:nvPr/>
        </p:nvSpPr>
        <p:spPr>
          <a:xfrm>
            <a:off x="1124329" y="2295074"/>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営業エリアを拡大する</a:t>
            </a:r>
            <a:endParaRPr kumimoji="1" lang="ja-JP" altLang="en-US" sz="1400"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00E76202-3EB7-0A4C-BB00-5FE5A1C587C3}"/>
              </a:ext>
            </a:extLst>
          </p:cNvPr>
          <p:cNvSpPr txBox="1"/>
          <p:nvPr/>
        </p:nvSpPr>
        <p:spPr>
          <a:xfrm>
            <a:off x="1559119" y="3145999"/>
            <a:ext cx="1402976" cy="1031629"/>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営業</a:t>
            </a:r>
            <a:r>
              <a:rPr kumimoji="1" lang="en-US" altLang="ja-JP" sz="1400" dirty="0">
                <a:solidFill>
                  <a:schemeClr val="tx1">
                    <a:lumMod val="75000"/>
                    <a:lumOff val="25000"/>
                  </a:schemeClr>
                </a:solidFill>
                <a:latin typeface="+mn-ea"/>
              </a:rPr>
              <a:t>3D</a:t>
            </a:r>
            <a:r>
              <a:rPr kumimoji="1" lang="ja-JP" altLang="en-US" sz="1400">
                <a:solidFill>
                  <a:schemeClr val="tx1">
                    <a:lumMod val="75000"/>
                    <a:lumOff val="25000"/>
                  </a:schemeClr>
                </a:solidFill>
                <a:latin typeface="+mn-ea"/>
              </a:rPr>
              <a:t>模型作成イベントを実施</a:t>
            </a:r>
            <a:endParaRPr kumimoji="1" lang="ja-JP" altLang="en-US" sz="1400" dirty="0">
              <a:solidFill>
                <a:schemeClr val="tx1">
                  <a:lumMod val="75000"/>
                  <a:lumOff val="25000"/>
                </a:schemeClr>
              </a:solidFill>
              <a:latin typeface="+mn-ea"/>
            </a:endParaRPr>
          </a:p>
        </p:txBody>
      </p:sp>
      <p:sp>
        <p:nvSpPr>
          <p:cNvPr id="21" name="テキスト ボックス 20">
            <a:extLst>
              <a:ext uri="{FF2B5EF4-FFF2-40B4-BE49-F238E27FC236}">
                <a16:creationId xmlns:a16="http://schemas.microsoft.com/office/drawing/2014/main" id="{2352D437-A281-3640-9BCF-80571B369619}"/>
              </a:ext>
            </a:extLst>
          </p:cNvPr>
          <p:cNvSpPr txBox="1"/>
          <p:nvPr/>
        </p:nvSpPr>
        <p:spPr>
          <a:xfrm>
            <a:off x="3192807" y="3818591"/>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地元企業との提携プラン</a:t>
            </a:r>
            <a:endParaRPr kumimoji="1" lang="ja-JP" altLang="en-US" sz="1400" dirty="0">
              <a:solidFill>
                <a:schemeClr val="tx1">
                  <a:lumMod val="75000"/>
                  <a:lumOff val="25000"/>
                </a:schemeClr>
              </a:solidFill>
              <a:latin typeface="+mn-ea"/>
            </a:endParaRPr>
          </a:p>
        </p:txBody>
      </p:sp>
      <p:sp>
        <p:nvSpPr>
          <p:cNvPr id="22" name="テキスト ボックス 21">
            <a:extLst>
              <a:ext uri="{FF2B5EF4-FFF2-40B4-BE49-F238E27FC236}">
                <a16:creationId xmlns:a16="http://schemas.microsoft.com/office/drawing/2014/main" id="{E9FD4CC5-6AE2-9946-A536-6E0D09D014A1}"/>
              </a:ext>
            </a:extLst>
          </p:cNvPr>
          <p:cNvSpPr txBox="1"/>
          <p:nvPr/>
        </p:nvSpPr>
        <p:spPr>
          <a:xfrm>
            <a:off x="1344613" y="4941865"/>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展示会の回数を増やす</a:t>
            </a:r>
            <a:endParaRPr kumimoji="1" lang="ja-JP" altLang="en-US" sz="1400"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202C13B7-272E-AC4C-95F7-F85C95AF1D8C}"/>
              </a:ext>
            </a:extLst>
          </p:cNvPr>
          <p:cNvSpPr txBox="1"/>
          <p:nvPr/>
        </p:nvSpPr>
        <p:spPr>
          <a:xfrm>
            <a:off x="4796918" y="4641595"/>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紹介キャンペーンを実施</a:t>
            </a:r>
            <a:endParaRPr kumimoji="1" lang="ja-JP" altLang="en-US" sz="1400"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3CFC7B5E-E606-824F-899E-425B2482ABB8}"/>
              </a:ext>
            </a:extLst>
          </p:cNvPr>
          <p:cNvSpPr txBox="1"/>
          <p:nvPr/>
        </p:nvSpPr>
        <p:spPr>
          <a:xfrm>
            <a:off x="5314450" y="3307581"/>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営業後のフォローを強化</a:t>
            </a:r>
            <a:endParaRPr kumimoji="1" lang="en-US" altLang="ja-JP" sz="1400"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3388D2CF-CDA3-6847-AA12-AAD59968DA2E}"/>
              </a:ext>
            </a:extLst>
          </p:cNvPr>
          <p:cNvSpPr txBox="1"/>
          <p:nvPr/>
        </p:nvSpPr>
        <p:spPr>
          <a:xfrm>
            <a:off x="7042970" y="4016045"/>
            <a:ext cx="1402976" cy="708464"/>
          </a:xfrm>
          <a:prstGeom prst="rect">
            <a:avLst/>
          </a:prstGeom>
          <a:solidFill>
            <a:schemeClr val="bg1"/>
          </a:solid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顧客情報の一元化</a:t>
            </a:r>
            <a:endParaRPr kumimoji="1" lang="en-US" altLang="ja-JP" sz="1400"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9295A0ED-9467-E340-B54F-355BD070F7F4}"/>
              </a:ext>
            </a:extLst>
          </p:cNvPr>
          <p:cNvSpPr txBox="1"/>
          <p:nvPr/>
        </p:nvSpPr>
        <p:spPr>
          <a:xfrm>
            <a:off x="7489311" y="5058593"/>
            <a:ext cx="1402976" cy="708464"/>
          </a:xfrm>
          <a:prstGeom prst="rect">
            <a:avLst/>
          </a:prstGeom>
          <a:solidFill>
            <a:schemeClr val="bg1"/>
          </a:solid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サイトの内容改善</a:t>
            </a:r>
            <a:endParaRPr kumimoji="1" lang="en-US" altLang="ja-JP" sz="1400" dirty="0">
              <a:solidFill>
                <a:schemeClr val="tx1">
                  <a:lumMod val="75000"/>
                  <a:lumOff val="25000"/>
                </a:schemeClr>
              </a:solidFill>
              <a:latin typeface="+mn-ea"/>
            </a:endParaRPr>
          </a:p>
        </p:txBody>
      </p:sp>
      <p:sp>
        <p:nvSpPr>
          <p:cNvPr id="27" name="テキスト ボックス 26">
            <a:extLst>
              <a:ext uri="{FF2B5EF4-FFF2-40B4-BE49-F238E27FC236}">
                <a16:creationId xmlns:a16="http://schemas.microsoft.com/office/drawing/2014/main" id="{2959DCFF-2DD8-9A4E-9CFF-D7F6DBF97D30}"/>
              </a:ext>
            </a:extLst>
          </p:cNvPr>
          <p:cNvSpPr txBox="1"/>
          <p:nvPr/>
        </p:nvSpPr>
        <p:spPr>
          <a:xfrm>
            <a:off x="6231765" y="2218222"/>
            <a:ext cx="1402976" cy="708464"/>
          </a:xfrm>
          <a:prstGeom prst="rect">
            <a:avLst/>
          </a:prstGeom>
          <a:solidFill>
            <a:schemeClr val="bg1"/>
          </a:solid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既存顧客向けの感謝祭開催</a:t>
            </a:r>
            <a:endParaRPr kumimoji="1" lang="en-US" altLang="ja-JP" sz="1400"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1B21EB5A-C5F3-CF47-AF1C-70D45A7A4BA2}"/>
              </a:ext>
            </a:extLst>
          </p:cNvPr>
          <p:cNvSpPr txBox="1"/>
          <p:nvPr/>
        </p:nvSpPr>
        <p:spPr>
          <a:xfrm>
            <a:off x="7401751" y="1295905"/>
            <a:ext cx="1402976" cy="708464"/>
          </a:xfrm>
          <a:prstGeom prst="rect">
            <a:avLst/>
          </a:prstGeom>
          <a:solidFill>
            <a:schemeClr val="bg1"/>
          </a:solid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既存顧客向けの追加提案</a:t>
            </a:r>
            <a:endParaRPr kumimoji="1" lang="en-US" altLang="ja-JP" sz="1400" dirty="0">
              <a:solidFill>
                <a:schemeClr val="tx1">
                  <a:lumMod val="75000"/>
                  <a:lumOff val="25000"/>
                </a:schemeClr>
              </a:solidFill>
              <a:latin typeface="+mn-ea"/>
            </a:endParaRPr>
          </a:p>
        </p:txBody>
      </p:sp>
    </p:spTree>
    <p:extLst>
      <p:ext uri="{BB962C8B-B14F-4D97-AF65-F5344CB8AC3E}">
        <p14:creationId xmlns:p14="http://schemas.microsoft.com/office/powerpoint/2010/main" val="356153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32AA4B6A-C61E-654F-A361-CDD240EE36E2}"/>
              </a:ext>
            </a:extLst>
          </p:cNvPr>
          <p:cNvSpPr txBox="1"/>
          <p:nvPr/>
        </p:nvSpPr>
        <p:spPr>
          <a:xfrm>
            <a:off x="356842" y="238540"/>
            <a:ext cx="2592376"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22_</a:t>
            </a:r>
            <a:r>
              <a:rPr lang="ja-JP" altLang="en-US" sz="1200" b="1">
                <a:solidFill>
                  <a:schemeClr val="tx1">
                    <a:lumMod val="75000"/>
                    <a:lumOff val="25000"/>
                  </a:schemeClr>
                </a:solidFill>
                <a:latin typeface="+mn-ea"/>
              </a:rPr>
              <a:t>図解思考（よく使う図解表現）</a:t>
            </a:r>
            <a:endParaRPr kumimoji="1" lang="ja-JP" altLang="en-US" sz="1200" b="1" dirty="0">
              <a:solidFill>
                <a:schemeClr val="tx1">
                  <a:lumMod val="75000"/>
                  <a:lumOff val="25000"/>
                </a:schemeClr>
              </a:solidFill>
              <a:latin typeface="+mn-ea"/>
            </a:endParaRPr>
          </a:p>
        </p:txBody>
      </p:sp>
      <p:grpSp>
        <p:nvGrpSpPr>
          <p:cNvPr id="2" name="グループ化 1">
            <a:extLst>
              <a:ext uri="{FF2B5EF4-FFF2-40B4-BE49-F238E27FC236}">
                <a16:creationId xmlns:a16="http://schemas.microsoft.com/office/drawing/2014/main" id="{BC234B38-136F-3D4F-9E77-C9FA12F4B5A6}"/>
              </a:ext>
            </a:extLst>
          </p:cNvPr>
          <p:cNvGrpSpPr/>
          <p:nvPr/>
        </p:nvGrpSpPr>
        <p:grpSpPr>
          <a:xfrm>
            <a:off x="1146775" y="4246181"/>
            <a:ext cx="2654776" cy="1456936"/>
            <a:chOff x="1202521" y="4246181"/>
            <a:chExt cx="2654776" cy="1456936"/>
          </a:xfrm>
        </p:grpSpPr>
        <p:sp>
          <p:nvSpPr>
            <p:cNvPr id="15" name="正方形/長方形 14">
              <a:extLst>
                <a:ext uri="{FF2B5EF4-FFF2-40B4-BE49-F238E27FC236}">
                  <a16:creationId xmlns:a16="http://schemas.microsoft.com/office/drawing/2014/main" id="{559AD058-E70A-9847-AE58-EE1DBA5803F4}"/>
                </a:ext>
              </a:extLst>
            </p:cNvPr>
            <p:cNvSpPr/>
            <p:nvPr/>
          </p:nvSpPr>
          <p:spPr>
            <a:xfrm>
              <a:off x="1202521" y="4246181"/>
              <a:ext cx="2654776" cy="1456936"/>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7" name="テキスト ボックス 16">
              <a:extLst>
                <a:ext uri="{FF2B5EF4-FFF2-40B4-BE49-F238E27FC236}">
                  <a16:creationId xmlns:a16="http://schemas.microsoft.com/office/drawing/2014/main" id="{F0247629-827E-F646-872C-C59440A9143F}"/>
                </a:ext>
              </a:extLst>
            </p:cNvPr>
            <p:cNvSpPr txBox="1"/>
            <p:nvPr/>
          </p:nvSpPr>
          <p:spPr>
            <a:xfrm>
              <a:off x="1650487" y="4789983"/>
              <a:ext cx="1758844"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男性ユーザー</a:t>
              </a:r>
              <a:endParaRPr kumimoji="1" lang="ja-JP" altLang="en-US" b="1"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58499A87-C503-DC46-9116-73E938B339D8}"/>
              </a:ext>
            </a:extLst>
          </p:cNvPr>
          <p:cNvGrpSpPr/>
          <p:nvPr/>
        </p:nvGrpSpPr>
        <p:grpSpPr>
          <a:xfrm>
            <a:off x="6112913" y="4246181"/>
            <a:ext cx="2654776" cy="1456936"/>
            <a:chOff x="1202521" y="4246181"/>
            <a:chExt cx="2654776" cy="1456936"/>
          </a:xfrm>
        </p:grpSpPr>
        <p:sp>
          <p:nvSpPr>
            <p:cNvPr id="19" name="正方形/長方形 18">
              <a:extLst>
                <a:ext uri="{FF2B5EF4-FFF2-40B4-BE49-F238E27FC236}">
                  <a16:creationId xmlns:a16="http://schemas.microsoft.com/office/drawing/2014/main" id="{B118B2CC-C78C-044A-8FBB-72F28C09E65B}"/>
                </a:ext>
              </a:extLst>
            </p:cNvPr>
            <p:cNvSpPr/>
            <p:nvPr/>
          </p:nvSpPr>
          <p:spPr>
            <a:xfrm>
              <a:off x="1202521" y="4246181"/>
              <a:ext cx="2654776" cy="1456936"/>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1" name="テキスト ボックス 20">
              <a:extLst>
                <a:ext uri="{FF2B5EF4-FFF2-40B4-BE49-F238E27FC236}">
                  <a16:creationId xmlns:a16="http://schemas.microsoft.com/office/drawing/2014/main" id="{ABD5956D-B75A-6D4C-B6AB-15436864702F}"/>
                </a:ext>
              </a:extLst>
            </p:cNvPr>
            <p:cNvSpPr txBox="1"/>
            <p:nvPr/>
          </p:nvSpPr>
          <p:spPr>
            <a:xfrm>
              <a:off x="1650487" y="4789983"/>
              <a:ext cx="1758844"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女性ユーザー</a:t>
              </a:r>
              <a:endParaRPr kumimoji="1" lang="ja-JP" altLang="en-US" b="1"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C628026A-6F9C-0845-8DB1-D061B8D68FE6}"/>
              </a:ext>
            </a:extLst>
          </p:cNvPr>
          <p:cNvGrpSpPr/>
          <p:nvPr/>
        </p:nvGrpSpPr>
        <p:grpSpPr>
          <a:xfrm>
            <a:off x="3625612" y="1539767"/>
            <a:ext cx="2654776" cy="1456936"/>
            <a:chOff x="1202521" y="4246181"/>
            <a:chExt cx="2654776" cy="1456936"/>
          </a:xfrm>
        </p:grpSpPr>
        <p:sp>
          <p:nvSpPr>
            <p:cNvPr id="26" name="正方形/長方形 25">
              <a:extLst>
                <a:ext uri="{FF2B5EF4-FFF2-40B4-BE49-F238E27FC236}">
                  <a16:creationId xmlns:a16="http://schemas.microsoft.com/office/drawing/2014/main" id="{4A118611-6471-8D43-87DB-B2EF07F5F056}"/>
                </a:ext>
              </a:extLst>
            </p:cNvPr>
            <p:cNvSpPr/>
            <p:nvPr/>
          </p:nvSpPr>
          <p:spPr>
            <a:xfrm>
              <a:off x="1202521" y="4246181"/>
              <a:ext cx="2654776" cy="1456936"/>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27" name="テキスト ボックス 26">
              <a:extLst>
                <a:ext uri="{FF2B5EF4-FFF2-40B4-BE49-F238E27FC236}">
                  <a16:creationId xmlns:a16="http://schemas.microsoft.com/office/drawing/2014/main" id="{5DFE5E90-2CA9-3E4F-88C5-60E252AAC0C5}"/>
                </a:ext>
              </a:extLst>
            </p:cNvPr>
            <p:cNvSpPr txBox="1"/>
            <p:nvPr/>
          </p:nvSpPr>
          <p:spPr>
            <a:xfrm>
              <a:off x="1650487" y="4789983"/>
              <a:ext cx="1758844"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結婚相談所</a:t>
              </a:r>
              <a:endParaRPr kumimoji="1" lang="ja-JP" altLang="en-US" b="1" dirty="0">
                <a:solidFill>
                  <a:schemeClr val="tx1">
                    <a:lumMod val="75000"/>
                    <a:lumOff val="25000"/>
                  </a:schemeClr>
                </a:solidFill>
                <a:latin typeface="+mn-ea"/>
              </a:endParaRPr>
            </a:p>
          </p:txBody>
        </p:sp>
      </p:grpSp>
      <p:grpSp>
        <p:nvGrpSpPr>
          <p:cNvPr id="50" name="グループ化 49">
            <a:extLst>
              <a:ext uri="{FF2B5EF4-FFF2-40B4-BE49-F238E27FC236}">
                <a16:creationId xmlns:a16="http://schemas.microsoft.com/office/drawing/2014/main" id="{59FCCA5F-FCFF-C246-98CC-23B9258079B3}"/>
              </a:ext>
            </a:extLst>
          </p:cNvPr>
          <p:cNvGrpSpPr/>
          <p:nvPr/>
        </p:nvGrpSpPr>
        <p:grpSpPr>
          <a:xfrm>
            <a:off x="1781132" y="2083570"/>
            <a:ext cx="1844481" cy="2162611"/>
            <a:chOff x="1781132" y="2083570"/>
            <a:chExt cx="1844481" cy="2162611"/>
          </a:xfrm>
        </p:grpSpPr>
        <p:cxnSp>
          <p:nvCxnSpPr>
            <p:cNvPr id="28" name="直線矢印コネクタ 27">
              <a:extLst>
                <a:ext uri="{FF2B5EF4-FFF2-40B4-BE49-F238E27FC236}">
                  <a16:creationId xmlns:a16="http://schemas.microsoft.com/office/drawing/2014/main" id="{261B6797-162E-3C4C-A9C5-833F23A478E7}"/>
                </a:ext>
              </a:extLst>
            </p:cNvPr>
            <p:cNvCxnSpPr>
              <a:cxnSpLocks/>
            </p:cNvCxnSpPr>
            <p:nvPr/>
          </p:nvCxnSpPr>
          <p:spPr>
            <a:xfrm flipH="1">
              <a:off x="2655468" y="2448278"/>
              <a:ext cx="970145" cy="0"/>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84BA1C27-493B-664A-BD51-0ECDFE8603C7}"/>
                </a:ext>
              </a:extLst>
            </p:cNvPr>
            <p:cNvCxnSpPr>
              <a:cxnSpLocks/>
            </p:cNvCxnSpPr>
            <p:nvPr/>
          </p:nvCxnSpPr>
          <p:spPr>
            <a:xfrm>
              <a:off x="2292858" y="2088192"/>
              <a:ext cx="1332755"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9" name="直線矢印コネクタ 28">
              <a:extLst>
                <a:ext uri="{FF2B5EF4-FFF2-40B4-BE49-F238E27FC236}">
                  <a16:creationId xmlns:a16="http://schemas.microsoft.com/office/drawing/2014/main" id="{6F0EC3CB-EFA3-594C-9EC9-E979D6B8DD8E}"/>
                </a:ext>
              </a:extLst>
            </p:cNvPr>
            <p:cNvCxnSpPr>
              <a:cxnSpLocks/>
            </p:cNvCxnSpPr>
            <p:nvPr/>
          </p:nvCxnSpPr>
          <p:spPr>
            <a:xfrm>
              <a:off x="2655468" y="2447326"/>
              <a:ext cx="0" cy="1798855"/>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60D6CE0A-F2B1-8F40-8E2B-D624BEC217C3}"/>
                </a:ext>
              </a:extLst>
            </p:cNvPr>
            <p:cNvCxnSpPr>
              <a:cxnSpLocks/>
            </p:cNvCxnSpPr>
            <p:nvPr/>
          </p:nvCxnSpPr>
          <p:spPr>
            <a:xfrm>
              <a:off x="2292858" y="2087240"/>
              <a:ext cx="0" cy="2158941"/>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CACB0ACE-91D4-E04A-A24F-21A761F4EA76}"/>
                </a:ext>
              </a:extLst>
            </p:cNvPr>
            <p:cNvSpPr txBox="1"/>
            <p:nvPr/>
          </p:nvSpPr>
          <p:spPr>
            <a:xfrm>
              <a:off x="1781132" y="2083570"/>
              <a:ext cx="400110" cy="2158940"/>
            </a:xfrm>
            <a:prstGeom prst="rect">
              <a:avLst/>
            </a:prstGeom>
            <a:noFill/>
          </p:spPr>
          <p:txBody>
            <a:bodyPr vert="eaVert" wrap="square" rtlCol="0" anchor="ctr">
              <a:spAutoFit/>
            </a:bodyPr>
            <a:lstStyle/>
            <a:p>
              <a:pPr algn="ctr"/>
              <a:r>
                <a:rPr kumimoji="1" lang="ja-JP" altLang="en-US" sz="1400" b="1">
                  <a:solidFill>
                    <a:schemeClr val="tx1">
                      <a:lumMod val="75000"/>
                      <a:lumOff val="25000"/>
                    </a:schemeClr>
                  </a:solidFill>
                  <a:latin typeface="+mn-ea"/>
                </a:rPr>
                <a:t>紹介料・成婚料</a:t>
              </a:r>
              <a:endParaRPr kumimoji="1" lang="ja-JP" altLang="en-US" sz="1400" b="1" dirty="0">
                <a:solidFill>
                  <a:schemeClr val="tx1">
                    <a:lumMod val="75000"/>
                    <a:lumOff val="25000"/>
                  </a:schemeClr>
                </a:solidFill>
                <a:latin typeface="+mn-ea"/>
              </a:endParaRPr>
            </a:p>
          </p:txBody>
        </p:sp>
        <p:sp>
          <p:nvSpPr>
            <p:cNvPr id="40" name="テキスト ボックス 39">
              <a:extLst>
                <a:ext uri="{FF2B5EF4-FFF2-40B4-BE49-F238E27FC236}">
                  <a16:creationId xmlns:a16="http://schemas.microsoft.com/office/drawing/2014/main" id="{B525F43F-ECD6-F24E-BF46-C6F400E8102D}"/>
                </a:ext>
              </a:extLst>
            </p:cNvPr>
            <p:cNvSpPr txBox="1"/>
            <p:nvPr/>
          </p:nvSpPr>
          <p:spPr>
            <a:xfrm>
              <a:off x="2767084" y="2447326"/>
              <a:ext cx="400110" cy="1795180"/>
            </a:xfrm>
            <a:prstGeom prst="rect">
              <a:avLst/>
            </a:prstGeom>
            <a:noFill/>
          </p:spPr>
          <p:txBody>
            <a:bodyPr vert="eaVert" wrap="square" rtlCol="0" anchor="ctr">
              <a:spAutoFit/>
            </a:bodyPr>
            <a:lstStyle/>
            <a:p>
              <a:pPr algn="ctr"/>
              <a:r>
                <a:rPr kumimoji="1" lang="ja-JP" altLang="en-US" sz="1400" b="1">
                  <a:solidFill>
                    <a:schemeClr val="tx1">
                      <a:lumMod val="75000"/>
                      <a:lumOff val="25000"/>
                    </a:schemeClr>
                  </a:solidFill>
                  <a:latin typeface="+mn-ea"/>
                </a:rPr>
                <a:t>面談・紹介</a:t>
              </a:r>
              <a:endParaRPr kumimoji="1" lang="ja-JP" altLang="en-US" sz="1400" b="1" dirty="0">
                <a:solidFill>
                  <a:schemeClr val="tx1">
                    <a:lumMod val="75000"/>
                    <a:lumOff val="25000"/>
                  </a:schemeClr>
                </a:solidFill>
                <a:latin typeface="+mn-ea"/>
              </a:endParaRPr>
            </a:p>
          </p:txBody>
        </p:sp>
      </p:grpSp>
      <p:cxnSp>
        <p:nvCxnSpPr>
          <p:cNvPr id="44" name="直線矢印コネクタ 43">
            <a:extLst>
              <a:ext uri="{FF2B5EF4-FFF2-40B4-BE49-F238E27FC236}">
                <a16:creationId xmlns:a16="http://schemas.microsoft.com/office/drawing/2014/main" id="{52FA9719-7443-9744-AFDC-E0055658BF0F}"/>
              </a:ext>
            </a:extLst>
          </p:cNvPr>
          <p:cNvCxnSpPr>
            <a:cxnSpLocks/>
          </p:cNvCxnSpPr>
          <p:nvPr/>
        </p:nvCxnSpPr>
        <p:spPr>
          <a:xfrm flipH="1">
            <a:off x="3801551" y="5154692"/>
            <a:ext cx="2302902"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1DEE897C-EB4B-2448-8035-DEE505F8EC91}"/>
              </a:ext>
            </a:extLst>
          </p:cNvPr>
          <p:cNvCxnSpPr>
            <a:cxnSpLocks/>
          </p:cNvCxnSpPr>
          <p:nvPr/>
        </p:nvCxnSpPr>
        <p:spPr>
          <a:xfrm>
            <a:off x="3801551" y="4794606"/>
            <a:ext cx="2302900"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F992E4AB-2A05-CE47-AAEE-A667753B00A6}"/>
              </a:ext>
            </a:extLst>
          </p:cNvPr>
          <p:cNvSpPr txBox="1"/>
          <p:nvPr/>
        </p:nvSpPr>
        <p:spPr>
          <a:xfrm>
            <a:off x="3810011" y="4366557"/>
            <a:ext cx="2302902" cy="307777"/>
          </a:xfrm>
          <a:prstGeom prst="rect">
            <a:avLst/>
          </a:prstGeom>
          <a:noFill/>
        </p:spPr>
        <p:txBody>
          <a:bodyPr vert="horz" wrap="square" rtlCol="0" anchor="ctr">
            <a:spAutoFit/>
          </a:bodyPr>
          <a:lstStyle/>
          <a:p>
            <a:pPr algn="ctr"/>
            <a:r>
              <a:rPr kumimoji="1" lang="ja-JP" altLang="en-US" sz="1400" b="1">
                <a:solidFill>
                  <a:schemeClr val="tx1">
                    <a:lumMod val="75000"/>
                    <a:lumOff val="25000"/>
                  </a:schemeClr>
                </a:solidFill>
                <a:latin typeface="+mn-ea"/>
              </a:rPr>
              <a:t>パートナーとの出会い</a:t>
            </a:r>
            <a:endParaRPr kumimoji="1" lang="ja-JP" altLang="en-US" sz="1400" b="1" dirty="0">
              <a:solidFill>
                <a:schemeClr val="tx1">
                  <a:lumMod val="75000"/>
                  <a:lumOff val="25000"/>
                </a:schemeClr>
              </a:solidFill>
              <a:latin typeface="+mn-ea"/>
            </a:endParaRPr>
          </a:p>
        </p:txBody>
      </p:sp>
      <p:sp>
        <p:nvSpPr>
          <p:cNvPr id="48" name="テキスト ボックス 47">
            <a:extLst>
              <a:ext uri="{FF2B5EF4-FFF2-40B4-BE49-F238E27FC236}">
                <a16:creationId xmlns:a16="http://schemas.microsoft.com/office/drawing/2014/main" id="{7CA5CA38-41D6-FF42-A53C-83542518A346}"/>
              </a:ext>
            </a:extLst>
          </p:cNvPr>
          <p:cNvSpPr txBox="1"/>
          <p:nvPr/>
        </p:nvSpPr>
        <p:spPr>
          <a:xfrm>
            <a:off x="3801549" y="5274965"/>
            <a:ext cx="2302902" cy="307777"/>
          </a:xfrm>
          <a:prstGeom prst="rect">
            <a:avLst/>
          </a:prstGeom>
          <a:noFill/>
        </p:spPr>
        <p:txBody>
          <a:bodyPr vert="horz" wrap="square" rtlCol="0" anchor="ctr">
            <a:spAutoFit/>
          </a:bodyPr>
          <a:lstStyle/>
          <a:p>
            <a:pPr algn="ctr"/>
            <a:r>
              <a:rPr kumimoji="1" lang="ja-JP" altLang="en-US" sz="1400" b="1">
                <a:solidFill>
                  <a:schemeClr val="tx1">
                    <a:lumMod val="75000"/>
                    <a:lumOff val="25000"/>
                  </a:schemeClr>
                </a:solidFill>
                <a:latin typeface="+mn-ea"/>
              </a:rPr>
              <a:t>パートナーとの出会い</a:t>
            </a:r>
            <a:endParaRPr kumimoji="1" lang="ja-JP" altLang="en-US" sz="1400" b="1" dirty="0">
              <a:solidFill>
                <a:schemeClr val="tx1">
                  <a:lumMod val="75000"/>
                  <a:lumOff val="25000"/>
                </a:schemeClr>
              </a:solidFill>
              <a:latin typeface="+mn-ea"/>
            </a:endParaRPr>
          </a:p>
        </p:txBody>
      </p:sp>
      <p:cxnSp>
        <p:nvCxnSpPr>
          <p:cNvPr id="52" name="直線矢印コネクタ 51">
            <a:extLst>
              <a:ext uri="{FF2B5EF4-FFF2-40B4-BE49-F238E27FC236}">
                <a16:creationId xmlns:a16="http://schemas.microsoft.com/office/drawing/2014/main" id="{FE879B97-1238-B548-92D4-4E02E0C22512}"/>
              </a:ext>
            </a:extLst>
          </p:cNvPr>
          <p:cNvCxnSpPr>
            <a:cxnSpLocks/>
          </p:cNvCxnSpPr>
          <p:nvPr/>
        </p:nvCxnSpPr>
        <p:spPr>
          <a:xfrm>
            <a:off x="6299333" y="2448278"/>
            <a:ext cx="970145" cy="0"/>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EA0DDD8F-3719-0847-B44D-AFBAC0AA3EF6}"/>
              </a:ext>
            </a:extLst>
          </p:cNvPr>
          <p:cNvCxnSpPr>
            <a:cxnSpLocks/>
          </p:cNvCxnSpPr>
          <p:nvPr/>
        </p:nvCxnSpPr>
        <p:spPr>
          <a:xfrm flipH="1">
            <a:off x="6299333" y="2088192"/>
            <a:ext cx="1332755"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0271BDB5-6552-524B-AB68-816E3C60BEC8}"/>
              </a:ext>
            </a:extLst>
          </p:cNvPr>
          <p:cNvCxnSpPr>
            <a:cxnSpLocks/>
          </p:cNvCxnSpPr>
          <p:nvPr/>
        </p:nvCxnSpPr>
        <p:spPr>
          <a:xfrm flipH="1">
            <a:off x="7269478" y="2447326"/>
            <a:ext cx="0" cy="1798855"/>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2EE687A8-B778-4149-9406-A0698E0FDBB1}"/>
              </a:ext>
            </a:extLst>
          </p:cNvPr>
          <p:cNvCxnSpPr>
            <a:cxnSpLocks/>
          </p:cNvCxnSpPr>
          <p:nvPr/>
        </p:nvCxnSpPr>
        <p:spPr>
          <a:xfrm flipH="1">
            <a:off x="7632088" y="2087240"/>
            <a:ext cx="0" cy="2158941"/>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a:extLst>
              <a:ext uri="{FF2B5EF4-FFF2-40B4-BE49-F238E27FC236}">
                <a16:creationId xmlns:a16="http://schemas.microsoft.com/office/drawing/2014/main" id="{9B98E8A3-B8EB-A040-9BE6-00DF32AF06B9}"/>
              </a:ext>
            </a:extLst>
          </p:cNvPr>
          <p:cNvSpPr txBox="1"/>
          <p:nvPr/>
        </p:nvSpPr>
        <p:spPr>
          <a:xfrm flipH="1">
            <a:off x="7743704" y="2083570"/>
            <a:ext cx="400110" cy="2158940"/>
          </a:xfrm>
          <a:prstGeom prst="rect">
            <a:avLst/>
          </a:prstGeom>
          <a:noFill/>
        </p:spPr>
        <p:txBody>
          <a:bodyPr vert="eaVert" wrap="square" rtlCol="0" anchor="ctr">
            <a:spAutoFit/>
          </a:bodyPr>
          <a:lstStyle/>
          <a:p>
            <a:pPr algn="ctr"/>
            <a:r>
              <a:rPr kumimoji="1" lang="ja-JP" altLang="en-US" sz="1400" b="1">
                <a:solidFill>
                  <a:schemeClr val="tx1">
                    <a:lumMod val="75000"/>
                    <a:lumOff val="25000"/>
                  </a:schemeClr>
                </a:solidFill>
                <a:latin typeface="+mn-ea"/>
              </a:rPr>
              <a:t>紹介料・成婚料</a:t>
            </a:r>
            <a:endParaRPr kumimoji="1" lang="ja-JP" altLang="en-US" sz="1400" b="1" dirty="0">
              <a:solidFill>
                <a:schemeClr val="tx1">
                  <a:lumMod val="75000"/>
                  <a:lumOff val="25000"/>
                </a:schemeClr>
              </a:solidFill>
              <a:latin typeface="+mn-ea"/>
            </a:endParaRPr>
          </a:p>
        </p:txBody>
      </p:sp>
      <p:sp>
        <p:nvSpPr>
          <p:cNvPr id="57" name="テキスト ボックス 56">
            <a:extLst>
              <a:ext uri="{FF2B5EF4-FFF2-40B4-BE49-F238E27FC236}">
                <a16:creationId xmlns:a16="http://schemas.microsoft.com/office/drawing/2014/main" id="{44E05792-E48B-EE48-915F-0E62530F99E6}"/>
              </a:ext>
            </a:extLst>
          </p:cNvPr>
          <p:cNvSpPr txBox="1"/>
          <p:nvPr/>
        </p:nvSpPr>
        <p:spPr>
          <a:xfrm flipH="1">
            <a:off x="6757752" y="2447326"/>
            <a:ext cx="400110" cy="1795180"/>
          </a:xfrm>
          <a:prstGeom prst="rect">
            <a:avLst/>
          </a:prstGeom>
          <a:noFill/>
        </p:spPr>
        <p:txBody>
          <a:bodyPr vert="eaVert" wrap="square" rtlCol="0" anchor="ctr">
            <a:spAutoFit/>
          </a:bodyPr>
          <a:lstStyle/>
          <a:p>
            <a:pPr algn="ctr"/>
            <a:r>
              <a:rPr kumimoji="1" lang="ja-JP" altLang="en-US" sz="1400" b="1">
                <a:solidFill>
                  <a:schemeClr val="tx1">
                    <a:lumMod val="75000"/>
                    <a:lumOff val="25000"/>
                  </a:schemeClr>
                </a:solidFill>
                <a:latin typeface="+mn-ea"/>
              </a:rPr>
              <a:t>面談・紹介</a:t>
            </a:r>
            <a:endParaRPr kumimoji="1" lang="ja-JP" altLang="en-US" sz="1400" b="1" dirty="0">
              <a:solidFill>
                <a:schemeClr val="tx1">
                  <a:lumMod val="75000"/>
                  <a:lumOff val="25000"/>
                </a:schemeClr>
              </a:solidFill>
              <a:latin typeface="+mn-ea"/>
            </a:endParaRPr>
          </a:p>
        </p:txBody>
      </p:sp>
    </p:spTree>
    <p:extLst>
      <p:ext uri="{BB962C8B-B14F-4D97-AF65-F5344CB8AC3E}">
        <p14:creationId xmlns:p14="http://schemas.microsoft.com/office/powerpoint/2010/main" val="280138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92376"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22_</a:t>
            </a:r>
            <a:r>
              <a:rPr lang="ja-JP" altLang="en-US" sz="1200" b="1">
                <a:solidFill>
                  <a:schemeClr val="tx1">
                    <a:lumMod val="75000"/>
                    <a:lumOff val="25000"/>
                  </a:schemeClr>
                </a:solidFill>
                <a:latin typeface="+mn-ea"/>
              </a:rPr>
              <a:t>図解思考（よく使う図解表現）</a:t>
            </a:r>
            <a:endParaRPr kumimoji="1" lang="ja-JP" altLang="en-US" sz="1200" b="1" dirty="0">
              <a:solidFill>
                <a:schemeClr val="tx1">
                  <a:lumMod val="75000"/>
                  <a:lumOff val="25000"/>
                </a:schemeClr>
              </a:solidFill>
              <a:latin typeface="+mn-ea"/>
            </a:endParaRPr>
          </a:p>
        </p:txBody>
      </p:sp>
      <p:cxnSp>
        <p:nvCxnSpPr>
          <p:cNvPr id="78" name="直線矢印コネクタ 77">
            <a:extLst>
              <a:ext uri="{FF2B5EF4-FFF2-40B4-BE49-F238E27FC236}">
                <a16:creationId xmlns:a16="http://schemas.microsoft.com/office/drawing/2014/main" id="{800642DB-D45B-FF47-B004-F8DAFE3E6DE3}"/>
              </a:ext>
            </a:extLst>
          </p:cNvPr>
          <p:cNvCxnSpPr>
            <a:cxnSpLocks/>
          </p:cNvCxnSpPr>
          <p:nvPr/>
        </p:nvCxnSpPr>
        <p:spPr>
          <a:xfrm>
            <a:off x="356842" y="262103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E3710C6B-2875-DC43-8963-5531EE31EF9D}"/>
              </a:ext>
            </a:extLst>
          </p:cNvPr>
          <p:cNvCxnSpPr>
            <a:cxnSpLocks/>
          </p:cNvCxnSpPr>
          <p:nvPr/>
        </p:nvCxnSpPr>
        <p:spPr>
          <a:xfrm flipV="1">
            <a:off x="6490696"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F719471-AF1D-5448-B71D-9174DE6283AF}"/>
              </a:ext>
            </a:extLst>
          </p:cNvPr>
          <p:cNvCxnSpPr>
            <a:cxnSpLocks/>
          </p:cNvCxnSpPr>
          <p:nvPr/>
        </p:nvCxnSpPr>
        <p:spPr>
          <a:xfrm flipV="1">
            <a:off x="9557623"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96CBB33C-903B-0A40-9002-15A8F299DF3A}"/>
              </a:ext>
            </a:extLst>
          </p:cNvPr>
          <p:cNvCxnSpPr>
            <a:cxnSpLocks/>
          </p:cNvCxnSpPr>
          <p:nvPr/>
        </p:nvCxnSpPr>
        <p:spPr>
          <a:xfrm flipV="1">
            <a:off x="356842"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916E205-AEF5-494B-A3AD-7E960DB7044A}"/>
              </a:ext>
            </a:extLst>
          </p:cNvPr>
          <p:cNvCxnSpPr>
            <a:cxnSpLocks/>
          </p:cNvCxnSpPr>
          <p:nvPr/>
        </p:nvCxnSpPr>
        <p:spPr>
          <a:xfrm flipV="1">
            <a:off x="3423769"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1C9A88A1-3F67-0247-8C66-F696BA9C4472}"/>
              </a:ext>
            </a:extLst>
          </p:cNvPr>
          <p:cNvCxnSpPr>
            <a:cxnSpLocks/>
          </p:cNvCxnSpPr>
          <p:nvPr/>
        </p:nvCxnSpPr>
        <p:spPr>
          <a:xfrm>
            <a:off x="356842" y="68642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CB818D4-14BA-2A4C-9DFB-A47BB2F3F197}"/>
              </a:ext>
            </a:extLst>
          </p:cNvPr>
          <p:cNvCxnSpPr>
            <a:cxnSpLocks/>
          </p:cNvCxnSpPr>
          <p:nvPr/>
        </p:nvCxnSpPr>
        <p:spPr>
          <a:xfrm>
            <a:off x="356842" y="455564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D997F8E4-B413-4B43-A768-2EDD66E8A090}"/>
              </a:ext>
            </a:extLst>
          </p:cNvPr>
          <p:cNvCxnSpPr>
            <a:cxnSpLocks/>
          </p:cNvCxnSpPr>
          <p:nvPr/>
        </p:nvCxnSpPr>
        <p:spPr>
          <a:xfrm>
            <a:off x="356842" y="6490252"/>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84825DC0-EE82-3A47-B57C-89284C852A49}"/>
              </a:ext>
            </a:extLst>
          </p:cNvPr>
          <p:cNvSpPr txBox="1"/>
          <p:nvPr/>
        </p:nvSpPr>
        <p:spPr>
          <a:xfrm>
            <a:off x="459127" y="79695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移動・交換</a:t>
            </a:r>
            <a:endParaRPr kumimoji="1" lang="ja-JP" altLang="en-US" sz="1200" b="1" dirty="0">
              <a:solidFill>
                <a:schemeClr val="tx1">
                  <a:lumMod val="75000"/>
                  <a:lumOff val="25000"/>
                </a:schemeClr>
              </a:solidFill>
              <a:latin typeface="+mn-ea"/>
            </a:endParaRPr>
          </a:p>
        </p:txBody>
      </p:sp>
      <p:sp>
        <p:nvSpPr>
          <p:cNvPr id="90" name="正方形/長方形 89">
            <a:extLst>
              <a:ext uri="{FF2B5EF4-FFF2-40B4-BE49-F238E27FC236}">
                <a16:creationId xmlns:a16="http://schemas.microsoft.com/office/drawing/2014/main" id="{4C920541-12A1-1D44-AB54-6E4DAF95C529}"/>
              </a:ext>
            </a:extLst>
          </p:cNvPr>
          <p:cNvSpPr/>
          <p:nvPr/>
        </p:nvSpPr>
        <p:spPr>
          <a:xfrm>
            <a:off x="761087" y="1279879"/>
            <a:ext cx="808328" cy="1091457"/>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91" name="正方形/長方形 90">
            <a:extLst>
              <a:ext uri="{FF2B5EF4-FFF2-40B4-BE49-F238E27FC236}">
                <a16:creationId xmlns:a16="http://schemas.microsoft.com/office/drawing/2014/main" id="{24760459-ED6D-D940-B703-A290E626B0CE}"/>
              </a:ext>
            </a:extLst>
          </p:cNvPr>
          <p:cNvSpPr/>
          <p:nvPr/>
        </p:nvSpPr>
        <p:spPr>
          <a:xfrm>
            <a:off x="2211196" y="1279879"/>
            <a:ext cx="808328" cy="1091457"/>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92" name="直線矢印コネクタ 91">
            <a:extLst>
              <a:ext uri="{FF2B5EF4-FFF2-40B4-BE49-F238E27FC236}">
                <a16:creationId xmlns:a16="http://schemas.microsoft.com/office/drawing/2014/main" id="{DE597980-8F50-314C-AA22-E41D12D7166B}"/>
              </a:ext>
            </a:extLst>
          </p:cNvPr>
          <p:cNvCxnSpPr>
            <a:cxnSpLocks/>
          </p:cNvCxnSpPr>
          <p:nvPr/>
        </p:nvCxnSpPr>
        <p:spPr>
          <a:xfrm>
            <a:off x="1569415" y="1691359"/>
            <a:ext cx="641781"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93" name="直線矢印コネクタ 92">
            <a:extLst>
              <a:ext uri="{FF2B5EF4-FFF2-40B4-BE49-F238E27FC236}">
                <a16:creationId xmlns:a16="http://schemas.microsoft.com/office/drawing/2014/main" id="{2F9A414F-ED3B-7944-9A6C-1A7392A89474}"/>
              </a:ext>
            </a:extLst>
          </p:cNvPr>
          <p:cNvCxnSpPr>
            <a:cxnSpLocks/>
          </p:cNvCxnSpPr>
          <p:nvPr/>
        </p:nvCxnSpPr>
        <p:spPr>
          <a:xfrm flipH="1">
            <a:off x="1569412" y="1959859"/>
            <a:ext cx="641781" cy="0"/>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a:extLst>
              <a:ext uri="{FF2B5EF4-FFF2-40B4-BE49-F238E27FC236}">
                <a16:creationId xmlns:a16="http://schemas.microsoft.com/office/drawing/2014/main" id="{225E8F98-A092-294C-A20E-71C4DD3F3CEC}"/>
              </a:ext>
            </a:extLst>
          </p:cNvPr>
          <p:cNvSpPr txBox="1"/>
          <p:nvPr/>
        </p:nvSpPr>
        <p:spPr>
          <a:xfrm>
            <a:off x="3526054" y="796953"/>
            <a:ext cx="2862357"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提携・対立・従属</a:t>
            </a:r>
            <a:endParaRPr kumimoji="1" lang="ja-JP" altLang="en-US" sz="1200" b="1" dirty="0">
              <a:solidFill>
                <a:schemeClr val="tx1">
                  <a:lumMod val="75000"/>
                  <a:lumOff val="25000"/>
                </a:schemeClr>
              </a:solidFill>
              <a:latin typeface="+mn-ea"/>
            </a:endParaRPr>
          </a:p>
        </p:txBody>
      </p:sp>
      <p:sp>
        <p:nvSpPr>
          <p:cNvPr id="98" name="正方形/長方形 97">
            <a:extLst>
              <a:ext uri="{FF2B5EF4-FFF2-40B4-BE49-F238E27FC236}">
                <a16:creationId xmlns:a16="http://schemas.microsoft.com/office/drawing/2014/main" id="{5EDD7581-F0A9-2A4A-88AD-5FEC391498D2}"/>
              </a:ext>
            </a:extLst>
          </p:cNvPr>
          <p:cNvSpPr/>
          <p:nvPr/>
        </p:nvSpPr>
        <p:spPr>
          <a:xfrm>
            <a:off x="3828014" y="1279879"/>
            <a:ext cx="808328" cy="1091457"/>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99" name="正方形/長方形 98">
            <a:extLst>
              <a:ext uri="{FF2B5EF4-FFF2-40B4-BE49-F238E27FC236}">
                <a16:creationId xmlns:a16="http://schemas.microsoft.com/office/drawing/2014/main" id="{66F167B8-C257-0142-B8D8-D64F42A3A382}"/>
              </a:ext>
            </a:extLst>
          </p:cNvPr>
          <p:cNvSpPr/>
          <p:nvPr/>
        </p:nvSpPr>
        <p:spPr>
          <a:xfrm>
            <a:off x="5278123" y="1279879"/>
            <a:ext cx="808328" cy="1091457"/>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100" name="直線矢印コネクタ 99">
            <a:extLst>
              <a:ext uri="{FF2B5EF4-FFF2-40B4-BE49-F238E27FC236}">
                <a16:creationId xmlns:a16="http://schemas.microsoft.com/office/drawing/2014/main" id="{0F7F0A47-F2C8-6F4A-8977-28421986CBE4}"/>
              </a:ext>
            </a:extLst>
          </p:cNvPr>
          <p:cNvCxnSpPr>
            <a:cxnSpLocks/>
            <a:stCxn id="98" idx="3"/>
            <a:endCxn id="99" idx="1"/>
          </p:cNvCxnSpPr>
          <p:nvPr/>
        </p:nvCxnSpPr>
        <p:spPr>
          <a:xfrm>
            <a:off x="4636342" y="1825608"/>
            <a:ext cx="641781" cy="0"/>
          </a:xfrm>
          <a:prstGeom prst="straightConnector1">
            <a:avLst/>
          </a:prstGeom>
          <a:ln w="19050">
            <a:solidFill>
              <a:schemeClr val="tx1">
                <a:lumMod val="85000"/>
                <a:lumOff val="1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a:extLst>
              <a:ext uri="{FF2B5EF4-FFF2-40B4-BE49-F238E27FC236}">
                <a16:creationId xmlns:a16="http://schemas.microsoft.com/office/drawing/2014/main" id="{61073C18-B88B-E347-9B69-E6966857C9AC}"/>
              </a:ext>
            </a:extLst>
          </p:cNvPr>
          <p:cNvSpPr txBox="1"/>
          <p:nvPr/>
        </p:nvSpPr>
        <p:spPr>
          <a:xfrm>
            <a:off x="6592981" y="796953"/>
            <a:ext cx="2862357" cy="276999"/>
          </a:xfrm>
          <a:prstGeom prst="rect">
            <a:avLst/>
          </a:prstGeom>
          <a:solidFill>
            <a:schemeClr val="bg1">
              <a:lumMod val="95000"/>
            </a:schemeClr>
          </a:solidFill>
        </p:spPr>
        <p:txBody>
          <a:bodyPr wrap="square" rtlCol="0">
            <a:spAutoFit/>
          </a:bodyPr>
          <a:lstStyle/>
          <a:p>
            <a:pPr algn="ctr"/>
            <a:r>
              <a:rPr kumimoji="1" lang="ja-JP" altLang="en-US" sz="1200" b="1">
                <a:solidFill>
                  <a:schemeClr val="tx1">
                    <a:lumMod val="75000"/>
                    <a:lumOff val="25000"/>
                  </a:schemeClr>
                </a:solidFill>
                <a:latin typeface="+mn-ea"/>
              </a:rPr>
              <a:t>分解</a:t>
            </a:r>
            <a:endParaRPr kumimoji="1" lang="ja-JP" altLang="en-US" sz="1200" b="1" dirty="0">
              <a:solidFill>
                <a:schemeClr val="tx1">
                  <a:lumMod val="75000"/>
                  <a:lumOff val="25000"/>
                </a:schemeClr>
              </a:solidFill>
              <a:latin typeface="+mn-ea"/>
            </a:endParaRPr>
          </a:p>
        </p:txBody>
      </p:sp>
      <p:cxnSp>
        <p:nvCxnSpPr>
          <p:cNvPr id="107" name="直線矢印コネクタ 106">
            <a:extLst>
              <a:ext uri="{FF2B5EF4-FFF2-40B4-BE49-F238E27FC236}">
                <a16:creationId xmlns:a16="http://schemas.microsoft.com/office/drawing/2014/main" id="{D5498AD0-5839-1D4C-9DD3-DBB4F5E6E831}"/>
              </a:ext>
            </a:extLst>
          </p:cNvPr>
          <p:cNvCxnSpPr>
            <a:cxnSpLocks/>
            <a:stCxn id="156" idx="3"/>
            <a:endCxn id="154" idx="1"/>
          </p:cNvCxnSpPr>
          <p:nvPr/>
        </p:nvCxnSpPr>
        <p:spPr>
          <a:xfrm>
            <a:off x="7703269" y="1825607"/>
            <a:ext cx="641781" cy="1"/>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0" name="テキスト ボックス 109">
            <a:extLst>
              <a:ext uri="{FF2B5EF4-FFF2-40B4-BE49-F238E27FC236}">
                <a16:creationId xmlns:a16="http://schemas.microsoft.com/office/drawing/2014/main" id="{B3BA271D-9BD1-1149-8CB6-258FC68D13BF}"/>
              </a:ext>
            </a:extLst>
          </p:cNvPr>
          <p:cNvSpPr txBox="1"/>
          <p:nvPr/>
        </p:nvSpPr>
        <p:spPr>
          <a:xfrm>
            <a:off x="459127" y="2731563"/>
            <a:ext cx="2862357" cy="276999"/>
          </a:xfrm>
          <a:prstGeom prst="rect">
            <a:avLst/>
          </a:prstGeom>
          <a:solidFill>
            <a:schemeClr val="bg1">
              <a:lumMod val="95000"/>
            </a:schemeClr>
          </a:solidFill>
        </p:spPr>
        <p:txBody>
          <a:bodyPr wrap="square" rtlCol="0">
            <a:spAutoFit/>
          </a:bodyPr>
          <a:lstStyle/>
          <a:p>
            <a:pPr algn="ctr"/>
            <a:r>
              <a:rPr lang="ja-JP" altLang="en-US" sz="1200" b="1" dirty="0">
                <a:solidFill>
                  <a:schemeClr val="tx1">
                    <a:lumMod val="75000"/>
                    <a:lumOff val="25000"/>
                  </a:schemeClr>
                </a:solidFill>
                <a:latin typeface="+mn-ea"/>
              </a:rPr>
              <a:t>位置づけ</a:t>
            </a:r>
            <a:endParaRPr kumimoji="1" lang="ja-JP" altLang="en-US" sz="1200" b="1" dirty="0">
              <a:solidFill>
                <a:schemeClr val="tx1">
                  <a:lumMod val="75000"/>
                  <a:lumOff val="25000"/>
                </a:schemeClr>
              </a:solidFill>
              <a:latin typeface="+mn-ea"/>
            </a:endParaRPr>
          </a:p>
        </p:txBody>
      </p:sp>
      <p:sp>
        <p:nvSpPr>
          <p:cNvPr id="117" name="テキスト ボックス 116">
            <a:extLst>
              <a:ext uri="{FF2B5EF4-FFF2-40B4-BE49-F238E27FC236}">
                <a16:creationId xmlns:a16="http://schemas.microsoft.com/office/drawing/2014/main" id="{E4C68CF0-8B32-374F-94C3-290BBC774059}"/>
              </a:ext>
            </a:extLst>
          </p:cNvPr>
          <p:cNvSpPr txBox="1"/>
          <p:nvPr/>
        </p:nvSpPr>
        <p:spPr>
          <a:xfrm>
            <a:off x="3526054" y="273156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流れ</a:t>
            </a:r>
            <a:endParaRPr kumimoji="1" lang="ja-JP" altLang="en-US" sz="1200" b="1" dirty="0">
              <a:solidFill>
                <a:schemeClr val="tx1">
                  <a:lumMod val="75000"/>
                  <a:lumOff val="25000"/>
                </a:schemeClr>
              </a:solidFill>
              <a:latin typeface="+mn-ea"/>
            </a:endParaRPr>
          </a:p>
        </p:txBody>
      </p:sp>
      <p:sp>
        <p:nvSpPr>
          <p:cNvPr id="124" name="テキスト ボックス 123">
            <a:extLst>
              <a:ext uri="{FF2B5EF4-FFF2-40B4-BE49-F238E27FC236}">
                <a16:creationId xmlns:a16="http://schemas.microsoft.com/office/drawing/2014/main" id="{6EDF6439-B6E9-8045-B4BC-94E86896E4FE}"/>
              </a:ext>
            </a:extLst>
          </p:cNvPr>
          <p:cNvSpPr txBox="1"/>
          <p:nvPr/>
        </p:nvSpPr>
        <p:spPr>
          <a:xfrm>
            <a:off x="6592981" y="273156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循環</a:t>
            </a:r>
            <a:endParaRPr kumimoji="1" lang="ja-JP" altLang="en-US" sz="1200" b="1" dirty="0">
              <a:solidFill>
                <a:schemeClr val="tx1">
                  <a:lumMod val="75000"/>
                  <a:lumOff val="25000"/>
                </a:schemeClr>
              </a:solidFill>
              <a:latin typeface="+mn-ea"/>
            </a:endParaRPr>
          </a:p>
        </p:txBody>
      </p:sp>
      <p:sp>
        <p:nvSpPr>
          <p:cNvPr id="131" name="テキスト ボックス 130">
            <a:extLst>
              <a:ext uri="{FF2B5EF4-FFF2-40B4-BE49-F238E27FC236}">
                <a16:creationId xmlns:a16="http://schemas.microsoft.com/office/drawing/2014/main" id="{DBDEBE1F-DC59-8B4A-BF4A-FAE1D5B252CB}"/>
              </a:ext>
            </a:extLst>
          </p:cNvPr>
          <p:cNvSpPr txBox="1"/>
          <p:nvPr/>
        </p:nvSpPr>
        <p:spPr>
          <a:xfrm>
            <a:off x="459127" y="466617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重なり</a:t>
            </a:r>
            <a:endParaRPr kumimoji="1" lang="ja-JP" altLang="en-US" sz="1200" b="1" dirty="0">
              <a:solidFill>
                <a:schemeClr val="tx1">
                  <a:lumMod val="75000"/>
                  <a:lumOff val="25000"/>
                </a:schemeClr>
              </a:solidFill>
              <a:latin typeface="+mn-ea"/>
            </a:endParaRPr>
          </a:p>
        </p:txBody>
      </p:sp>
      <p:sp>
        <p:nvSpPr>
          <p:cNvPr id="138" name="テキスト ボックス 137">
            <a:extLst>
              <a:ext uri="{FF2B5EF4-FFF2-40B4-BE49-F238E27FC236}">
                <a16:creationId xmlns:a16="http://schemas.microsoft.com/office/drawing/2014/main" id="{9E551275-7D61-C442-BB7D-45CD48A7F50F}"/>
              </a:ext>
            </a:extLst>
          </p:cNvPr>
          <p:cNvSpPr txBox="1"/>
          <p:nvPr/>
        </p:nvSpPr>
        <p:spPr>
          <a:xfrm>
            <a:off x="3526054" y="466617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レベル・階級</a:t>
            </a:r>
            <a:endParaRPr kumimoji="1" lang="ja-JP" altLang="en-US" sz="1200" b="1" dirty="0">
              <a:solidFill>
                <a:schemeClr val="tx1">
                  <a:lumMod val="75000"/>
                  <a:lumOff val="25000"/>
                </a:schemeClr>
              </a:solidFill>
              <a:latin typeface="+mn-ea"/>
            </a:endParaRPr>
          </a:p>
        </p:txBody>
      </p:sp>
      <p:sp>
        <p:nvSpPr>
          <p:cNvPr id="145" name="テキスト ボックス 144">
            <a:extLst>
              <a:ext uri="{FF2B5EF4-FFF2-40B4-BE49-F238E27FC236}">
                <a16:creationId xmlns:a16="http://schemas.microsoft.com/office/drawing/2014/main" id="{5C0B5CB5-FCAF-2A4F-872B-026A71FC9FE4}"/>
              </a:ext>
            </a:extLst>
          </p:cNvPr>
          <p:cNvSpPr txBox="1"/>
          <p:nvPr/>
        </p:nvSpPr>
        <p:spPr>
          <a:xfrm>
            <a:off x="6592981" y="4666173"/>
            <a:ext cx="2862357" cy="276999"/>
          </a:xfrm>
          <a:prstGeom prst="rect">
            <a:avLst/>
          </a:prstGeom>
          <a:solidFill>
            <a:schemeClr val="bg1">
              <a:lumMod val="95000"/>
            </a:schemeClr>
          </a:solidFill>
        </p:spPr>
        <p:txBody>
          <a:bodyPr wrap="square" rtlCol="0">
            <a:spAutoFit/>
          </a:bodyPr>
          <a:lstStyle/>
          <a:p>
            <a:pPr algn="ctr"/>
            <a:r>
              <a:rPr lang="ja-JP" altLang="en-US" sz="1200" b="1">
                <a:solidFill>
                  <a:schemeClr val="tx1">
                    <a:lumMod val="75000"/>
                    <a:lumOff val="25000"/>
                  </a:schemeClr>
                </a:solidFill>
                <a:latin typeface="+mn-ea"/>
              </a:rPr>
              <a:t>変化</a:t>
            </a:r>
            <a:endParaRPr kumimoji="1" lang="ja-JP" altLang="en-US" sz="1200" b="1" dirty="0">
              <a:solidFill>
                <a:schemeClr val="tx1">
                  <a:lumMod val="75000"/>
                  <a:lumOff val="25000"/>
                </a:schemeClr>
              </a:solidFill>
              <a:latin typeface="+mn-ea"/>
            </a:endParaRPr>
          </a:p>
        </p:txBody>
      </p:sp>
      <p:sp>
        <p:nvSpPr>
          <p:cNvPr id="153" name="正方形/長方形 152">
            <a:extLst>
              <a:ext uri="{FF2B5EF4-FFF2-40B4-BE49-F238E27FC236}">
                <a16:creationId xmlns:a16="http://schemas.microsoft.com/office/drawing/2014/main" id="{B024B551-8BF5-104F-85EB-45707695D87B}"/>
              </a:ext>
            </a:extLst>
          </p:cNvPr>
          <p:cNvSpPr/>
          <p:nvPr/>
        </p:nvSpPr>
        <p:spPr>
          <a:xfrm>
            <a:off x="8345050" y="1279879"/>
            <a:ext cx="808328"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54" name="正方形/長方形 153">
            <a:extLst>
              <a:ext uri="{FF2B5EF4-FFF2-40B4-BE49-F238E27FC236}">
                <a16:creationId xmlns:a16="http://schemas.microsoft.com/office/drawing/2014/main" id="{4F731A1D-EFF3-E340-81EC-5C9A1035F638}"/>
              </a:ext>
            </a:extLst>
          </p:cNvPr>
          <p:cNvSpPr/>
          <p:nvPr/>
        </p:nvSpPr>
        <p:spPr>
          <a:xfrm>
            <a:off x="8345050" y="1664782"/>
            <a:ext cx="808328"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55" name="正方形/長方形 154">
            <a:extLst>
              <a:ext uri="{FF2B5EF4-FFF2-40B4-BE49-F238E27FC236}">
                <a16:creationId xmlns:a16="http://schemas.microsoft.com/office/drawing/2014/main" id="{BEA745DF-E577-1F42-A7A9-8C4AC85CB2CC}"/>
              </a:ext>
            </a:extLst>
          </p:cNvPr>
          <p:cNvSpPr/>
          <p:nvPr/>
        </p:nvSpPr>
        <p:spPr>
          <a:xfrm>
            <a:off x="8345050" y="2049684"/>
            <a:ext cx="808328"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56" name="正方形/長方形 155">
            <a:extLst>
              <a:ext uri="{FF2B5EF4-FFF2-40B4-BE49-F238E27FC236}">
                <a16:creationId xmlns:a16="http://schemas.microsoft.com/office/drawing/2014/main" id="{9740C6BD-EEC9-F743-B848-DF1ED7ACCCBF}"/>
              </a:ext>
            </a:extLst>
          </p:cNvPr>
          <p:cNvSpPr/>
          <p:nvPr/>
        </p:nvSpPr>
        <p:spPr>
          <a:xfrm>
            <a:off x="6894941" y="1664781"/>
            <a:ext cx="808328"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159" name="直線矢印コネクタ 158">
            <a:extLst>
              <a:ext uri="{FF2B5EF4-FFF2-40B4-BE49-F238E27FC236}">
                <a16:creationId xmlns:a16="http://schemas.microsoft.com/office/drawing/2014/main" id="{A02A18CE-8858-824A-A4A4-D14E29F1F650}"/>
              </a:ext>
            </a:extLst>
          </p:cNvPr>
          <p:cNvCxnSpPr>
            <a:cxnSpLocks/>
            <a:stCxn id="156" idx="3"/>
            <a:endCxn id="155" idx="1"/>
          </p:cNvCxnSpPr>
          <p:nvPr/>
        </p:nvCxnSpPr>
        <p:spPr>
          <a:xfrm>
            <a:off x="7703269" y="1825607"/>
            <a:ext cx="641781" cy="384903"/>
          </a:xfrm>
          <a:prstGeom prst="bentConnector3">
            <a:avLst>
              <a:gd name="adj1" fmla="val 50000"/>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3" name="直線矢印コネクタ 158">
            <a:extLst>
              <a:ext uri="{FF2B5EF4-FFF2-40B4-BE49-F238E27FC236}">
                <a16:creationId xmlns:a16="http://schemas.microsoft.com/office/drawing/2014/main" id="{DF7A9D69-5D8C-414E-B5A4-5034BF91B1A7}"/>
              </a:ext>
            </a:extLst>
          </p:cNvPr>
          <p:cNvCxnSpPr>
            <a:cxnSpLocks/>
            <a:stCxn id="156" idx="3"/>
            <a:endCxn id="153" idx="1"/>
          </p:cNvCxnSpPr>
          <p:nvPr/>
        </p:nvCxnSpPr>
        <p:spPr>
          <a:xfrm flipV="1">
            <a:off x="7703269" y="1440705"/>
            <a:ext cx="641781" cy="384902"/>
          </a:xfrm>
          <a:prstGeom prst="bentConnector3">
            <a:avLst>
              <a:gd name="adj1" fmla="val 50000"/>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67" name="グループ化 166">
            <a:extLst>
              <a:ext uri="{FF2B5EF4-FFF2-40B4-BE49-F238E27FC236}">
                <a16:creationId xmlns:a16="http://schemas.microsoft.com/office/drawing/2014/main" id="{81FE2129-B04D-3D4D-8F96-E6B20A571241}"/>
              </a:ext>
            </a:extLst>
          </p:cNvPr>
          <p:cNvGrpSpPr/>
          <p:nvPr/>
        </p:nvGrpSpPr>
        <p:grpSpPr>
          <a:xfrm>
            <a:off x="3827848" y="3214489"/>
            <a:ext cx="2258595" cy="1091399"/>
            <a:chOff x="6642698" y="3735131"/>
            <a:chExt cx="778787" cy="407542"/>
          </a:xfrm>
        </p:grpSpPr>
        <p:sp>
          <p:nvSpPr>
            <p:cNvPr id="168" name="ホームベース 167">
              <a:extLst>
                <a:ext uri="{FF2B5EF4-FFF2-40B4-BE49-F238E27FC236}">
                  <a16:creationId xmlns:a16="http://schemas.microsoft.com/office/drawing/2014/main" id="{774943D0-4E90-674B-9998-23EBE839FE81}"/>
                </a:ext>
              </a:extLst>
            </p:cNvPr>
            <p:cNvSpPr/>
            <p:nvPr/>
          </p:nvSpPr>
          <p:spPr>
            <a:xfrm>
              <a:off x="6642698" y="3735131"/>
              <a:ext cx="241869" cy="407542"/>
            </a:xfrm>
            <a:prstGeom prst="homePlate">
              <a:avLst>
                <a:gd name="adj" fmla="val 32707"/>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9" name="ホームベース 168">
              <a:extLst>
                <a:ext uri="{FF2B5EF4-FFF2-40B4-BE49-F238E27FC236}">
                  <a16:creationId xmlns:a16="http://schemas.microsoft.com/office/drawing/2014/main" id="{5C9F8054-61F9-B74A-BF21-8613007EBF74}"/>
                </a:ext>
              </a:extLst>
            </p:cNvPr>
            <p:cNvSpPr/>
            <p:nvPr/>
          </p:nvSpPr>
          <p:spPr>
            <a:xfrm>
              <a:off x="6911157" y="3735131"/>
              <a:ext cx="241869" cy="407542"/>
            </a:xfrm>
            <a:prstGeom prst="homePlate">
              <a:avLst>
                <a:gd name="adj" fmla="val 32707"/>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0" name="ホームベース 169">
              <a:extLst>
                <a:ext uri="{FF2B5EF4-FFF2-40B4-BE49-F238E27FC236}">
                  <a16:creationId xmlns:a16="http://schemas.microsoft.com/office/drawing/2014/main" id="{6202C81F-FD82-7349-B76F-FA954FD5888E}"/>
                </a:ext>
              </a:extLst>
            </p:cNvPr>
            <p:cNvSpPr/>
            <p:nvPr/>
          </p:nvSpPr>
          <p:spPr>
            <a:xfrm>
              <a:off x="7179616" y="3735131"/>
              <a:ext cx="241869" cy="407542"/>
            </a:xfrm>
            <a:prstGeom prst="homePlate">
              <a:avLst>
                <a:gd name="adj" fmla="val 32707"/>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70" name="直線矢印コネクタ 69">
            <a:extLst>
              <a:ext uri="{FF2B5EF4-FFF2-40B4-BE49-F238E27FC236}">
                <a16:creationId xmlns:a16="http://schemas.microsoft.com/office/drawing/2014/main" id="{D98CE101-C3CF-034B-9E95-94BA4244C2F2}"/>
              </a:ext>
            </a:extLst>
          </p:cNvPr>
          <p:cNvCxnSpPr>
            <a:cxnSpLocks/>
          </p:cNvCxnSpPr>
          <p:nvPr/>
        </p:nvCxnSpPr>
        <p:spPr>
          <a:xfrm>
            <a:off x="761087" y="3760218"/>
            <a:ext cx="2258437" cy="0"/>
          </a:xfrm>
          <a:prstGeom prst="straightConnector1">
            <a:avLst/>
          </a:prstGeom>
          <a:ln w="19050">
            <a:solidFill>
              <a:schemeClr val="tx1">
                <a:lumMod val="85000"/>
                <a:lumOff val="15000"/>
              </a:schemeClr>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id="{DF8EB4A7-C6DB-2C48-B905-BEC115B778B7}"/>
              </a:ext>
            </a:extLst>
          </p:cNvPr>
          <p:cNvCxnSpPr>
            <a:cxnSpLocks/>
          </p:cNvCxnSpPr>
          <p:nvPr/>
        </p:nvCxnSpPr>
        <p:spPr>
          <a:xfrm>
            <a:off x="1890305" y="3214489"/>
            <a:ext cx="0" cy="1091457"/>
          </a:xfrm>
          <a:prstGeom prst="straightConnector1">
            <a:avLst/>
          </a:prstGeom>
          <a:ln w="19050">
            <a:solidFill>
              <a:schemeClr val="tx1">
                <a:lumMod val="85000"/>
                <a:lumOff val="15000"/>
              </a:schemeClr>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72" name="円/楕円 71">
            <a:extLst>
              <a:ext uri="{FF2B5EF4-FFF2-40B4-BE49-F238E27FC236}">
                <a16:creationId xmlns:a16="http://schemas.microsoft.com/office/drawing/2014/main" id="{840D17AD-CED1-0A4E-A221-947CC8925552}"/>
              </a:ext>
            </a:extLst>
          </p:cNvPr>
          <p:cNvSpPr/>
          <p:nvPr/>
        </p:nvSpPr>
        <p:spPr>
          <a:xfrm>
            <a:off x="1169199" y="3305188"/>
            <a:ext cx="298862" cy="298862"/>
          </a:xfrm>
          <a:prstGeom prst="ellipse">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00729ACC-F73A-AC44-B46B-F0CFB8DCD9A2}"/>
              </a:ext>
            </a:extLst>
          </p:cNvPr>
          <p:cNvSpPr/>
          <p:nvPr/>
        </p:nvSpPr>
        <p:spPr>
          <a:xfrm>
            <a:off x="2165260" y="3381667"/>
            <a:ext cx="298862" cy="298862"/>
          </a:xfrm>
          <a:prstGeom prst="ellipse">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22A03C5B-20F8-444A-BDC6-0BAFCC22B416}"/>
              </a:ext>
            </a:extLst>
          </p:cNvPr>
          <p:cNvSpPr/>
          <p:nvPr/>
        </p:nvSpPr>
        <p:spPr>
          <a:xfrm>
            <a:off x="1449122" y="3877373"/>
            <a:ext cx="298862" cy="298862"/>
          </a:xfrm>
          <a:prstGeom prst="ellipse">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CD790C95-78AD-1545-9666-C08C8408EF50}"/>
              </a:ext>
            </a:extLst>
          </p:cNvPr>
          <p:cNvSpPr/>
          <p:nvPr/>
        </p:nvSpPr>
        <p:spPr>
          <a:xfrm>
            <a:off x="6894941" y="3599391"/>
            <a:ext cx="609445"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94" name="直線矢印コネクタ 93">
            <a:extLst>
              <a:ext uri="{FF2B5EF4-FFF2-40B4-BE49-F238E27FC236}">
                <a16:creationId xmlns:a16="http://schemas.microsoft.com/office/drawing/2014/main" id="{D0035BF9-4DE7-7A45-ABC1-2A95D51B58C0}"/>
              </a:ext>
            </a:extLst>
          </p:cNvPr>
          <p:cNvCxnSpPr>
            <a:cxnSpLocks/>
            <a:stCxn id="101" idx="1"/>
            <a:endCxn id="77" idx="2"/>
          </p:cNvCxnSpPr>
          <p:nvPr/>
        </p:nvCxnSpPr>
        <p:spPr>
          <a:xfrm rot="10800000">
            <a:off x="7199664" y="3921044"/>
            <a:ext cx="519774" cy="224077"/>
          </a:xfrm>
          <a:prstGeom prst="bentConnector2">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95" name="正方形/長方形 94">
            <a:extLst>
              <a:ext uri="{FF2B5EF4-FFF2-40B4-BE49-F238E27FC236}">
                <a16:creationId xmlns:a16="http://schemas.microsoft.com/office/drawing/2014/main" id="{7C6DE6CB-A993-BE45-9B97-29D8DDEC5FFD}"/>
              </a:ext>
            </a:extLst>
          </p:cNvPr>
          <p:cNvSpPr/>
          <p:nvPr/>
        </p:nvSpPr>
        <p:spPr>
          <a:xfrm>
            <a:off x="8543933" y="3599391"/>
            <a:ext cx="609445"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97" name="正方形/長方形 96">
            <a:extLst>
              <a:ext uri="{FF2B5EF4-FFF2-40B4-BE49-F238E27FC236}">
                <a16:creationId xmlns:a16="http://schemas.microsoft.com/office/drawing/2014/main" id="{10B18173-4E01-3142-84E3-A4F562D4BB3C}"/>
              </a:ext>
            </a:extLst>
          </p:cNvPr>
          <p:cNvSpPr/>
          <p:nvPr/>
        </p:nvSpPr>
        <p:spPr>
          <a:xfrm>
            <a:off x="7719438" y="3214489"/>
            <a:ext cx="609445"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sp>
        <p:nvSpPr>
          <p:cNvPr id="101" name="正方形/長方形 100">
            <a:extLst>
              <a:ext uri="{FF2B5EF4-FFF2-40B4-BE49-F238E27FC236}">
                <a16:creationId xmlns:a16="http://schemas.microsoft.com/office/drawing/2014/main" id="{E6D59708-A901-2C4D-8C41-91DE9DFF98F0}"/>
              </a:ext>
            </a:extLst>
          </p:cNvPr>
          <p:cNvSpPr/>
          <p:nvPr/>
        </p:nvSpPr>
        <p:spPr>
          <a:xfrm>
            <a:off x="7719438" y="3984294"/>
            <a:ext cx="609445" cy="321652"/>
          </a:xfrm>
          <a:prstGeom prst="rect">
            <a:avLst/>
          </a:prstGeom>
          <a:solidFill>
            <a:schemeClr val="bg1"/>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12542" tIns="56271" rIns="112542" bIns="56271" numCol="1" spcCol="0" rtlCol="0" fromWordArt="0" anchor="ctr" anchorCtr="0" forceAA="0" compatLnSpc="1">
            <a:prstTxWarp prst="textNoShape">
              <a:avLst/>
            </a:prstTxWarp>
            <a:noAutofit/>
          </a:bodyPr>
          <a:lstStyle/>
          <a:p>
            <a:pPr algn="ctr"/>
            <a:endParaRPr lang="ja-JP" altLang="en-US">
              <a:latin typeface="Hiragino Kaku Gothic Pro W3" panose="020B0300000000000000" pitchFamily="34" charset="-128"/>
              <a:ea typeface="Hiragino Kaku Gothic Pro W3" panose="020B0300000000000000" pitchFamily="34" charset="-128"/>
            </a:endParaRPr>
          </a:p>
        </p:txBody>
      </p:sp>
      <p:cxnSp>
        <p:nvCxnSpPr>
          <p:cNvPr id="102" name="直線矢印コネクタ 93">
            <a:extLst>
              <a:ext uri="{FF2B5EF4-FFF2-40B4-BE49-F238E27FC236}">
                <a16:creationId xmlns:a16="http://schemas.microsoft.com/office/drawing/2014/main" id="{DEDC9AEF-4EFE-204C-A29B-279A8048FF4F}"/>
              </a:ext>
            </a:extLst>
          </p:cNvPr>
          <p:cNvCxnSpPr>
            <a:cxnSpLocks/>
            <a:stCxn id="77" idx="0"/>
            <a:endCxn id="97" idx="1"/>
          </p:cNvCxnSpPr>
          <p:nvPr/>
        </p:nvCxnSpPr>
        <p:spPr>
          <a:xfrm rot="5400000" flipH="1" flipV="1">
            <a:off x="7347513" y="3227466"/>
            <a:ext cx="224076" cy="519774"/>
          </a:xfrm>
          <a:prstGeom prst="bentConnector2">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93">
            <a:extLst>
              <a:ext uri="{FF2B5EF4-FFF2-40B4-BE49-F238E27FC236}">
                <a16:creationId xmlns:a16="http://schemas.microsoft.com/office/drawing/2014/main" id="{F9E05A1A-B622-AE4F-A934-E1CCCCF16D0E}"/>
              </a:ext>
            </a:extLst>
          </p:cNvPr>
          <p:cNvCxnSpPr>
            <a:cxnSpLocks/>
            <a:stCxn id="97" idx="3"/>
            <a:endCxn id="95" idx="0"/>
          </p:cNvCxnSpPr>
          <p:nvPr/>
        </p:nvCxnSpPr>
        <p:spPr>
          <a:xfrm>
            <a:off x="8328883" y="3375315"/>
            <a:ext cx="519773" cy="224076"/>
          </a:xfrm>
          <a:prstGeom prst="bentConnector2">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5" name="直線矢印コネクタ 93">
            <a:extLst>
              <a:ext uri="{FF2B5EF4-FFF2-40B4-BE49-F238E27FC236}">
                <a16:creationId xmlns:a16="http://schemas.microsoft.com/office/drawing/2014/main" id="{5F514AAE-29CF-B047-B162-EE3AA7A6252C}"/>
              </a:ext>
            </a:extLst>
          </p:cNvPr>
          <p:cNvCxnSpPr>
            <a:cxnSpLocks/>
            <a:stCxn id="95" idx="2"/>
            <a:endCxn id="101" idx="3"/>
          </p:cNvCxnSpPr>
          <p:nvPr/>
        </p:nvCxnSpPr>
        <p:spPr>
          <a:xfrm rot="5400000">
            <a:off x="8476732" y="3773195"/>
            <a:ext cx="224077" cy="519773"/>
          </a:xfrm>
          <a:prstGeom prst="bentConnector2">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8" name="円/楕円 107">
            <a:extLst>
              <a:ext uri="{FF2B5EF4-FFF2-40B4-BE49-F238E27FC236}">
                <a16:creationId xmlns:a16="http://schemas.microsoft.com/office/drawing/2014/main" id="{A28952B2-3C0A-CF41-A4AD-5175E8217BD9}"/>
              </a:ext>
            </a:extLst>
          </p:cNvPr>
          <p:cNvSpPr/>
          <p:nvPr/>
        </p:nvSpPr>
        <p:spPr>
          <a:xfrm>
            <a:off x="1528435" y="5149099"/>
            <a:ext cx="723741" cy="723741"/>
          </a:xfrm>
          <a:prstGeom prst="ellipse">
            <a:avLst/>
          </a:prstGeom>
          <a:no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D0B462A0-8119-D843-9ADE-2D14C91C993E}"/>
              </a:ext>
            </a:extLst>
          </p:cNvPr>
          <p:cNvSpPr/>
          <p:nvPr/>
        </p:nvSpPr>
        <p:spPr>
          <a:xfrm>
            <a:off x="1289190" y="5516815"/>
            <a:ext cx="723741" cy="723741"/>
          </a:xfrm>
          <a:prstGeom prst="ellipse">
            <a:avLst/>
          </a:prstGeom>
          <a:no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CC84FC5C-936A-2D47-8E4C-F66F78107532}"/>
              </a:ext>
            </a:extLst>
          </p:cNvPr>
          <p:cNvSpPr/>
          <p:nvPr/>
        </p:nvSpPr>
        <p:spPr>
          <a:xfrm>
            <a:off x="1767680" y="5516815"/>
            <a:ext cx="723741" cy="723741"/>
          </a:xfrm>
          <a:prstGeom prst="ellipse">
            <a:avLst/>
          </a:prstGeom>
          <a:no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aphicFrame>
        <p:nvGraphicFramePr>
          <p:cNvPr id="116" name="図表 115">
            <a:extLst>
              <a:ext uri="{FF2B5EF4-FFF2-40B4-BE49-F238E27FC236}">
                <a16:creationId xmlns:a16="http://schemas.microsoft.com/office/drawing/2014/main" id="{DE206EF3-A583-E04B-A2D1-4E9A402105D0}"/>
              </a:ext>
            </a:extLst>
          </p:cNvPr>
          <p:cNvGraphicFramePr/>
          <p:nvPr>
            <p:extLst>
              <p:ext uri="{D42A27DB-BD31-4B8C-83A1-F6EECF244321}">
                <p14:modId xmlns:p14="http://schemas.microsoft.com/office/powerpoint/2010/main" val="2456048784"/>
              </p:ext>
            </p:extLst>
          </p:nvPr>
        </p:nvGraphicFramePr>
        <p:xfrm>
          <a:off x="4108785" y="5149098"/>
          <a:ext cx="1696895" cy="1091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8" name="直線矢印コネクタ 117">
            <a:extLst>
              <a:ext uri="{FF2B5EF4-FFF2-40B4-BE49-F238E27FC236}">
                <a16:creationId xmlns:a16="http://schemas.microsoft.com/office/drawing/2014/main" id="{2F497160-B4B2-6E4D-A8E8-B1394F8E740C}"/>
              </a:ext>
            </a:extLst>
          </p:cNvPr>
          <p:cNvCxnSpPr>
            <a:cxnSpLocks/>
          </p:cNvCxnSpPr>
          <p:nvPr/>
        </p:nvCxnSpPr>
        <p:spPr>
          <a:xfrm flipV="1">
            <a:off x="6894941" y="6237928"/>
            <a:ext cx="2258437" cy="2628"/>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59DCA80-470C-FD4C-971C-C5B2CFA71670}"/>
              </a:ext>
            </a:extLst>
          </p:cNvPr>
          <p:cNvCxnSpPr>
            <a:cxnSpLocks/>
          </p:cNvCxnSpPr>
          <p:nvPr/>
        </p:nvCxnSpPr>
        <p:spPr>
          <a:xfrm flipV="1">
            <a:off x="6894941" y="5149099"/>
            <a:ext cx="0" cy="1091457"/>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20" name="直線矢印コネクタ 119">
            <a:extLst>
              <a:ext uri="{FF2B5EF4-FFF2-40B4-BE49-F238E27FC236}">
                <a16:creationId xmlns:a16="http://schemas.microsoft.com/office/drawing/2014/main" id="{078AB771-4749-B447-830A-8493A1AA0D57}"/>
              </a:ext>
            </a:extLst>
          </p:cNvPr>
          <p:cNvCxnSpPr>
            <a:cxnSpLocks/>
          </p:cNvCxnSpPr>
          <p:nvPr/>
        </p:nvCxnSpPr>
        <p:spPr>
          <a:xfrm flipH="1">
            <a:off x="7285933" y="5587219"/>
            <a:ext cx="536547" cy="285733"/>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直線矢印コネクタ 120">
            <a:extLst>
              <a:ext uri="{FF2B5EF4-FFF2-40B4-BE49-F238E27FC236}">
                <a16:creationId xmlns:a16="http://schemas.microsoft.com/office/drawing/2014/main" id="{C07E4E20-641D-6C4D-8DB6-4990DBDCC976}"/>
              </a:ext>
            </a:extLst>
          </p:cNvPr>
          <p:cNvCxnSpPr>
            <a:cxnSpLocks/>
          </p:cNvCxnSpPr>
          <p:nvPr/>
        </p:nvCxnSpPr>
        <p:spPr>
          <a:xfrm flipH="1" flipV="1">
            <a:off x="7818254" y="5593689"/>
            <a:ext cx="534629" cy="249746"/>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直線矢印コネクタ 121">
            <a:extLst>
              <a:ext uri="{FF2B5EF4-FFF2-40B4-BE49-F238E27FC236}">
                <a16:creationId xmlns:a16="http://schemas.microsoft.com/office/drawing/2014/main" id="{9686678B-10EB-004A-82B8-318939C56CCB}"/>
              </a:ext>
            </a:extLst>
          </p:cNvPr>
          <p:cNvCxnSpPr>
            <a:cxnSpLocks/>
          </p:cNvCxnSpPr>
          <p:nvPr/>
        </p:nvCxnSpPr>
        <p:spPr>
          <a:xfrm flipH="1">
            <a:off x="8340796" y="5351630"/>
            <a:ext cx="514482" cy="493142"/>
          </a:xfrm>
          <a:prstGeom prst="straightConnector1">
            <a:avLst/>
          </a:prstGeom>
          <a:ln w="19050">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473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EFA32451-A0C4-8547-A682-2D515307E23D}"/>
              </a:ext>
            </a:extLst>
          </p:cNvPr>
          <p:cNvCxnSpPr>
            <a:cxnSpLocks/>
          </p:cNvCxnSpPr>
          <p:nvPr/>
        </p:nvCxnSpPr>
        <p:spPr>
          <a:xfrm flipV="1">
            <a:off x="8149242" y="2150110"/>
            <a:ext cx="0" cy="706384"/>
          </a:xfrm>
          <a:prstGeom prst="straightConnector1">
            <a:avLst/>
          </a:prstGeom>
          <a:ln w="19050">
            <a:solidFill>
              <a:schemeClr val="bg1">
                <a:lumMod val="8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3" name="正方形/長方形 42">
            <a:extLst>
              <a:ext uri="{FF2B5EF4-FFF2-40B4-BE49-F238E27FC236}">
                <a16:creationId xmlns:a16="http://schemas.microsoft.com/office/drawing/2014/main" id="{D1D947E4-7CAD-0947-AA8F-7B35249E22EE}"/>
              </a:ext>
            </a:extLst>
          </p:cNvPr>
          <p:cNvSpPr/>
          <p:nvPr/>
        </p:nvSpPr>
        <p:spPr>
          <a:xfrm>
            <a:off x="6740861" y="686423"/>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5974BD7-8049-AC4D-AC79-46A8166FEEFD}"/>
              </a:ext>
            </a:extLst>
          </p:cNvPr>
          <p:cNvSpPr/>
          <p:nvPr/>
        </p:nvSpPr>
        <p:spPr>
          <a:xfrm>
            <a:off x="6740861" y="2856494"/>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BDB0000C-76A1-C04D-961A-A6E59C8279FB}"/>
              </a:ext>
            </a:extLst>
          </p:cNvPr>
          <p:cNvSpPr/>
          <p:nvPr/>
        </p:nvSpPr>
        <p:spPr>
          <a:xfrm>
            <a:off x="6740861" y="5026565"/>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6" name="直線矢印コネクタ 45">
            <a:extLst>
              <a:ext uri="{FF2B5EF4-FFF2-40B4-BE49-F238E27FC236}">
                <a16:creationId xmlns:a16="http://schemas.microsoft.com/office/drawing/2014/main" id="{D6DCB3B7-6F28-F640-8507-EDB62CEA32A0}"/>
              </a:ext>
            </a:extLst>
          </p:cNvPr>
          <p:cNvCxnSpPr>
            <a:cxnSpLocks/>
            <a:stCxn id="44" idx="1"/>
          </p:cNvCxnSpPr>
          <p:nvPr/>
        </p:nvCxnSpPr>
        <p:spPr>
          <a:xfrm flipH="1">
            <a:off x="3847061" y="3588338"/>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a:extLst>
              <a:ext uri="{FF2B5EF4-FFF2-40B4-BE49-F238E27FC236}">
                <a16:creationId xmlns:a16="http://schemas.microsoft.com/office/drawing/2014/main" id="{834EA222-1B91-364E-AB33-30E05682111A}"/>
              </a:ext>
            </a:extLst>
          </p:cNvPr>
          <p:cNvCxnSpPr>
            <a:cxnSpLocks/>
            <a:stCxn id="43" idx="1"/>
          </p:cNvCxnSpPr>
          <p:nvPr/>
        </p:nvCxnSpPr>
        <p:spPr>
          <a:xfrm flipH="1">
            <a:off x="3847061" y="1418267"/>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017D5897-3463-D54A-B1FC-59527543ADFA}"/>
              </a:ext>
            </a:extLst>
          </p:cNvPr>
          <p:cNvCxnSpPr>
            <a:cxnSpLocks/>
            <a:stCxn id="45" idx="1"/>
          </p:cNvCxnSpPr>
          <p:nvPr/>
        </p:nvCxnSpPr>
        <p:spPr>
          <a:xfrm flipH="1">
            <a:off x="3847061" y="5758409"/>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93B43CE5-A71F-8B41-BB45-D096523F4F6F}"/>
              </a:ext>
            </a:extLst>
          </p:cNvPr>
          <p:cNvCxnSpPr>
            <a:cxnSpLocks/>
            <a:stCxn id="44" idx="2"/>
            <a:endCxn id="45" idx="0"/>
          </p:cNvCxnSpPr>
          <p:nvPr/>
        </p:nvCxnSpPr>
        <p:spPr>
          <a:xfrm>
            <a:off x="8149242" y="4320181"/>
            <a:ext cx="0" cy="706384"/>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270173"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P.72</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C3E9C51E-3175-B648-8675-0FDA1231C76D}"/>
              </a:ext>
            </a:extLst>
          </p:cNvPr>
          <p:cNvGrpSpPr/>
          <p:nvPr/>
        </p:nvGrpSpPr>
        <p:grpSpPr>
          <a:xfrm>
            <a:off x="1030299" y="686423"/>
            <a:ext cx="2816762" cy="1463687"/>
            <a:chOff x="356842" y="2955290"/>
            <a:chExt cx="2816762" cy="1463687"/>
          </a:xfrm>
        </p:grpSpPr>
        <p:sp>
          <p:nvSpPr>
            <p:cNvPr id="7" name="正方形/長方形 6">
              <a:extLst>
                <a:ext uri="{FF2B5EF4-FFF2-40B4-BE49-F238E27FC236}">
                  <a16:creationId xmlns:a16="http://schemas.microsoft.com/office/drawing/2014/main" id="{113E49DE-656F-BB44-8A4C-EA00C6F59AFC}"/>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74AD164C-68C0-AB46-B240-763DD42741F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955FBAB-C5C4-784D-A5A3-7FA1C1867D5B}"/>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筋トレや運動をしたいスポーツ好き</a:t>
              </a:r>
              <a:endParaRPr kumimoji="1" lang="en-US" altLang="ja-JP" sz="1400" dirty="0">
                <a:solidFill>
                  <a:schemeClr val="tx1">
                    <a:lumMod val="75000"/>
                    <a:lumOff val="25000"/>
                  </a:schemeClr>
                </a:solidFill>
                <a:latin typeface="+mn-ea"/>
              </a:endParaRPr>
            </a:p>
          </p:txBody>
        </p:sp>
      </p:grpSp>
      <p:grpSp>
        <p:nvGrpSpPr>
          <p:cNvPr id="10" name="グループ化 9">
            <a:extLst>
              <a:ext uri="{FF2B5EF4-FFF2-40B4-BE49-F238E27FC236}">
                <a16:creationId xmlns:a16="http://schemas.microsoft.com/office/drawing/2014/main" id="{CD236AC6-6530-ED40-A332-29E732853108}"/>
              </a:ext>
            </a:extLst>
          </p:cNvPr>
          <p:cNvGrpSpPr/>
          <p:nvPr/>
        </p:nvGrpSpPr>
        <p:grpSpPr>
          <a:xfrm>
            <a:off x="1030299" y="5026565"/>
            <a:ext cx="2816762" cy="1463687"/>
            <a:chOff x="356842" y="2955290"/>
            <a:chExt cx="2816762" cy="1463687"/>
          </a:xfrm>
        </p:grpSpPr>
        <p:sp>
          <p:nvSpPr>
            <p:cNvPr id="11" name="正方形/長方形 10">
              <a:extLst>
                <a:ext uri="{FF2B5EF4-FFF2-40B4-BE49-F238E27FC236}">
                  <a16:creationId xmlns:a16="http://schemas.microsoft.com/office/drawing/2014/main" id="{D53285A8-9B7F-CB48-BD3E-1BACD88C761E}"/>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79D68AA1-E9B7-054B-B368-9001227E13E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92E34BB-79FE-2946-8C24-22E98B3A34A3}"/>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月額会員制で提供</a:t>
              </a:r>
              <a:endParaRPr kumimoji="1" lang="en-US" altLang="ja-JP"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CFC9095F-36FC-1447-BBC5-B4BACCCF51F8}"/>
              </a:ext>
            </a:extLst>
          </p:cNvPr>
          <p:cNvGrpSpPr/>
          <p:nvPr/>
        </p:nvGrpSpPr>
        <p:grpSpPr>
          <a:xfrm>
            <a:off x="1030299" y="2856494"/>
            <a:ext cx="2816762" cy="1463687"/>
            <a:chOff x="356842" y="2955290"/>
            <a:chExt cx="2816762" cy="1463687"/>
          </a:xfrm>
        </p:grpSpPr>
        <p:sp>
          <p:nvSpPr>
            <p:cNvPr id="15" name="正方形/長方形 14">
              <a:extLst>
                <a:ext uri="{FF2B5EF4-FFF2-40B4-BE49-F238E27FC236}">
                  <a16:creationId xmlns:a16="http://schemas.microsoft.com/office/drawing/2014/main" id="{F7B96F04-33C3-C749-A3E8-B0E0D3AC43F6}"/>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DCA10349-3742-7E49-90EC-F3B36028E8A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D8058C8A-45B4-AF44-94BC-739C01F8DAAC}"/>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トレーニング環境</a:t>
              </a:r>
              <a:endParaRPr kumimoji="1" lang="en-US" altLang="ja-JP" sz="1400" dirty="0">
                <a:solidFill>
                  <a:schemeClr val="tx1">
                    <a:lumMod val="75000"/>
                    <a:lumOff val="25000"/>
                  </a:schemeClr>
                </a:solidFill>
                <a:latin typeface="+mn-ea"/>
              </a:endParaRPr>
            </a:p>
          </p:txBody>
        </p:sp>
      </p:grpSp>
      <p:sp>
        <p:nvSpPr>
          <p:cNvPr id="18" name="テキスト ボックス 17">
            <a:extLst>
              <a:ext uri="{FF2B5EF4-FFF2-40B4-BE49-F238E27FC236}">
                <a16:creationId xmlns:a16="http://schemas.microsoft.com/office/drawing/2014/main" id="{69E16A90-CA51-864B-AD09-F9FEEB4DB9BF}"/>
              </a:ext>
            </a:extLst>
          </p:cNvPr>
          <p:cNvSpPr txBox="1"/>
          <p:nvPr/>
        </p:nvSpPr>
        <p:spPr>
          <a:xfrm>
            <a:off x="376304" y="686422"/>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対象者</a:t>
            </a:r>
            <a:endParaRPr kumimoji="1" lang="ja-JP" altLang="en-US" sz="1400" b="1"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4502086D-BB81-7C43-A5C1-F26281122F80}"/>
              </a:ext>
            </a:extLst>
          </p:cNvPr>
          <p:cNvSpPr txBox="1"/>
          <p:nvPr/>
        </p:nvSpPr>
        <p:spPr>
          <a:xfrm>
            <a:off x="376304" y="2856494"/>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提供物</a:t>
            </a:r>
            <a:endParaRPr kumimoji="1" lang="ja-JP" altLang="en-US" sz="1400" b="1"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24EF1690-4798-EA4E-A189-63E0EAEC817B}"/>
              </a:ext>
            </a:extLst>
          </p:cNvPr>
          <p:cNvSpPr txBox="1"/>
          <p:nvPr/>
        </p:nvSpPr>
        <p:spPr>
          <a:xfrm>
            <a:off x="376304" y="5026577"/>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届け方</a:t>
            </a:r>
            <a:endParaRPr kumimoji="1" lang="ja-JP" altLang="en-US" sz="1400" b="1" dirty="0">
              <a:solidFill>
                <a:schemeClr val="tx1">
                  <a:lumMod val="75000"/>
                  <a:lumOff val="25000"/>
                </a:schemeClr>
              </a:solidFill>
              <a:latin typeface="+mn-ea"/>
            </a:endParaRPr>
          </a:p>
        </p:txBody>
      </p:sp>
      <p:grpSp>
        <p:nvGrpSpPr>
          <p:cNvPr id="21" name="グループ化 20">
            <a:extLst>
              <a:ext uri="{FF2B5EF4-FFF2-40B4-BE49-F238E27FC236}">
                <a16:creationId xmlns:a16="http://schemas.microsoft.com/office/drawing/2014/main" id="{666D1E7C-6B62-2D4D-AA9E-000D8BE8742B}"/>
              </a:ext>
            </a:extLst>
          </p:cNvPr>
          <p:cNvGrpSpPr/>
          <p:nvPr/>
        </p:nvGrpSpPr>
        <p:grpSpPr>
          <a:xfrm>
            <a:off x="6740861" y="2856494"/>
            <a:ext cx="2816762" cy="1463687"/>
            <a:chOff x="356842" y="2955290"/>
            <a:chExt cx="2816762" cy="1463687"/>
          </a:xfrm>
        </p:grpSpPr>
        <p:sp>
          <p:nvSpPr>
            <p:cNvPr id="22" name="正方形/長方形 21">
              <a:extLst>
                <a:ext uri="{FF2B5EF4-FFF2-40B4-BE49-F238E27FC236}">
                  <a16:creationId xmlns:a16="http://schemas.microsoft.com/office/drawing/2014/main" id="{608F3266-2D73-D742-9E67-20EF7652279A}"/>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A19DA529-E7FE-5A42-B7D0-DABBC42CA3D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9F1CF16-6069-3D4A-96FB-8857CB7E8CE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トレーニング環境＋</a:t>
              </a:r>
              <a:r>
                <a:rPr kumimoji="1" lang="en-US" altLang="ja-JP" sz="1400" dirty="0">
                  <a:solidFill>
                    <a:schemeClr val="tx1">
                      <a:lumMod val="75000"/>
                      <a:lumOff val="25000"/>
                    </a:schemeClr>
                  </a:solidFill>
                  <a:latin typeface="+mn-ea"/>
                </a:rPr>
                <a:t>PC</a:t>
              </a:r>
              <a:r>
                <a:rPr kumimoji="1" lang="ja-JP" altLang="en-US" sz="1400">
                  <a:solidFill>
                    <a:schemeClr val="tx1">
                      <a:lumMod val="75000"/>
                      <a:lumOff val="25000"/>
                    </a:schemeClr>
                  </a:solidFill>
                  <a:latin typeface="+mn-ea"/>
                </a:rPr>
                <a:t>作業スペース</a:t>
              </a:r>
              <a:endParaRPr kumimoji="1" lang="en-US" altLang="ja-JP" sz="1400" dirty="0">
                <a:solidFill>
                  <a:schemeClr val="tx1">
                    <a:lumMod val="75000"/>
                    <a:lumOff val="25000"/>
                  </a:schemeClr>
                </a:solidFill>
                <a:latin typeface="+mn-ea"/>
              </a:endParaRPr>
            </a:p>
          </p:txBody>
        </p:sp>
      </p:grpSp>
      <p:cxnSp>
        <p:nvCxnSpPr>
          <p:cNvPr id="25" name="直線矢印コネクタ 24">
            <a:extLst>
              <a:ext uri="{FF2B5EF4-FFF2-40B4-BE49-F238E27FC236}">
                <a16:creationId xmlns:a16="http://schemas.microsoft.com/office/drawing/2014/main" id="{2320D4F1-5E36-EA4D-80B5-FA258F4F5DBD}"/>
              </a:ext>
            </a:extLst>
          </p:cNvPr>
          <p:cNvCxnSpPr>
            <a:cxnSpLocks/>
            <a:stCxn id="7" idx="2"/>
            <a:endCxn id="15" idx="0"/>
          </p:cNvCxnSpPr>
          <p:nvPr/>
        </p:nvCxnSpPr>
        <p:spPr>
          <a:xfrm>
            <a:off x="2438680" y="2150110"/>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A2963C8E-ACC0-EF4B-98FE-74C165684255}"/>
              </a:ext>
            </a:extLst>
          </p:cNvPr>
          <p:cNvCxnSpPr>
            <a:cxnSpLocks/>
            <a:stCxn id="15" idx="2"/>
            <a:endCxn id="11" idx="0"/>
          </p:cNvCxnSpPr>
          <p:nvPr/>
        </p:nvCxnSpPr>
        <p:spPr>
          <a:xfrm>
            <a:off x="2438680" y="4320181"/>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90746A31-DB66-1248-995C-259D270F9A82}"/>
              </a:ext>
            </a:extLst>
          </p:cNvPr>
          <p:cNvCxnSpPr>
            <a:cxnSpLocks/>
            <a:stCxn id="15" idx="3"/>
            <a:endCxn id="22" idx="1"/>
          </p:cNvCxnSpPr>
          <p:nvPr/>
        </p:nvCxnSpPr>
        <p:spPr>
          <a:xfrm>
            <a:off x="3847061" y="3588338"/>
            <a:ext cx="2893800" cy="0"/>
          </a:xfrm>
          <a:prstGeom prst="straightConnector1">
            <a:avLst/>
          </a:prstGeom>
          <a:ln w="19050">
            <a:solidFill>
              <a:schemeClr val="tx1">
                <a:lumMod val="85000"/>
                <a:lumOff val="15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3" name="グループ化 32">
            <a:extLst>
              <a:ext uri="{FF2B5EF4-FFF2-40B4-BE49-F238E27FC236}">
                <a16:creationId xmlns:a16="http://schemas.microsoft.com/office/drawing/2014/main" id="{AC90A413-DEF5-BB4B-96CA-0C23AE341F6A}"/>
              </a:ext>
            </a:extLst>
          </p:cNvPr>
          <p:cNvGrpSpPr/>
          <p:nvPr/>
        </p:nvGrpSpPr>
        <p:grpSpPr>
          <a:xfrm>
            <a:off x="6740861" y="686423"/>
            <a:ext cx="2816762" cy="1463687"/>
            <a:chOff x="356842" y="2955290"/>
            <a:chExt cx="2816762" cy="1463687"/>
          </a:xfrm>
        </p:grpSpPr>
        <p:sp>
          <p:nvSpPr>
            <p:cNvPr id="34" name="正方形/長方形 33">
              <a:extLst>
                <a:ext uri="{FF2B5EF4-FFF2-40B4-BE49-F238E27FC236}">
                  <a16:creationId xmlns:a16="http://schemas.microsoft.com/office/drawing/2014/main" id="{F0418C4D-72D8-0241-B62C-71A696084486}"/>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F66FAE9E-46F0-0D4E-B9D8-D51A6847EE6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BC55A5AE-DD63-9B4D-9CE6-860B5F3BAC64}"/>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運動不足に悩む</a:t>
              </a:r>
              <a:r>
                <a:rPr kumimoji="1" lang="en-US" altLang="ja-JP" sz="1400" dirty="0">
                  <a:solidFill>
                    <a:schemeClr val="tx1">
                      <a:lumMod val="75000"/>
                      <a:lumOff val="25000"/>
                    </a:schemeClr>
                  </a:solidFill>
                  <a:latin typeface="+mn-ea"/>
                </a:rPr>
                <a:t>PC</a:t>
              </a:r>
              <a:r>
                <a:rPr kumimoji="1" lang="ja-JP" altLang="en-US" sz="1400">
                  <a:solidFill>
                    <a:schemeClr val="tx1">
                      <a:lumMod val="75000"/>
                      <a:lumOff val="25000"/>
                    </a:schemeClr>
                  </a:solidFill>
                  <a:latin typeface="+mn-ea"/>
                </a:rPr>
                <a:t>作業の多い人</a:t>
              </a:r>
              <a:endParaRPr kumimoji="1" lang="en-US" altLang="ja-JP" sz="1400" dirty="0">
                <a:solidFill>
                  <a:schemeClr val="tx1">
                    <a:lumMod val="75000"/>
                    <a:lumOff val="25000"/>
                  </a:schemeClr>
                </a:solidFill>
                <a:latin typeface="+mn-ea"/>
              </a:endParaRPr>
            </a:p>
          </p:txBody>
        </p:sp>
      </p:grpSp>
      <p:cxnSp>
        <p:nvCxnSpPr>
          <p:cNvPr id="37" name="直線矢印コネクタ 36">
            <a:extLst>
              <a:ext uri="{FF2B5EF4-FFF2-40B4-BE49-F238E27FC236}">
                <a16:creationId xmlns:a16="http://schemas.microsoft.com/office/drawing/2014/main" id="{6285B1A0-D711-6949-9A60-827CE034D540}"/>
              </a:ext>
            </a:extLst>
          </p:cNvPr>
          <p:cNvCxnSpPr>
            <a:cxnSpLocks/>
            <a:stCxn id="22" idx="0"/>
            <a:endCxn id="34" idx="2"/>
          </p:cNvCxnSpPr>
          <p:nvPr/>
        </p:nvCxnSpPr>
        <p:spPr>
          <a:xfrm flipV="1">
            <a:off x="8149242" y="2150110"/>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749667BB-3432-0F48-9ED3-8492D2DF6B21}"/>
              </a:ext>
            </a:extLst>
          </p:cNvPr>
          <p:cNvSpPr txBox="1"/>
          <p:nvPr/>
        </p:nvSpPr>
        <p:spPr>
          <a:xfrm>
            <a:off x="3847060" y="3220027"/>
            <a:ext cx="289380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水平移動</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25472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336181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02_</a:t>
            </a:r>
            <a:r>
              <a:rPr lang="ja-JP" altLang="en-US" sz="1200" b="1" dirty="0">
                <a:solidFill>
                  <a:schemeClr val="tx1">
                    <a:lumMod val="75000"/>
                    <a:lumOff val="25000"/>
                  </a:schemeClr>
                </a:solidFill>
                <a:latin typeface="+mn-ea"/>
              </a:rPr>
              <a:t>批判的思考（クリティカル・シンキング）</a:t>
            </a:r>
            <a:endParaRPr kumimoji="1" lang="ja-JP" altLang="en-US" sz="1200" b="1"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330CF442-9696-474E-B98D-8E239A6F6B64}"/>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92497BDE-49DB-9744-AF92-AB41E267230D}"/>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E0EF04E-8AF7-2842-A0AE-01B5F46DCD82}"/>
              </a:ext>
            </a:extLst>
          </p:cNvPr>
          <p:cNvCxnSpPr>
            <a:cxnSpLocks/>
          </p:cNvCxnSpPr>
          <p:nvPr/>
        </p:nvCxnSpPr>
        <p:spPr>
          <a:xfrm flipV="1">
            <a:off x="7257427" y="690191"/>
            <a:ext cx="0" cy="580006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B91DE5F8-D949-F24F-9556-8BBC6502AF4C}"/>
              </a:ext>
            </a:extLst>
          </p:cNvPr>
          <p:cNvSpPr txBox="1"/>
          <p:nvPr/>
        </p:nvSpPr>
        <p:spPr>
          <a:xfrm>
            <a:off x="356841" y="750942"/>
            <a:ext cx="688835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自分の考えをまとめる</a:t>
            </a:r>
            <a:endParaRPr kumimoji="1" lang="ja-JP" altLang="en-US" sz="1600" b="1" dirty="0">
              <a:solidFill>
                <a:schemeClr val="tx1">
                  <a:lumMod val="75000"/>
                  <a:lumOff val="25000"/>
                </a:schemeClr>
              </a:solidFill>
              <a:latin typeface="+mn-ea"/>
            </a:endParaRPr>
          </a:p>
        </p:txBody>
      </p:sp>
      <p:sp>
        <p:nvSpPr>
          <p:cNvPr id="38" name="テキスト ボックス 37">
            <a:extLst>
              <a:ext uri="{FF2B5EF4-FFF2-40B4-BE49-F238E27FC236}">
                <a16:creationId xmlns:a16="http://schemas.microsoft.com/office/drawing/2014/main" id="{7086BCA4-2C6F-8C4A-A74E-5105697BAA9C}"/>
              </a:ext>
            </a:extLst>
          </p:cNvPr>
          <p:cNvSpPr txBox="1"/>
          <p:nvPr/>
        </p:nvSpPr>
        <p:spPr>
          <a:xfrm>
            <a:off x="7269655" y="750942"/>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疑ってみる</a:t>
            </a:r>
            <a:endParaRPr kumimoji="1" lang="ja-JP" altLang="en-US" sz="1600" b="1" dirty="0">
              <a:solidFill>
                <a:schemeClr val="tx1">
                  <a:lumMod val="75000"/>
                  <a:lumOff val="25000"/>
                </a:schemeClr>
              </a:solidFill>
              <a:latin typeface="+mn-ea"/>
            </a:endParaRPr>
          </a:p>
        </p:txBody>
      </p:sp>
      <p:sp>
        <p:nvSpPr>
          <p:cNvPr id="31" name="正方形/長方形 30">
            <a:extLst>
              <a:ext uri="{FF2B5EF4-FFF2-40B4-BE49-F238E27FC236}">
                <a16:creationId xmlns:a16="http://schemas.microsoft.com/office/drawing/2014/main" id="{C2990D60-4F52-E143-A530-B7E784E2DE38}"/>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0" name="直線矢印コネクタ 39">
            <a:extLst>
              <a:ext uri="{FF2B5EF4-FFF2-40B4-BE49-F238E27FC236}">
                <a16:creationId xmlns:a16="http://schemas.microsoft.com/office/drawing/2014/main" id="{92111C2C-8E45-E44D-A1FB-3113B6328803}"/>
              </a:ext>
            </a:extLst>
          </p:cNvPr>
          <p:cNvCxnSpPr>
            <a:cxnSpLocks/>
          </p:cNvCxnSpPr>
          <p:nvPr/>
        </p:nvCxnSpPr>
        <p:spPr>
          <a:xfrm>
            <a:off x="356842" y="2926062"/>
            <a:ext cx="6888356"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57FC84FA-A3E3-2E4D-ABDE-3F4708971734}"/>
              </a:ext>
            </a:extLst>
          </p:cNvPr>
          <p:cNvCxnSpPr>
            <a:cxnSpLocks/>
          </p:cNvCxnSpPr>
          <p:nvPr/>
        </p:nvCxnSpPr>
        <p:spPr>
          <a:xfrm>
            <a:off x="356842" y="4708157"/>
            <a:ext cx="6888356"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17595CF6-5CF2-424B-B821-188A74DB76F5}"/>
              </a:ext>
            </a:extLst>
          </p:cNvPr>
          <p:cNvCxnSpPr>
            <a:cxnSpLocks/>
          </p:cNvCxnSpPr>
          <p:nvPr/>
        </p:nvCxnSpPr>
        <p:spPr>
          <a:xfrm>
            <a:off x="356841" y="6490252"/>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FDE74DE0-E58D-7A4D-9F3D-2B76C175A160}"/>
              </a:ext>
            </a:extLst>
          </p:cNvPr>
          <p:cNvGrpSpPr/>
          <p:nvPr/>
        </p:nvGrpSpPr>
        <p:grpSpPr>
          <a:xfrm>
            <a:off x="703597" y="4892559"/>
            <a:ext cx="1835039" cy="1413290"/>
            <a:chOff x="356842" y="2915919"/>
            <a:chExt cx="2816762" cy="1607877"/>
          </a:xfrm>
        </p:grpSpPr>
        <p:sp>
          <p:nvSpPr>
            <p:cNvPr id="44" name="正方形/長方形 43">
              <a:extLst>
                <a:ext uri="{FF2B5EF4-FFF2-40B4-BE49-F238E27FC236}">
                  <a16:creationId xmlns:a16="http://schemas.microsoft.com/office/drawing/2014/main" id="{798D065D-2BFD-BE4A-8AEA-D5C70C67D40F}"/>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45" name="テキスト ボックス 44">
              <a:extLst>
                <a:ext uri="{FF2B5EF4-FFF2-40B4-BE49-F238E27FC236}">
                  <a16:creationId xmlns:a16="http://schemas.microsoft.com/office/drawing/2014/main" id="{CFFD6040-570E-4243-B1C8-1D395DD16CD0}"/>
                </a:ext>
              </a:extLst>
            </p:cNvPr>
            <p:cNvSpPr txBox="1"/>
            <p:nvPr/>
          </p:nvSpPr>
          <p:spPr>
            <a:xfrm>
              <a:off x="539206" y="3126174"/>
              <a:ext cx="2452034" cy="102047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A</a:t>
              </a:r>
              <a:r>
                <a:rPr kumimoji="1" lang="ja-JP" altLang="en-US" sz="1200">
                  <a:solidFill>
                    <a:schemeClr val="tx1">
                      <a:lumMod val="75000"/>
                      <a:lumOff val="25000"/>
                    </a:schemeClr>
                  </a:solidFill>
                  <a:latin typeface="+mn-ea"/>
                </a:rPr>
                <a:t>社も</a:t>
              </a:r>
              <a:r>
                <a:rPr kumimoji="1" lang="en-US" altLang="ja-JP" sz="1200" dirty="0">
                  <a:solidFill>
                    <a:schemeClr val="tx1">
                      <a:lumMod val="75000"/>
                      <a:lumOff val="25000"/>
                    </a:schemeClr>
                  </a:solidFill>
                  <a:latin typeface="+mn-ea"/>
                </a:rPr>
                <a:t>B</a:t>
              </a:r>
              <a:r>
                <a:rPr kumimoji="1" lang="ja-JP" altLang="en-US" sz="1200">
                  <a:solidFill>
                    <a:schemeClr val="tx1">
                      <a:lumMod val="75000"/>
                      <a:lumOff val="25000"/>
                    </a:schemeClr>
                  </a:solidFill>
                  <a:latin typeface="+mn-ea"/>
                </a:rPr>
                <a:t>社も</a:t>
              </a:r>
              <a:r>
                <a:rPr kumimoji="1" lang="en-US" altLang="ja-JP" sz="1200" dirty="0">
                  <a:solidFill>
                    <a:schemeClr val="tx1">
                      <a:lumMod val="75000"/>
                      <a:lumOff val="25000"/>
                    </a:schemeClr>
                  </a:solidFill>
                  <a:latin typeface="+mn-ea"/>
                </a:rPr>
                <a:t>C</a:t>
              </a:r>
              <a:r>
                <a:rPr kumimoji="1" lang="ja-JP" altLang="en-US" sz="1200">
                  <a:solidFill>
                    <a:schemeClr val="tx1">
                      <a:lumMod val="75000"/>
                      <a:lumOff val="25000"/>
                    </a:schemeClr>
                  </a:solidFill>
                  <a:latin typeface="+mn-ea"/>
                </a:rPr>
                <a:t>社も動画広告で成果を出している</a:t>
              </a:r>
              <a:endParaRPr kumimoji="1" lang="ja-JP" altLang="en-US" sz="1200" dirty="0">
                <a:solidFill>
                  <a:schemeClr val="tx1">
                    <a:lumMod val="75000"/>
                    <a:lumOff val="25000"/>
                  </a:schemeClr>
                </a:solidFill>
                <a:latin typeface="+mn-ea"/>
              </a:endParaRPr>
            </a:p>
          </p:txBody>
        </p:sp>
      </p:grpSp>
      <p:grpSp>
        <p:nvGrpSpPr>
          <p:cNvPr id="52" name="グループ化 51">
            <a:extLst>
              <a:ext uri="{FF2B5EF4-FFF2-40B4-BE49-F238E27FC236}">
                <a16:creationId xmlns:a16="http://schemas.microsoft.com/office/drawing/2014/main" id="{2A9BD9BD-D36D-8049-A8E1-7489F7546685}"/>
              </a:ext>
            </a:extLst>
          </p:cNvPr>
          <p:cNvGrpSpPr/>
          <p:nvPr/>
        </p:nvGrpSpPr>
        <p:grpSpPr>
          <a:xfrm>
            <a:off x="2883500" y="4892559"/>
            <a:ext cx="1835039" cy="1413290"/>
            <a:chOff x="356842" y="2915919"/>
            <a:chExt cx="2816762" cy="1607877"/>
          </a:xfrm>
        </p:grpSpPr>
        <p:sp>
          <p:nvSpPr>
            <p:cNvPr id="53" name="正方形/長方形 52">
              <a:extLst>
                <a:ext uri="{FF2B5EF4-FFF2-40B4-BE49-F238E27FC236}">
                  <a16:creationId xmlns:a16="http://schemas.microsoft.com/office/drawing/2014/main" id="{DC216483-0F35-504F-85A9-DA7A056A325E}"/>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4" name="テキスト ボックス 53">
              <a:extLst>
                <a:ext uri="{FF2B5EF4-FFF2-40B4-BE49-F238E27FC236}">
                  <a16:creationId xmlns:a16="http://schemas.microsoft.com/office/drawing/2014/main" id="{E2424160-F90F-A842-8042-9FAA7AAF6316}"/>
                </a:ext>
              </a:extLst>
            </p:cNvPr>
            <p:cNvSpPr txBox="1"/>
            <p:nvPr/>
          </p:nvSpPr>
          <p:spPr>
            <a:xfrm>
              <a:off x="539206" y="3126174"/>
              <a:ext cx="2452034" cy="705339"/>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動画チャンネルを持つ企業も増えている</a:t>
              </a:r>
              <a:endParaRPr kumimoji="1" lang="ja-JP" altLang="en-US" sz="1200" dirty="0">
                <a:solidFill>
                  <a:schemeClr val="tx1">
                    <a:lumMod val="75000"/>
                    <a:lumOff val="25000"/>
                  </a:schemeClr>
                </a:solidFill>
                <a:latin typeface="+mn-ea"/>
              </a:endParaRPr>
            </a:p>
          </p:txBody>
        </p:sp>
      </p:grpSp>
      <p:grpSp>
        <p:nvGrpSpPr>
          <p:cNvPr id="55" name="グループ化 54">
            <a:extLst>
              <a:ext uri="{FF2B5EF4-FFF2-40B4-BE49-F238E27FC236}">
                <a16:creationId xmlns:a16="http://schemas.microsoft.com/office/drawing/2014/main" id="{0F81702B-CF66-304B-9572-2A29D1016395}"/>
              </a:ext>
            </a:extLst>
          </p:cNvPr>
          <p:cNvGrpSpPr/>
          <p:nvPr/>
        </p:nvGrpSpPr>
        <p:grpSpPr>
          <a:xfrm>
            <a:off x="5063403" y="4892559"/>
            <a:ext cx="1835039" cy="1413290"/>
            <a:chOff x="356842" y="2915919"/>
            <a:chExt cx="2816762" cy="1607877"/>
          </a:xfrm>
        </p:grpSpPr>
        <p:sp>
          <p:nvSpPr>
            <p:cNvPr id="56" name="正方形/長方形 55">
              <a:extLst>
                <a:ext uri="{FF2B5EF4-FFF2-40B4-BE49-F238E27FC236}">
                  <a16:creationId xmlns:a16="http://schemas.microsoft.com/office/drawing/2014/main" id="{46B16589-7395-9945-A049-0B99AB07E25D}"/>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7" name="テキスト ボックス 56">
              <a:extLst>
                <a:ext uri="{FF2B5EF4-FFF2-40B4-BE49-F238E27FC236}">
                  <a16:creationId xmlns:a16="http://schemas.microsoft.com/office/drawing/2014/main" id="{AD4C1B42-9623-1A46-80C1-DC4E77D31AE0}"/>
                </a:ext>
              </a:extLst>
            </p:cNvPr>
            <p:cNvSpPr txBox="1"/>
            <p:nvPr/>
          </p:nvSpPr>
          <p:spPr>
            <a:xfrm>
              <a:off x="539206" y="3126174"/>
              <a:ext cx="2452034" cy="705339"/>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自社の強みは写真だとうまく伝わらない</a:t>
              </a:r>
              <a:endParaRPr kumimoji="1" lang="ja-JP" altLang="en-US" sz="1200" dirty="0">
                <a:solidFill>
                  <a:schemeClr val="tx1">
                    <a:lumMod val="75000"/>
                    <a:lumOff val="25000"/>
                  </a:schemeClr>
                </a:solidFill>
                <a:latin typeface="+mn-ea"/>
              </a:endParaRPr>
            </a:p>
          </p:txBody>
        </p:sp>
      </p:grpSp>
      <p:grpSp>
        <p:nvGrpSpPr>
          <p:cNvPr id="59" name="グループ化 58">
            <a:extLst>
              <a:ext uri="{FF2B5EF4-FFF2-40B4-BE49-F238E27FC236}">
                <a16:creationId xmlns:a16="http://schemas.microsoft.com/office/drawing/2014/main" id="{F244C48E-2B78-4F4D-BB8B-A6B82DD2D4E2}"/>
              </a:ext>
            </a:extLst>
          </p:cNvPr>
          <p:cNvGrpSpPr/>
          <p:nvPr/>
        </p:nvGrpSpPr>
        <p:grpSpPr>
          <a:xfrm>
            <a:off x="1793548" y="3110464"/>
            <a:ext cx="1835039" cy="1413290"/>
            <a:chOff x="356842" y="2915919"/>
            <a:chExt cx="2816762" cy="1607877"/>
          </a:xfrm>
        </p:grpSpPr>
        <p:sp>
          <p:nvSpPr>
            <p:cNvPr id="60" name="正方形/長方形 59">
              <a:extLst>
                <a:ext uri="{FF2B5EF4-FFF2-40B4-BE49-F238E27FC236}">
                  <a16:creationId xmlns:a16="http://schemas.microsoft.com/office/drawing/2014/main" id="{121F6447-3C1F-764A-8D1D-FCFAF51CDF3C}"/>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1" name="テキスト ボックス 60">
              <a:extLst>
                <a:ext uri="{FF2B5EF4-FFF2-40B4-BE49-F238E27FC236}">
                  <a16:creationId xmlns:a16="http://schemas.microsoft.com/office/drawing/2014/main" id="{BC904A8A-5C6A-CD49-829A-1E0D339ECDF7}"/>
                </a:ext>
              </a:extLst>
            </p:cNvPr>
            <p:cNvSpPr txBox="1"/>
            <p:nvPr/>
          </p:nvSpPr>
          <p:spPr>
            <a:xfrm>
              <a:off x="539206" y="3126174"/>
              <a:ext cx="2452034"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競合各社が動画を活用して成果を出し始めている</a:t>
              </a:r>
              <a:endParaRPr kumimoji="1" lang="ja-JP" altLang="en-US" sz="1200" dirty="0">
                <a:solidFill>
                  <a:schemeClr val="tx1">
                    <a:lumMod val="75000"/>
                    <a:lumOff val="25000"/>
                  </a:schemeClr>
                </a:solidFill>
                <a:latin typeface="+mn-ea"/>
              </a:endParaRPr>
            </a:p>
          </p:txBody>
        </p:sp>
      </p:grpSp>
      <p:grpSp>
        <p:nvGrpSpPr>
          <p:cNvPr id="62" name="グループ化 61">
            <a:extLst>
              <a:ext uri="{FF2B5EF4-FFF2-40B4-BE49-F238E27FC236}">
                <a16:creationId xmlns:a16="http://schemas.microsoft.com/office/drawing/2014/main" id="{D2778FBC-80E3-C946-A6C1-937FEC842E47}"/>
              </a:ext>
            </a:extLst>
          </p:cNvPr>
          <p:cNvGrpSpPr/>
          <p:nvPr/>
        </p:nvGrpSpPr>
        <p:grpSpPr>
          <a:xfrm>
            <a:off x="5063403" y="3110464"/>
            <a:ext cx="1835039" cy="1413290"/>
            <a:chOff x="356842" y="2915919"/>
            <a:chExt cx="2816762" cy="1607877"/>
          </a:xfrm>
        </p:grpSpPr>
        <p:sp>
          <p:nvSpPr>
            <p:cNvPr id="63" name="正方形/長方形 62">
              <a:extLst>
                <a:ext uri="{FF2B5EF4-FFF2-40B4-BE49-F238E27FC236}">
                  <a16:creationId xmlns:a16="http://schemas.microsoft.com/office/drawing/2014/main" id="{A5ABA0FD-03D1-A443-9FFC-B9A51313EA6D}"/>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4" name="テキスト ボックス 63">
              <a:extLst>
                <a:ext uri="{FF2B5EF4-FFF2-40B4-BE49-F238E27FC236}">
                  <a16:creationId xmlns:a16="http://schemas.microsoft.com/office/drawing/2014/main" id="{EEA70D9D-E9EE-1D47-B7D5-8D3F1F420B8C}"/>
                </a:ext>
              </a:extLst>
            </p:cNvPr>
            <p:cNvSpPr txBox="1"/>
            <p:nvPr/>
          </p:nvSpPr>
          <p:spPr>
            <a:xfrm>
              <a:off x="539206" y="3126174"/>
              <a:ext cx="2452034"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利用イメージを詳細に伝えられる広告媒体を探している</a:t>
              </a:r>
              <a:endParaRPr kumimoji="1" lang="ja-JP" altLang="en-US" sz="1200" dirty="0">
                <a:solidFill>
                  <a:schemeClr val="tx1">
                    <a:lumMod val="75000"/>
                    <a:lumOff val="25000"/>
                  </a:schemeClr>
                </a:solidFill>
                <a:latin typeface="+mn-ea"/>
              </a:endParaRPr>
            </a:p>
          </p:txBody>
        </p:sp>
      </p:grpSp>
      <p:grpSp>
        <p:nvGrpSpPr>
          <p:cNvPr id="66" name="グループ化 65">
            <a:extLst>
              <a:ext uri="{FF2B5EF4-FFF2-40B4-BE49-F238E27FC236}">
                <a16:creationId xmlns:a16="http://schemas.microsoft.com/office/drawing/2014/main" id="{C2D50F5F-4B7C-3B45-9B50-B5F2146F6602}"/>
              </a:ext>
            </a:extLst>
          </p:cNvPr>
          <p:cNvGrpSpPr/>
          <p:nvPr/>
        </p:nvGrpSpPr>
        <p:grpSpPr>
          <a:xfrm>
            <a:off x="2883500" y="1328369"/>
            <a:ext cx="1835039" cy="1413290"/>
            <a:chOff x="356842" y="2915919"/>
            <a:chExt cx="2816762" cy="1607877"/>
          </a:xfrm>
        </p:grpSpPr>
        <p:sp>
          <p:nvSpPr>
            <p:cNvPr id="67" name="正方形/長方形 66">
              <a:extLst>
                <a:ext uri="{FF2B5EF4-FFF2-40B4-BE49-F238E27FC236}">
                  <a16:creationId xmlns:a16="http://schemas.microsoft.com/office/drawing/2014/main" id="{8A823778-2BA8-DC40-B988-4B3BD4095ECA}"/>
                </a:ext>
              </a:extLst>
            </p:cNvPr>
            <p:cNvSpPr/>
            <p:nvPr/>
          </p:nvSpPr>
          <p:spPr>
            <a:xfrm>
              <a:off x="356842" y="2915919"/>
              <a:ext cx="2816762" cy="160787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8" name="テキスト ボックス 67">
              <a:extLst>
                <a:ext uri="{FF2B5EF4-FFF2-40B4-BE49-F238E27FC236}">
                  <a16:creationId xmlns:a16="http://schemas.microsoft.com/office/drawing/2014/main" id="{0AEC9599-0B25-364F-ABBD-0BADCEE64823}"/>
                </a:ext>
              </a:extLst>
            </p:cNvPr>
            <p:cNvSpPr txBox="1"/>
            <p:nvPr/>
          </p:nvSpPr>
          <p:spPr>
            <a:xfrm>
              <a:off x="539206" y="3126174"/>
              <a:ext cx="2452034" cy="102047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自社も動画広告を取り入れて訴求力を強化すべき</a:t>
              </a:r>
              <a:endParaRPr kumimoji="1" lang="ja-JP" altLang="en-US" sz="1200" dirty="0">
                <a:solidFill>
                  <a:schemeClr val="tx1">
                    <a:lumMod val="75000"/>
                    <a:lumOff val="25000"/>
                  </a:schemeClr>
                </a:solidFill>
                <a:latin typeface="+mn-ea"/>
              </a:endParaRPr>
            </a:p>
          </p:txBody>
        </p:sp>
      </p:grpSp>
      <p:cxnSp>
        <p:nvCxnSpPr>
          <p:cNvPr id="70" name="直線矢印コネクタ 43">
            <a:extLst>
              <a:ext uri="{FF2B5EF4-FFF2-40B4-BE49-F238E27FC236}">
                <a16:creationId xmlns:a16="http://schemas.microsoft.com/office/drawing/2014/main" id="{5D67D9D1-191F-A347-B60B-5989FAA23ADA}"/>
              </a:ext>
            </a:extLst>
          </p:cNvPr>
          <p:cNvCxnSpPr>
            <a:cxnSpLocks/>
            <a:stCxn id="67" idx="2"/>
            <a:endCxn id="60" idx="0"/>
          </p:cNvCxnSpPr>
          <p:nvPr/>
        </p:nvCxnSpPr>
        <p:spPr>
          <a:xfrm rot="5400000">
            <a:off x="3071642" y="2381085"/>
            <a:ext cx="368805" cy="108995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43">
            <a:extLst>
              <a:ext uri="{FF2B5EF4-FFF2-40B4-BE49-F238E27FC236}">
                <a16:creationId xmlns:a16="http://schemas.microsoft.com/office/drawing/2014/main" id="{1CF7A682-6911-EA4E-BD75-E4F39BA4E459}"/>
              </a:ext>
            </a:extLst>
          </p:cNvPr>
          <p:cNvCxnSpPr>
            <a:cxnSpLocks/>
            <a:stCxn id="60" idx="2"/>
            <a:endCxn id="44" idx="0"/>
          </p:cNvCxnSpPr>
          <p:nvPr/>
        </p:nvCxnSpPr>
        <p:spPr>
          <a:xfrm rot="5400000">
            <a:off x="1981691" y="4163181"/>
            <a:ext cx="368805" cy="1089951"/>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43">
            <a:extLst>
              <a:ext uri="{FF2B5EF4-FFF2-40B4-BE49-F238E27FC236}">
                <a16:creationId xmlns:a16="http://schemas.microsoft.com/office/drawing/2014/main" id="{10C18258-5B9E-3548-BA9B-313049C7BCB8}"/>
              </a:ext>
            </a:extLst>
          </p:cNvPr>
          <p:cNvCxnSpPr>
            <a:cxnSpLocks/>
            <a:stCxn id="60" idx="2"/>
            <a:endCxn id="53" idx="0"/>
          </p:cNvCxnSpPr>
          <p:nvPr/>
        </p:nvCxnSpPr>
        <p:spPr>
          <a:xfrm rot="16200000" flipH="1">
            <a:off x="3071642" y="4163180"/>
            <a:ext cx="368805" cy="108995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43">
            <a:extLst>
              <a:ext uri="{FF2B5EF4-FFF2-40B4-BE49-F238E27FC236}">
                <a16:creationId xmlns:a16="http://schemas.microsoft.com/office/drawing/2014/main" id="{C62723D9-F79E-404B-A76A-04B9ECC07058}"/>
              </a:ext>
            </a:extLst>
          </p:cNvPr>
          <p:cNvCxnSpPr>
            <a:cxnSpLocks/>
            <a:stCxn id="67" idx="2"/>
            <a:endCxn id="63" idx="0"/>
          </p:cNvCxnSpPr>
          <p:nvPr/>
        </p:nvCxnSpPr>
        <p:spPr>
          <a:xfrm rot="16200000" flipH="1">
            <a:off x="4706569" y="1836109"/>
            <a:ext cx="368805" cy="2179903"/>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矢印コネクタ 43">
            <a:extLst>
              <a:ext uri="{FF2B5EF4-FFF2-40B4-BE49-F238E27FC236}">
                <a16:creationId xmlns:a16="http://schemas.microsoft.com/office/drawing/2014/main" id="{EBA9B646-CF8E-A34E-9F48-51F19411C396}"/>
              </a:ext>
            </a:extLst>
          </p:cNvPr>
          <p:cNvCxnSpPr>
            <a:cxnSpLocks/>
            <a:stCxn id="63" idx="2"/>
            <a:endCxn id="56" idx="0"/>
          </p:cNvCxnSpPr>
          <p:nvPr/>
        </p:nvCxnSpPr>
        <p:spPr>
          <a:xfrm>
            <a:off x="5980923" y="4523754"/>
            <a:ext cx="0" cy="368805"/>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9B4080ED-8B01-1F41-ADFE-357C4FCE93FD}"/>
              </a:ext>
            </a:extLst>
          </p:cNvPr>
          <p:cNvSpPr txBox="1"/>
          <p:nvPr/>
        </p:nvSpPr>
        <p:spPr>
          <a:xfrm>
            <a:off x="752608" y="1475470"/>
            <a:ext cx="1379373" cy="896977"/>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a:t>
            </a:r>
            <a:r>
              <a:rPr kumimoji="1" lang="ja-JP" altLang="en-US" sz="1200">
                <a:solidFill>
                  <a:schemeClr val="tx1">
                    <a:lumMod val="75000"/>
                    <a:lumOff val="25000"/>
                  </a:schemeClr>
                </a:solidFill>
                <a:latin typeface="+mn-ea"/>
              </a:rPr>
              <a:t>論点</a:t>
            </a:r>
            <a:r>
              <a:rPr kumimoji="1" lang="en-US" altLang="ja-JP" sz="1200" dirty="0">
                <a:solidFill>
                  <a:schemeClr val="tx1">
                    <a:lumMod val="75000"/>
                    <a:lumOff val="25000"/>
                  </a:schemeClr>
                </a:solidFill>
                <a:latin typeface="+mn-ea"/>
              </a:rPr>
              <a:t>]</a:t>
            </a:r>
          </a:p>
          <a:p>
            <a:pPr algn="just">
              <a:lnSpc>
                <a:spcPct val="150000"/>
              </a:lnSpc>
            </a:pPr>
            <a:r>
              <a:rPr kumimoji="1" lang="ja-JP" altLang="en-US" sz="1200">
                <a:solidFill>
                  <a:schemeClr val="tx1">
                    <a:lumMod val="75000"/>
                    <a:lumOff val="25000"/>
                  </a:schemeClr>
                </a:solidFill>
                <a:latin typeface="+mn-ea"/>
              </a:rPr>
              <a:t>動画広告を取り入れるべきか？</a:t>
            </a:r>
            <a:endParaRPr kumimoji="1" lang="en-US" altLang="ja-JP" sz="1200" dirty="0">
              <a:solidFill>
                <a:schemeClr val="tx1">
                  <a:lumMod val="75000"/>
                  <a:lumOff val="25000"/>
                </a:schemeClr>
              </a:solidFill>
              <a:latin typeface="+mn-ea"/>
            </a:endParaRPr>
          </a:p>
        </p:txBody>
      </p:sp>
      <p:cxnSp>
        <p:nvCxnSpPr>
          <p:cNvPr id="86" name="直線矢印コネクタ 85">
            <a:extLst>
              <a:ext uri="{FF2B5EF4-FFF2-40B4-BE49-F238E27FC236}">
                <a16:creationId xmlns:a16="http://schemas.microsoft.com/office/drawing/2014/main" id="{D556D306-40A0-7040-9D49-81393E08FE31}"/>
              </a:ext>
            </a:extLst>
          </p:cNvPr>
          <p:cNvCxnSpPr>
            <a:cxnSpLocks/>
          </p:cNvCxnSpPr>
          <p:nvPr/>
        </p:nvCxnSpPr>
        <p:spPr>
          <a:xfrm>
            <a:off x="2286000" y="2074497"/>
            <a:ext cx="341881"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136856F-53B3-7045-9AEC-AB126076B6FA}"/>
              </a:ext>
            </a:extLst>
          </p:cNvPr>
          <p:cNvSpPr txBox="1"/>
          <p:nvPr/>
        </p:nvSpPr>
        <p:spPr>
          <a:xfrm>
            <a:off x="7463594" y="1328369"/>
            <a:ext cx="1900091" cy="366741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200" dirty="0">
                <a:solidFill>
                  <a:schemeClr val="tx1">
                    <a:lumMod val="75000"/>
                    <a:lumOff val="25000"/>
                  </a:schemeClr>
                </a:solidFill>
                <a:latin typeface="+mn-ea"/>
              </a:rPr>
              <a:t>論点は正しいか？これ考えるべきか？</a:t>
            </a:r>
            <a:endParaRPr kumimoji="1" lang="en-US" altLang="ja-JP" sz="1200" dirty="0">
              <a:solidFill>
                <a:schemeClr val="tx1">
                  <a:lumMod val="75000"/>
                  <a:lumOff val="25000"/>
                </a:schemeClr>
              </a:solidFill>
              <a:latin typeface="+mn-ea"/>
            </a:endParaRPr>
          </a:p>
          <a:p>
            <a:pPr algn="just">
              <a:lnSpc>
                <a:spcPct val="150000"/>
              </a:lnSpc>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dirty="0">
                <a:solidFill>
                  <a:schemeClr val="tx1">
                    <a:lumMod val="75000"/>
                    <a:lumOff val="25000"/>
                  </a:schemeClr>
                </a:solidFill>
                <a:latin typeface="+mn-ea"/>
              </a:rPr>
              <a:t>結論は論点に対応しているか？</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dirty="0">
                <a:solidFill>
                  <a:schemeClr val="tx1">
                    <a:lumMod val="75000"/>
                    <a:lumOff val="25000"/>
                  </a:schemeClr>
                </a:solidFill>
                <a:latin typeface="+mn-ea"/>
              </a:rPr>
              <a:t>部分的な内容に偏りすぎていないか？</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dirty="0">
                <a:solidFill>
                  <a:schemeClr val="tx1">
                    <a:lumMod val="75000"/>
                    <a:lumOff val="25000"/>
                  </a:schemeClr>
                </a:solidFill>
                <a:latin typeface="+mn-ea"/>
              </a:rPr>
              <a:t>この一般化は本当に正しいといえるか？</a:t>
            </a: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endParaRPr kumimoji="1" lang="en-US" altLang="ja-JP" sz="12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200" dirty="0">
                <a:solidFill>
                  <a:schemeClr val="tx1">
                    <a:lumMod val="75000"/>
                    <a:lumOff val="25000"/>
                  </a:schemeClr>
                </a:solidFill>
                <a:latin typeface="+mn-ea"/>
              </a:rPr>
              <a:t>うまく伝わらないのは本当に媒体のせいか？</a:t>
            </a:r>
          </a:p>
        </p:txBody>
      </p:sp>
    </p:spTree>
    <p:extLst>
      <p:ext uri="{BB962C8B-B14F-4D97-AF65-F5344CB8AC3E}">
        <p14:creationId xmlns:p14="http://schemas.microsoft.com/office/powerpoint/2010/main" val="1502147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線矢印コネクタ 40">
            <a:extLst>
              <a:ext uri="{FF2B5EF4-FFF2-40B4-BE49-F238E27FC236}">
                <a16:creationId xmlns:a16="http://schemas.microsoft.com/office/drawing/2014/main" id="{6D197968-0E4E-784F-B447-C5F5425D2E1E}"/>
              </a:ext>
            </a:extLst>
          </p:cNvPr>
          <p:cNvCxnSpPr>
            <a:cxnSpLocks/>
          </p:cNvCxnSpPr>
          <p:nvPr/>
        </p:nvCxnSpPr>
        <p:spPr>
          <a:xfrm flipV="1">
            <a:off x="8149242" y="2150110"/>
            <a:ext cx="0" cy="706384"/>
          </a:xfrm>
          <a:prstGeom prst="straightConnector1">
            <a:avLst/>
          </a:prstGeom>
          <a:ln w="19050">
            <a:solidFill>
              <a:schemeClr val="bg1">
                <a:lumMod val="8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63F6EDDE-484F-5049-94B9-053CC85B9B33}"/>
              </a:ext>
            </a:extLst>
          </p:cNvPr>
          <p:cNvSpPr/>
          <p:nvPr/>
        </p:nvSpPr>
        <p:spPr>
          <a:xfrm>
            <a:off x="6740861" y="686423"/>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51B337BA-F64D-3246-8FCC-82B8AC85B009}"/>
              </a:ext>
            </a:extLst>
          </p:cNvPr>
          <p:cNvSpPr/>
          <p:nvPr/>
        </p:nvSpPr>
        <p:spPr>
          <a:xfrm>
            <a:off x="6740861" y="2856494"/>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3168C411-7B17-484E-A54B-728574EAD320}"/>
              </a:ext>
            </a:extLst>
          </p:cNvPr>
          <p:cNvSpPr/>
          <p:nvPr/>
        </p:nvSpPr>
        <p:spPr>
          <a:xfrm>
            <a:off x="6740861" y="5026565"/>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5" name="直線矢印コネクタ 44">
            <a:extLst>
              <a:ext uri="{FF2B5EF4-FFF2-40B4-BE49-F238E27FC236}">
                <a16:creationId xmlns:a16="http://schemas.microsoft.com/office/drawing/2014/main" id="{92E7D66C-9B30-364E-AD04-524D6ED3D1C8}"/>
              </a:ext>
            </a:extLst>
          </p:cNvPr>
          <p:cNvCxnSpPr>
            <a:cxnSpLocks/>
            <a:stCxn id="43" idx="1"/>
          </p:cNvCxnSpPr>
          <p:nvPr/>
        </p:nvCxnSpPr>
        <p:spPr>
          <a:xfrm flipH="1">
            <a:off x="3847061" y="3588338"/>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B2953655-7E0A-DB48-BF28-492F5604CCAF}"/>
              </a:ext>
            </a:extLst>
          </p:cNvPr>
          <p:cNvCxnSpPr>
            <a:cxnSpLocks/>
            <a:stCxn id="42" idx="1"/>
          </p:cNvCxnSpPr>
          <p:nvPr/>
        </p:nvCxnSpPr>
        <p:spPr>
          <a:xfrm flipH="1">
            <a:off x="3847061" y="1418267"/>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a:extLst>
              <a:ext uri="{FF2B5EF4-FFF2-40B4-BE49-F238E27FC236}">
                <a16:creationId xmlns:a16="http://schemas.microsoft.com/office/drawing/2014/main" id="{345A08FB-EE66-F541-A8B0-8F0C292EA50C}"/>
              </a:ext>
            </a:extLst>
          </p:cNvPr>
          <p:cNvCxnSpPr>
            <a:cxnSpLocks/>
            <a:stCxn id="44" idx="1"/>
          </p:cNvCxnSpPr>
          <p:nvPr/>
        </p:nvCxnSpPr>
        <p:spPr>
          <a:xfrm flipH="1">
            <a:off x="3847061" y="5758409"/>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8" name="直線矢印コネクタ 47">
            <a:extLst>
              <a:ext uri="{FF2B5EF4-FFF2-40B4-BE49-F238E27FC236}">
                <a16:creationId xmlns:a16="http://schemas.microsoft.com/office/drawing/2014/main" id="{4B5803D7-7C38-4249-A103-A37EA5AC20D7}"/>
              </a:ext>
            </a:extLst>
          </p:cNvPr>
          <p:cNvCxnSpPr>
            <a:cxnSpLocks/>
            <a:stCxn id="43" idx="2"/>
            <a:endCxn id="44" idx="0"/>
          </p:cNvCxnSpPr>
          <p:nvPr/>
        </p:nvCxnSpPr>
        <p:spPr>
          <a:xfrm>
            <a:off x="8149242" y="4320181"/>
            <a:ext cx="0" cy="706384"/>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424062"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P.73-1</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C3E9C51E-3175-B648-8675-0FDA1231C76D}"/>
              </a:ext>
            </a:extLst>
          </p:cNvPr>
          <p:cNvGrpSpPr/>
          <p:nvPr/>
        </p:nvGrpSpPr>
        <p:grpSpPr>
          <a:xfrm>
            <a:off x="1030299" y="686423"/>
            <a:ext cx="2816762" cy="1463687"/>
            <a:chOff x="356842" y="2955290"/>
            <a:chExt cx="2816762" cy="1463687"/>
          </a:xfrm>
        </p:grpSpPr>
        <p:sp>
          <p:nvSpPr>
            <p:cNvPr id="7" name="正方形/長方形 6">
              <a:extLst>
                <a:ext uri="{FF2B5EF4-FFF2-40B4-BE49-F238E27FC236}">
                  <a16:creationId xmlns:a16="http://schemas.microsoft.com/office/drawing/2014/main" id="{113E49DE-656F-BB44-8A4C-EA00C6F59AFC}"/>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74AD164C-68C0-AB46-B240-763DD42741F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955FBAB-C5C4-784D-A5A3-7FA1C1867D5B}"/>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エンタメコンテンツを求めている人</a:t>
              </a:r>
              <a:endParaRPr kumimoji="1" lang="en-US" altLang="ja-JP" sz="1400" dirty="0">
                <a:solidFill>
                  <a:schemeClr val="tx1">
                    <a:lumMod val="75000"/>
                    <a:lumOff val="25000"/>
                  </a:schemeClr>
                </a:solidFill>
                <a:latin typeface="+mn-ea"/>
              </a:endParaRPr>
            </a:p>
          </p:txBody>
        </p:sp>
      </p:grpSp>
      <p:grpSp>
        <p:nvGrpSpPr>
          <p:cNvPr id="10" name="グループ化 9">
            <a:extLst>
              <a:ext uri="{FF2B5EF4-FFF2-40B4-BE49-F238E27FC236}">
                <a16:creationId xmlns:a16="http://schemas.microsoft.com/office/drawing/2014/main" id="{CD236AC6-6530-ED40-A332-29E732853108}"/>
              </a:ext>
            </a:extLst>
          </p:cNvPr>
          <p:cNvGrpSpPr/>
          <p:nvPr/>
        </p:nvGrpSpPr>
        <p:grpSpPr>
          <a:xfrm>
            <a:off x="1030299" y="5026565"/>
            <a:ext cx="2816762" cy="1463687"/>
            <a:chOff x="356842" y="2955290"/>
            <a:chExt cx="2816762" cy="1463687"/>
          </a:xfrm>
        </p:grpSpPr>
        <p:sp>
          <p:nvSpPr>
            <p:cNvPr id="11" name="正方形/長方形 10">
              <a:extLst>
                <a:ext uri="{FF2B5EF4-FFF2-40B4-BE49-F238E27FC236}">
                  <a16:creationId xmlns:a16="http://schemas.microsoft.com/office/drawing/2014/main" id="{D53285A8-9B7F-CB48-BD3E-1BACD88C761E}"/>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79D68AA1-E9B7-054B-B368-9001227E13E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92E34BB-79FE-2946-8C24-22E98B3A34A3}"/>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書店や</a:t>
              </a: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上で販売</a:t>
              </a:r>
              <a:endParaRPr kumimoji="1" lang="en-US" altLang="ja-JP"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CFC9095F-36FC-1447-BBC5-B4BACCCF51F8}"/>
              </a:ext>
            </a:extLst>
          </p:cNvPr>
          <p:cNvGrpSpPr/>
          <p:nvPr/>
        </p:nvGrpSpPr>
        <p:grpSpPr>
          <a:xfrm>
            <a:off x="1030299" y="2856494"/>
            <a:ext cx="2816762" cy="1463687"/>
            <a:chOff x="356842" y="2955290"/>
            <a:chExt cx="2816762" cy="1463687"/>
          </a:xfrm>
        </p:grpSpPr>
        <p:sp>
          <p:nvSpPr>
            <p:cNvPr id="15" name="正方形/長方形 14">
              <a:extLst>
                <a:ext uri="{FF2B5EF4-FFF2-40B4-BE49-F238E27FC236}">
                  <a16:creationId xmlns:a16="http://schemas.microsoft.com/office/drawing/2014/main" id="{F7B96F04-33C3-C749-A3E8-B0E0D3AC43F6}"/>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DCA10349-3742-7E49-90EC-F3B36028E8A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D8058C8A-45B4-AF44-94BC-739C01F8DAAC}"/>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SF</a:t>
              </a:r>
              <a:r>
                <a:rPr kumimoji="1" lang="ja-JP" altLang="en-US" sz="1400">
                  <a:solidFill>
                    <a:schemeClr val="tx1">
                      <a:lumMod val="75000"/>
                      <a:lumOff val="25000"/>
                    </a:schemeClr>
                  </a:solidFill>
                  <a:latin typeface="+mn-ea"/>
                </a:rPr>
                <a:t>マンガ</a:t>
              </a:r>
              <a:endParaRPr kumimoji="1" lang="en-US" altLang="ja-JP" sz="1400" dirty="0">
                <a:solidFill>
                  <a:schemeClr val="tx1">
                    <a:lumMod val="75000"/>
                    <a:lumOff val="25000"/>
                  </a:schemeClr>
                </a:solidFill>
                <a:latin typeface="+mn-ea"/>
              </a:endParaRPr>
            </a:p>
          </p:txBody>
        </p:sp>
      </p:grpSp>
      <p:sp>
        <p:nvSpPr>
          <p:cNvPr id="18" name="テキスト ボックス 17">
            <a:extLst>
              <a:ext uri="{FF2B5EF4-FFF2-40B4-BE49-F238E27FC236}">
                <a16:creationId xmlns:a16="http://schemas.microsoft.com/office/drawing/2014/main" id="{69E16A90-CA51-864B-AD09-F9FEEB4DB9BF}"/>
              </a:ext>
            </a:extLst>
          </p:cNvPr>
          <p:cNvSpPr txBox="1"/>
          <p:nvPr/>
        </p:nvSpPr>
        <p:spPr>
          <a:xfrm>
            <a:off x="376304" y="686422"/>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対象者</a:t>
            </a:r>
            <a:endParaRPr kumimoji="1" lang="ja-JP" altLang="en-US" sz="1400" b="1"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4502086D-BB81-7C43-A5C1-F26281122F80}"/>
              </a:ext>
            </a:extLst>
          </p:cNvPr>
          <p:cNvSpPr txBox="1"/>
          <p:nvPr/>
        </p:nvSpPr>
        <p:spPr>
          <a:xfrm>
            <a:off x="376304" y="2856494"/>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提供物</a:t>
            </a:r>
            <a:endParaRPr kumimoji="1" lang="ja-JP" altLang="en-US" sz="1400" b="1"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24EF1690-4798-EA4E-A189-63E0EAEC817B}"/>
              </a:ext>
            </a:extLst>
          </p:cNvPr>
          <p:cNvSpPr txBox="1"/>
          <p:nvPr/>
        </p:nvSpPr>
        <p:spPr>
          <a:xfrm>
            <a:off x="376304" y="5026577"/>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届け方</a:t>
            </a:r>
            <a:endParaRPr kumimoji="1" lang="ja-JP" altLang="en-US" sz="1400" b="1" dirty="0">
              <a:solidFill>
                <a:schemeClr val="tx1">
                  <a:lumMod val="75000"/>
                  <a:lumOff val="25000"/>
                </a:schemeClr>
              </a:solidFill>
              <a:latin typeface="+mn-ea"/>
            </a:endParaRPr>
          </a:p>
        </p:txBody>
      </p:sp>
      <p:grpSp>
        <p:nvGrpSpPr>
          <p:cNvPr id="21" name="グループ化 20">
            <a:extLst>
              <a:ext uri="{FF2B5EF4-FFF2-40B4-BE49-F238E27FC236}">
                <a16:creationId xmlns:a16="http://schemas.microsoft.com/office/drawing/2014/main" id="{666D1E7C-6B62-2D4D-AA9E-000D8BE8742B}"/>
              </a:ext>
            </a:extLst>
          </p:cNvPr>
          <p:cNvGrpSpPr/>
          <p:nvPr/>
        </p:nvGrpSpPr>
        <p:grpSpPr>
          <a:xfrm>
            <a:off x="6740861" y="2856494"/>
            <a:ext cx="2816762" cy="1463687"/>
            <a:chOff x="356842" y="2955290"/>
            <a:chExt cx="2816762" cy="1463687"/>
          </a:xfrm>
        </p:grpSpPr>
        <p:sp>
          <p:nvSpPr>
            <p:cNvPr id="22" name="正方形/長方形 21">
              <a:extLst>
                <a:ext uri="{FF2B5EF4-FFF2-40B4-BE49-F238E27FC236}">
                  <a16:creationId xmlns:a16="http://schemas.microsoft.com/office/drawing/2014/main" id="{608F3266-2D73-D742-9E67-20EF7652279A}"/>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A19DA529-E7FE-5A42-B7D0-DABBC42CA3D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9F1CF16-6069-3D4A-96FB-8857CB7E8CE1}"/>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科学の学習マンガ</a:t>
              </a:r>
              <a:endParaRPr kumimoji="1" lang="en-US" altLang="ja-JP" sz="1400" dirty="0">
                <a:solidFill>
                  <a:schemeClr val="tx1">
                    <a:lumMod val="75000"/>
                    <a:lumOff val="25000"/>
                  </a:schemeClr>
                </a:solidFill>
                <a:latin typeface="+mn-ea"/>
              </a:endParaRPr>
            </a:p>
          </p:txBody>
        </p:sp>
      </p:grpSp>
      <p:cxnSp>
        <p:nvCxnSpPr>
          <p:cNvPr id="25" name="直線矢印コネクタ 24">
            <a:extLst>
              <a:ext uri="{FF2B5EF4-FFF2-40B4-BE49-F238E27FC236}">
                <a16:creationId xmlns:a16="http://schemas.microsoft.com/office/drawing/2014/main" id="{2320D4F1-5E36-EA4D-80B5-FA258F4F5DBD}"/>
              </a:ext>
            </a:extLst>
          </p:cNvPr>
          <p:cNvCxnSpPr>
            <a:cxnSpLocks/>
            <a:stCxn id="7" idx="2"/>
            <a:endCxn id="15" idx="0"/>
          </p:cNvCxnSpPr>
          <p:nvPr/>
        </p:nvCxnSpPr>
        <p:spPr>
          <a:xfrm>
            <a:off x="2438680" y="2150110"/>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A2963C8E-ACC0-EF4B-98FE-74C165684255}"/>
              </a:ext>
            </a:extLst>
          </p:cNvPr>
          <p:cNvCxnSpPr>
            <a:cxnSpLocks/>
            <a:stCxn id="15" idx="2"/>
            <a:endCxn id="11" idx="0"/>
          </p:cNvCxnSpPr>
          <p:nvPr/>
        </p:nvCxnSpPr>
        <p:spPr>
          <a:xfrm>
            <a:off x="2438680" y="4320181"/>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90746A31-DB66-1248-995C-259D270F9A82}"/>
              </a:ext>
            </a:extLst>
          </p:cNvPr>
          <p:cNvCxnSpPr>
            <a:cxnSpLocks/>
          </p:cNvCxnSpPr>
          <p:nvPr/>
        </p:nvCxnSpPr>
        <p:spPr>
          <a:xfrm>
            <a:off x="3847061" y="1423198"/>
            <a:ext cx="2893800" cy="0"/>
          </a:xfrm>
          <a:prstGeom prst="straightConnector1">
            <a:avLst/>
          </a:prstGeom>
          <a:ln w="19050">
            <a:solidFill>
              <a:schemeClr val="tx1">
                <a:lumMod val="85000"/>
                <a:lumOff val="15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nvGrpSpPr>
          <p:cNvPr id="33" name="グループ化 32">
            <a:extLst>
              <a:ext uri="{FF2B5EF4-FFF2-40B4-BE49-F238E27FC236}">
                <a16:creationId xmlns:a16="http://schemas.microsoft.com/office/drawing/2014/main" id="{AC90A413-DEF5-BB4B-96CA-0C23AE341F6A}"/>
              </a:ext>
            </a:extLst>
          </p:cNvPr>
          <p:cNvGrpSpPr/>
          <p:nvPr/>
        </p:nvGrpSpPr>
        <p:grpSpPr>
          <a:xfrm>
            <a:off x="6740861" y="686423"/>
            <a:ext cx="2816762" cy="1463687"/>
            <a:chOff x="356842" y="2955290"/>
            <a:chExt cx="2816762" cy="1463687"/>
          </a:xfrm>
        </p:grpSpPr>
        <p:sp>
          <p:nvSpPr>
            <p:cNvPr id="34" name="正方形/長方形 33">
              <a:extLst>
                <a:ext uri="{FF2B5EF4-FFF2-40B4-BE49-F238E27FC236}">
                  <a16:creationId xmlns:a16="http://schemas.microsoft.com/office/drawing/2014/main" id="{F0418C4D-72D8-0241-B62C-71A696084486}"/>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F66FAE9E-46F0-0D4E-B9D8-D51A6847EE6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BC55A5AE-DD63-9B4D-9CE6-860B5F3BAC64}"/>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科学について勉強したい人</a:t>
              </a:r>
              <a:endParaRPr kumimoji="1" lang="en-US" altLang="ja-JP" sz="1400" dirty="0">
                <a:solidFill>
                  <a:schemeClr val="tx1">
                    <a:lumMod val="75000"/>
                    <a:lumOff val="25000"/>
                  </a:schemeClr>
                </a:solidFill>
                <a:latin typeface="+mn-ea"/>
              </a:endParaRPr>
            </a:p>
          </p:txBody>
        </p:sp>
      </p:grpSp>
      <p:cxnSp>
        <p:nvCxnSpPr>
          <p:cNvPr id="37" name="直線矢印コネクタ 36">
            <a:extLst>
              <a:ext uri="{FF2B5EF4-FFF2-40B4-BE49-F238E27FC236}">
                <a16:creationId xmlns:a16="http://schemas.microsoft.com/office/drawing/2014/main" id="{6285B1A0-D711-6949-9A60-827CE034D540}"/>
              </a:ext>
            </a:extLst>
          </p:cNvPr>
          <p:cNvCxnSpPr>
            <a:cxnSpLocks/>
            <a:stCxn id="34" idx="2"/>
            <a:endCxn id="22" idx="0"/>
          </p:cNvCxnSpPr>
          <p:nvPr/>
        </p:nvCxnSpPr>
        <p:spPr>
          <a:xfrm>
            <a:off x="8149242" y="2150110"/>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749667BB-3432-0F48-9ED3-8492D2DF6B21}"/>
              </a:ext>
            </a:extLst>
          </p:cNvPr>
          <p:cNvSpPr txBox="1"/>
          <p:nvPr/>
        </p:nvSpPr>
        <p:spPr>
          <a:xfrm>
            <a:off x="3847060" y="1054887"/>
            <a:ext cx="289380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水平移動</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82497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矢印コネクタ 37">
            <a:extLst>
              <a:ext uri="{FF2B5EF4-FFF2-40B4-BE49-F238E27FC236}">
                <a16:creationId xmlns:a16="http://schemas.microsoft.com/office/drawing/2014/main" id="{CA10F867-3605-804F-B86A-1DD9F57E03BB}"/>
              </a:ext>
            </a:extLst>
          </p:cNvPr>
          <p:cNvCxnSpPr>
            <a:cxnSpLocks/>
          </p:cNvCxnSpPr>
          <p:nvPr/>
        </p:nvCxnSpPr>
        <p:spPr>
          <a:xfrm flipV="1">
            <a:off x="8149242" y="2150110"/>
            <a:ext cx="0" cy="706384"/>
          </a:xfrm>
          <a:prstGeom prst="straightConnector1">
            <a:avLst/>
          </a:prstGeom>
          <a:ln w="19050">
            <a:solidFill>
              <a:schemeClr val="bg1">
                <a:lumMod val="8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正方形/長方形 38">
            <a:extLst>
              <a:ext uri="{FF2B5EF4-FFF2-40B4-BE49-F238E27FC236}">
                <a16:creationId xmlns:a16="http://schemas.microsoft.com/office/drawing/2014/main" id="{ED5F8679-157D-2842-9068-9B3057B6CBB0}"/>
              </a:ext>
            </a:extLst>
          </p:cNvPr>
          <p:cNvSpPr/>
          <p:nvPr/>
        </p:nvSpPr>
        <p:spPr>
          <a:xfrm>
            <a:off x="6740861" y="686423"/>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6D3AE975-22A8-D24C-BFFE-CEC5A771FB38}"/>
              </a:ext>
            </a:extLst>
          </p:cNvPr>
          <p:cNvSpPr/>
          <p:nvPr/>
        </p:nvSpPr>
        <p:spPr>
          <a:xfrm>
            <a:off x="6740861" y="2856494"/>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06F09E07-FE82-8B4D-B8A4-11D74EF8EA7D}"/>
              </a:ext>
            </a:extLst>
          </p:cNvPr>
          <p:cNvSpPr/>
          <p:nvPr/>
        </p:nvSpPr>
        <p:spPr>
          <a:xfrm>
            <a:off x="6740861" y="5026565"/>
            <a:ext cx="2816762" cy="1463687"/>
          </a:xfrm>
          <a:prstGeom prst="rect">
            <a:avLst/>
          </a:prstGeom>
          <a:solidFill>
            <a:schemeClr val="bg1"/>
          </a:solidFill>
          <a:ln w="1905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3" name="直線矢印コネクタ 42">
            <a:extLst>
              <a:ext uri="{FF2B5EF4-FFF2-40B4-BE49-F238E27FC236}">
                <a16:creationId xmlns:a16="http://schemas.microsoft.com/office/drawing/2014/main" id="{D2FB23F7-FDCB-DA40-A101-C32F42056193}"/>
              </a:ext>
            </a:extLst>
          </p:cNvPr>
          <p:cNvCxnSpPr>
            <a:cxnSpLocks/>
            <a:stCxn id="41" idx="1"/>
          </p:cNvCxnSpPr>
          <p:nvPr/>
        </p:nvCxnSpPr>
        <p:spPr>
          <a:xfrm flipH="1">
            <a:off x="3847061" y="3588338"/>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49089451-8FF2-0C49-BB4B-920555AC4070}"/>
              </a:ext>
            </a:extLst>
          </p:cNvPr>
          <p:cNvCxnSpPr>
            <a:cxnSpLocks/>
            <a:stCxn id="39" idx="1"/>
          </p:cNvCxnSpPr>
          <p:nvPr/>
        </p:nvCxnSpPr>
        <p:spPr>
          <a:xfrm flipH="1">
            <a:off x="3847061" y="1418267"/>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50D7E8F2-0318-5849-9EC3-11044D3D5533}"/>
              </a:ext>
            </a:extLst>
          </p:cNvPr>
          <p:cNvCxnSpPr>
            <a:cxnSpLocks/>
            <a:stCxn id="42" idx="1"/>
          </p:cNvCxnSpPr>
          <p:nvPr/>
        </p:nvCxnSpPr>
        <p:spPr>
          <a:xfrm flipH="1">
            <a:off x="3847061" y="5758409"/>
            <a:ext cx="2893800" cy="0"/>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1A7373C6-0E56-4149-8802-F8570F39D3D3}"/>
              </a:ext>
            </a:extLst>
          </p:cNvPr>
          <p:cNvCxnSpPr>
            <a:cxnSpLocks/>
            <a:stCxn id="41" idx="2"/>
            <a:endCxn id="42" idx="0"/>
          </p:cNvCxnSpPr>
          <p:nvPr/>
        </p:nvCxnSpPr>
        <p:spPr>
          <a:xfrm>
            <a:off x="8149242" y="4320181"/>
            <a:ext cx="0" cy="706384"/>
          </a:xfrm>
          <a:prstGeom prst="straightConnector1">
            <a:avLst/>
          </a:prstGeom>
          <a:ln w="190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424062"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P.73-2</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C3E9C51E-3175-B648-8675-0FDA1231C76D}"/>
              </a:ext>
            </a:extLst>
          </p:cNvPr>
          <p:cNvGrpSpPr/>
          <p:nvPr/>
        </p:nvGrpSpPr>
        <p:grpSpPr>
          <a:xfrm>
            <a:off x="1030299" y="686423"/>
            <a:ext cx="2816762" cy="1463687"/>
            <a:chOff x="356842" y="2955290"/>
            <a:chExt cx="2816762" cy="1463687"/>
          </a:xfrm>
        </p:grpSpPr>
        <p:sp>
          <p:nvSpPr>
            <p:cNvPr id="7" name="正方形/長方形 6">
              <a:extLst>
                <a:ext uri="{FF2B5EF4-FFF2-40B4-BE49-F238E27FC236}">
                  <a16:creationId xmlns:a16="http://schemas.microsoft.com/office/drawing/2014/main" id="{113E49DE-656F-BB44-8A4C-EA00C6F59AFC}"/>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コネクタ 7">
              <a:extLst>
                <a:ext uri="{FF2B5EF4-FFF2-40B4-BE49-F238E27FC236}">
                  <a16:creationId xmlns:a16="http://schemas.microsoft.com/office/drawing/2014/main" id="{74AD164C-68C0-AB46-B240-763DD42741F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955FBAB-C5C4-784D-A5A3-7FA1C1867D5B}"/>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勉強や仕事をしたい人</a:t>
              </a:r>
              <a:endParaRPr kumimoji="1" lang="en-US" altLang="ja-JP" sz="1400" dirty="0">
                <a:solidFill>
                  <a:schemeClr val="tx1">
                    <a:lumMod val="75000"/>
                    <a:lumOff val="25000"/>
                  </a:schemeClr>
                </a:solidFill>
                <a:latin typeface="+mn-ea"/>
              </a:endParaRPr>
            </a:p>
          </p:txBody>
        </p:sp>
      </p:grpSp>
      <p:grpSp>
        <p:nvGrpSpPr>
          <p:cNvPr id="10" name="グループ化 9">
            <a:extLst>
              <a:ext uri="{FF2B5EF4-FFF2-40B4-BE49-F238E27FC236}">
                <a16:creationId xmlns:a16="http://schemas.microsoft.com/office/drawing/2014/main" id="{CD236AC6-6530-ED40-A332-29E732853108}"/>
              </a:ext>
            </a:extLst>
          </p:cNvPr>
          <p:cNvGrpSpPr/>
          <p:nvPr/>
        </p:nvGrpSpPr>
        <p:grpSpPr>
          <a:xfrm>
            <a:off x="1030299" y="5026565"/>
            <a:ext cx="2816762" cy="1463687"/>
            <a:chOff x="356842" y="2955290"/>
            <a:chExt cx="2816762" cy="1463687"/>
          </a:xfrm>
        </p:grpSpPr>
        <p:sp>
          <p:nvSpPr>
            <p:cNvPr id="11" name="正方形/長方形 10">
              <a:extLst>
                <a:ext uri="{FF2B5EF4-FFF2-40B4-BE49-F238E27FC236}">
                  <a16:creationId xmlns:a16="http://schemas.microsoft.com/office/drawing/2014/main" id="{D53285A8-9B7F-CB48-BD3E-1BACD88C761E}"/>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79D68AA1-E9B7-054B-B368-9001227E13E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92E34BB-79FE-2946-8C24-22E98B3A34A3}"/>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商品ごとに料金をもらう</a:t>
              </a:r>
              <a:endParaRPr kumimoji="1" lang="en-US" altLang="ja-JP"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CFC9095F-36FC-1447-BBC5-B4BACCCF51F8}"/>
              </a:ext>
            </a:extLst>
          </p:cNvPr>
          <p:cNvGrpSpPr/>
          <p:nvPr/>
        </p:nvGrpSpPr>
        <p:grpSpPr>
          <a:xfrm>
            <a:off x="1030299" y="2856494"/>
            <a:ext cx="2816762" cy="1463687"/>
            <a:chOff x="356842" y="2955290"/>
            <a:chExt cx="2816762" cy="1463687"/>
          </a:xfrm>
        </p:grpSpPr>
        <p:sp>
          <p:nvSpPr>
            <p:cNvPr id="15" name="正方形/長方形 14">
              <a:extLst>
                <a:ext uri="{FF2B5EF4-FFF2-40B4-BE49-F238E27FC236}">
                  <a16:creationId xmlns:a16="http://schemas.microsoft.com/office/drawing/2014/main" id="{F7B96F04-33C3-C749-A3E8-B0E0D3AC43F6}"/>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DCA10349-3742-7E49-90EC-F3B36028E8A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D8058C8A-45B4-AF44-94BC-739C01F8DAAC}"/>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コーヒーと快適な空間</a:t>
              </a:r>
              <a:endParaRPr kumimoji="1" lang="en-US" altLang="ja-JP" sz="1400" dirty="0">
                <a:solidFill>
                  <a:schemeClr val="tx1">
                    <a:lumMod val="75000"/>
                    <a:lumOff val="25000"/>
                  </a:schemeClr>
                </a:solidFill>
                <a:latin typeface="+mn-ea"/>
              </a:endParaRPr>
            </a:p>
          </p:txBody>
        </p:sp>
      </p:grpSp>
      <p:sp>
        <p:nvSpPr>
          <p:cNvPr id="18" name="テキスト ボックス 17">
            <a:extLst>
              <a:ext uri="{FF2B5EF4-FFF2-40B4-BE49-F238E27FC236}">
                <a16:creationId xmlns:a16="http://schemas.microsoft.com/office/drawing/2014/main" id="{69E16A90-CA51-864B-AD09-F9FEEB4DB9BF}"/>
              </a:ext>
            </a:extLst>
          </p:cNvPr>
          <p:cNvSpPr txBox="1"/>
          <p:nvPr/>
        </p:nvSpPr>
        <p:spPr>
          <a:xfrm>
            <a:off x="376304" y="686422"/>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対象者</a:t>
            </a:r>
            <a:endParaRPr kumimoji="1" lang="ja-JP" altLang="en-US" sz="1400" b="1"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4502086D-BB81-7C43-A5C1-F26281122F80}"/>
              </a:ext>
            </a:extLst>
          </p:cNvPr>
          <p:cNvSpPr txBox="1"/>
          <p:nvPr/>
        </p:nvSpPr>
        <p:spPr>
          <a:xfrm>
            <a:off x="376304" y="2856494"/>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提供物</a:t>
            </a:r>
            <a:endParaRPr kumimoji="1" lang="ja-JP" altLang="en-US" sz="1400" b="1"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24EF1690-4798-EA4E-A189-63E0EAEC817B}"/>
              </a:ext>
            </a:extLst>
          </p:cNvPr>
          <p:cNvSpPr txBox="1"/>
          <p:nvPr/>
        </p:nvSpPr>
        <p:spPr>
          <a:xfrm>
            <a:off x="376304" y="5026577"/>
            <a:ext cx="400110" cy="1463675"/>
          </a:xfrm>
          <a:prstGeom prst="rect">
            <a:avLst/>
          </a:prstGeom>
          <a:solidFill>
            <a:schemeClr val="bg1">
              <a:lumMod val="95000"/>
            </a:schemeClr>
          </a:solidFill>
        </p:spPr>
        <p:txBody>
          <a:bodyPr vert="eaVert" wrap="square" rtlCol="0">
            <a:spAutoFit/>
          </a:bodyPr>
          <a:lstStyle/>
          <a:p>
            <a:pPr algn="ctr"/>
            <a:r>
              <a:rPr lang="ja-JP" altLang="en-US" sz="1400" b="1">
                <a:solidFill>
                  <a:schemeClr val="tx1">
                    <a:lumMod val="75000"/>
                    <a:lumOff val="25000"/>
                  </a:schemeClr>
                </a:solidFill>
                <a:latin typeface="+mn-ea"/>
              </a:rPr>
              <a:t>届け方</a:t>
            </a:r>
            <a:endParaRPr kumimoji="1" lang="ja-JP" altLang="en-US" sz="1400" b="1" dirty="0">
              <a:solidFill>
                <a:schemeClr val="tx1">
                  <a:lumMod val="75000"/>
                  <a:lumOff val="25000"/>
                </a:schemeClr>
              </a:solidFill>
              <a:latin typeface="+mn-ea"/>
            </a:endParaRPr>
          </a:p>
        </p:txBody>
      </p:sp>
      <p:grpSp>
        <p:nvGrpSpPr>
          <p:cNvPr id="21" name="グループ化 20">
            <a:extLst>
              <a:ext uri="{FF2B5EF4-FFF2-40B4-BE49-F238E27FC236}">
                <a16:creationId xmlns:a16="http://schemas.microsoft.com/office/drawing/2014/main" id="{666D1E7C-6B62-2D4D-AA9E-000D8BE8742B}"/>
              </a:ext>
            </a:extLst>
          </p:cNvPr>
          <p:cNvGrpSpPr/>
          <p:nvPr/>
        </p:nvGrpSpPr>
        <p:grpSpPr>
          <a:xfrm>
            <a:off x="6740861" y="5026565"/>
            <a:ext cx="2816762" cy="1463687"/>
            <a:chOff x="356842" y="2955290"/>
            <a:chExt cx="2816762" cy="1463687"/>
          </a:xfrm>
        </p:grpSpPr>
        <p:sp>
          <p:nvSpPr>
            <p:cNvPr id="22" name="正方形/長方形 21">
              <a:extLst>
                <a:ext uri="{FF2B5EF4-FFF2-40B4-BE49-F238E27FC236}">
                  <a16:creationId xmlns:a16="http://schemas.microsoft.com/office/drawing/2014/main" id="{608F3266-2D73-D742-9E67-20EF7652279A}"/>
                </a:ext>
              </a:extLst>
            </p:cNvPr>
            <p:cNvSpPr/>
            <p:nvPr/>
          </p:nvSpPr>
          <p:spPr>
            <a:xfrm>
              <a:off x="356842" y="2955290"/>
              <a:ext cx="2816762" cy="1463687"/>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A19DA529-E7FE-5A42-B7D0-DABBC42CA3D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9F1CF16-6069-3D4A-96FB-8857CB7E8CE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毎月定額制でコーヒーを提供する</a:t>
              </a:r>
              <a:endParaRPr kumimoji="1" lang="en-US" altLang="ja-JP" sz="1400" dirty="0">
                <a:solidFill>
                  <a:schemeClr val="tx1">
                    <a:lumMod val="75000"/>
                    <a:lumOff val="25000"/>
                  </a:schemeClr>
                </a:solidFill>
                <a:latin typeface="+mn-ea"/>
              </a:endParaRPr>
            </a:p>
          </p:txBody>
        </p:sp>
      </p:grpSp>
      <p:cxnSp>
        <p:nvCxnSpPr>
          <p:cNvPr id="25" name="直線矢印コネクタ 24">
            <a:extLst>
              <a:ext uri="{FF2B5EF4-FFF2-40B4-BE49-F238E27FC236}">
                <a16:creationId xmlns:a16="http://schemas.microsoft.com/office/drawing/2014/main" id="{2320D4F1-5E36-EA4D-80B5-FA258F4F5DBD}"/>
              </a:ext>
            </a:extLst>
          </p:cNvPr>
          <p:cNvCxnSpPr>
            <a:cxnSpLocks/>
            <a:stCxn id="7" idx="2"/>
            <a:endCxn id="15" idx="0"/>
          </p:cNvCxnSpPr>
          <p:nvPr/>
        </p:nvCxnSpPr>
        <p:spPr>
          <a:xfrm>
            <a:off x="2438680" y="2150110"/>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A2963C8E-ACC0-EF4B-98FE-74C165684255}"/>
              </a:ext>
            </a:extLst>
          </p:cNvPr>
          <p:cNvCxnSpPr>
            <a:cxnSpLocks/>
            <a:stCxn id="15" idx="2"/>
            <a:endCxn id="11" idx="0"/>
          </p:cNvCxnSpPr>
          <p:nvPr/>
        </p:nvCxnSpPr>
        <p:spPr>
          <a:xfrm>
            <a:off x="2438680" y="4320181"/>
            <a:ext cx="0" cy="706384"/>
          </a:xfrm>
          <a:prstGeom prst="straightConnector1">
            <a:avLst/>
          </a:prstGeom>
          <a:ln w="19050">
            <a:solidFill>
              <a:schemeClr val="tx1">
                <a:lumMod val="85000"/>
                <a:lumOff val="15000"/>
              </a:schemeClr>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90746A31-DB66-1248-995C-259D270F9A82}"/>
              </a:ext>
            </a:extLst>
          </p:cNvPr>
          <p:cNvCxnSpPr>
            <a:cxnSpLocks/>
          </p:cNvCxnSpPr>
          <p:nvPr/>
        </p:nvCxnSpPr>
        <p:spPr>
          <a:xfrm>
            <a:off x="3847061" y="5753046"/>
            <a:ext cx="2893800" cy="0"/>
          </a:xfrm>
          <a:prstGeom prst="straightConnector1">
            <a:avLst/>
          </a:prstGeom>
          <a:ln w="19050">
            <a:solidFill>
              <a:schemeClr val="tx1">
                <a:lumMod val="85000"/>
                <a:lumOff val="15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a:extLst>
              <a:ext uri="{FF2B5EF4-FFF2-40B4-BE49-F238E27FC236}">
                <a16:creationId xmlns:a16="http://schemas.microsoft.com/office/drawing/2014/main" id="{749667BB-3432-0F48-9ED3-8492D2DF6B21}"/>
              </a:ext>
            </a:extLst>
          </p:cNvPr>
          <p:cNvSpPr txBox="1"/>
          <p:nvPr/>
        </p:nvSpPr>
        <p:spPr>
          <a:xfrm>
            <a:off x="3847060" y="5384735"/>
            <a:ext cx="289380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水平移動</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78110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270173"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P.74</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05FBFA02-D224-6D43-A587-2FFD96DDD195}"/>
              </a:ext>
            </a:extLst>
          </p:cNvPr>
          <p:cNvGrpSpPr/>
          <p:nvPr/>
        </p:nvGrpSpPr>
        <p:grpSpPr>
          <a:xfrm>
            <a:off x="356842" y="4309068"/>
            <a:ext cx="2825227" cy="2181184"/>
            <a:chOff x="348377" y="2497745"/>
            <a:chExt cx="2825227" cy="2181184"/>
          </a:xfrm>
        </p:grpSpPr>
        <p:sp>
          <p:nvSpPr>
            <p:cNvPr id="7" name="正方形/長方形 6">
              <a:extLst>
                <a:ext uri="{FF2B5EF4-FFF2-40B4-BE49-F238E27FC236}">
                  <a16:creationId xmlns:a16="http://schemas.microsoft.com/office/drawing/2014/main" id="{93673AB9-3BEA-C145-846A-C4DE29F1D2D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967196E-A61C-8843-87E9-3295D7EB730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7C65194-BD13-764F-A85B-1FE2BCD3D53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9FB6F01-73C4-FB4C-B373-2B57C18D3C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11" name="テキスト ボックス 10">
              <a:extLst>
                <a:ext uri="{FF2B5EF4-FFF2-40B4-BE49-F238E27FC236}">
                  <a16:creationId xmlns:a16="http://schemas.microsoft.com/office/drawing/2014/main" id="{3C4CA36C-7157-C942-9F1E-A4D48ECC9E24}"/>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プロジェクトチームの編成</a:t>
              </a:r>
            </a:p>
          </p:txBody>
        </p:sp>
      </p:grpSp>
      <p:grpSp>
        <p:nvGrpSpPr>
          <p:cNvPr id="12" name="グループ化 11">
            <a:extLst>
              <a:ext uri="{FF2B5EF4-FFF2-40B4-BE49-F238E27FC236}">
                <a16:creationId xmlns:a16="http://schemas.microsoft.com/office/drawing/2014/main" id="{0BD1A1F3-F0E2-E04D-8E0B-2E26809FF604}"/>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D3D66B33-E1E1-5149-ACBF-B41C699F356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5F93B5-203C-9848-8ABA-660E9F57EB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578C2B7E-8F17-C34C-8A20-63AE32239EF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304CF9-C206-B646-BCC5-7E2B38FDB84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3BEEF8AA-7F0A-7B47-9013-67014CDEDB7F}"/>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自転車</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C0A0CE9F-2BAB-F44B-8843-CC4CA2E7B5E6}"/>
              </a:ext>
            </a:extLst>
          </p:cNvPr>
          <p:cNvGrpSpPr/>
          <p:nvPr/>
        </p:nvGrpSpPr>
        <p:grpSpPr>
          <a:xfrm>
            <a:off x="3544619" y="686423"/>
            <a:ext cx="2816762" cy="1723639"/>
            <a:chOff x="356842" y="2955289"/>
            <a:chExt cx="2816762" cy="1723639"/>
          </a:xfrm>
        </p:grpSpPr>
        <p:sp>
          <p:nvSpPr>
            <p:cNvPr id="19" name="正方形/長方形 18">
              <a:extLst>
                <a:ext uri="{FF2B5EF4-FFF2-40B4-BE49-F238E27FC236}">
                  <a16:creationId xmlns:a16="http://schemas.microsoft.com/office/drawing/2014/main" id="{6A8F46C4-45BB-F84E-AD6B-BF0F68B8B49C}"/>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53A6DED5-9D88-084D-9AC3-2640788C553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E6BCB3-0411-3249-9B48-B7CB90352CC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推進力と軌道修正は別々の機能として考える</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6BE67DC6-08C7-B24F-9FA6-E49BF1FCB160}"/>
              </a:ext>
            </a:extLst>
          </p:cNvPr>
          <p:cNvGrpSpPr/>
          <p:nvPr/>
        </p:nvGrpSpPr>
        <p:grpSpPr>
          <a:xfrm>
            <a:off x="6740861" y="1965296"/>
            <a:ext cx="2816762" cy="1723639"/>
            <a:chOff x="356842" y="2955289"/>
            <a:chExt cx="2816762" cy="1723639"/>
          </a:xfrm>
        </p:grpSpPr>
        <p:sp>
          <p:nvSpPr>
            <p:cNvPr id="23" name="正方形/長方形 22">
              <a:extLst>
                <a:ext uri="{FF2B5EF4-FFF2-40B4-BE49-F238E27FC236}">
                  <a16:creationId xmlns:a16="http://schemas.microsoft.com/office/drawing/2014/main" id="{5EC92938-544D-644A-BA96-6F6FBE6DC58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BF44C954-24BC-A04A-8B9E-C805FC347C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F67F97D-228B-4E44-9E65-C9E872340AF0}"/>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推進力の伝達と方向の決定は別々のタイヤが行う</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464A2B1B-C510-F844-9E5A-40DC1D71BAB0}"/>
              </a:ext>
            </a:extLst>
          </p:cNvPr>
          <p:cNvGrpSpPr/>
          <p:nvPr/>
        </p:nvGrpSpPr>
        <p:grpSpPr>
          <a:xfrm>
            <a:off x="356842" y="1965296"/>
            <a:ext cx="2816762" cy="1723639"/>
            <a:chOff x="356842" y="2955289"/>
            <a:chExt cx="2816762" cy="1723639"/>
          </a:xfrm>
        </p:grpSpPr>
        <p:sp>
          <p:nvSpPr>
            <p:cNvPr id="27" name="正方形/長方形 26">
              <a:extLst>
                <a:ext uri="{FF2B5EF4-FFF2-40B4-BE49-F238E27FC236}">
                  <a16:creationId xmlns:a16="http://schemas.microsoft.com/office/drawing/2014/main" id="{E2DC711C-8B9F-2A49-97B1-176D1789A626}"/>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4EC67325-51DE-8342-B247-18420382E5B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449EBE1-5576-0E47-BC1F-3A01C0692B32}"/>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活を入れる役割と全体を俯瞰する役割を分ける</a:t>
              </a:r>
            </a:p>
          </p:txBody>
        </p:sp>
      </p:grpSp>
      <p:cxnSp>
        <p:nvCxnSpPr>
          <p:cNvPr id="30" name="直線矢印コネクタ 39">
            <a:extLst>
              <a:ext uri="{FF2B5EF4-FFF2-40B4-BE49-F238E27FC236}">
                <a16:creationId xmlns:a16="http://schemas.microsoft.com/office/drawing/2014/main" id="{1A320884-9312-724E-969B-45C4C0122BC3}"/>
              </a:ext>
            </a:extLst>
          </p:cNvPr>
          <p:cNvCxnSpPr>
            <a:cxnSpLocks/>
            <a:stCxn id="23" idx="0"/>
            <a:endCxn id="19" idx="3"/>
          </p:cNvCxnSpPr>
          <p:nvPr/>
        </p:nvCxnSpPr>
        <p:spPr>
          <a:xfrm rot="16200000" flipV="1">
            <a:off x="7046786" y="862839"/>
            <a:ext cx="417053" cy="178786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1EFAE7B1-6829-464D-B503-EC0CAF1227A6}"/>
              </a:ext>
            </a:extLst>
          </p:cNvPr>
          <p:cNvCxnSpPr>
            <a:cxnSpLocks/>
            <a:stCxn id="19" idx="1"/>
            <a:endCxn id="27" idx="0"/>
          </p:cNvCxnSpPr>
          <p:nvPr/>
        </p:nvCxnSpPr>
        <p:spPr>
          <a:xfrm rot="10800000" flipV="1">
            <a:off x="1765223" y="1548242"/>
            <a:ext cx="1779396"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4073EBE-6D02-E740-BD14-2FD783B85A93}"/>
              </a:ext>
            </a:extLst>
          </p:cNvPr>
          <p:cNvCxnSpPr>
            <a:cxnSpLocks/>
            <a:stCxn id="14" idx="0"/>
            <a:endCxn id="23" idx="2"/>
          </p:cNvCxnSpPr>
          <p:nvPr/>
        </p:nvCxnSpPr>
        <p:spPr>
          <a:xfrm flipV="1">
            <a:off x="8149242" y="3688935"/>
            <a:ext cx="0"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9">
            <a:extLst>
              <a:ext uri="{FF2B5EF4-FFF2-40B4-BE49-F238E27FC236}">
                <a16:creationId xmlns:a16="http://schemas.microsoft.com/office/drawing/2014/main" id="{83938E8F-0F6D-D640-A07D-8F0813EAEBC4}"/>
              </a:ext>
            </a:extLst>
          </p:cNvPr>
          <p:cNvCxnSpPr>
            <a:cxnSpLocks/>
            <a:stCxn id="27" idx="2"/>
            <a:endCxn id="8" idx="0"/>
          </p:cNvCxnSpPr>
          <p:nvPr/>
        </p:nvCxnSpPr>
        <p:spPr>
          <a:xfrm>
            <a:off x="1765223" y="3688935"/>
            <a:ext cx="8465"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0A7A80A-F5A0-214F-89AB-AE95FDD22A42}"/>
              </a:ext>
            </a:extLst>
          </p:cNvPr>
          <p:cNvCxnSpPr>
            <a:cxnSpLocks/>
          </p:cNvCxnSpPr>
          <p:nvPr/>
        </p:nvCxnSpPr>
        <p:spPr>
          <a:xfrm>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3157531E-C875-1A4D-9633-2C7BB705A5ED}"/>
              </a:ext>
            </a:extLst>
          </p:cNvPr>
          <p:cNvSpPr txBox="1"/>
          <p:nvPr/>
        </p:nvSpPr>
        <p:spPr>
          <a:xfrm>
            <a:off x="3735449" y="5536649"/>
            <a:ext cx="2452033"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類似性：前に進むもの</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169480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424062"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P.75-1</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05FBFA02-D224-6D43-A587-2FFD96DDD195}"/>
              </a:ext>
            </a:extLst>
          </p:cNvPr>
          <p:cNvGrpSpPr/>
          <p:nvPr/>
        </p:nvGrpSpPr>
        <p:grpSpPr>
          <a:xfrm>
            <a:off x="356842" y="4309068"/>
            <a:ext cx="2825227" cy="2181184"/>
            <a:chOff x="348377" y="2497745"/>
            <a:chExt cx="2825227" cy="2181184"/>
          </a:xfrm>
        </p:grpSpPr>
        <p:sp>
          <p:nvSpPr>
            <p:cNvPr id="7" name="正方形/長方形 6">
              <a:extLst>
                <a:ext uri="{FF2B5EF4-FFF2-40B4-BE49-F238E27FC236}">
                  <a16:creationId xmlns:a16="http://schemas.microsoft.com/office/drawing/2014/main" id="{93673AB9-3BEA-C145-846A-C4DE29F1D2D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967196E-A61C-8843-87E9-3295D7EB730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7C65194-BD13-764F-A85B-1FE2BCD3D53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9FB6F01-73C4-FB4C-B373-2B57C18D3C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11" name="テキスト ボックス 10">
              <a:extLst>
                <a:ext uri="{FF2B5EF4-FFF2-40B4-BE49-F238E27FC236}">
                  <a16:creationId xmlns:a16="http://schemas.microsoft.com/office/drawing/2014/main" id="{3C4CA36C-7157-C942-9F1E-A4D48ECC9E24}"/>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旅行サービスのアイデア</a:t>
              </a:r>
            </a:p>
          </p:txBody>
        </p:sp>
      </p:grpSp>
      <p:grpSp>
        <p:nvGrpSpPr>
          <p:cNvPr id="12" name="グループ化 11">
            <a:extLst>
              <a:ext uri="{FF2B5EF4-FFF2-40B4-BE49-F238E27FC236}">
                <a16:creationId xmlns:a16="http://schemas.microsoft.com/office/drawing/2014/main" id="{0BD1A1F3-F0E2-E04D-8E0B-2E26809FF604}"/>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D3D66B33-E1E1-5149-ACBF-B41C699F356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5F93B5-203C-9848-8ABA-660E9F57EB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578C2B7E-8F17-C34C-8A20-63AE32239EF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304CF9-C206-B646-BCC5-7E2B38FDB84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3BEEF8AA-7F0A-7B47-9013-67014CDEDB7F}"/>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本（読書体験）</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C0A0CE9F-2BAB-F44B-8843-CC4CA2E7B5E6}"/>
              </a:ext>
            </a:extLst>
          </p:cNvPr>
          <p:cNvGrpSpPr/>
          <p:nvPr/>
        </p:nvGrpSpPr>
        <p:grpSpPr>
          <a:xfrm>
            <a:off x="3544619" y="686423"/>
            <a:ext cx="2816762" cy="1723639"/>
            <a:chOff x="356842" y="2955289"/>
            <a:chExt cx="2816762" cy="1723639"/>
          </a:xfrm>
        </p:grpSpPr>
        <p:sp>
          <p:nvSpPr>
            <p:cNvPr id="19" name="正方形/長方形 18">
              <a:extLst>
                <a:ext uri="{FF2B5EF4-FFF2-40B4-BE49-F238E27FC236}">
                  <a16:creationId xmlns:a16="http://schemas.microsoft.com/office/drawing/2014/main" id="{6A8F46C4-45BB-F84E-AD6B-BF0F68B8B49C}"/>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53A6DED5-9D88-084D-9AC3-2640788C553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E6BCB3-0411-3249-9B48-B7CB90352CC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大切な出会いは忘れず残しておきたい</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6BE67DC6-08C7-B24F-9FA6-E49BF1FCB160}"/>
              </a:ext>
            </a:extLst>
          </p:cNvPr>
          <p:cNvGrpSpPr/>
          <p:nvPr/>
        </p:nvGrpSpPr>
        <p:grpSpPr>
          <a:xfrm>
            <a:off x="6740861" y="1965296"/>
            <a:ext cx="2816762" cy="1723639"/>
            <a:chOff x="356842" y="2955289"/>
            <a:chExt cx="2816762" cy="1723639"/>
          </a:xfrm>
        </p:grpSpPr>
        <p:sp>
          <p:nvSpPr>
            <p:cNvPr id="23" name="正方形/長方形 22">
              <a:extLst>
                <a:ext uri="{FF2B5EF4-FFF2-40B4-BE49-F238E27FC236}">
                  <a16:creationId xmlns:a16="http://schemas.microsoft.com/office/drawing/2014/main" id="{5EC92938-544D-644A-BA96-6F6FBE6DC58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BF44C954-24BC-A04A-8B9E-C805FC347C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F67F97D-228B-4E44-9E65-C9E872340AF0}"/>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読んだ本の感想をレビューして共有するアプリが人気</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464A2B1B-C510-F844-9E5A-40DC1D71BAB0}"/>
              </a:ext>
            </a:extLst>
          </p:cNvPr>
          <p:cNvGrpSpPr/>
          <p:nvPr/>
        </p:nvGrpSpPr>
        <p:grpSpPr>
          <a:xfrm>
            <a:off x="356842" y="1965296"/>
            <a:ext cx="2816762" cy="1723639"/>
            <a:chOff x="356842" y="2955289"/>
            <a:chExt cx="2816762" cy="1723639"/>
          </a:xfrm>
        </p:grpSpPr>
        <p:sp>
          <p:nvSpPr>
            <p:cNvPr id="27" name="正方形/長方形 26">
              <a:extLst>
                <a:ext uri="{FF2B5EF4-FFF2-40B4-BE49-F238E27FC236}">
                  <a16:creationId xmlns:a16="http://schemas.microsoft.com/office/drawing/2014/main" id="{E2DC711C-8B9F-2A49-97B1-176D1789A626}"/>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4EC67325-51DE-8342-B247-18420382E5B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449EBE1-5576-0E47-BC1F-3A01C0692B32}"/>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旅先の思い出を記録・管理・共有する旅行記アプリ</a:t>
              </a:r>
            </a:p>
          </p:txBody>
        </p:sp>
      </p:grpSp>
      <p:cxnSp>
        <p:nvCxnSpPr>
          <p:cNvPr id="30" name="直線矢印コネクタ 39">
            <a:extLst>
              <a:ext uri="{FF2B5EF4-FFF2-40B4-BE49-F238E27FC236}">
                <a16:creationId xmlns:a16="http://schemas.microsoft.com/office/drawing/2014/main" id="{1A320884-9312-724E-969B-45C4C0122BC3}"/>
              </a:ext>
            </a:extLst>
          </p:cNvPr>
          <p:cNvCxnSpPr>
            <a:cxnSpLocks/>
            <a:stCxn id="23" idx="0"/>
            <a:endCxn id="19" idx="3"/>
          </p:cNvCxnSpPr>
          <p:nvPr/>
        </p:nvCxnSpPr>
        <p:spPr>
          <a:xfrm rot="16200000" flipV="1">
            <a:off x="7046786" y="862839"/>
            <a:ext cx="417053" cy="178786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1EFAE7B1-6829-464D-B503-EC0CAF1227A6}"/>
              </a:ext>
            </a:extLst>
          </p:cNvPr>
          <p:cNvCxnSpPr>
            <a:cxnSpLocks/>
            <a:stCxn id="19" idx="1"/>
            <a:endCxn id="27" idx="0"/>
          </p:cNvCxnSpPr>
          <p:nvPr/>
        </p:nvCxnSpPr>
        <p:spPr>
          <a:xfrm rot="10800000" flipV="1">
            <a:off x="1765223" y="1548242"/>
            <a:ext cx="1779396"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4073EBE-6D02-E740-BD14-2FD783B85A93}"/>
              </a:ext>
            </a:extLst>
          </p:cNvPr>
          <p:cNvCxnSpPr>
            <a:cxnSpLocks/>
            <a:stCxn id="14" idx="0"/>
            <a:endCxn id="23" idx="2"/>
          </p:cNvCxnSpPr>
          <p:nvPr/>
        </p:nvCxnSpPr>
        <p:spPr>
          <a:xfrm flipV="1">
            <a:off x="8149242" y="3688935"/>
            <a:ext cx="0"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9">
            <a:extLst>
              <a:ext uri="{FF2B5EF4-FFF2-40B4-BE49-F238E27FC236}">
                <a16:creationId xmlns:a16="http://schemas.microsoft.com/office/drawing/2014/main" id="{83938E8F-0F6D-D640-A07D-8F0813EAEBC4}"/>
              </a:ext>
            </a:extLst>
          </p:cNvPr>
          <p:cNvCxnSpPr>
            <a:cxnSpLocks/>
            <a:stCxn id="27" idx="2"/>
            <a:endCxn id="8" idx="0"/>
          </p:cNvCxnSpPr>
          <p:nvPr/>
        </p:nvCxnSpPr>
        <p:spPr>
          <a:xfrm>
            <a:off x="1765223" y="3688935"/>
            <a:ext cx="8465"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0A7A80A-F5A0-214F-89AB-AE95FDD22A42}"/>
              </a:ext>
            </a:extLst>
          </p:cNvPr>
          <p:cNvCxnSpPr>
            <a:cxnSpLocks/>
          </p:cNvCxnSpPr>
          <p:nvPr/>
        </p:nvCxnSpPr>
        <p:spPr>
          <a:xfrm>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3157531E-C875-1A4D-9633-2C7BB705A5ED}"/>
              </a:ext>
            </a:extLst>
          </p:cNvPr>
          <p:cNvSpPr txBox="1"/>
          <p:nvPr/>
        </p:nvSpPr>
        <p:spPr>
          <a:xfrm>
            <a:off x="3735449" y="5536649"/>
            <a:ext cx="2452033"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類似性：大切な出会い</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2014829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80780"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P75-2</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05FBFA02-D224-6D43-A587-2FFD96DDD195}"/>
              </a:ext>
            </a:extLst>
          </p:cNvPr>
          <p:cNvGrpSpPr/>
          <p:nvPr/>
        </p:nvGrpSpPr>
        <p:grpSpPr>
          <a:xfrm>
            <a:off x="356842" y="4309068"/>
            <a:ext cx="2825227" cy="2181184"/>
            <a:chOff x="348377" y="2497745"/>
            <a:chExt cx="2825227" cy="2181184"/>
          </a:xfrm>
        </p:grpSpPr>
        <p:sp>
          <p:nvSpPr>
            <p:cNvPr id="7" name="正方形/長方形 6">
              <a:extLst>
                <a:ext uri="{FF2B5EF4-FFF2-40B4-BE49-F238E27FC236}">
                  <a16:creationId xmlns:a16="http://schemas.microsoft.com/office/drawing/2014/main" id="{93673AB9-3BEA-C145-846A-C4DE29F1D2D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967196E-A61C-8843-87E9-3295D7EB730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7C65194-BD13-764F-A85B-1FE2BCD3D53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9FB6F01-73C4-FB4C-B373-2B57C18D3C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11" name="テキスト ボックス 10">
              <a:extLst>
                <a:ext uri="{FF2B5EF4-FFF2-40B4-BE49-F238E27FC236}">
                  <a16:creationId xmlns:a16="http://schemas.microsoft.com/office/drawing/2014/main" id="{3C4CA36C-7157-C942-9F1E-A4D48ECC9E24}"/>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自社のマーケティング戦略</a:t>
              </a:r>
            </a:p>
          </p:txBody>
        </p:sp>
      </p:grpSp>
      <p:grpSp>
        <p:nvGrpSpPr>
          <p:cNvPr id="12" name="グループ化 11">
            <a:extLst>
              <a:ext uri="{FF2B5EF4-FFF2-40B4-BE49-F238E27FC236}">
                <a16:creationId xmlns:a16="http://schemas.microsoft.com/office/drawing/2014/main" id="{0BD1A1F3-F0E2-E04D-8E0B-2E26809FF604}"/>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D3D66B33-E1E1-5149-ACBF-B41C699F356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5F93B5-203C-9848-8ABA-660E9F57EB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578C2B7E-8F17-C34C-8A20-63AE32239EF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304CF9-C206-B646-BCC5-7E2B38FDB84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3BEEF8AA-7F0A-7B47-9013-67014CDEDB7F}"/>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バトルアクション映画</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C0A0CE9F-2BAB-F44B-8843-CC4CA2E7B5E6}"/>
              </a:ext>
            </a:extLst>
          </p:cNvPr>
          <p:cNvGrpSpPr/>
          <p:nvPr/>
        </p:nvGrpSpPr>
        <p:grpSpPr>
          <a:xfrm>
            <a:off x="3544619" y="686423"/>
            <a:ext cx="2816762" cy="1723639"/>
            <a:chOff x="356842" y="2955289"/>
            <a:chExt cx="2816762" cy="1723639"/>
          </a:xfrm>
        </p:grpSpPr>
        <p:sp>
          <p:nvSpPr>
            <p:cNvPr id="19" name="正方形/長方形 18">
              <a:extLst>
                <a:ext uri="{FF2B5EF4-FFF2-40B4-BE49-F238E27FC236}">
                  <a16:creationId xmlns:a16="http://schemas.microsoft.com/office/drawing/2014/main" id="{6A8F46C4-45BB-F84E-AD6B-BF0F68B8B49C}"/>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53A6DED5-9D88-084D-9AC3-2640788C553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E6BCB3-0411-3249-9B48-B7CB90352CC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共通の目的があれば敵と味方もチームとなり得る</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6BE67DC6-08C7-B24F-9FA6-E49BF1FCB160}"/>
              </a:ext>
            </a:extLst>
          </p:cNvPr>
          <p:cNvGrpSpPr/>
          <p:nvPr/>
        </p:nvGrpSpPr>
        <p:grpSpPr>
          <a:xfrm>
            <a:off x="6740861" y="1965296"/>
            <a:ext cx="2816762" cy="1723639"/>
            <a:chOff x="356842" y="2955289"/>
            <a:chExt cx="2816762" cy="1723639"/>
          </a:xfrm>
        </p:grpSpPr>
        <p:sp>
          <p:nvSpPr>
            <p:cNvPr id="23" name="正方形/長方形 22">
              <a:extLst>
                <a:ext uri="{FF2B5EF4-FFF2-40B4-BE49-F238E27FC236}">
                  <a16:creationId xmlns:a16="http://schemas.microsoft.com/office/drawing/2014/main" id="{5EC92938-544D-644A-BA96-6F6FBE6DC58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BF44C954-24BC-A04A-8B9E-C805FC347C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F67F97D-228B-4E44-9E65-C9E872340AF0}"/>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地球に危機が迫ったとき、敵対組織と手を組んだ</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464A2B1B-C510-F844-9E5A-40DC1D71BAB0}"/>
              </a:ext>
            </a:extLst>
          </p:cNvPr>
          <p:cNvGrpSpPr/>
          <p:nvPr/>
        </p:nvGrpSpPr>
        <p:grpSpPr>
          <a:xfrm>
            <a:off x="356842" y="1965296"/>
            <a:ext cx="2816762" cy="1723639"/>
            <a:chOff x="356842" y="2955289"/>
            <a:chExt cx="2816762" cy="1723639"/>
          </a:xfrm>
        </p:grpSpPr>
        <p:sp>
          <p:nvSpPr>
            <p:cNvPr id="27" name="正方形/長方形 26">
              <a:extLst>
                <a:ext uri="{FF2B5EF4-FFF2-40B4-BE49-F238E27FC236}">
                  <a16:creationId xmlns:a16="http://schemas.microsoft.com/office/drawing/2014/main" id="{E2DC711C-8B9F-2A49-97B1-176D1789A626}"/>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4EC67325-51DE-8342-B247-18420382E5B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449EBE1-5576-0E47-BC1F-3A01C0692B32}"/>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競合他社にもメリットのある施策を考えて提携</a:t>
              </a:r>
            </a:p>
          </p:txBody>
        </p:sp>
      </p:grpSp>
      <p:cxnSp>
        <p:nvCxnSpPr>
          <p:cNvPr id="30" name="直線矢印コネクタ 39">
            <a:extLst>
              <a:ext uri="{FF2B5EF4-FFF2-40B4-BE49-F238E27FC236}">
                <a16:creationId xmlns:a16="http://schemas.microsoft.com/office/drawing/2014/main" id="{1A320884-9312-724E-969B-45C4C0122BC3}"/>
              </a:ext>
            </a:extLst>
          </p:cNvPr>
          <p:cNvCxnSpPr>
            <a:cxnSpLocks/>
            <a:stCxn id="23" idx="0"/>
            <a:endCxn id="19" idx="3"/>
          </p:cNvCxnSpPr>
          <p:nvPr/>
        </p:nvCxnSpPr>
        <p:spPr>
          <a:xfrm rot="16200000" flipV="1">
            <a:off x="7046786" y="862839"/>
            <a:ext cx="417053" cy="178786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1EFAE7B1-6829-464D-B503-EC0CAF1227A6}"/>
              </a:ext>
            </a:extLst>
          </p:cNvPr>
          <p:cNvCxnSpPr>
            <a:cxnSpLocks/>
            <a:stCxn id="19" idx="1"/>
            <a:endCxn id="27" idx="0"/>
          </p:cNvCxnSpPr>
          <p:nvPr/>
        </p:nvCxnSpPr>
        <p:spPr>
          <a:xfrm rot="10800000" flipV="1">
            <a:off x="1765223" y="1548242"/>
            <a:ext cx="1779396"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4073EBE-6D02-E740-BD14-2FD783B85A93}"/>
              </a:ext>
            </a:extLst>
          </p:cNvPr>
          <p:cNvCxnSpPr>
            <a:cxnSpLocks/>
            <a:stCxn id="14" idx="0"/>
            <a:endCxn id="23" idx="2"/>
          </p:cNvCxnSpPr>
          <p:nvPr/>
        </p:nvCxnSpPr>
        <p:spPr>
          <a:xfrm flipV="1">
            <a:off x="8149242" y="3688935"/>
            <a:ext cx="0"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9">
            <a:extLst>
              <a:ext uri="{FF2B5EF4-FFF2-40B4-BE49-F238E27FC236}">
                <a16:creationId xmlns:a16="http://schemas.microsoft.com/office/drawing/2014/main" id="{83938E8F-0F6D-D640-A07D-8F0813EAEBC4}"/>
              </a:ext>
            </a:extLst>
          </p:cNvPr>
          <p:cNvCxnSpPr>
            <a:cxnSpLocks/>
            <a:stCxn id="27" idx="2"/>
            <a:endCxn id="8" idx="0"/>
          </p:cNvCxnSpPr>
          <p:nvPr/>
        </p:nvCxnSpPr>
        <p:spPr>
          <a:xfrm>
            <a:off x="1765223" y="3688935"/>
            <a:ext cx="8465"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0A7A80A-F5A0-214F-89AB-AE95FDD22A42}"/>
              </a:ext>
            </a:extLst>
          </p:cNvPr>
          <p:cNvCxnSpPr>
            <a:cxnSpLocks/>
          </p:cNvCxnSpPr>
          <p:nvPr/>
        </p:nvCxnSpPr>
        <p:spPr>
          <a:xfrm>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3157531E-C875-1A4D-9633-2C7BB705A5ED}"/>
              </a:ext>
            </a:extLst>
          </p:cNvPr>
          <p:cNvSpPr txBox="1"/>
          <p:nvPr/>
        </p:nvSpPr>
        <p:spPr>
          <a:xfrm>
            <a:off x="3642711" y="5536649"/>
            <a:ext cx="263751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類似性：競争相手が存在する</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8782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80780"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P76-1</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05FBFA02-D224-6D43-A587-2FFD96DDD195}"/>
              </a:ext>
            </a:extLst>
          </p:cNvPr>
          <p:cNvGrpSpPr/>
          <p:nvPr/>
        </p:nvGrpSpPr>
        <p:grpSpPr>
          <a:xfrm>
            <a:off x="356842" y="4309068"/>
            <a:ext cx="2825227" cy="2181184"/>
            <a:chOff x="348377" y="2497745"/>
            <a:chExt cx="2825227" cy="2181184"/>
          </a:xfrm>
        </p:grpSpPr>
        <p:sp>
          <p:nvSpPr>
            <p:cNvPr id="7" name="正方形/長方形 6">
              <a:extLst>
                <a:ext uri="{FF2B5EF4-FFF2-40B4-BE49-F238E27FC236}">
                  <a16:creationId xmlns:a16="http://schemas.microsoft.com/office/drawing/2014/main" id="{93673AB9-3BEA-C145-846A-C4DE29F1D2D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967196E-A61C-8843-87E9-3295D7EB730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7C65194-BD13-764F-A85B-1FE2BCD3D53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9FB6F01-73C4-FB4C-B373-2B57C18D3C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11" name="テキスト ボックス 10">
              <a:extLst>
                <a:ext uri="{FF2B5EF4-FFF2-40B4-BE49-F238E27FC236}">
                  <a16:creationId xmlns:a16="http://schemas.microsoft.com/office/drawing/2014/main" id="{3C4CA36C-7157-C942-9F1E-A4D48ECC9E24}"/>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自社の動画メディアコンテンツ</a:t>
              </a:r>
            </a:p>
          </p:txBody>
        </p:sp>
      </p:grpSp>
      <p:grpSp>
        <p:nvGrpSpPr>
          <p:cNvPr id="12" name="グループ化 11">
            <a:extLst>
              <a:ext uri="{FF2B5EF4-FFF2-40B4-BE49-F238E27FC236}">
                <a16:creationId xmlns:a16="http://schemas.microsoft.com/office/drawing/2014/main" id="{0BD1A1F3-F0E2-E04D-8E0B-2E26809FF604}"/>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D3D66B33-E1E1-5149-ACBF-B41C699F356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5F93B5-203C-9848-8ABA-660E9F57EB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578C2B7E-8F17-C34C-8A20-63AE32239EF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304CF9-C206-B646-BCC5-7E2B38FDB84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3BEEF8AA-7F0A-7B47-9013-67014CDEDB7F}"/>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海外の動画プラットフォーム</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C0A0CE9F-2BAB-F44B-8843-CC4CA2E7B5E6}"/>
              </a:ext>
            </a:extLst>
          </p:cNvPr>
          <p:cNvGrpSpPr/>
          <p:nvPr/>
        </p:nvGrpSpPr>
        <p:grpSpPr>
          <a:xfrm>
            <a:off x="3544619" y="686423"/>
            <a:ext cx="2816762" cy="1723639"/>
            <a:chOff x="356842" y="2955289"/>
            <a:chExt cx="2816762" cy="1723639"/>
          </a:xfrm>
        </p:grpSpPr>
        <p:sp>
          <p:nvSpPr>
            <p:cNvPr id="19" name="正方形/長方形 18">
              <a:extLst>
                <a:ext uri="{FF2B5EF4-FFF2-40B4-BE49-F238E27FC236}">
                  <a16:creationId xmlns:a16="http://schemas.microsoft.com/office/drawing/2014/main" id="{6A8F46C4-45BB-F84E-AD6B-BF0F68B8B49C}"/>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53A6DED5-9D88-084D-9AC3-2640788C553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E6BCB3-0411-3249-9B48-B7CB90352CC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新しいプラットフォームの規制には注意が必要</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6BE67DC6-08C7-B24F-9FA6-E49BF1FCB160}"/>
              </a:ext>
            </a:extLst>
          </p:cNvPr>
          <p:cNvGrpSpPr/>
          <p:nvPr/>
        </p:nvGrpSpPr>
        <p:grpSpPr>
          <a:xfrm>
            <a:off x="6740861" y="1965296"/>
            <a:ext cx="2816762" cy="1723639"/>
            <a:chOff x="356842" y="2955289"/>
            <a:chExt cx="2816762" cy="1723639"/>
          </a:xfrm>
        </p:grpSpPr>
        <p:sp>
          <p:nvSpPr>
            <p:cNvPr id="23" name="正方形/長方形 22">
              <a:extLst>
                <a:ext uri="{FF2B5EF4-FFF2-40B4-BE49-F238E27FC236}">
                  <a16:creationId xmlns:a16="http://schemas.microsoft.com/office/drawing/2014/main" id="{5EC92938-544D-644A-BA96-6F6FBE6DC58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BF44C954-24BC-A04A-8B9E-C805FC347C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F67F97D-228B-4E44-9E65-C9E872340AF0}"/>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コンテンツの内容に関する規制が厳しくなっている</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464A2B1B-C510-F844-9E5A-40DC1D71BAB0}"/>
              </a:ext>
            </a:extLst>
          </p:cNvPr>
          <p:cNvGrpSpPr/>
          <p:nvPr/>
        </p:nvGrpSpPr>
        <p:grpSpPr>
          <a:xfrm>
            <a:off x="356842" y="1965296"/>
            <a:ext cx="2816762" cy="1723639"/>
            <a:chOff x="356842" y="2955289"/>
            <a:chExt cx="2816762" cy="1723639"/>
          </a:xfrm>
        </p:grpSpPr>
        <p:sp>
          <p:nvSpPr>
            <p:cNvPr id="27" name="正方形/長方形 26">
              <a:extLst>
                <a:ext uri="{FF2B5EF4-FFF2-40B4-BE49-F238E27FC236}">
                  <a16:creationId xmlns:a16="http://schemas.microsoft.com/office/drawing/2014/main" id="{E2DC711C-8B9F-2A49-97B1-176D1789A626}"/>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4EC67325-51DE-8342-B247-18420382E5B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449EBE1-5576-0E47-BC1F-3A01C0692B32}"/>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自社が</a:t>
              </a:r>
              <a:r>
                <a:rPr kumimoji="1" lang="en-US" altLang="ja-JP" sz="1400" dirty="0">
                  <a:solidFill>
                    <a:schemeClr val="tx1">
                      <a:lumMod val="75000"/>
                      <a:lumOff val="25000"/>
                    </a:schemeClr>
                  </a:solidFill>
                  <a:latin typeface="+mn-ea"/>
                </a:rPr>
                <a:t>YouTube</a:t>
              </a:r>
              <a:r>
                <a:rPr kumimoji="1" lang="ja-JP" altLang="en-US" sz="1400">
                  <a:solidFill>
                    <a:schemeClr val="tx1">
                      <a:lumMod val="75000"/>
                      <a:lumOff val="25000"/>
                    </a:schemeClr>
                  </a:solidFill>
                  <a:latin typeface="+mn-ea"/>
                </a:rPr>
                <a:t>で配信しているコンテンツ見直し</a:t>
              </a:r>
            </a:p>
          </p:txBody>
        </p:sp>
      </p:grpSp>
      <p:cxnSp>
        <p:nvCxnSpPr>
          <p:cNvPr id="30" name="直線矢印コネクタ 39">
            <a:extLst>
              <a:ext uri="{FF2B5EF4-FFF2-40B4-BE49-F238E27FC236}">
                <a16:creationId xmlns:a16="http://schemas.microsoft.com/office/drawing/2014/main" id="{1A320884-9312-724E-969B-45C4C0122BC3}"/>
              </a:ext>
            </a:extLst>
          </p:cNvPr>
          <p:cNvCxnSpPr>
            <a:cxnSpLocks/>
            <a:stCxn id="23" idx="0"/>
            <a:endCxn id="19" idx="3"/>
          </p:cNvCxnSpPr>
          <p:nvPr/>
        </p:nvCxnSpPr>
        <p:spPr>
          <a:xfrm rot="16200000" flipV="1">
            <a:off x="7046786" y="862839"/>
            <a:ext cx="417053" cy="178786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1EFAE7B1-6829-464D-B503-EC0CAF1227A6}"/>
              </a:ext>
            </a:extLst>
          </p:cNvPr>
          <p:cNvCxnSpPr>
            <a:cxnSpLocks/>
            <a:stCxn id="19" idx="1"/>
            <a:endCxn id="27" idx="0"/>
          </p:cNvCxnSpPr>
          <p:nvPr/>
        </p:nvCxnSpPr>
        <p:spPr>
          <a:xfrm rot="10800000" flipV="1">
            <a:off x="1765223" y="1548242"/>
            <a:ext cx="1779396"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4073EBE-6D02-E740-BD14-2FD783B85A93}"/>
              </a:ext>
            </a:extLst>
          </p:cNvPr>
          <p:cNvCxnSpPr>
            <a:cxnSpLocks/>
            <a:stCxn id="14" idx="0"/>
            <a:endCxn id="23" idx="2"/>
          </p:cNvCxnSpPr>
          <p:nvPr/>
        </p:nvCxnSpPr>
        <p:spPr>
          <a:xfrm flipV="1">
            <a:off x="8149242" y="3688935"/>
            <a:ext cx="0"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9">
            <a:extLst>
              <a:ext uri="{FF2B5EF4-FFF2-40B4-BE49-F238E27FC236}">
                <a16:creationId xmlns:a16="http://schemas.microsoft.com/office/drawing/2014/main" id="{83938E8F-0F6D-D640-A07D-8F0813EAEBC4}"/>
              </a:ext>
            </a:extLst>
          </p:cNvPr>
          <p:cNvCxnSpPr>
            <a:cxnSpLocks/>
            <a:stCxn id="27" idx="2"/>
            <a:endCxn id="8" idx="0"/>
          </p:cNvCxnSpPr>
          <p:nvPr/>
        </p:nvCxnSpPr>
        <p:spPr>
          <a:xfrm>
            <a:off x="1765223" y="3688935"/>
            <a:ext cx="8465" cy="62013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0A7A80A-F5A0-214F-89AB-AE95FDD22A42}"/>
              </a:ext>
            </a:extLst>
          </p:cNvPr>
          <p:cNvCxnSpPr>
            <a:cxnSpLocks/>
          </p:cNvCxnSpPr>
          <p:nvPr/>
        </p:nvCxnSpPr>
        <p:spPr>
          <a:xfrm>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3157531E-C875-1A4D-9633-2C7BB705A5ED}"/>
              </a:ext>
            </a:extLst>
          </p:cNvPr>
          <p:cNvSpPr txBox="1"/>
          <p:nvPr/>
        </p:nvSpPr>
        <p:spPr>
          <a:xfrm>
            <a:off x="3642711" y="5536649"/>
            <a:ext cx="263751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類似性：動画コンテンツ</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2849515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80780"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2</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P76-2</a:t>
            </a:r>
            <a:r>
              <a:rPr kumimoji="1" lang="ja-JP" altLang="en-US" sz="1200" b="1" dirty="0">
                <a:solidFill>
                  <a:schemeClr val="bg1"/>
                </a:solidFill>
                <a:latin typeface="+mn-ea"/>
              </a:rPr>
              <a:t>）</a:t>
            </a:r>
          </a:p>
        </p:txBody>
      </p:sp>
      <p:grpSp>
        <p:nvGrpSpPr>
          <p:cNvPr id="6" name="グループ化 5">
            <a:extLst>
              <a:ext uri="{FF2B5EF4-FFF2-40B4-BE49-F238E27FC236}">
                <a16:creationId xmlns:a16="http://schemas.microsoft.com/office/drawing/2014/main" id="{05FBFA02-D224-6D43-A587-2FFD96DDD195}"/>
              </a:ext>
            </a:extLst>
          </p:cNvPr>
          <p:cNvGrpSpPr/>
          <p:nvPr/>
        </p:nvGrpSpPr>
        <p:grpSpPr>
          <a:xfrm>
            <a:off x="356842" y="4309068"/>
            <a:ext cx="2825227" cy="2181184"/>
            <a:chOff x="348377" y="2497745"/>
            <a:chExt cx="2825227" cy="2181184"/>
          </a:xfrm>
        </p:grpSpPr>
        <p:sp>
          <p:nvSpPr>
            <p:cNvPr id="7" name="正方形/長方形 6">
              <a:extLst>
                <a:ext uri="{FF2B5EF4-FFF2-40B4-BE49-F238E27FC236}">
                  <a16:creationId xmlns:a16="http://schemas.microsoft.com/office/drawing/2014/main" id="{93673AB9-3BEA-C145-846A-C4DE29F1D2D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967196E-A61C-8843-87E9-3295D7EB730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7C65194-BD13-764F-A85B-1FE2BCD3D53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9FB6F01-73C4-FB4C-B373-2B57C18D3C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ベース領域</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3C4CA36C-7157-C942-9F1E-A4D48ECC9E24}"/>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料理の仕方</a:t>
              </a:r>
            </a:p>
          </p:txBody>
        </p:sp>
      </p:grpSp>
      <p:grpSp>
        <p:nvGrpSpPr>
          <p:cNvPr id="12" name="グループ化 11">
            <a:extLst>
              <a:ext uri="{FF2B5EF4-FFF2-40B4-BE49-F238E27FC236}">
                <a16:creationId xmlns:a16="http://schemas.microsoft.com/office/drawing/2014/main" id="{0BD1A1F3-F0E2-E04D-8E0B-2E26809FF604}"/>
              </a:ext>
            </a:extLst>
          </p:cNvPr>
          <p:cNvGrpSpPr/>
          <p:nvPr/>
        </p:nvGrpSpPr>
        <p:grpSpPr>
          <a:xfrm>
            <a:off x="6732396" y="4309068"/>
            <a:ext cx="2825227" cy="2181184"/>
            <a:chOff x="348377" y="2497745"/>
            <a:chExt cx="2825227" cy="2181184"/>
          </a:xfrm>
        </p:grpSpPr>
        <p:sp>
          <p:nvSpPr>
            <p:cNvPr id="13" name="正方形/長方形 12">
              <a:extLst>
                <a:ext uri="{FF2B5EF4-FFF2-40B4-BE49-F238E27FC236}">
                  <a16:creationId xmlns:a16="http://schemas.microsoft.com/office/drawing/2014/main" id="{D3D66B33-E1E1-5149-ACBF-B41C699F356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F5F93B5-203C-9848-8ABA-660E9F57EB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578C2B7E-8F17-C34C-8A20-63AE32239EF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2304CF9-C206-B646-BCC5-7E2B38FDB84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dirty="0">
                  <a:solidFill>
                    <a:schemeClr val="tx1">
                      <a:lumMod val="75000"/>
                      <a:lumOff val="25000"/>
                    </a:schemeClr>
                  </a:solidFill>
                  <a:latin typeface="+mn-ea"/>
                </a:rPr>
                <a:t>ターゲット領域</a:t>
              </a:r>
            </a:p>
          </p:txBody>
        </p:sp>
        <p:sp>
          <p:nvSpPr>
            <p:cNvPr id="17" name="テキスト ボックス 16">
              <a:extLst>
                <a:ext uri="{FF2B5EF4-FFF2-40B4-BE49-F238E27FC236}">
                  <a16:creationId xmlns:a16="http://schemas.microsoft.com/office/drawing/2014/main" id="{3BEEF8AA-7F0A-7B47-9013-67014CDEDB7F}"/>
                </a:ext>
              </a:extLst>
            </p:cNvPr>
            <p:cNvSpPr txBox="1"/>
            <p:nvPr/>
          </p:nvSpPr>
          <p:spPr>
            <a:xfrm>
              <a:off x="539206" y="3126174"/>
              <a:ext cx="2452033" cy="38529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企画の考え方</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C0A0CE9F-2BAB-F44B-8843-CC4CA2E7B5E6}"/>
              </a:ext>
            </a:extLst>
          </p:cNvPr>
          <p:cNvGrpSpPr/>
          <p:nvPr/>
        </p:nvGrpSpPr>
        <p:grpSpPr>
          <a:xfrm>
            <a:off x="3544619" y="686423"/>
            <a:ext cx="2816762" cy="1723639"/>
            <a:chOff x="356842" y="2955289"/>
            <a:chExt cx="2816762" cy="1723639"/>
          </a:xfrm>
        </p:grpSpPr>
        <p:sp>
          <p:nvSpPr>
            <p:cNvPr id="19" name="正方形/長方形 18">
              <a:extLst>
                <a:ext uri="{FF2B5EF4-FFF2-40B4-BE49-F238E27FC236}">
                  <a16:creationId xmlns:a16="http://schemas.microsoft.com/office/drawing/2014/main" id="{6A8F46C4-45BB-F84E-AD6B-BF0F68B8B49C}"/>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0" name="直線コネクタ 19">
              <a:extLst>
                <a:ext uri="{FF2B5EF4-FFF2-40B4-BE49-F238E27FC236}">
                  <a16:creationId xmlns:a16="http://schemas.microsoft.com/office/drawing/2014/main" id="{53A6DED5-9D88-084D-9AC3-2640788C553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DE6BCB3-0411-3249-9B48-B7CB90352CC1}"/>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ある素材をいかに活用できるかがポイント</a:t>
              </a:r>
            </a:p>
          </p:txBody>
        </p:sp>
      </p:grpSp>
      <p:grpSp>
        <p:nvGrpSpPr>
          <p:cNvPr id="22" name="グループ化 21">
            <a:extLst>
              <a:ext uri="{FF2B5EF4-FFF2-40B4-BE49-F238E27FC236}">
                <a16:creationId xmlns:a16="http://schemas.microsoft.com/office/drawing/2014/main" id="{6BE67DC6-08C7-B24F-9FA6-E49BF1FCB160}"/>
              </a:ext>
            </a:extLst>
          </p:cNvPr>
          <p:cNvGrpSpPr/>
          <p:nvPr/>
        </p:nvGrpSpPr>
        <p:grpSpPr>
          <a:xfrm>
            <a:off x="6740861" y="1965296"/>
            <a:ext cx="2816762" cy="1723639"/>
            <a:chOff x="356842" y="2955289"/>
            <a:chExt cx="2816762" cy="1723639"/>
          </a:xfrm>
        </p:grpSpPr>
        <p:sp>
          <p:nvSpPr>
            <p:cNvPr id="23" name="正方形/長方形 22">
              <a:extLst>
                <a:ext uri="{FF2B5EF4-FFF2-40B4-BE49-F238E27FC236}">
                  <a16:creationId xmlns:a16="http://schemas.microsoft.com/office/drawing/2014/main" id="{5EC92938-544D-644A-BA96-6F6FBE6DC582}"/>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コネクタ 23">
              <a:extLst>
                <a:ext uri="{FF2B5EF4-FFF2-40B4-BE49-F238E27FC236}">
                  <a16:creationId xmlns:a16="http://schemas.microsoft.com/office/drawing/2014/main" id="{BF44C954-24BC-A04A-8B9E-C805FC347C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F67F97D-228B-4E44-9E65-C9E872340AF0}"/>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ないものねだりではなく、あるものを活かす</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464A2B1B-C510-F844-9E5A-40DC1D71BAB0}"/>
              </a:ext>
            </a:extLst>
          </p:cNvPr>
          <p:cNvGrpSpPr/>
          <p:nvPr/>
        </p:nvGrpSpPr>
        <p:grpSpPr>
          <a:xfrm>
            <a:off x="356842" y="1965296"/>
            <a:ext cx="2816762" cy="1723639"/>
            <a:chOff x="356842" y="2955289"/>
            <a:chExt cx="2816762" cy="1723639"/>
          </a:xfrm>
        </p:grpSpPr>
        <p:sp>
          <p:nvSpPr>
            <p:cNvPr id="27" name="正方形/長方形 26">
              <a:extLst>
                <a:ext uri="{FF2B5EF4-FFF2-40B4-BE49-F238E27FC236}">
                  <a16:creationId xmlns:a16="http://schemas.microsoft.com/office/drawing/2014/main" id="{E2DC711C-8B9F-2A49-97B1-176D1789A626}"/>
                </a:ext>
              </a:extLst>
            </p:cNvPr>
            <p:cNvSpPr/>
            <p:nvPr/>
          </p:nvSpPr>
          <p:spPr>
            <a:xfrm>
              <a:off x="356842" y="2955289"/>
              <a:ext cx="2816762" cy="172363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4EC67325-51DE-8342-B247-18420382E5B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449EBE1-5576-0E47-BC1F-3A01C0692B32}"/>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上級者は残りものの材料でおいしい料理をつくれる</a:t>
              </a:r>
            </a:p>
          </p:txBody>
        </p:sp>
      </p:grpSp>
      <p:cxnSp>
        <p:nvCxnSpPr>
          <p:cNvPr id="30" name="直線矢印コネクタ 39">
            <a:extLst>
              <a:ext uri="{FF2B5EF4-FFF2-40B4-BE49-F238E27FC236}">
                <a16:creationId xmlns:a16="http://schemas.microsoft.com/office/drawing/2014/main" id="{1A320884-9312-724E-969B-45C4C0122BC3}"/>
              </a:ext>
            </a:extLst>
          </p:cNvPr>
          <p:cNvCxnSpPr>
            <a:cxnSpLocks/>
            <a:stCxn id="19" idx="3"/>
            <a:endCxn id="23" idx="0"/>
          </p:cNvCxnSpPr>
          <p:nvPr/>
        </p:nvCxnSpPr>
        <p:spPr>
          <a:xfrm>
            <a:off x="6361381" y="1548243"/>
            <a:ext cx="1787861" cy="417053"/>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9">
            <a:extLst>
              <a:ext uri="{FF2B5EF4-FFF2-40B4-BE49-F238E27FC236}">
                <a16:creationId xmlns:a16="http://schemas.microsoft.com/office/drawing/2014/main" id="{1EFAE7B1-6829-464D-B503-EC0CAF1227A6}"/>
              </a:ext>
            </a:extLst>
          </p:cNvPr>
          <p:cNvCxnSpPr>
            <a:cxnSpLocks/>
            <a:stCxn id="27" idx="0"/>
            <a:endCxn id="19" idx="1"/>
          </p:cNvCxnSpPr>
          <p:nvPr/>
        </p:nvCxnSpPr>
        <p:spPr>
          <a:xfrm rot="5400000" flipH="1" flipV="1">
            <a:off x="2446395" y="867072"/>
            <a:ext cx="417053" cy="1779396"/>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4073EBE-6D02-E740-BD14-2FD783B85A93}"/>
              </a:ext>
            </a:extLst>
          </p:cNvPr>
          <p:cNvCxnSpPr>
            <a:cxnSpLocks/>
            <a:stCxn id="23" idx="2"/>
            <a:endCxn id="13" idx="0"/>
          </p:cNvCxnSpPr>
          <p:nvPr/>
        </p:nvCxnSpPr>
        <p:spPr>
          <a:xfrm flipH="1">
            <a:off x="8145010" y="3688935"/>
            <a:ext cx="4232" cy="620134"/>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9">
            <a:extLst>
              <a:ext uri="{FF2B5EF4-FFF2-40B4-BE49-F238E27FC236}">
                <a16:creationId xmlns:a16="http://schemas.microsoft.com/office/drawing/2014/main" id="{83938E8F-0F6D-D640-A07D-8F0813EAEBC4}"/>
              </a:ext>
            </a:extLst>
          </p:cNvPr>
          <p:cNvCxnSpPr>
            <a:cxnSpLocks/>
            <a:stCxn id="7" idx="0"/>
            <a:endCxn id="27" idx="2"/>
          </p:cNvCxnSpPr>
          <p:nvPr/>
        </p:nvCxnSpPr>
        <p:spPr>
          <a:xfrm flipH="1" flipV="1">
            <a:off x="1765223" y="3688935"/>
            <a:ext cx="4233" cy="620134"/>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9">
            <a:extLst>
              <a:ext uri="{FF2B5EF4-FFF2-40B4-BE49-F238E27FC236}">
                <a16:creationId xmlns:a16="http://schemas.microsoft.com/office/drawing/2014/main" id="{90A7A80A-F5A0-214F-89AB-AE95FDD22A42}"/>
              </a:ext>
            </a:extLst>
          </p:cNvPr>
          <p:cNvCxnSpPr>
            <a:cxnSpLocks/>
            <a:stCxn id="14" idx="1"/>
            <a:endCxn id="8" idx="3"/>
          </p:cNvCxnSpPr>
          <p:nvPr/>
        </p:nvCxnSpPr>
        <p:spPr>
          <a:xfrm flipH="1">
            <a:off x="3182069" y="5399660"/>
            <a:ext cx="3558792" cy="0"/>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3157531E-C875-1A4D-9633-2C7BB705A5ED}"/>
              </a:ext>
            </a:extLst>
          </p:cNvPr>
          <p:cNvSpPr txBox="1"/>
          <p:nvPr/>
        </p:nvSpPr>
        <p:spPr>
          <a:xfrm>
            <a:off x="3561551" y="5536649"/>
            <a:ext cx="2799830" cy="307777"/>
          </a:xfrm>
          <a:prstGeom prst="rect">
            <a:avLst/>
          </a:prstGeom>
          <a:noFill/>
        </p:spPr>
        <p:txBody>
          <a:bodyPr wrap="square" rtlCol="0">
            <a:spAutoFit/>
          </a:bodyPr>
          <a:lstStyle/>
          <a:p>
            <a:pPr algn="ctr"/>
            <a:r>
              <a:rPr kumimoji="1" lang="ja-JP" altLang="en-US" sz="1400">
                <a:solidFill>
                  <a:schemeClr val="tx1">
                    <a:lumMod val="75000"/>
                    <a:lumOff val="25000"/>
                  </a:schemeClr>
                </a:solidFill>
                <a:latin typeface="+mn-ea"/>
              </a:rPr>
              <a:t>類似性：素材から何かをつくる</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2702841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3612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23_</a:t>
            </a:r>
            <a:r>
              <a:rPr lang="ja-JP" altLang="en-US" sz="1200" b="1">
                <a:solidFill>
                  <a:schemeClr val="tx1">
                    <a:lumMod val="75000"/>
                    <a:lumOff val="25000"/>
                  </a:schemeClr>
                </a:solidFill>
                <a:latin typeface="+mn-ea"/>
              </a:rPr>
              <a:t>価値提案思考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7212DC0B-E487-C040-9058-D7F6926F4CB1}"/>
              </a:ext>
            </a:extLst>
          </p:cNvPr>
          <p:cNvGrpSpPr/>
          <p:nvPr/>
        </p:nvGrpSpPr>
        <p:grpSpPr>
          <a:xfrm>
            <a:off x="348377" y="686423"/>
            <a:ext cx="2825227" cy="2181184"/>
            <a:chOff x="348377" y="2497745"/>
            <a:chExt cx="2825227" cy="2181184"/>
          </a:xfrm>
        </p:grpSpPr>
        <p:sp>
          <p:nvSpPr>
            <p:cNvPr id="7" name="正方形/長方形 6">
              <a:extLst>
                <a:ext uri="{FF2B5EF4-FFF2-40B4-BE49-F238E27FC236}">
                  <a16:creationId xmlns:a16="http://schemas.microsoft.com/office/drawing/2014/main" id="{48D12ACD-FA69-FD46-AE17-CE4A6C1B5382}"/>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F441C8A-D379-EA4F-9243-5190BC854FF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8D1FCCD2-7BAE-D04B-ACF1-B7FF7D8EF0E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D3B5658-C9AC-CE4B-8EC8-F9095D755E79}"/>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何を？（商品・サービス）</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2EEC6FA7-E135-9D42-B505-D659E280188B}"/>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テンプレートつきのビジネスフレームワーク紹介本</a:t>
              </a:r>
              <a:endParaRPr kumimoji="1" lang="ja-JP" altLang="en-US" sz="16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028D8948-7225-1545-AA05-CD1156B55FAA}"/>
              </a:ext>
            </a:extLst>
          </p:cNvPr>
          <p:cNvGrpSpPr/>
          <p:nvPr/>
        </p:nvGrpSpPr>
        <p:grpSpPr>
          <a:xfrm>
            <a:off x="6732396" y="686423"/>
            <a:ext cx="2825227" cy="2181184"/>
            <a:chOff x="348377" y="2497745"/>
            <a:chExt cx="2825227" cy="2181184"/>
          </a:xfrm>
        </p:grpSpPr>
        <p:sp>
          <p:nvSpPr>
            <p:cNvPr id="13" name="正方形/長方形 12">
              <a:extLst>
                <a:ext uri="{FF2B5EF4-FFF2-40B4-BE49-F238E27FC236}">
                  <a16:creationId xmlns:a16="http://schemas.microsoft.com/office/drawing/2014/main" id="{1491DD8A-F084-2C40-8317-0C812EAC30FA}"/>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5FD596C-09CA-0A40-813C-6501F31F2F5B}"/>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75236388-994B-A14D-96C1-D8005C713E3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17C7416-D757-584F-9360-12B65D1DDF11}"/>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誰に？（ターゲット）</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50005F37-5C21-3B4A-8C8B-57F46D3DBBE5}"/>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思考をまとめられないことに悩んでいるビジネスパーソン</a:t>
              </a:r>
              <a:endParaRPr kumimoji="1" lang="ja-JP" altLang="en-US" sz="1600" dirty="0">
                <a:solidFill>
                  <a:schemeClr val="tx1">
                    <a:lumMod val="75000"/>
                    <a:lumOff val="25000"/>
                  </a:schemeClr>
                </a:solidFill>
                <a:latin typeface="+mn-ea"/>
              </a:endParaRPr>
            </a:p>
          </p:txBody>
        </p:sp>
      </p:grpSp>
      <p:grpSp>
        <p:nvGrpSpPr>
          <p:cNvPr id="19" name="グループ化 18">
            <a:extLst>
              <a:ext uri="{FF2B5EF4-FFF2-40B4-BE49-F238E27FC236}">
                <a16:creationId xmlns:a16="http://schemas.microsoft.com/office/drawing/2014/main" id="{AD417B80-3CE8-694E-B4F3-83E463A1D9FE}"/>
              </a:ext>
            </a:extLst>
          </p:cNvPr>
          <p:cNvGrpSpPr/>
          <p:nvPr/>
        </p:nvGrpSpPr>
        <p:grpSpPr>
          <a:xfrm>
            <a:off x="3544619" y="4309068"/>
            <a:ext cx="2825227" cy="2181184"/>
            <a:chOff x="348377" y="2497745"/>
            <a:chExt cx="2825227" cy="2181184"/>
          </a:xfrm>
        </p:grpSpPr>
        <p:sp>
          <p:nvSpPr>
            <p:cNvPr id="20" name="正方形/長方形 19">
              <a:extLst>
                <a:ext uri="{FF2B5EF4-FFF2-40B4-BE49-F238E27FC236}">
                  <a16:creationId xmlns:a16="http://schemas.microsoft.com/office/drawing/2014/main" id="{8722D37A-A194-F340-B225-BF0586CB4FE3}"/>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F51AEFA-B674-1D40-A18E-346FD5DBA829}"/>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52C5D495-975C-5B42-A45D-52EC9BA9DA6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96EE31A-2D58-D540-81FF-ED7DC2868510}"/>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提供する価値は？</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2F463883-0F5A-2B48-B771-375F7A4CB1DC}"/>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アイデアをまとめて企画提案できるようになるサポートツール</a:t>
              </a:r>
              <a:endParaRPr kumimoji="1" lang="ja-JP" altLang="en-US" sz="1600" dirty="0">
                <a:solidFill>
                  <a:schemeClr val="tx1">
                    <a:lumMod val="75000"/>
                    <a:lumOff val="25000"/>
                  </a:schemeClr>
                </a:solidFill>
                <a:latin typeface="+mn-ea"/>
              </a:endParaRPr>
            </a:p>
          </p:txBody>
        </p:sp>
      </p:grpSp>
      <p:cxnSp>
        <p:nvCxnSpPr>
          <p:cNvPr id="25" name="直線矢印コネクタ 24">
            <a:extLst>
              <a:ext uri="{FF2B5EF4-FFF2-40B4-BE49-F238E27FC236}">
                <a16:creationId xmlns:a16="http://schemas.microsoft.com/office/drawing/2014/main" id="{043E5E28-724C-2542-927E-E108A6F57FF5}"/>
              </a:ext>
            </a:extLst>
          </p:cNvPr>
          <p:cNvCxnSpPr>
            <a:cxnSpLocks/>
            <a:endCxn id="14" idx="1"/>
          </p:cNvCxnSpPr>
          <p:nvPr/>
        </p:nvCxnSpPr>
        <p:spPr>
          <a:xfrm>
            <a:off x="3173604" y="1757680"/>
            <a:ext cx="3567257" cy="19335"/>
          </a:xfrm>
          <a:prstGeom prst="straightConnector1">
            <a:avLst/>
          </a:prstGeom>
          <a:ln w="19050">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AE42B3D-3E0A-BD43-893E-765AC2D1CCB4}"/>
              </a:ext>
            </a:extLst>
          </p:cNvPr>
          <p:cNvCxnSpPr>
            <a:cxnSpLocks/>
            <a:stCxn id="21" idx="0"/>
          </p:cNvCxnSpPr>
          <p:nvPr/>
        </p:nvCxnSpPr>
        <p:spPr>
          <a:xfrm flipH="1" flipV="1">
            <a:off x="4953001" y="1777016"/>
            <a:ext cx="8464" cy="2532052"/>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88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CEB7BE5-9408-D842-A48D-6269205C2BBD}"/>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F746AFA9-D147-8341-AE3E-6EBE488CF226}"/>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44733CD-FFD1-5C45-A568-80865C5659E5}"/>
              </a:ext>
            </a:extLst>
          </p:cNvPr>
          <p:cNvSpPr txBox="1"/>
          <p:nvPr/>
        </p:nvSpPr>
        <p:spPr>
          <a:xfrm>
            <a:off x="376749" y="750942"/>
            <a:ext cx="303479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シーズ</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3C1907D6-0E1E-D947-BD84-EE6EEE18027A}"/>
              </a:ext>
            </a:extLst>
          </p:cNvPr>
          <p:cNvSpPr txBox="1"/>
          <p:nvPr/>
        </p:nvSpPr>
        <p:spPr>
          <a:xfrm>
            <a:off x="3423769" y="750942"/>
            <a:ext cx="306692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対応できるニーズ</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5EDAAD08-945D-7848-99C9-595D4286B620}"/>
              </a:ext>
            </a:extLst>
          </p:cNvPr>
          <p:cNvSpPr txBox="1"/>
          <p:nvPr/>
        </p:nvSpPr>
        <p:spPr>
          <a:xfrm>
            <a:off x="6478467" y="750942"/>
            <a:ext cx="30791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アイデア</a:t>
            </a:r>
            <a:endParaRPr kumimoji="1" lang="ja-JP" altLang="en-US" sz="16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1184DFFA-D790-FA49-972A-72091F5193C0}"/>
              </a:ext>
            </a:extLst>
          </p:cNvPr>
          <p:cNvCxnSpPr>
            <a:cxnSpLocks/>
          </p:cNvCxnSpPr>
          <p:nvPr/>
        </p:nvCxnSpPr>
        <p:spPr>
          <a:xfrm flipV="1">
            <a:off x="3423769"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24_</a:t>
            </a:r>
            <a:r>
              <a:rPr lang="ja-JP" altLang="en-US" sz="1200" b="1">
                <a:solidFill>
                  <a:schemeClr val="tx1">
                    <a:lumMod val="75000"/>
                    <a:lumOff val="25000"/>
                  </a:schemeClr>
                </a:solidFill>
                <a:latin typeface="+mn-ea"/>
              </a:rPr>
              <a:t>シーズ思考</a:t>
            </a:r>
            <a:endParaRPr kumimoji="1" lang="ja-JP" altLang="en-US" sz="1200" b="1" dirty="0">
              <a:solidFill>
                <a:schemeClr val="tx1">
                  <a:lumMod val="75000"/>
                  <a:lumOff val="25000"/>
                </a:schemeClr>
              </a:solidFill>
              <a:latin typeface="+mn-ea"/>
            </a:endParaRPr>
          </a:p>
        </p:txBody>
      </p:sp>
      <p:cxnSp>
        <p:nvCxnSpPr>
          <p:cNvPr id="13" name="直線コネクタ 12">
            <a:extLst>
              <a:ext uri="{FF2B5EF4-FFF2-40B4-BE49-F238E27FC236}">
                <a16:creationId xmlns:a16="http://schemas.microsoft.com/office/drawing/2014/main" id="{07ACA34F-D8F5-F84C-ADD6-2F4252A9EEA9}"/>
              </a:ext>
            </a:extLst>
          </p:cNvPr>
          <p:cNvCxnSpPr>
            <a:cxnSpLocks/>
          </p:cNvCxnSpPr>
          <p:nvPr/>
        </p:nvCxnSpPr>
        <p:spPr>
          <a:xfrm flipV="1">
            <a:off x="649069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130D24-83D0-BC40-951B-1BA93B0E9F2A}"/>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5E17291-1816-274B-B55D-B3C5B1500B1E}"/>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C34A00F4-B554-B744-B19B-6DCDD2CA7544}"/>
              </a:ext>
            </a:extLst>
          </p:cNvPr>
          <p:cNvGrpSpPr/>
          <p:nvPr/>
        </p:nvGrpSpPr>
        <p:grpSpPr>
          <a:xfrm>
            <a:off x="838407" y="1551816"/>
            <a:ext cx="2111475" cy="1295844"/>
            <a:chOff x="961182" y="1223425"/>
            <a:chExt cx="2111475" cy="1295844"/>
          </a:xfrm>
        </p:grpSpPr>
        <p:sp>
          <p:nvSpPr>
            <p:cNvPr id="20" name="正方形/長方形 19">
              <a:extLst>
                <a:ext uri="{FF2B5EF4-FFF2-40B4-BE49-F238E27FC236}">
                  <a16:creationId xmlns:a16="http://schemas.microsoft.com/office/drawing/2014/main" id="{16CA3776-C328-9644-966D-2A2CE6D13534}"/>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1" name="テキスト ボックス 20">
              <a:extLst>
                <a:ext uri="{FF2B5EF4-FFF2-40B4-BE49-F238E27FC236}">
                  <a16:creationId xmlns:a16="http://schemas.microsoft.com/office/drawing/2014/main" id="{B366E893-B858-D942-AF97-A404A79B04AC}"/>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芝生の整備されたコートを持っている</a:t>
              </a:r>
              <a:endParaRPr kumimoji="1" lang="ja-JP" altLang="en-US" sz="1400" dirty="0">
                <a:solidFill>
                  <a:schemeClr val="tx1">
                    <a:lumMod val="75000"/>
                    <a:lumOff val="25000"/>
                  </a:schemeClr>
                </a:solidFill>
                <a:latin typeface="+mn-ea"/>
              </a:endParaRPr>
            </a:p>
          </p:txBody>
        </p:sp>
      </p:grpSp>
      <p:grpSp>
        <p:nvGrpSpPr>
          <p:cNvPr id="22" name="グループ化 21">
            <a:extLst>
              <a:ext uri="{FF2B5EF4-FFF2-40B4-BE49-F238E27FC236}">
                <a16:creationId xmlns:a16="http://schemas.microsoft.com/office/drawing/2014/main" id="{0A4C2D13-05E8-904E-B07A-3DAD60063ABB}"/>
              </a:ext>
            </a:extLst>
          </p:cNvPr>
          <p:cNvGrpSpPr/>
          <p:nvPr/>
        </p:nvGrpSpPr>
        <p:grpSpPr>
          <a:xfrm>
            <a:off x="838407" y="3161637"/>
            <a:ext cx="2111475" cy="1295844"/>
            <a:chOff x="961182" y="1223425"/>
            <a:chExt cx="2111475" cy="1295844"/>
          </a:xfrm>
        </p:grpSpPr>
        <p:sp>
          <p:nvSpPr>
            <p:cNvPr id="23" name="正方形/長方形 22">
              <a:extLst>
                <a:ext uri="{FF2B5EF4-FFF2-40B4-BE49-F238E27FC236}">
                  <a16:creationId xmlns:a16="http://schemas.microsoft.com/office/drawing/2014/main" id="{C49D9EC2-BF89-AE49-B94C-2F82776D1FE3}"/>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4" name="テキスト ボックス 23">
              <a:extLst>
                <a:ext uri="{FF2B5EF4-FFF2-40B4-BE49-F238E27FC236}">
                  <a16:creationId xmlns:a16="http://schemas.microsoft.com/office/drawing/2014/main" id="{BEAAB906-A27A-A043-85B9-C49F46310BFE}"/>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スポーツ好きとの強いつながりを持っている</a:t>
              </a:r>
              <a:endParaRPr kumimoji="1" lang="ja-JP" altLang="en-US" sz="1400" dirty="0">
                <a:solidFill>
                  <a:schemeClr val="tx1">
                    <a:lumMod val="75000"/>
                    <a:lumOff val="25000"/>
                  </a:schemeClr>
                </a:solidFill>
                <a:latin typeface="+mn-ea"/>
              </a:endParaRPr>
            </a:p>
          </p:txBody>
        </p:sp>
      </p:grpSp>
      <p:grpSp>
        <p:nvGrpSpPr>
          <p:cNvPr id="25" name="グループ化 24">
            <a:extLst>
              <a:ext uri="{FF2B5EF4-FFF2-40B4-BE49-F238E27FC236}">
                <a16:creationId xmlns:a16="http://schemas.microsoft.com/office/drawing/2014/main" id="{51A4A698-6999-6A45-A098-727A01C84CF4}"/>
              </a:ext>
            </a:extLst>
          </p:cNvPr>
          <p:cNvGrpSpPr/>
          <p:nvPr/>
        </p:nvGrpSpPr>
        <p:grpSpPr>
          <a:xfrm>
            <a:off x="838407" y="4771458"/>
            <a:ext cx="2111475" cy="1295844"/>
            <a:chOff x="961182" y="1223425"/>
            <a:chExt cx="2111475" cy="1295844"/>
          </a:xfrm>
        </p:grpSpPr>
        <p:sp>
          <p:nvSpPr>
            <p:cNvPr id="26" name="正方形/長方形 25">
              <a:extLst>
                <a:ext uri="{FF2B5EF4-FFF2-40B4-BE49-F238E27FC236}">
                  <a16:creationId xmlns:a16="http://schemas.microsoft.com/office/drawing/2014/main" id="{33007A4A-F780-B749-A134-BFCF79FC7ED9}"/>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7" name="テキスト ボックス 26">
              <a:extLst>
                <a:ext uri="{FF2B5EF4-FFF2-40B4-BE49-F238E27FC236}">
                  <a16:creationId xmlns:a16="http://schemas.microsoft.com/office/drawing/2014/main" id="{A3C3076B-3B3E-5F48-BB9C-E6583F6C3DD8}"/>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トレーニング方法の指導技術を持っている</a:t>
              </a:r>
              <a:endParaRPr kumimoji="1" lang="ja-JP" altLang="en-US" sz="1400" dirty="0">
                <a:solidFill>
                  <a:schemeClr val="tx1">
                    <a:lumMod val="75000"/>
                    <a:lumOff val="25000"/>
                  </a:schemeClr>
                </a:solidFill>
                <a:latin typeface="+mn-ea"/>
              </a:endParaRPr>
            </a:p>
          </p:txBody>
        </p:sp>
      </p:grpSp>
      <p:grpSp>
        <p:nvGrpSpPr>
          <p:cNvPr id="28" name="グループ化 27">
            <a:extLst>
              <a:ext uri="{FF2B5EF4-FFF2-40B4-BE49-F238E27FC236}">
                <a16:creationId xmlns:a16="http://schemas.microsoft.com/office/drawing/2014/main" id="{8A426354-A1C2-B649-B13F-A2E384BA8896}"/>
              </a:ext>
            </a:extLst>
          </p:cNvPr>
          <p:cNvGrpSpPr/>
          <p:nvPr/>
        </p:nvGrpSpPr>
        <p:grpSpPr>
          <a:xfrm>
            <a:off x="3905333" y="1970758"/>
            <a:ext cx="2111475" cy="1295844"/>
            <a:chOff x="961182" y="1223425"/>
            <a:chExt cx="2111475" cy="1295844"/>
          </a:xfrm>
        </p:grpSpPr>
        <p:sp>
          <p:nvSpPr>
            <p:cNvPr id="29" name="正方形/長方形 28">
              <a:extLst>
                <a:ext uri="{FF2B5EF4-FFF2-40B4-BE49-F238E27FC236}">
                  <a16:creationId xmlns:a16="http://schemas.microsoft.com/office/drawing/2014/main" id="{BCB5B9CD-3B34-F844-A14D-5D20ED7D2CAA}"/>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0" name="テキスト ボックス 29">
              <a:extLst>
                <a:ext uri="{FF2B5EF4-FFF2-40B4-BE49-F238E27FC236}">
                  <a16:creationId xmlns:a16="http://schemas.microsoft.com/office/drawing/2014/main" id="{045CC114-ED36-8942-9090-F01F9CB28AC5}"/>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スポーツ好きの人と仲良くなりたい</a:t>
              </a:r>
              <a:endParaRPr kumimoji="1" lang="ja-JP" altLang="en-US" sz="1400" dirty="0">
                <a:solidFill>
                  <a:schemeClr val="tx1">
                    <a:lumMod val="75000"/>
                    <a:lumOff val="25000"/>
                  </a:schemeClr>
                </a:solidFill>
                <a:latin typeface="+mn-ea"/>
              </a:endParaRPr>
            </a:p>
          </p:txBody>
        </p:sp>
      </p:grpSp>
      <p:grpSp>
        <p:nvGrpSpPr>
          <p:cNvPr id="31" name="グループ化 30">
            <a:extLst>
              <a:ext uri="{FF2B5EF4-FFF2-40B4-BE49-F238E27FC236}">
                <a16:creationId xmlns:a16="http://schemas.microsoft.com/office/drawing/2014/main" id="{4C3F8DA5-DE68-5F4C-8B62-DFBB103F26F0}"/>
              </a:ext>
            </a:extLst>
          </p:cNvPr>
          <p:cNvGrpSpPr/>
          <p:nvPr/>
        </p:nvGrpSpPr>
        <p:grpSpPr>
          <a:xfrm>
            <a:off x="3905333" y="3580579"/>
            <a:ext cx="2111475" cy="1295844"/>
            <a:chOff x="961182" y="1223425"/>
            <a:chExt cx="2111475" cy="1295844"/>
          </a:xfrm>
        </p:grpSpPr>
        <p:sp>
          <p:nvSpPr>
            <p:cNvPr id="32" name="正方形/長方形 31">
              <a:extLst>
                <a:ext uri="{FF2B5EF4-FFF2-40B4-BE49-F238E27FC236}">
                  <a16:creationId xmlns:a16="http://schemas.microsoft.com/office/drawing/2014/main" id="{44CB4440-B125-2E41-9A74-31605281C1D7}"/>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3" name="テキスト ボックス 32">
              <a:extLst>
                <a:ext uri="{FF2B5EF4-FFF2-40B4-BE49-F238E27FC236}">
                  <a16:creationId xmlns:a16="http://schemas.microsoft.com/office/drawing/2014/main" id="{5086348B-1A00-F346-B741-129B8F30F4EC}"/>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フットサルの指導の仕方を知りたい</a:t>
              </a:r>
              <a:endParaRPr kumimoji="1" lang="ja-JP" altLang="en-US" sz="1400" dirty="0">
                <a:solidFill>
                  <a:schemeClr val="tx1">
                    <a:lumMod val="75000"/>
                    <a:lumOff val="25000"/>
                  </a:schemeClr>
                </a:solidFill>
                <a:latin typeface="+mn-ea"/>
              </a:endParaRPr>
            </a:p>
          </p:txBody>
        </p:sp>
      </p:grpSp>
      <p:cxnSp>
        <p:nvCxnSpPr>
          <p:cNvPr id="34" name="直線矢印コネクタ 33">
            <a:extLst>
              <a:ext uri="{FF2B5EF4-FFF2-40B4-BE49-F238E27FC236}">
                <a16:creationId xmlns:a16="http://schemas.microsoft.com/office/drawing/2014/main" id="{ABC00B70-0BE2-E147-A0B5-F841B5B45399}"/>
              </a:ext>
            </a:extLst>
          </p:cNvPr>
          <p:cNvCxnSpPr>
            <a:cxnSpLocks/>
            <a:stCxn id="23" idx="3"/>
            <a:endCxn id="29" idx="1"/>
          </p:cNvCxnSpPr>
          <p:nvPr/>
        </p:nvCxnSpPr>
        <p:spPr>
          <a:xfrm flipV="1">
            <a:off x="2949882" y="2618680"/>
            <a:ext cx="955451" cy="119087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BE81EB7-88CB-534F-A95E-1A668D6803FA}"/>
              </a:ext>
            </a:extLst>
          </p:cNvPr>
          <p:cNvCxnSpPr>
            <a:cxnSpLocks/>
            <a:stCxn id="26" idx="3"/>
            <a:endCxn id="32" idx="1"/>
          </p:cNvCxnSpPr>
          <p:nvPr/>
        </p:nvCxnSpPr>
        <p:spPr>
          <a:xfrm flipV="1">
            <a:off x="2949882" y="4228501"/>
            <a:ext cx="955451" cy="119087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D8216EF0-7B14-004D-BCF6-8C9314DA144B}"/>
              </a:ext>
            </a:extLst>
          </p:cNvPr>
          <p:cNvGrpSpPr/>
          <p:nvPr/>
        </p:nvGrpSpPr>
        <p:grpSpPr>
          <a:xfrm>
            <a:off x="6972259" y="1970758"/>
            <a:ext cx="2111475" cy="1295844"/>
            <a:chOff x="961182" y="1223425"/>
            <a:chExt cx="2111475" cy="1295844"/>
          </a:xfrm>
        </p:grpSpPr>
        <p:sp>
          <p:nvSpPr>
            <p:cNvPr id="38" name="正方形/長方形 37">
              <a:extLst>
                <a:ext uri="{FF2B5EF4-FFF2-40B4-BE49-F238E27FC236}">
                  <a16:creationId xmlns:a16="http://schemas.microsoft.com/office/drawing/2014/main" id="{3B725016-AB6F-764B-9E2B-64500044D747}"/>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9" name="テキスト ボックス 38">
              <a:extLst>
                <a:ext uri="{FF2B5EF4-FFF2-40B4-BE49-F238E27FC236}">
                  <a16:creationId xmlns:a16="http://schemas.microsoft.com/office/drawing/2014/main" id="{D2E45BA9-8CDB-3B42-8AB5-0C559A2454DC}"/>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スポーツ好き特化のマッチング事業</a:t>
              </a:r>
              <a:endParaRPr kumimoji="1" lang="ja-JP" altLang="en-US" sz="1400" dirty="0">
                <a:solidFill>
                  <a:schemeClr val="tx1">
                    <a:lumMod val="75000"/>
                    <a:lumOff val="25000"/>
                  </a:schemeClr>
                </a:solidFill>
                <a:latin typeface="+mn-ea"/>
              </a:endParaRPr>
            </a:p>
          </p:txBody>
        </p:sp>
      </p:grpSp>
      <p:grpSp>
        <p:nvGrpSpPr>
          <p:cNvPr id="40" name="グループ化 39">
            <a:extLst>
              <a:ext uri="{FF2B5EF4-FFF2-40B4-BE49-F238E27FC236}">
                <a16:creationId xmlns:a16="http://schemas.microsoft.com/office/drawing/2014/main" id="{44C38CC6-AC99-5549-B92F-8431B70FC350}"/>
              </a:ext>
            </a:extLst>
          </p:cNvPr>
          <p:cNvGrpSpPr/>
          <p:nvPr/>
        </p:nvGrpSpPr>
        <p:grpSpPr>
          <a:xfrm>
            <a:off x="6972259" y="3580579"/>
            <a:ext cx="2111475" cy="1295844"/>
            <a:chOff x="961182" y="1223425"/>
            <a:chExt cx="2111475" cy="1295844"/>
          </a:xfrm>
        </p:grpSpPr>
        <p:sp>
          <p:nvSpPr>
            <p:cNvPr id="41" name="正方形/長方形 40">
              <a:extLst>
                <a:ext uri="{FF2B5EF4-FFF2-40B4-BE49-F238E27FC236}">
                  <a16:creationId xmlns:a16="http://schemas.microsoft.com/office/drawing/2014/main" id="{7199F6D6-BA60-1747-AE46-3732224EC87A}"/>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2" name="テキスト ボックス 41">
              <a:extLst>
                <a:ext uri="{FF2B5EF4-FFF2-40B4-BE49-F238E27FC236}">
                  <a16:creationId xmlns:a16="http://schemas.microsoft.com/office/drawing/2014/main" id="{5466E04F-C80E-F14D-9535-0F33417A2040}"/>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スポーツ指導者向けの情報共有コミュニティ</a:t>
              </a:r>
              <a:endParaRPr kumimoji="1" lang="ja-JP" altLang="en-US" sz="1400" dirty="0">
                <a:solidFill>
                  <a:schemeClr val="tx1">
                    <a:lumMod val="75000"/>
                    <a:lumOff val="25000"/>
                  </a:schemeClr>
                </a:solidFill>
                <a:latin typeface="+mn-ea"/>
              </a:endParaRPr>
            </a:p>
          </p:txBody>
        </p:sp>
      </p:grpSp>
      <p:cxnSp>
        <p:nvCxnSpPr>
          <p:cNvPr id="43" name="直線矢印コネクタ 42">
            <a:extLst>
              <a:ext uri="{FF2B5EF4-FFF2-40B4-BE49-F238E27FC236}">
                <a16:creationId xmlns:a16="http://schemas.microsoft.com/office/drawing/2014/main" id="{39E695C7-DF24-884E-8386-7BC3960C3157}"/>
              </a:ext>
            </a:extLst>
          </p:cNvPr>
          <p:cNvCxnSpPr>
            <a:cxnSpLocks/>
            <a:stCxn id="32" idx="3"/>
            <a:endCxn id="41" idx="1"/>
          </p:cNvCxnSpPr>
          <p:nvPr/>
        </p:nvCxnSpPr>
        <p:spPr>
          <a:xfrm>
            <a:off x="6016808" y="4228501"/>
            <a:ext cx="955451"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AC43E2BF-FB25-714E-AC2F-C5B511D103B5}"/>
              </a:ext>
            </a:extLst>
          </p:cNvPr>
          <p:cNvCxnSpPr>
            <a:cxnSpLocks/>
            <a:stCxn id="29" idx="3"/>
            <a:endCxn id="38" idx="1"/>
          </p:cNvCxnSpPr>
          <p:nvPr/>
        </p:nvCxnSpPr>
        <p:spPr>
          <a:xfrm>
            <a:off x="6016808" y="2618680"/>
            <a:ext cx="955451"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830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25_</a:t>
            </a:r>
            <a:r>
              <a:rPr lang="ja-JP" altLang="en-US" sz="1200" b="1">
                <a:solidFill>
                  <a:schemeClr val="tx1">
                    <a:lumMod val="75000"/>
                    <a:lumOff val="25000"/>
                  </a:schemeClr>
                </a:solidFill>
                <a:latin typeface="+mn-ea"/>
              </a:rPr>
              <a:t>ニーズ思考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B512C797-0B03-234B-9645-A5BAFEEDF281}"/>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B74B691D-ABAB-FD47-B7FA-3374DC1EDB34}"/>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54D1BC9-0C74-A043-9D0D-8E6C80A32958}"/>
              </a:ext>
            </a:extLst>
          </p:cNvPr>
          <p:cNvSpPr txBox="1"/>
          <p:nvPr/>
        </p:nvSpPr>
        <p:spPr>
          <a:xfrm>
            <a:off x="407852" y="68642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観察事象</a:t>
            </a:r>
            <a:endParaRPr kumimoji="1" lang="ja-JP" altLang="en-US" sz="1600" b="1"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2D785C66-65A7-7640-B0A9-1EE861A165AD}"/>
              </a:ext>
            </a:extLst>
          </p:cNvPr>
          <p:cNvCxnSpPr>
            <a:cxnSpLocks/>
          </p:cNvCxnSpPr>
          <p:nvPr/>
        </p:nvCxnSpPr>
        <p:spPr>
          <a:xfrm flipH="1">
            <a:off x="356842" y="262103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27D033-0D8B-FF4A-A8DA-3D3E580830DF}"/>
              </a:ext>
            </a:extLst>
          </p:cNvPr>
          <p:cNvCxnSpPr>
            <a:cxnSpLocks/>
          </p:cNvCxnSpPr>
          <p:nvPr/>
        </p:nvCxnSpPr>
        <p:spPr>
          <a:xfrm flipH="1">
            <a:off x="356842" y="455564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E031290-1D51-F14D-A7F8-9E80861B38F4}"/>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C0F288B-E309-2744-B7A2-ACFF4882430D}"/>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17D3CDC-C347-0A4D-AAB0-A76E855183DF}"/>
              </a:ext>
            </a:extLst>
          </p:cNvPr>
          <p:cNvSpPr txBox="1"/>
          <p:nvPr/>
        </p:nvSpPr>
        <p:spPr>
          <a:xfrm>
            <a:off x="407852" y="2621035"/>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ニーズ</a:t>
            </a:r>
            <a:endParaRPr kumimoji="1" lang="ja-JP" altLang="en-US" sz="1600" b="1" dirty="0">
              <a:solidFill>
                <a:schemeClr val="tx1">
                  <a:lumMod val="75000"/>
                  <a:lumOff val="25000"/>
                </a:schemeClr>
              </a:solidFill>
              <a:latin typeface="+mn-ea"/>
            </a:endParaRPr>
          </a:p>
        </p:txBody>
      </p:sp>
      <p:sp>
        <p:nvSpPr>
          <p:cNvPr id="15" name="テキスト ボックス 14">
            <a:extLst>
              <a:ext uri="{FF2B5EF4-FFF2-40B4-BE49-F238E27FC236}">
                <a16:creationId xmlns:a16="http://schemas.microsoft.com/office/drawing/2014/main" id="{C48C6693-9D82-A141-A11F-FA50E40BD126}"/>
              </a:ext>
            </a:extLst>
          </p:cNvPr>
          <p:cNvSpPr txBox="1"/>
          <p:nvPr/>
        </p:nvSpPr>
        <p:spPr>
          <a:xfrm>
            <a:off x="407852" y="455564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アイデア</a:t>
            </a:r>
            <a:endParaRPr kumimoji="1" lang="ja-JP" altLang="en-US" sz="1600" b="1" dirty="0">
              <a:solidFill>
                <a:schemeClr val="tx1">
                  <a:lumMod val="75000"/>
                  <a:lumOff val="25000"/>
                </a:schemeClr>
              </a:solidFill>
              <a:latin typeface="+mn-ea"/>
            </a:endParaRPr>
          </a:p>
        </p:txBody>
      </p:sp>
      <p:cxnSp>
        <p:nvCxnSpPr>
          <p:cNvPr id="28" name="直線矢印コネクタ 27">
            <a:extLst>
              <a:ext uri="{FF2B5EF4-FFF2-40B4-BE49-F238E27FC236}">
                <a16:creationId xmlns:a16="http://schemas.microsoft.com/office/drawing/2014/main" id="{4C319A43-C6DC-ED47-B534-92ADDF5EB50F}"/>
              </a:ext>
            </a:extLst>
          </p:cNvPr>
          <p:cNvCxnSpPr>
            <a:cxnSpLocks/>
            <a:stCxn id="44" idx="2"/>
            <a:endCxn id="48" idx="0"/>
          </p:cNvCxnSpPr>
          <p:nvPr/>
        </p:nvCxnSpPr>
        <p:spPr>
          <a:xfrm flipH="1">
            <a:off x="3363607" y="4236260"/>
            <a:ext cx="3247" cy="63876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3793D567-4E0C-0847-8B9E-417C549154F9}"/>
              </a:ext>
            </a:extLst>
          </p:cNvPr>
          <p:cNvCxnSpPr>
            <a:cxnSpLocks/>
            <a:stCxn id="56" idx="2"/>
            <a:endCxn id="59" idx="0"/>
          </p:cNvCxnSpPr>
          <p:nvPr/>
        </p:nvCxnSpPr>
        <p:spPr>
          <a:xfrm flipH="1">
            <a:off x="5880722" y="4236260"/>
            <a:ext cx="1173230" cy="63275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41FAC915-29B9-0447-9E6E-97DF287E84A2}"/>
              </a:ext>
            </a:extLst>
          </p:cNvPr>
          <p:cNvGrpSpPr/>
          <p:nvPr/>
        </p:nvGrpSpPr>
        <p:grpSpPr>
          <a:xfrm>
            <a:off x="1137886" y="1005806"/>
            <a:ext cx="2111475" cy="1295844"/>
            <a:chOff x="961182" y="1223425"/>
            <a:chExt cx="2111475" cy="1295844"/>
          </a:xfrm>
        </p:grpSpPr>
        <p:sp>
          <p:nvSpPr>
            <p:cNvPr id="29" name="正方形/長方形 28">
              <a:extLst>
                <a:ext uri="{FF2B5EF4-FFF2-40B4-BE49-F238E27FC236}">
                  <a16:creationId xmlns:a16="http://schemas.microsoft.com/office/drawing/2014/main" id="{60C05956-F36B-CB41-A2E1-4A074010E3A3}"/>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6" name="テキスト ボックス 15">
              <a:extLst>
                <a:ext uri="{FF2B5EF4-FFF2-40B4-BE49-F238E27FC236}">
                  <a16:creationId xmlns:a16="http://schemas.microsoft.com/office/drawing/2014/main" id="{93512C39-9516-5242-869F-9143B467F13C}"/>
                </a:ext>
              </a:extLst>
            </p:cNvPr>
            <p:cNvSpPr txBox="1"/>
            <p:nvPr/>
          </p:nvSpPr>
          <p:spPr>
            <a:xfrm>
              <a:off x="1125916" y="1328390"/>
              <a:ext cx="1782007" cy="1031051"/>
            </a:xfrm>
            <a:prstGeom prst="rect">
              <a:avLst/>
            </a:prstGeom>
            <a:noFill/>
          </p:spPr>
          <p:txBody>
            <a:bodyPr wrap="square" rtlCol="0">
              <a:spAutoFit/>
            </a:bodyPr>
            <a:lstStyle/>
            <a:p>
              <a:pPr algn="just">
                <a:lnSpc>
                  <a:spcPct val="150000"/>
                </a:lnSpc>
              </a:pPr>
              <a:r>
                <a:rPr kumimoji="1" lang="en-US" altLang="ja-JP" sz="1400" dirty="0">
                  <a:solidFill>
                    <a:schemeClr val="tx1">
                      <a:lumMod val="75000"/>
                      <a:lumOff val="25000"/>
                    </a:schemeClr>
                  </a:solidFill>
                  <a:latin typeface="+mn-ea"/>
                </a:rPr>
                <a:t>PC</a:t>
              </a:r>
              <a:r>
                <a:rPr kumimoji="1" lang="ja-JP" altLang="en-US" sz="1400">
                  <a:solidFill>
                    <a:schemeClr val="tx1">
                      <a:lumMod val="75000"/>
                      <a:lumOff val="25000"/>
                    </a:schemeClr>
                  </a:solidFill>
                  <a:latin typeface="+mn-ea"/>
                </a:rPr>
                <a:t>作業をしている男性が耳栓をしている</a:t>
              </a:r>
              <a:endParaRPr kumimoji="1" lang="ja-JP" altLang="en-US" sz="1400" dirty="0">
                <a:solidFill>
                  <a:schemeClr val="tx1">
                    <a:lumMod val="75000"/>
                    <a:lumOff val="25000"/>
                  </a:schemeClr>
                </a:solidFill>
                <a:latin typeface="+mn-ea"/>
              </a:endParaRPr>
            </a:p>
          </p:txBody>
        </p:sp>
      </p:grpSp>
      <p:grpSp>
        <p:nvGrpSpPr>
          <p:cNvPr id="38" name="グループ化 37">
            <a:extLst>
              <a:ext uri="{FF2B5EF4-FFF2-40B4-BE49-F238E27FC236}">
                <a16:creationId xmlns:a16="http://schemas.microsoft.com/office/drawing/2014/main" id="{B1D88596-EB1B-B14B-B224-C38D462C6285}"/>
              </a:ext>
            </a:extLst>
          </p:cNvPr>
          <p:cNvGrpSpPr/>
          <p:nvPr/>
        </p:nvGrpSpPr>
        <p:grpSpPr>
          <a:xfrm>
            <a:off x="3484346" y="1009174"/>
            <a:ext cx="2111475" cy="1295844"/>
            <a:chOff x="961182" y="1223425"/>
            <a:chExt cx="2111475" cy="1295844"/>
          </a:xfrm>
        </p:grpSpPr>
        <p:sp>
          <p:nvSpPr>
            <p:cNvPr id="39" name="正方形/長方形 38">
              <a:extLst>
                <a:ext uri="{FF2B5EF4-FFF2-40B4-BE49-F238E27FC236}">
                  <a16:creationId xmlns:a16="http://schemas.microsoft.com/office/drawing/2014/main" id="{E385ADD2-1FAA-7E42-80D5-044746F56C75}"/>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1" name="テキスト ボックス 40">
              <a:extLst>
                <a:ext uri="{FF2B5EF4-FFF2-40B4-BE49-F238E27FC236}">
                  <a16:creationId xmlns:a16="http://schemas.microsoft.com/office/drawing/2014/main" id="{2EE3E798-EE76-6E42-9279-477A9EEE7C30}"/>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話している人の方を見てムッとしている人がいる</a:t>
              </a:r>
              <a:endParaRPr kumimoji="1" lang="ja-JP" altLang="en-US" sz="1400" dirty="0">
                <a:solidFill>
                  <a:schemeClr val="tx1">
                    <a:lumMod val="75000"/>
                    <a:lumOff val="25000"/>
                  </a:schemeClr>
                </a:solidFill>
                <a:latin typeface="+mn-ea"/>
              </a:endParaRPr>
            </a:p>
          </p:txBody>
        </p:sp>
      </p:grpSp>
      <p:grpSp>
        <p:nvGrpSpPr>
          <p:cNvPr id="42" name="グループ化 41">
            <a:extLst>
              <a:ext uri="{FF2B5EF4-FFF2-40B4-BE49-F238E27FC236}">
                <a16:creationId xmlns:a16="http://schemas.microsoft.com/office/drawing/2014/main" id="{2DB08378-97E8-8B4E-B71B-276FCA7916EC}"/>
              </a:ext>
            </a:extLst>
          </p:cNvPr>
          <p:cNvGrpSpPr/>
          <p:nvPr/>
        </p:nvGrpSpPr>
        <p:grpSpPr>
          <a:xfrm>
            <a:off x="2311116" y="2940416"/>
            <a:ext cx="2111475" cy="1295844"/>
            <a:chOff x="961182" y="1223425"/>
            <a:chExt cx="2111475" cy="1295844"/>
          </a:xfrm>
        </p:grpSpPr>
        <p:sp>
          <p:nvSpPr>
            <p:cNvPr id="44" name="正方形/長方形 43">
              <a:extLst>
                <a:ext uri="{FF2B5EF4-FFF2-40B4-BE49-F238E27FC236}">
                  <a16:creationId xmlns:a16="http://schemas.microsoft.com/office/drawing/2014/main" id="{C98C1A02-A8C1-3844-9952-0B9860A5EECD}"/>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5" name="テキスト ボックス 44">
              <a:extLst>
                <a:ext uri="{FF2B5EF4-FFF2-40B4-BE49-F238E27FC236}">
                  <a16:creationId xmlns:a16="http://schemas.microsoft.com/office/drawing/2014/main" id="{9A874BF6-6809-DD42-AD88-3B23CBAE5899}"/>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集中したいので静かにしてほしい</a:t>
              </a:r>
              <a:endParaRPr kumimoji="1" lang="ja-JP" altLang="en-US" sz="1400" dirty="0">
                <a:solidFill>
                  <a:schemeClr val="tx1">
                    <a:lumMod val="75000"/>
                    <a:lumOff val="25000"/>
                  </a:schemeClr>
                </a:solidFill>
                <a:latin typeface="+mn-ea"/>
              </a:endParaRPr>
            </a:p>
          </p:txBody>
        </p:sp>
      </p:grpSp>
      <p:cxnSp>
        <p:nvCxnSpPr>
          <p:cNvPr id="24" name="直線矢印コネクタ 23">
            <a:extLst>
              <a:ext uri="{FF2B5EF4-FFF2-40B4-BE49-F238E27FC236}">
                <a16:creationId xmlns:a16="http://schemas.microsoft.com/office/drawing/2014/main" id="{B65ECBEB-A29A-6142-A91E-EEED268986EB}"/>
              </a:ext>
            </a:extLst>
          </p:cNvPr>
          <p:cNvCxnSpPr>
            <a:cxnSpLocks/>
          </p:cNvCxnSpPr>
          <p:nvPr/>
        </p:nvCxnSpPr>
        <p:spPr>
          <a:xfrm flipH="1">
            <a:off x="3899896" y="2305018"/>
            <a:ext cx="637948" cy="635397"/>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4512A3E5-4296-D54C-873B-03E3675262F9}"/>
              </a:ext>
            </a:extLst>
          </p:cNvPr>
          <p:cNvCxnSpPr>
            <a:cxnSpLocks/>
          </p:cNvCxnSpPr>
          <p:nvPr/>
        </p:nvCxnSpPr>
        <p:spPr>
          <a:xfrm>
            <a:off x="2195862" y="2305018"/>
            <a:ext cx="637948" cy="635397"/>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AC6B0CE7-94EE-9E42-A79A-24BF4D262CBE}"/>
              </a:ext>
            </a:extLst>
          </p:cNvPr>
          <p:cNvGrpSpPr/>
          <p:nvPr/>
        </p:nvGrpSpPr>
        <p:grpSpPr>
          <a:xfrm>
            <a:off x="2307869" y="4875026"/>
            <a:ext cx="2111475" cy="1295844"/>
            <a:chOff x="961182" y="1223425"/>
            <a:chExt cx="2111475" cy="1295844"/>
          </a:xfrm>
        </p:grpSpPr>
        <p:sp>
          <p:nvSpPr>
            <p:cNvPr id="48" name="正方形/長方形 47">
              <a:extLst>
                <a:ext uri="{FF2B5EF4-FFF2-40B4-BE49-F238E27FC236}">
                  <a16:creationId xmlns:a16="http://schemas.microsoft.com/office/drawing/2014/main" id="{44E994DC-9E11-4846-B82D-56642E95627F}"/>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9" name="テキスト ボックス 48">
              <a:extLst>
                <a:ext uri="{FF2B5EF4-FFF2-40B4-BE49-F238E27FC236}">
                  <a16:creationId xmlns:a16="http://schemas.microsoft.com/office/drawing/2014/main" id="{30BF70DC-DB37-AE49-980E-51375DC15D93}"/>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集中ブースを作成する</a:t>
              </a:r>
              <a:endParaRPr kumimoji="1" lang="ja-JP" altLang="en-US" sz="1400" dirty="0">
                <a:solidFill>
                  <a:schemeClr val="tx1">
                    <a:lumMod val="75000"/>
                    <a:lumOff val="25000"/>
                  </a:schemeClr>
                </a:solidFill>
                <a:latin typeface="+mn-ea"/>
              </a:endParaRPr>
            </a:p>
          </p:txBody>
        </p:sp>
      </p:grpSp>
      <p:grpSp>
        <p:nvGrpSpPr>
          <p:cNvPr id="52" name="グループ化 51">
            <a:extLst>
              <a:ext uri="{FF2B5EF4-FFF2-40B4-BE49-F238E27FC236}">
                <a16:creationId xmlns:a16="http://schemas.microsoft.com/office/drawing/2014/main" id="{23E43E32-72D0-0247-88B4-94D6A88B3669}"/>
              </a:ext>
            </a:extLst>
          </p:cNvPr>
          <p:cNvGrpSpPr/>
          <p:nvPr/>
        </p:nvGrpSpPr>
        <p:grpSpPr>
          <a:xfrm>
            <a:off x="5998214" y="1009174"/>
            <a:ext cx="2111475" cy="1295844"/>
            <a:chOff x="961182" y="1223425"/>
            <a:chExt cx="2111475" cy="1295844"/>
          </a:xfrm>
        </p:grpSpPr>
        <p:sp>
          <p:nvSpPr>
            <p:cNvPr id="53" name="正方形/長方形 52">
              <a:extLst>
                <a:ext uri="{FF2B5EF4-FFF2-40B4-BE49-F238E27FC236}">
                  <a16:creationId xmlns:a16="http://schemas.microsoft.com/office/drawing/2014/main" id="{2B402190-8FC8-9040-8058-57F441ED66B8}"/>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4" name="テキスト ボックス 53">
              <a:extLst>
                <a:ext uri="{FF2B5EF4-FFF2-40B4-BE49-F238E27FC236}">
                  <a16:creationId xmlns:a16="http://schemas.microsoft.com/office/drawing/2014/main" id="{B9DF5B2B-797D-B24D-8239-0C56CE6AAB06}"/>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会員同士がオススメの本を紹介していた</a:t>
              </a:r>
              <a:endParaRPr kumimoji="1" lang="ja-JP" altLang="en-US" sz="1400" dirty="0">
                <a:solidFill>
                  <a:schemeClr val="tx1">
                    <a:lumMod val="75000"/>
                    <a:lumOff val="25000"/>
                  </a:schemeClr>
                </a:solidFill>
                <a:latin typeface="+mn-ea"/>
              </a:endParaRPr>
            </a:p>
          </p:txBody>
        </p:sp>
      </p:grpSp>
      <p:grpSp>
        <p:nvGrpSpPr>
          <p:cNvPr id="55" name="グループ化 54">
            <a:extLst>
              <a:ext uri="{FF2B5EF4-FFF2-40B4-BE49-F238E27FC236}">
                <a16:creationId xmlns:a16="http://schemas.microsoft.com/office/drawing/2014/main" id="{93D0F583-0440-5B4E-823F-F0A56F747AC2}"/>
              </a:ext>
            </a:extLst>
          </p:cNvPr>
          <p:cNvGrpSpPr/>
          <p:nvPr/>
        </p:nvGrpSpPr>
        <p:grpSpPr>
          <a:xfrm>
            <a:off x="5998214" y="2940416"/>
            <a:ext cx="2111475" cy="1295844"/>
            <a:chOff x="961182" y="1223425"/>
            <a:chExt cx="2111475" cy="1295844"/>
          </a:xfrm>
        </p:grpSpPr>
        <p:sp>
          <p:nvSpPr>
            <p:cNvPr id="56" name="正方形/長方形 55">
              <a:extLst>
                <a:ext uri="{FF2B5EF4-FFF2-40B4-BE49-F238E27FC236}">
                  <a16:creationId xmlns:a16="http://schemas.microsoft.com/office/drawing/2014/main" id="{16071B39-BC46-1845-8C3C-E60E28F82B75}"/>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7" name="テキスト ボックス 56">
              <a:extLst>
                <a:ext uri="{FF2B5EF4-FFF2-40B4-BE49-F238E27FC236}">
                  <a16:creationId xmlns:a16="http://schemas.microsoft.com/office/drawing/2014/main" id="{350EFADC-796E-8947-8F1F-6241E680A5E6}"/>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個人で仕事をしているので情報源を確保したい</a:t>
              </a:r>
              <a:endParaRPr kumimoji="1" lang="ja-JP" altLang="en-US" sz="1400" dirty="0">
                <a:solidFill>
                  <a:schemeClr val="tx1">
                    <a:lumMod val="75000"/>
                    <a:lumOff val="25000"/>
                  </a:schemeClr>
                </a:solidFill>
                <a:latin typeface="+mn-ea"/>
              </a:endParaRPr>
            </a:p>
          </p:txBody>
        </p:sp>
      </p:grpSp>
      <p:grpSp>
        <p:nvGrpSpPr>
          <p:cNvPr id="58" name="グループ化 57">
            <a:extLst>
              <a:ext uri="{FF2B5EF4-FFF2-40B4-BE49-F238E27FC236}">
                <a16:creationId xmlns:a16="http://schemas.microsoft.com/office/drawing/2014/main" id="{2CC815D4-BA0E-D743-A2CA-C20970E93A9D}"/>
              </a:ext>
            </a:extLst>
          </p:cNvPr>
          <p:cNvGrpSpPr/>
          <p:nvPr/>
        </p:nvGrpSpPr>
        <p:grpSpPr>
          <a:xfrm>
            <a:off x="4824984" y="4869019"/>
            <a:ext cx="2111475" cy="1295844"/>
            <a:chOff x="961182" y="1223425"/>
            <a:chExt cx="2111475" cy="1295844"/>
          </a:xfrm>
        </p:grpSpPr>
        <p:sp>
          <p:nvSpPr>
            <p:cNvPr id="59" name="正方形/長方形 58">
              <a:extLst>
                <a:ext uri="{FF2B5EF4-FFF2-40B4-BE49-F238E27FC236}">
                  <a16:creationId xmlns:a16="http://schemas.microsoft.com/office/drawing/2014/main" id="{0E80D9AB-00FC-F943-8B62-3E6D9E5CD0ED}"/>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60" name="テキスト ボックス 59">
              <a:extLst>
                <a:ext uri="{FF2B5EF4-FFF2-40B4-BE49-F238E27FC236}">
                  <a16:creationId xmlns:a16="http://schemas.microsoft.com/office/drawing/2014/main" id="{B1CADFE1-9EC8-FD46-9EA4-4C522AA4295B}"/>
                </a:ext>
              </a:extLst>
            </p:cNvPr>
            <p:cNvSpPr txBox="1"/>
            <p:nvPr/>
          </p:nvSpPr>
          <p:spPr>
            <a:xfrm>
              <a:off x="1125916" y="1328390"/>
              <a:ext cx="1782007" cy="708464"/>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会員オススメの書棚を作成する</a:t>
              </a:r>
            </a:p>
          </p:txBody>
        </p:sp>
      </p:grpSp>
      <p:grpSp>
        <p:nvGrpSpPr>
          <p:cNvPr id="61" name="グループ化 60">
            <a:extLst>
              <a:ext uri="{FF2B5EF4-FFF2-40B4-BE49-F238E27FC236}">
                <a16:creationId xmlns:a16="http://schemas.microsoft.com/office/drawing/2014/main" id="{0CBC14BD-FF50-E349-8E59-293076BB3B3D}"/>
              </a:ext>
            </a:extLst>
          </p:cNvPr>
          <p:cNvGrpSpPr/>
          <p:nvPr/>
        </p:nvGrpSpPr>
        <p:grpSpPr>
          <a:xfrm>
            <a:off x="7171444" y="4872387"/>
            <a:ext cx="2111475" cy="1295844"/>
            <a:chOff x="961182" y="1223425"/>
            <a:chExt cx="2111475" cy="1295844"/>
          </a:xfrm>
        </p:grpSpPr>
        <p:sp>
          <p:nvSpPr>
            <p:cNvPr id="62" name="正方形/長方形 61">
              <a:extLst>
                <a:ext uri="{FF2B5EF4-FFF2-40B4-BE49-F238E27FC236}">
                  <a16:creationId xmlns:a16="http://schemas.microsoft.com/office/drawing/2014/main" id="{3AB475AD-92B1-424D-811F-0975A298DC2E}"/>
                </a:ext>
              </a:extLst>
            </p:cNvPr>
            <p:cNvSpPr/>
            <p:nvPr/>
          </p:nvSpPr>
          <p:spPr>
            <a:xfrm>
              <a:off x="961182" y="1223425"/>
              <a:ext cx="2111475" cy="1295844"/>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63" name="テキスト ボックス 62">
              <a:extLst>
                <a:ext uri="{FF2B5EF4-FFF2-40B4-BE49-F238E27FC236}">
                  <a16:creationId xmlns:a16="http://schemas.microsoft.com/office/drawing/2014/main" id="{98DC9F6D-76A3-2241-B39C-E777AACA61DF}"/>
                </a:ext>
              </a:extLst>
            </p:cNvPr>
            <p:cNvSpPr txBox="1"/>
            <p:nvPr/>
          </p:nvSpPr>
          <p:spPr>
            <a:xfrm>
              <a:off x="1125916" y="1328390"/>
              <a:ext cx="1782007"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フリーランス向けの情報配信メディアを立ち上げる</a:t>
              </a:r>
              <a:endParaRPr kumimoji="1" lang="ja-JP" altLang="en-US" sz="1400" dirty="0">
                <a:solidFill>
                  <a:schemeClr val="tx1">
                    <a:lumMod val="75000"/>
                    <a:lumOff val="25000"/>
                  </a:schemeClr>
                </a:solidFill>
                <a:latin typeface="+mn-ea"/>
              </a:endParaRPr>
            </a:p>
          </p:txBody>
        </p:sp>
      </p:grpSp>
      <p:cxnSp>
        <p:nvCxnSpPr>
          <p:cNvPr id="66" name="直線矢印コネクタ 65">
            <a:extLst>
              <a:ext uri="{FF2B5EF4-FFF2-40B4-BE49-F238E27FC236}">
                <a16:creationId xmlns:a16="http://schemas.microsoft.com/office/drawing/2014/main" id="{56AED85E-F261-BF4A-89CA-E9D77E2D30EF}"/>
              </a:ext>
            </a:extLst>
          </p:cNvPr>
          <p:cNvCxnSpPr>
            <a:cxnSpLocks/>
            <a:stCxn id="56" idx="2"/>
            <a:endCxn id="62" idx="0"/>
          </p:cNvCxnSpPr>
          <p:nvPr/>
        </p:nvCxnSpPr>
        <p:spPr>
          <a:xfrm>
            <a:off x="7053952" y="4236260"/>
            <a:ext cx="1173230" cy="636127"/>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7ECA0F7-3B97-A546-8B71-79834B47DE0C}"/>
              </a:ext>
            </a:extLst>
          </p:cNvPr>
          <p:cNvCxnSpPr>
            <a:cxnSpLocks/>
            <a:stCxn id="53" idx="2"/>
            <a:endCxn id="56" idx="0"/>
          </p:cNvCxnSpPr>
          <p:nvPr/>
        </p:nvCxnSpPr>
        <p:spPr>
          <a:xfrm>
            <a:off x="7053952" y="2305018"/>
            <a:ext cx="0" cy="635398"/>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14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03_</a:t>
            </a:r>
            <a:r>
              <a:rPr lang="ja-JP" altLang="en-US" sz="1200" b="1">
                <a:solidFill>
                  <a:schemeClr val="tx1">
                    <a:lumMod val="75000"/>
                    <a:lumOff val="25000"/>
                  </a:schemeClr>
                </a:solidFill>
                <a:latin typeface="+mn-ea"/>
              </a:rPr>
              <a:t>演繹的思考</a:t>
            </a:r>
            <a:endParaRPr kumimoji="1" lang="ja-JP" altLang="en-US" sz="1200" b="1" dirty="0">
              <a:solidFill>
                <a:schemeClr val="tx1">
                  <a:lumMod val="75000"/>
                  <a:lumOff val="25000"/>
                </a:schemeClr>
              </a:solidFill>
              <a:latin typeface="+mn-ea"/>
            </a:endParaRPr>
          </a:p>
        </p:txBody>
      </p:sp>
      <p:grpSp>
        <p:nvGrpSpPr>
          <p:cNvPr id="39" name="グループ化 38">
            <a:extLst>
              <a:ext uri="{FF2B5EF4-FFF2-40B4-BE49-F238E27FC236}">
                <a16:creationId xmlns:a16="http://schemas.microsoft.com/office/drawing/2014/main" id="{B65BC4E3-57ED-F042-AA58-A80E1EC4564C}"/>
              </a:ext>
            </a:extLst>
          </p:cNvPr>
          <p:cNvGrpSpPr/>
          <p:nvPr/>
        </p:nvGrpSpPr>
        <p:grpSpPr>
          <a:xfrm>
            <a:off x="348377" y="2497745"/>
            <a:ext cx="2825227" cy="2181184"/>
            <a:chOff x="348377" y="2497745"/>
            <a:chExt cx="2825227" cy="2181184"/>
          </a:xfrm>
        </p:grpSpPr>
        <p:sp>
          <p:nvSpPr>
            <p:cNvPr id="40" name="正方形/長方形 39">
              <a:extLst>
                <a:ext uri="{FF2B5EF4-FFF2-40B4-BE49-F238E27FC236}">
                  <a16:creationId xmlns:a16="http://schemas.microsoft.com/office/drawing/2014/main" id="{B0E9A3A4-F9CD-274B-B58D-D19792138711}"/>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BD87CF55-9BD1-4E48-912E-458ECE6F06D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0A643A73-7EA8-E846-A167-EF648BDC799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8B49D1AC-F93C-AE40-97C0-B057B2C90B77}"/>
                </a:ext>
              </a:extLst>
            </p:cNvPr>
            <p:cNvSpPr txBox="1"/>
            <p:nvPr/>
          </p:nvSpPr>
          <p:spPr>
            <a:xfrm>
              <a:off x="356841" y="2546876"/>
              <a:ext cx="2816763" cy="369332"/>
            </a:xfrm>
            <a:prstGeom prst="rect">
              <a:avLst/>
            </a:prstGeom>
            <a:noFill/>
          </p:spPr>
          <p:txBody>
            <a:bodyPr wrap="square" rtlCol="0" anchor="ctr">
              <a:spAutoFit/>
            </a:bodyPr>
            <a:lstStyle/>
            <a:p>
              <a:pPr algn="ctr"/>
              <a:r>
                <a:rPr lang="ja-JP" altLang="en-US" b="1">
                  <a:solidFill>
                    <a:schemeClr val="tx1">
                      <a:lumMod val="75000"/>
                      <a:lumOff val="25000"/>
                    </a:schemeClr>
                  </a:solidFill>
                  <a:latin typeface="+mn-ea"/>
                </a:rPr>
                <a:t>大前提</a:t>
              </a:r>
              <a:endParaRPr kumimoji="1" lang="ja-JP" altLang="en-US" b="1" dirty="0">
                <a:solidFill>
                  <a:schemeClr val="tx1">
                    <a:lumMod val="75000"/>
                    <a:lumOff val="25000"/>
                  </a:schemeClr>
                </a:solidFill>
                <a:latin typeface="+mn-ea"/>
              </a:endParaRPr>
            </a:p>
          </p:txBody>
        </p:sp>
        <p:sp>
          <p:nvSpPr>
            <p:cNvPr id="44" name="テキスト ボックス 43">
              <a:extLst>
                <a:ext uri="{FF2B5EF4-FFF2-40B4-BE49-F238E27FC236}">
                  <a16:creationId xmlns:a16="http://schemas.microsoft.com/office/drawing/2014/main" id="{EF552F69-62A6-7843-940A-9C5D33E108A3}"/>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お土産は小分けにして配りたいというニーズがある</a:t>
              </a:r>
              <a:endParaRPr kumimoji="1" lang="ja-JP" altLang="en-US" sz="1600" dirty="0">
                <a:solidFill>
                  <a:schemeClr val="tx1">
                    <a:lumMod val="75000"/>
                    <a:lumOff val="25000"/>
                  </a:schemeClr>
                </a:solidFill>
                <a:latin typeface="+mn-ea"/>
              </a:endParaRPr>
            </a:p>
          </p:txBody>
        </p:sp>
      </p:grpSp>
      <p:grpSp>
        <p:nvGrpSpPr>
          <p:cNvPr id="45" name="グループ化 44">
            <a:extLst>
              <a:ext uri="{FF2B5EF4-FFF2-40B4-BE49-F238E27FC236}">
                <a16:creationId xmlns:a16="http://schemas.microsoft.com/office/drawing/2014/main" id="{1F7BEE8D-254F-0B45-92D9-23CABEAB11B2}"/>
              </a:ext>
            </a:extLst>
          </p:cNvPr>
          <p:cNvGrpSpPr/>
          <p:nvPr/>
        </p:nvGrpSpPr>
        <p:grpSpPr>
          <a:xfrm>
            <a:off x="6732396" y="686423"/>
            <a:ext cx="2825227" cy="2181184"/>
            <a:chOff x="348377" y="2497745"/>
            <a:chExt cx="2825227" cy="2181184"/>
          </a:xfrm>
        </p:grpSpPr>
        <p:sp>
          <p:nvSpPr>
            <p:cNvPr id="46" name="正方形/長方形 45">
              <a:extLst>
                <a:ext uri="{FF2B5EF4-FFF2-40B4-BE49-F238E27FC236}">
                  <a16:creationId xmlns:a16="http://schemas.microsoft.com/office/drawing/2014/main" id="{319E5887-AD44-6A4C-B1E6-2CAAE5F14BD0}"/>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D1000FE6-9BC8-B34B-9BEF-1B448954DE75}"/>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コネクタ 47">
              <a:extLst>
                <a:ext uri="{FF2B5EF4-FFF2-40B4-BE49-F238E27FC236}">
                  <a16:creationId xmlns:a16="http://schemas.microsoft.com/office/drawing/2014/main" id="{F92D117A-4909-A14E-B7AD-059EEEACEB49}"/>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0DC3AB0-5548-A647-B3D0-307B96301687}"/>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結論</a:t>
              </a:r>
              <a:endParaRPr kumimoji="1" lang="ja-JP" altLang="en-US" b="1" dirty="0">
                <a:solidFill>
                  <a:schemeClr val="tx1">
                    <a:lumMod val="75000"/>
                    <a:lumOff val="25000"/>
                  </a:schemeClr>
                </a:solidFill>
                <a:latin typeface="+mn-ea"/>
              </a:endParaRPr>
            </a:p>
          </p:txBody>
        </p:sp>
        <p:sp>
          <p:nvSpPr>
            <p:cNvPr id="50" name="テキスト ボックス 49">
              <a:extLst>
                <a:ext uri="{FF2B5EF4-FFF2-40B4-BE49-F238E27FC236}">
                  <a16:creationId xmlns:a16="http://schemas.microsoft.com/office/drawing/2014/main" id="{A807E63B-112B-334E-ADF8-1A839A88AFF6}"/>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小分けにできる商品の開発を検討することには意義がある</a:t>
              </a:r>
              <a:endParaRPr kumimoji="1" lang="ja-JP" altLang="en-US" sz="1600" dirty="0">
                <a:solidFill>
                  <a:schemeClr val="tx1">
                    <a:lumMod val="75000"/>
                    <a:lumOff val="25000"/>
                  </a:schemeClr>
                </a:solidFill>
                <a:latin typeface="+mn-ea"/>
              </a:endParaRPr>
            </a:p>
          </p:txBody>
        </p:sp>
      </p:grpSp>
      <p:grpSp>
        <p:nvGrpSpPr>
          <p:cNvPr id="51" name="グループ化 50">
            <a:extLst>
              <a:ext uri="{FF2B5EF4-FFF2-40B4-BE49-F238E27FC236}">
                <a16:creationId xmlns:a16="http://schemas.microsoft.com/office/drawing/2014/main" id="{71BF6023-4CFA-644B-8F0F-18A32499A8E7}"/>
              </a:ext>
            </a:extLst>
          </p:cNvPr>
          <p:cNvGrpSpPr/>
          <p:nvPr/>
        </p:nvGrpSpPr>
        <p:grpSpPr>
          <a:xfrm>
            <a:off x="6732396" y="4309068"/>
            <a:ext cx="2825227" cy="2181184"/>
            <a:chOff x="348377" y="2497745"/>
            <a:chExt cx="2825227" cy="2181184"/>
          </a:xfrm>
        </p:grpSpPr>
        <p:sp>
          <p:nvSpPr>
            <p:cNvPr id="52" name="正方形/長方形 51">
              <a:extLst>
                <a:ext uri="{FF2B5EF4-FFF2-40B4-BE49-F238E27FC236}">
                  <a16:creationId xmlns:a16="http://schemas.microsoft.com/office/drawing/2014/main" id="{B0DA831D-ABE8-224B-8F20-09AAA0A491AF}"/>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72C99CE-868E-7E46-B8F0-6430D6C2076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4" name="直線コネクタ 53">
              <a:extLst>
                <a:ext uri="{FF2B5EF4-FFF2-40B4-BE49-F238E27FC236}">
                  <a16:creationId xmlns:a16="http://schemas.microsoft.com/office/drawing/2014/main" id="{B337D07C-2162-E449-84CE-5113F8154F3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F56CD439-739C-3444-A9C9-CD85FB39053A}"/>
                </a:ext>
              </a:extLst>
            </p:cNvPr>
            <p:cNvSpPr txBox="1"/>
            <p:nvPr/>
          </p:nvSpPr>
          <p:spPr>
            <a:xfrm>
              <a:off x="356841" y="2546876"/>
              <a:ext cx="2816763" cy="369332"/>
            </a:xfrm>
            <a:prstGeom prst="rect">
              <a:avLst/>
            </a:prstGeom>
            <a:noFill/>
          </p:spPr>
          <p:txBody>
            <a:bodyPr wrap="square" rtlCol="0" anchor="ctr">
              <a:spAutoFit/>
            </a:bodyPr>
            <a:lstStyle/>
            <a:p>
              <a:pPr algn="ctr"/>
              <a:r>
                <a:rPr lang="ja-JP" altLang="en-US" b="1">
                  <a:solidFill>
                    <a:schemeClr val="tx1">
                      <a:lumMod val="75000"/>
                      <a:lumOff val="25000"/>
                    </a:schemeClr>
                  </a:solidFill>
                  <a:latin typeface="+mn-ea"/>
                </a:rPr>
                <a:t>小前提</a:t>
              </a:r>
              <a:endParaRPr kumimoji="1" lang="ja-JP" altLang="en-US" b="1" dirty="0">
                <a:solidFill>
                  <a:schemeClr val="tx1">
                    <a:lumMod val="75000"/>
                    <a:lumOff val="25000"/>
                  </a:schemeClr>
                </a:solidFill>
                <a:latin typeface="+mn-ea"/>
              </a:endParaRPr>
            </a:p>
          </p:txBody>
        </p:sp>
        <p:sp>
          <p:nvSpPr>
            <p:cNvPr id="56" name="テキスト ボックス 55">
              <a:extLst>
                <a:ext uri="{FF2B5EF4-FFF2-40B4-BE49-F238E27FC236}">
                  <a16:creationId xmlns:a16="http://schemas.microsoft.com/office/drawing/2014/main" id="{A23394EF-CABC-544D-A7F0-E079F4503299}"/>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自社のお土産向け商品はすべてサイズが大きい</a:t>
              </a:r>
              <a:endParaRPr kumimoji="1" lang="ja-JP" altLang="en-US" sz="1600" dirty="0">
                <a:solidFill>
                  <a:schemeClr val="tx1">
                    <a:lumMod val="75000"/>
                    <a:lumOff val="25000"/>
                  </a:schemeClr>
                </a:solidFill>
                <a:latin typeface="+mn-ea"/>
              </a:endParaRPr>
            </a:p>
          </p:txBody>
        </p:sp>
      </p:grpSp>
      <p:cxnSp>
        <p:nvCxnSpPr>
          <p:cNvPr id="57" name="直線矢印コネクタ 56">
            <a:extLst>
              <a:ext uri="{FF2B5EF4-FFF2-40B4-BE49-F238E27FC236}">
                <a16:creationId xmlns:a16="http://schemas.microsoft.com/office/drawing/2014/main" id="{957E5571-E201-9D4C-8A43-8F11516C8226}"/>
              </a:ext>
            </a:extLst>
          </p:cNvPr>
          <p:cNvCxnSpPr>
            <a:cxnSpLocks/>
            <a:stCxn id="52" idx="0"/>
            <a:endCxn id="47" idx="2"/>
          </p:cNvCxnSpPr>
          <p:nvPr/>
        </p:nvCxnSpPr>
        <p:spPr>
          <a:xfrm flipV="1">
            <a:off x="8145010" y="2867607"/>
            <a:ext cx="4232" cy="1441462"/>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AB9E6F6-F4CC-8C44-AC65-A642183334AE}"/>
              </a:ext>
            </a:extLst>
          </p:cNvPr>
          <p:cNvCxnSpPr>
            <a:cxnSpLocks/>
            <a:stCxn id="41" idx="3"/>
          </p:cNvCxnSpPr>
          <p:nvPr/>
        </p:nvCxnSpPr>
        <p:spPr>
          <a:xfrm>
            <a:off x="3173604" y="3588337"/>
            <a:ext cx="497140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247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3612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26_</a:t>
            </a:r>
            <a:r>
              <a:rPr lang="ja-JP" altLang="en-US" sz="1200" b="1">
                <a:solidFill>
                  <a:schemeClr val="tx1">
                    <a:lumMod val="75000"/>
                    <a:lumOff val="25000"/>
                  </a:schemeClr>
                </a:solidFill>
                <a:latin typeface="+mn-ea"/>
              </a:rPr>
              <a:t>デザイン思考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B73D8FD1-CCAD-FA45-8722-484BA81B70A0}"/>
              </a:ext>
            </a:extLst>
          </p:cNvPr>
          <p:cNvGrpSpPr/>
          <p:nvPr/>
        </p:nvGrpSpPr>
        <p:grpSpPr>
          <a:xfrm>
            <a:off x="5667270" y="686423"/>
            <a:ext cx="3890353" cy="2181184"/>
            <a:chOff x="348377" y="2497745"/>
            <a:chExt cx="2825227" cy="2181184"/>
          </a:xfrm>
        </p:grpSpPr>
        <p:sp>
          <p:nvSpPr>
            <p:cNvPr id="7" name="正方形/長方形 6">
              <a:extLst>
                <a:ext uri="{FF2B5EF4-FFF2-40B4-BE49-F238E27FC236}">
                  <a16:creationId xmlns:a16="http://schemas.microsoft.com/office/drawing/2014/main" id="{A51361AF-228A-524F-8C74-FC829D76E7D7}"/>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A55F979-0017-584B-9C8F-8E61FDBBF1BA}"/>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69A04FE9-9B0B-744C-898C-3B31647CB06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EEF604A-476B-4545-A2A6-AF984A4312B4}"/>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問題定義</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6F25AACA-D2FD-194B-9695-AAF5ED0133B3}"/>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ただ面白いゲームを作るのではなく、ゲームを通して家族の関係性を高めるという着眼点を設定する</a:t>
              </a:r>
              <a:endParaRPr kumimoji="1" lang="ja-JP" altLang="en-US" sz="14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BEBE2D67-3A87-C942-A141-9056750E8AE7}"/>
              </a:ext>
            </a:extLst>
          </p:cNvPr>
          <p:cNvGrpSpPr/>
          <p:nvPr/>
        </p:nvGrpSpPr>
        <p:grpSpPr>
          <a:xfrm>
            <a:off x="356842" y="686423"/>
            <a:ext cx="3890353" cy="2181184"/>
            <a:chOff x="348377" y="2497745"/>
            <a:chExt cx="2825227" cy="2181184"/>
          </a:xfrm>
        </p:grpSpPr>
        <p:sp>
          <p:nvSpPr>
            <p:cNvPr id="13" name="正方形/長方形 12">
              <a:extLst>
                <a:ext uri="{FF2B5EF4-FFF2-40B4-BE49-F238E27FC236}">
                  <a16:creationId xmlns:a16="http://schemas.microsoft.com/office/drawing/2014/main" id="{16D71B39-3E83-3E4B-8FBE-629A16092A5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B3E6BBF-6A4A-364B-94B8-416FF989C93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073325CE-6F35-F94B-8B24-527F19770FF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A682844-F4FE-724D-9B0B-EC8C2A9E952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観察</a:t>
              </a:r>
              <a:r>
                <a:rPr kumimoji="1" lang="en-US" altLang="ja-JP" sz="1600" b="1" dirty="0">
                  <a:solidFill>
                    <a:schemeClr val="tx1">
                      <a:lumMod val="75000"/>
                      <a:lumOff val="25000"/>
                    </a:schemeClr>
                  </a:solidFill>
                  <a:latin typeface="+mn-ea"/>
                </a:rPr>
                <a:t>&amp;</a:t>
              </a:r>
              <a:r>
                <a:rPr kumimoji="1" lang="ja-JP" altLang="en-US" sz="1600" b="1">
                  <a:solidFill>
                    <a:schemeClr val="tx1">
                      <a:lumMod val="75000"/>
                      <a:lumOff val="25000"/>
                    </a:schemeClr>
                  </a:solidFill>
                  <a:latin typeface="+mn-ea"/>
                </a:rPr>
                <a:t>共感</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EBC762F4-4E69-CC45-9693-01987263D1D7}"/>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新しいゲーム機を考えるため、家庭用ゲームの利用シーンを観察。ゲームによって家族の団らんが阻害されていた</a:t>
              </a:r>
            </a:p>
          </p:txBody>
        </p:sp>
      </p:grpSp>
      <p:grpSp>
        <p:nvGrpSpPr>
          <p:cNvPr id="18" name="グループ化 17">
            <a:extLst>
              <a:ext uri="{FF2B5EF4-FFF2-40B4-BE49-F238E27FC236}">
                <a16:creationId xmlns:a16="http://schemas.microsoft.com/office/drawing/2014/main" id="{95862C4A-4375-C64D-8938-33D0EEF9CB93}"/>
              </a:ext>
            </a:extLst>
          </p:cNvPr>
          <p:cNvGrpSpPr/>
          <p:nvPr/>
        </p:nvGrpSpPr>
        <p:grpSpPr>
          <a:xfrm>
            <a:off x="356842" y="4309068"/>
            <a:ext cx="3890353" cy="2181184"/>
            <a:chOff x="348377" y="2497745"/>
            <a:chExt cx="2825227" cy="2181184"/>
          </a:xfrm>
        </p:grpSpPr>
        <p:sp>
          <p:nvSpPr>
            <p:cNvPr id="19" name="正方形/長方形 18">
              <a:extLst>
                <a:ext uri="{FF2B5EF4-FFF2-40B4-BE49-F238E27FC236}">
                  <a16:creationId xmlns:a16="http://schemas.microsoft.com/office/drawing/2014/main" id="{F8C5FA05-AC2A-0B47-8513-AFC8E39D6D31}"/>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B4C16A1-11FA-4A45-A498-8964A73FE3CC}"/>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6CA3F64E-B543-0443-9534-3B67162D258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FD12B25-2D9A-5C42-AB3C-9A7417C6DF10}"/>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プロトタイプ</a:t>
              </a:r>
              <a:r>
                <a:rPr kumimoji="1" lang="en-US" altLang="ja-JP" sz="1600" b="1" dirty="0">
                  <a:solidFill>
                    <a:schemeClr val="tx1">
                      <a:lumMod val="75000"/>
                      <a:lumOff val="25000"/>
                    </a:schemeClr>
                  </a:solidFill>
                  <a:latin typeface="+mn-ea"/>
                </a:rPr>
                <a:t>&amp;</a:t>
              </a:r>
              <a:r>
                <a:rPr kumimoji="1" lang="ja-JP" altLang="en-US" sz="1600" b="1">
                  <a:solidFill>
                    <a:schemeClr val="tx1">
                      <a:lumMod val="75000"/>
                      <a:lumOff val="25000"/>
                    </a:schemeClr>
                  </a:solidFill>
                  <a:latin typeface="+mn-ea"/>
                </a:rPr>
                <a:t>検証</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49762B3C-EE11-AA48-9DB3-1319DEA6EE53}"/>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実際にプロトタイプを体験してもらい、ゲームの内容やコントローラーの操作性などの改善を繰り返す</a:t>
              </a:r>
              <a:endParaRPr kumimoji="1" lang="ja-JP" altLang="en-US" sz="1400"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89A1EEA3-733A-8A43-81EA-DB9618CCF620}"/>
              </a:ext>
            </a:extLst>
          </p:cNvPr>
          <p:cNvGrpSpPr/>
          <p:nvPr/>
        </p:nvGrpSpPr>
        <p:grpSpPr>
          <a:xfrm>
            <a:off x="5667270" y="4309068"/>
            <a:ext cx="3890353" cy="2181184"/>
            <a:chOff x="348377" y="2497745"/>
            <a:chExt cx="2825227" cy="2181184"/>
          </a:xfrm>
        </p:grpSpPr>
        <p:sp>
          <p:nvSpPr>
            <p:cNvPr id="25" name="正方形/長方形 24">
              <a:extLst>
                <a:ext uri="{FF2B5EF4-FFF2-40B4-BE49-F238E27FC236}">
                  <a16:creationId xmlns:a16="http://schemas.microsoft.com/office/drawing/2014/main" id="{C6B1DE15-8244-6C4B-9BB1-BDC04AE4C04B}"/>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7C6ECA9-DFCE-3341-B6EB-F8CE0D49D29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3666822D-494C-604E-A2A1-F03E9D24B3F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2268DC1-09AB-7645-83CC-8A68B8F41DD5}"/>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創造</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D534D435-9C16-1D48-9617-3A43957CDF18}"/>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複数人（家族）で身体を動かしながら遊ぶゲームと、そのための本体機器やコントローラーをつくる</a:t>
              </a:r>
              <a:endParaRPr kumimoji="1" lang="ja-JP" altLang="en-US" sz="1400" dirty="0">
                <a:solidFill>
                  <a:schemeClr val="tx1">
                    <a:lumMod val="75000"/>
                    <a:lumOff val="25000"/>
                  </a:schemeClr>
                </a:solidFill>
                <a:latin typeface="+mn-ea"/>
              </a:endParaRPr>
            </a:p>
          </p:txBody>
        </p:sp>
      </p:grpSp>
      <p:cxnSp>
        <p:nvCxnSpPr>
          <p:cNvPr id="30" name="直線矢印コネクタ 29">
            <a:extLst>
              <a:ext uri="{FF2B5EF4-FFF2-40B4-BE49-F238E27FC236}">
                <a16:creationId xmlns:a16="http://schemas.microsoft.com/office/drawing/2014/main" id="{59DACB2E-D573-BD4D-92E0-24EC9DE370EB}"/>
              </a:ext>
            </a:extLst>
          </p:cNvPr>
          <p:cNvCxnSpPr>
            <a:cxnSpLocks/>
            <a:stCxn id="14" idx="3"/>
            <a:endCxn id="8" idx="1"/>
          </p:cNvCxnSpPr>
          <p:nvPr/>
        </p:nvCxnSpPr>
        <p:spPr>
          <a:xfrm>
            <a:off x="4247195" y="1777015"/>
            <a:ext cx="1431731"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3DEEB9B-8F60-D84F-A54D-81104092FB3B}"/>
              </a:ext>
            </a:extLst>
          </p:cNvPr>
          <p:cNvCxnSpPr>
            <a:cxnSpLocks/>
            <a:stCxn id="8" idx="2"/>
            <a:endCxn id="26" idx="0"/>
          </p:cNvCxnSpPr>
          <p:nvPr/>
        </p:nvCxnSpPr>
        <p:spPr>
          <a:xfrm>
            <a:off x="7618275" y="2867607"/>
            <a:ext cx="0" cy="144146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2785250-0761-DF44-B601-1AAC013E0A95}"/>
              </a:ext>
            </a:extLst>
          </p:cNvPr>
          <p:cNvCxnSpPr>
            <a:cxnSpLocks/>
            <a:stCxn id="26" idx="1"/>
            <a:endCxn id="20" idx="3"/>
          </p:cNvCxnSpPr>
          <p:nvPr/>
        </p:nvCxnSpPr>
        <p:spPr>
          <a:xfrm flipH="1">
            <a:off x="4247195" y="5399660"/>
            <a:ext cx="1431731"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F3CA18E-E4DB-0142-BB17-0DC4134C52B3}"/>
              </a:ext>
            </a:extLst>
          </p:cNvPr>
          <p:cNvCxnSpPr>
            <a:cxnSpLocks/>
            <a:stCxn id="20" idx="0"/>
            <a:endCxn id="14" idx="2"/>
          </p:cNvCxnSpPr>
          <p:nvPr/>
        </p:nvCxnSpPr>
        <p:spPr>
          <a:xfrm flipV="1">
            <a:off x="2307847" y="2867607"/>
            <a:ext cx="0" cy="144146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622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4131259"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27_</a:t>
            </a:r>
            <a:r>
              <a:rPr lang="ja-JP" altLang="en-US" sz="1200" b="1">
                <a:solidFill>
                  <a:schemeClr val="tx1">
                    <a:lumMod val="75000"/>
                    <a:lumOff val="25000"/>
                  </a:schemeClr>
                </a:solidFill>
                <a:latin typeface="+mn-ea"/>
              </a:rPr>
              <a:t>ビジネスモデル思考（ビジネスモデル・キャンバス）</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B8C11B32-6893-764D-93A9-19F2C77BE338}"/>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cxnSp>
        <p:nvCxnSpPr>
          <p:cNvPr id="7" name="直線コネクタ 6">
            <a:extLst>
              <a:ext uri="{FF2B5EF4-FFF2-40B4-BE49-F238E27FC236}">
                <a16:creationId xmlns:a16="http://schemas.microsoft.com/office/drawing/2014/main" id="{6C6B3499-E746-044A-8610-19D98AD6E8DA}"/>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778E7EC4-C440-B74A-8ABB-F22AB0967845}"/>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20A3A64C-1BE2-C141-AB38-908C516035EA}"/>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0CB4D2ED-DD93-B649-B65C-3D30FDA029F6}"/>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A428D940-9E2E-534A-BA56-F0AC220A2B8A}"/>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E8FC0178-2186-B047-B5C2-9CC39B86E4E9}"/>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97723C21-0A07-934B-B3E8-F4CD7CD3E20A}"/>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A48245BF-2B21-6A44-B4D4-DA8883219688}"/>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5" name="グループ化 14">
            <a:extLst>
              <a:ext uri="{FF2B5EF4-FFF2-40B4-BE49-F238E27FC236}">
                <a16:creationId xmlns:a16="http://schemas.microsoft.com/office/drawing/2014/main" id="{9131E64C-CBFE-B24A-AF44-6198A4280F05}"/>
              </a:ext>
            </a:extLst>
          </p:cNvPr>
          <p:cNvGrpSpPr/>
          <p:nvPr/>
        </p:nvGrpSpPr>
        <p:grpSpPr>
          <a:xfrm>
            <a:off x="426739" y="782203"/>
            <a:ext cx="1389987" cy="338554"/>
            <a:chOff x="403674" y="755374"/>
            <a:chExt cx="1389987" cy="338554"/>
          </a:xfrm>
        </p:grpSpPr>
        <p:sp>
          <p:nvSpPr>
            <p:cNvPr id="16" name="テキスト ボックス 15">
              <a:extLst>
                <a:ext uri="{FF2B5EF4-FFF2-40B4-BE49-F238E27FC236}">
                  <a16:creationId xmlns:a16="http://schemas.microsoft.com/office/drawing/2014/main" id="{D7CE0CAA-9035-CA45-AEA8-DD363C733054}"/>
                </a:ext>
              </a:extLst>
            </p:cNvPr>
            <p:cNvSpPr txBox="1"/>
            <p:nvPr/>
          </p:nvSpPr>
          <p:spPr>
            <a:xfrm>
              <a:off x="403674" y="755374"/>
              <a:ext cx="47801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t>
              </a:r>
              <a:r>
                <a:rPr kumimoji="1" lang="en-US" altLang="ja-JP" sz="1600" b="1" dirty="0">
                  <a:solidFill>
                    <a:schemeClr val="tx1">
                      <a:lumMod val="85000"/>
                      <a:lumOff val="15000"/>
                    </a:schemeClr>
                  </a:solidFill>
                  <a:latin typeface="+mn-ea"/>
                </a:rPr>
                <a:t>P</a:t>
              </a:r>
              <a:endParaRPr kumimoji="1" lang="ja-JP" altLang="en-US" sz="1600" b="1" dirty="0">
                <a:solidFill>
                  <a:schemeClr val="tx1">
                    <a:lumMod val="85000"/>
                    <a:lumOff val="15000"/>
                  </a:schemeClr>
                </a:solidFill>
                <a:latin typeface="+mn-ea"/>
              </a:endParaRPr>
            </a:p>
          </p:txBody>
        </p:sp>
        <p:sp>
          <p:nvSpPr>
            <p:cNvPr id="17" name="テキスト ボックス 16">
              <a:extLst>
                <a:ext uri="{FF2B5EF4-FFF2-40B4-BE49-F238E27FC236}">
                  <a16:creationId xmlns:a16="http://schemas.microsoft.com/office/drawing/2014/main" id="{697D16C6-A664-A54F-9497-AFF88E6773BF}"/>
                </a:ext>
              </a:extLst>
            </p:cNvPr>
            <p:cNvSpPr txBox="1"/>
            <p:nvPr/>
          </p:nvSpPr>
          <p:spPr>
            <a:xfrm>
              <a:off x="711313" y="801541"/>
              <a:ext cx="1082348"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主なパートナー</a:t>
              </a:r>
              <a:endParaRPr kumimoji="1" lang="ja-JP" altLang="en-US" sz="1000" b="1" dirty="0">
                <a:solidFill>
                  <a:schemeClr val="tx1">
                    <a:lumMod val="85000"/>
                    <a:lumOff val="15000"/>
                  </a:schemeClr>
                </a:solidFill>
                <a:latin typeface="+mn-ea"/>
              </a:endParaRPr>
            </a:p>
          </p:txBody>
        </p:sp>
      </p:grpSp>
      <p:grpSp>
        <p:nvGrpSpPr>
          <p:cNvPr id="18" name="グループ化 17">
            <a:extLst>
              <a:ext uri="{FF2B5EF4-FFF2-40B4-BE49-F238E27FC236}">
                <a16:creationId xmlns:a16="http://schemas.microsoft.com/office/drawing/2014/main" id="{61C173E7-BE05-B745-BE60-DF91DE0AFB5A}"/>
              </a:ext>
            </a:extLst>
          </p:cNvPr>
          <p:cNvGrpSpPr/>
          <p:nvPr/>
        </p:nvGrpSpPr>
        <p:grpSpPr>
          <a:xfrm>
            <a:off x="2280986" y="782203"/>
            <a:ext cx="1005266" cy="338554"/>
            <a:chOff x="403674" y="755374"/>
            <a:chExt cx="1005266" cy="338554"/>
          </a:xfrm>
        </p:grpSpPr>
        <p:sp>
          <p:nvSpPr>
            <p:cNvPr id="19" name="テキスト ボックス 18">
              <a:extLst>
                <a:ext uri="{FF2B5EF4-FFF2-40B4-BE49-F238E27FC236}">
                  <a16:creationId xmlns:a16="http://schemas.microsoft.com/office/drawing/2014/main" id="{511C58F2-F935-8248-8B41-23212B873FF3}"/>
                </a:ext>
              </a:extLst>
            </p:cNvPr>
            <p:cNvSpPr txBox="1"/>
            <p:nvPr/>
          </p:nvSpPr>
          <p:spPr>
            <a:xfrm>
              <a:off x="403674" y="755374"/>
              <a:ext cx="48923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a:t>
              </a:r>
              <a:endParaRPr kumimoji="1" lang="ja-JP" altLang="en-US" sz="1600" b="1" dirty="0">
                <a:solidFill>
                  <a:schemeClr val="tx1">
                    <a:lumMod val="85000"/>
                    <a:lumOff val="15000"/>
                  </a:schemeClr>
                </a:solidFill>
                <a:latin typeface="+mn-ea"/>
              </a:endParaRPr>
            </a:p>
          </p:txBody>
        </p:sp>
        <p:sp>
          <p:nvSpPr>
            <p:cNvPr id="20" name="テキスト ボックス 19">
              <a:extLst>
                <a:ext uri="{FF2B5EF4-FFF2-40B4-BE49-F238E27FC236}">
                  <a16:creationId xmlns:a16="http://schemas.microsoft.com/office/drawing/2014/main" id="{779DA5C3-C799-3A41-8BF1-126C0EF74CEB}"/>
                </a:ext>
              </a:extLst>
            </p:cNvPr>
            <p:cNvSpPr txBox="1"/>
            <p:nvPr/>
          </p:nvSpPr>
          <p:spPr>
            <a:xfrm>
              <a:off x="711313" y="801541"/>
              <a:ext cx="697627"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主要活動</a:t>
              </a:r>
              <a:endParaRPr kumimoji="1" lang="en-US" altLang="ja-JP" sz="1000" b="1" dirty="0">
                <a:solidFill>
                  <a:schemeClr val="tx1">
                    <a:lumMod val="85000"/>
                    <a:lumOff val="15000"/>
                  </a:schemeClr>
                </a:solidFill>
                <a:latin typeface="+mn-ea"/>
              </a:endParaRPr>
            </a:p>
          </p:txBody>
        </p:sp>
      </p:grpSp>
      <p:grpSp>
        <p:nvGrpSpPr>
          <p:cNvPr id="21" name="グループ化 20">
            <a:extLst>
              <a:ext uri="{FF2B5EF4-FFF2-40B4-BE49-F238E27FC236}">
                <a16:creationId xmlns:a16="http://schemas.microsoft.com/office/drawing/2014/main" id="{B86AFE60-DCE2-B74A-9810-0798C0E35F52}"/>
              </a:ext>
            </a:extLst>
          </p:cNvPr>
          <p:cNvGrpSpPr/>
          <p:nvPr/>
        </p:nvGrpSpPr>
        <p:grpSpPr>
          <a:xfrm>
            <a:off x="4124867" y="782203"/>
            <a:ext cx="1005266" cy="338554"/>
            <a:chOff x="403674" y="755374"/>
            <a:chExt cx="1005266" cy="338554"/>
          </a:xfrm>
        </p:grpSpPr>
        <p:sp>
          <p:nvSpPr>
            <p:cNvPr id="22" name="テキスト ボックス 21">
              <a:extLst>
                <a:ext uri="{FF2B5EF4-FFF2-40B4-BE49-F238E27FC236}">
                  <a16:creationId xmlns:a16="http://schemas.microsoft.com/office/drawing/2014/main" id="{1D944AE0-24EC-804D-B2D6-3F5A75924597}"/>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VP</a:t>
              </a:r>
              <a:endParaRPr kumimoji="1" lang="ja-JP" altLang="en-US" sz="1600" b="1" dirty="0">
                <a:solidFill>
                  <a:schemeClr val="tx1">
                    <a:lumMod val="85000"/>
                    <a:lumOff val="15000"/>
                  </a:schemeClr>
                </a:solidFill>
                <a:latin typeface="+mn-ea"/>
              </a:endParaRPr>
            </a:p>
          </p:txBody>
        </p:sp>
        <p:sp>
          <p:nvSpPr>
            <p:cNvPr id="23" name="テキスト ボックス 22">
              <a:extLst>
                <a:ext uri="{FF2B5EF4-FFF2-40B4-BE49-F238E27FC236}">
                  <a16:creationId xmlns:a16="http://schemas.microsoft.com/office/drawing/2014/main" id="{E2954280-B6D2-E344-8513-8CC217DD354F}"/>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価値提案</a:t>
              </a:r>
            </a:p>
          </p:txBody>
        </p:sp>
      </p:grpSp>
      <p:grpSp>
        <p:nvGrpSpPr>
          <p:cNvPr id="24" name="グループ化 23">
            <a:extLst>
              <a:ext uri="{FF2B5EF4-FFF2-40B4-BE49-F238E27FC236}">
                <a16:creationId xmlns:a16="http://schemas.microsoft.com/office/drawing/2014/main" id="{D014C48D-085E-9D4F-A540-953FECB8DA20}"/>
              </a:ext>
            </a:extLst>
          </p:cNvPr>
          <p:cNvGrpSpPr/>
          <p:nvPr/>
        </p:nvGrpSpPr>
        <p:grpSpPr>
          <a:xfrm>
            <a:off x="5968748" y="782203"/>
            <a:ext cx="1261746" cy="338554"/>
            <a:chOff x="403674" y="755374"/>
            <a:chExt cx="1261746" cy="338554"/>
          </a:xfrm>
        </p:grpSpPr>
        <p:sp>
          <p:nvSpPr>
            <p:cNvPr id="25" name="テキスト ボックス 24">
              <a:extLst>
                <a:ext uri="{FF2B5EF4-FFF2-40B4-BE49-F238E27FC236}">
                  <a16:creationId xmlns:a16="http://schemas.microsoft.com/office/drawing/2014/main" id="{E05CFDFC-6A0A-8E4F-83E4-D6FC13CEA583}"/>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CR</a:t>
              </a:r>
              <a:endParaRPr kumimoji="1" lang="ja-JP" altLang="en-US" sz="1600" b="1" dirty="0">
                <a:solidFill>
                  <a:schemeClr val="tx1">
                    <a:lumMod val="85000"/>
                    <a:lumOff val="15000"/>
                  </a:schemeClr>
                </a:solidFill>
                <a:latin typeface="+mn-ea"/>
              </a:endParaRPr>
            </a:p>
          </p:txBody>
        </p:sp>
        <p:sp>
          <p:nvSpPr>
            <p:cNvPr id="26" name="テキスト ボックス 25">
              <a:extLst>
                <a:ext uri="{FF2B5EF4-FFF2-40B4-BE49-F238E27FC236}">
                  <a16:creationId xmlns:a16="http://schemas.microsoft.com/office/drawing/2014/main" id="{3D6549C7-99F2-2A44-881E-7EABF2714E71}"/>
                </a:ext>
              </a:extLst>
            </p:cNvPr>
            <p:cNvSpPr txBox="1"/>
            <p:nvPr/>
          </p:nvSpPr>
          <p:spPr>
            <a:xfrm>
              <a:off x="711313" y="801541"/>
              <a:ext cx="95410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顧客との関係</a:t>
              </a:r>
              <a:endParaRPr kumimoji="1" lang="ja-JP" altLang="en-US" sz="1000" b="1" dirty="0">
                <a:solidFill>
                  <a:schemeClr val="tx1">
                    <a:lumMod val="85000"/>
                    <a:lumOff val="15000"/>
                  </a:schemeClr>
                </a:solidFill>
                <a:latin typeface="+mn-ea"/>
              </a:endParaRPr>
            </a:p>
          </p:txBody>
        </p:sp>
      </p:grpSp>
      <p:grpSp>
        <p:nvGrpSpPr>
          <p:cNvPr id="27" name="グループ化 26">
            <a:extLst>
              <a:ext uri="{FF2B5EF4-FFF2-40B4-BE49-F238E27FC236}">
                <a16:creationId xmlns:a16="http://schemas.microsoft.com/office/drawing/2014/main" id="{8634F4C6-20A5-FF4B-BE1E-2448FD923BDC}"/>
              </a:ext>
            </a:extLst>
          </p:cNvPr>
          <p:cNvGrpSpPr/>
          <p:nvPr/>
        </p:nvGrpSpPr>
        <p:grpSpPr>
          <a:xfrm>
            <a:off x="7812629" y="782203"/>
            <a:ext cx="1389987" cy="338554"/>
            <a:chOff x="403674" y="755374"/>
            <a:chExt cx="1389987" cy="338554"/>
          </a:xfrm>
        </p:grpSpPr>
        <p:sp>
          <p:nvSpPr>
            <p:cNvPr id="28" name="テキスト ボックス 27">
              <a:extLst>
                <a:ext uri="{FF2B5EF4-FFF2-40B4-BE49-F238E27FC236}">
                  <a16:creationId xmlns:a16="http://schemas.microsoft.com/office/drawing/2014/main" id="{62F6BBA0-2EF6-494E-9BAA-E75B1824B6EA}"/>
                </a:ext>
              </a:extLst>
            </p:cNvPr>
            <p:cNvSpPr txBox="1"/>
            <p:nvPr/>
          </p:nvSpPr>
          <p:spPr>
            <a:xfrm>
              <a:off x="403674" y="755374"/>
              <a:ext cx="466794"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CS</a:t>
              </a:r>
              <a:endParaRPr kumimoji="1" lang="ja-JP" altLang="en-US" sz="1600" b="1" dirty="0">
                <a:solidFill>
                  <a:schemeClr val="tx1">
                    <a:lumMod val="85000"/>
                    <a:lumOff val="15000"/>
                  </a:schemeClr>
                </a:solidFill>
                <a:latin typeface="+mn-ea"/>
              </a:endParaRPr>
            </a:p>
          </p:txBody>
        </p:sp>
        <p:sp>
          <p:nvSpPr>
            <p:cNvPr id="29" name="テキスト ボックス 28">
              <a:extLst>
                <a:ext uri="{FF2B5EF4-FFF2-40B4-BE49-F238E27FC236}">
                  <a16:creationId xmlns:a16="http://schemas.microsoft.com/office/drawing/2014/main" id="{3D694158-8146-454C-B125-E770F623B7C6}"/>
                </a:ext>
              </a:extLst>
            </p:cNvPr>
            <p:cNvSpPr txBox="1"/>
            <p:nvPr/>
          </p:nvSpPr>
          <p:spPr>
            <a:xfrm>
              <a:off x="711313" y="801541"/>
              <a:ext cx="1082348"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顧客セグメント</a:t>
              </a:r>
              <a:endParaRPr kumimoji="1" lang="ja-JP" altLang="en-US" sz="1000" b="1" dirty="0">
                <a:solidFill>
                  <a:schemeClr val="tx1">
                    <a:lumMod val="85000"/>
                    <a:lumOff val="15000"/>
                  </a:schemeClr>
                </a:solidFill>
                <a:latin typeface="+mn-ea"/>
              </a:endParaRPr>
            </a:p>
          </p:txBody>
        </p:sp>
      </p:grpSp>
      <p:grpSp>
        <p:nvGrpSpPr>
          <p:cNvPr id="30" name="グループ化 29">
            <a:extLst>
              <a:ext uri="{FF2B5EF4-FFF2-40B4-BE49-F238E27FC236}">
                <a16:creationId xmlns:a16="http://schemas.microsoft.com/office/drawing/2014/main" id="{C904B3B8-3F30-7040-9BE1-5088B67A8AC5}"/>
              </a:ext>
            </a:extLst>
          </p:cNvPr>
          <p:cNvGrpSpPr/>
          <p:nvPr/>
        </p:nvGrpSpPr>
        <p:grpSpPr>
          <a:xfrm>
            <a:off x="5968748" y="2585495"/>
            <a:ext cx="1005266" cy="338554"/>
            <a:chOff x="403674" y="755374"/>
            <a:chExt cx="1005266" cy="338554"/>
          </a:xfrm>
        </p:grpSpPr>
        <p:sp>
          <p:nvSpPr>
            <p:cNvPr id="31" name="テキスト ボックス 30">
              <a:extLst>
                <a:ext uri="{FF2B5EF4-FFF2-40B4-BE49-F238E27FC236}">
                  <a16:creationId xmlns:a16="http://schemas.microsoft.com/office/drawing/2014/main" id="{3FC08EE9-F7BC-C645-BC6A-B773D42996FC}"/>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CH</a:t>
              </a:r>
              <a:endParaRPr kumimoji="1" lang="ja-JP" altLang="en-US" sz="1600" b="1" dirty="0">
                <a:solidFill>
                  <a:schemeClr val="tx1">
                    <a:lumMod val="85000"/>
                    <a:lumOff val="15000"/>
                  </a:schemeClr>
                </a:solidFill>
                <a:latin typeface="+mn-ea"/>
              </a:endParaRPr>
            </a:p>
          </p:txBody>
        </p:sp>
        <p:sp>
          <p:nvSpPr>
            <p:cNvPr id="32" name="テキスト ボックス 31">
              <a:extLst>
                <a:ext uri="{FF2B5EF4-FFF2-40B4-BE49-F238E27FC236}">
                  <a16:creationId xmlns:a16="http://schemas.microsoft.com/office/drawing/2014/main" id="{0B28C104-82E6-8D4E-9B16-5DAEAE09F9DB}"/>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チャネル</a:t>
              </a:r>
            </a:p>
          </p:txBody>
        </p:sp>
      </p:grpSp>
      <p:grpSp>
        <p:nvGrpSpPr>
          <p:cNvPr id="33" name="グループ化 32">
            <a:extLst>
              <a:ext uri="{FF2B5EF4-FFF2-40B4-BE49-F238E27FC236}">
                <a16:creationId xmlns:a16="http://schemas.microsoft.com/office/drawing/2014/main" id="{5489C412-EDA8-964A-8050-9426BE74C89E}"/>
              </a:ext>
            </a:extLst>
          </p:cNvPr>
          <p:cNvGrpSpPr/>
          <p:nvPr/>
        </p:nvGrpSpPr>
        <p:grpSpPr>
          <a:xfrm>
            <a:off x="2280986" y="2585495"/>
            <a:ext cx="1261746" cy="338554"/>
            <a:chOff x="403674" y="755374"/>
            <a:chExt cx="1261746" cy="338554"/>
          </a:xfrm>
        </p:grpSpPr>
        <p:sp>
          <p:nvSpPr>
            <p:cNvPr id="34" name="テキスト ボックス 33">
              <a:extLst>
                <a:ext uri="{FF2B5EF4-FFF2-40B4-BE49-F238E27FC236}">
                  <a16:creationId xmlns:a16="http://schemas.microsoft.com/office/drawing/2014/main" id="{978E4DE3-1885-8F4F-B75A-B056A0F0161A}"/>
                </a:ext>
              </a:extLst>
            </p:cNvPr>
            <p:cNvSpPr txBox="1"/>
            <p:nvPr/>
          </p:nvSpPr>
          <p:spPr>
            <a:xfrm>
              <a:off x="403674" y="755374"/>
              <a:ext cx="490840"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KR</a:t>
              </a:r>
              <a:endParaRPr kumimoji="1" lang="ja-JP" altLang="en-US" sz="1600" b="1" dirty="0">
                <a:solidFill>
                  <a:schemeClr val="tx1">
                    <a:lumMod val="85000"/>
                    <a:lumOff val="15000"/>
                  </a:schemeClr>
                </a:solidFill>
                <a:latin typeface="+mn-ea"/>
              </a:endParaRPr>
            </a:p>
          </p:txBody>
        </p:sp>
        <p:sp>
          <p:nvSpPr>
            <p:cNvPr id="35" name="テキスト ボックス 34">
              <a:extLst>
                <a:ext uri="{FF2B5EF4-FFF2-40B4-BE49-F238E27FC236}">
                  <a16:creationId xmlns:a16="http://schemas.microsoft.com/office/drawing/2014/main" id="{0C4AF2FA-0032-314F-B7BA-B1904A72AC08}"/>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主なリソース</a:t>
              </a:r>
            </a:p>
          </p:txBody>
        </p:sp>
      </p:grpSp>
      <p:grpSp>
        <p:nvGrpSpPr>
          <p:cNvPr id="36" name="グループ化 35">
            <a:extLst>
              <a:ext uri="{FF2B5EF4-FFF2-40B4-BE49-F238E27FC236}">
                <a16:creationId xmlns:a16="http://schemas.microsoft.com/office/drawing/2014/main" id="{2E34A81D-E10D-0748-B32C-C322AA02A891}"/>
              </a:ext>
            </a:extLst>
          </p:cNvPr>
          <p:cNvGrpSpPr/>
          <p:nvPr/>
        </p:nvGrpSpPr>
        <p:grpSpPr>
          <a:xfrm>
            <a:off x="426739" y="4388786"/>
            <a:ext cx="1133506" cy="338554"/>
            <a:chOff x="403674" y="755374"/>
            <a:chExt cx="1133506" cy="338554"/>
          </a:xfrm>
        </p:grpSpPr>
        <p:sp>
          <p:nvSpPr>
            <p:cNvPr id="37" name="テキスト ボックス 36">
              <a:extLst>
                <a:ext uri="{FF2B5EF4-FFF2-40B4-BE49-F238E27FC236}">
                  <a16:creationId xmlns:a16="http://schemas.microsoft.com/office/drawing/2014/main" id="{80410E81-0047-0A4F-9F2E-D1900074E042}"/>
                </a:ext>
              </a:extLst>
            </p:cNvPr>
            <p:cNvSpPr txBox="1"/>
            <p:nvPr/>
          </p:nvSpPr>
          <p:spPr>
            <a:xfrm>
              <a:off x="403674" y="755374"/>
              <a:ext cx="460382"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a:t>
              </a:r>
              <a:endParaRPr kumimoji="1" lang="ja-JP" altLang="en-US" sz="1600" b="1" dirty="0">
                <a:solidFill>
                  <a:schemeClr val="tx1">
                    <a:lumMod val="85000"/>
                    <a:lumOff val="15000"/>
                  </a:schemeClr>
                </a:solidFill>
                <a:latin typeface="+mn-ea"/>
              </a:endParaRPr>
            </a:p>
          </p:txBody>
        </p:sp>
        <p:sp>
          <p:nvSpPr>
            <p:cNvPr id="38" name="テキスト ボックス 37">
              <a:extLst>
                <a:ext uri="{FF2B5EF4-FFF2-40B4-BE49-F238E27FC236}">
                  <a16:creationId xmlns:a16="http://schemas.microsoft.com/office/drawing/2014/main" id="{14D6ABBB-A361-9E48-8D88-E0CA61D83719}"/>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コスト構造</a:t>
              </a:r>
              <a:endParaRPr kumimoji="1" lang="ja-JP" altLang="en-US" sz="1000" b="1" dirty="0">
                <a:solidFill>
                  <a:schemeClr val="tx1">
                    <a:lumMod val="85000"/>
                    <a:lumOff val="15000"/>
                  </a:schemeClr>
                </a:solidFill>
                <a:latin typeface="+mn-ea"/>
              </a:endParaRPr>
            </a:p>
          </p:txBody>
        </p:sp>
      </p:grpSp>
      <p:grpSp>
        <p:nvGrpSpPr>
          <p:cNvPr id="39" name="グループ化 38">
            <a:extLst>
              <a:ext uri="{FF2B5EF4-FFF2-40B4-BE49-F238E27FC236}">
                <a16:creationId xmlns:a16="http://schemas.microsoft.com/office/drawing/2014/main" id="{0949BEB7-6BB0-774C-AE25-647954812863}"/>
              </a:ext>
            </a:extLst>
          </p:cNvPr>
          <p:cNvGrpSpPr/>
          <p:nvPr/>
        </p:nvGrpSpPr>
        <p:grpSpPr>
          <a:xfrm>
            <a:off x="5042452" y="4388786"/>
            <a:ext cx="1133506" cy="338554"/>
            <a:chOff x="403674" y="755374"/>
            <a:chExt cx="1133506" cy="338554"/>
          </a:xfrm>
        </p:grpSpPr>
        <p:sp>
          <p:nvSpPr>
            <p:cNvPr id="40" name="テキスト ボックス 39">
              <a:extLst>
                <a:ext uri="{FF2B5EF4-FFF2-40B4-BE49-F238E27FC236}">
                  <a16:creationId xmlns:a16="http://schemas.microsoft.com/office/drawing/2014/main" id="{69FE6542-9402-2740-87FF-7D60D2A769C9}"/>
                </a:ext>
              </a:extLst>
            </p:cNvPr>
            <p:cNvSpPr txBox="1"/>
            <p:nvPr/>
          </p:nvSpPr>
          <p:spPr>
            <a:xfrm>
              <a:off x="403674" y="755374"/>
              <a:ext cx="457176"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R$</a:t>
              </a:r>
              <a:endParaRPr kumimoji="1" lang="ja-JP" altLang="en-US" sz="1600" b="1" dirty="0">
                <a:solidFill>
                  <a:schemeClr val="tx1">
                    <a:lumMod val="85000"/>
                    <a:lumOff val="15000"/>
                  </a:schemeClr>
                </a:solidFill>
                <a:latin typeface="+mn-ea"/>
              </a:endParaRPr>
            </a:p>
          </p:txBody>
        </p:sp>
        <p:sp>
          <p:nvSpPr>
            <p:cNvPr id="41" name="テキスト ボックス 40">
              <a:extLst>
                <a:ext uri="{FF2B5EF4-FFF2-40B4-BE49-F238E27FC236}">
                  <a16:creationId xmlns:a16="http://schemas.microsoft.com/office/drawing/2014/main" id="{44C2CEAB-FCCA-7B4C-B84C-3354D54F9F3D}"/>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収益の流れ</a:t>
              </a:r>
              <a:endParaRPr kumimoji="1" lang="ja-JP" altLang="en-US" sz="1000" b="1" dirty="0">
                <a:solidFill>
                  <a:schemeClr val="tx1">
                    <a:lumMod val="85000"/>
                    <a:lumOff val="15000"/>
                  </a:schemeClr>
                </a:solidFill>
                <a:latin typeface="+mn-ea"/>
              </a:endParaRPr>
            </a:p>
          </p:txBody>
        </p:sp>
      </p:grpSp>
      <p:sp>
        <p:nvSpPr>
          <p:cNvPr id="42" name="正方形/長方形 41">
            <a:extLst>
              <a:ext uri="{FF2B5EF4-FFF2-40B4-BE49-F238E27FC236}">
                <a16:creationId xmlns:a16="http://schemas.microsoft.com/office/drawing/2014/main" id="{8BFB45AB-971A-344B-8823-D6FF3F95E295}"/>
              </a:ext>
            </a:extLst>
          </p:cNvPr>
          <p:cNvSpPr/>
          <p:nvPr/>
        </p:nvSpPr>
        <p:spPr>
          <a:xfrm>
            <a:off x="2036136" y="6164427"/>
            <a:ext cx="2050561" cy="461665"/>
          </a:xfrm>
          <a:prstGeom prst="rect">
            <a:avLst/>
          </a:prstGeom>
        </p:spPr>
        <p:txBody>
          <a:bodyPr wrap="none">
            <a:spAutoFit/>
          </a:bodyPr>
          <a:lstStyle/>
          <a:p>
            <a:r>
              <a:rPr lang="en-US" altLang="ja-JP" sz="800" dirty="0">
                <a:latin typeface="+mn-ea"/>
              </a:rPr>
              <a:t>The Business Model Canvas </a:t>
            </a:r>
          </a:p>
          <a:p>
            <a:r>
              <a:rPr lang="en-US" altLang="ja-JP" sz="800" dirty="0">
                <a:latin typeface="+mn-ea"/>
              </a:rPr>
              <a:t>©</a:t>
            </a:r>
            <a:r>
              <a:rPr lang="en-US" altLang="ja-JP" sz="800" dirty="0" err="1">
                <a:latin typeface="+mn-ea"/>
              </a:rPr>
              <a:t>Strategyzer</a:t>
            </a:r>
            <a:r>
              <a:rPr lang="en-US" altLang="ja-JP" sz="800" dirty="0">
                <a:latin typeface="+mn-ea"/>
              </a:rPr>
              <a:t>(https://</a:t>
            </a:r>
            <a:r>
              <a:rPr lang="en-US" altLang="ja-JP" sz="800" dirty="0" err="1">
                <a:latin typeface="+mn-ea"/>
              </a:rPr>
              <a:t>strategyzer.com</a:t>
            </a:r>
            <a:r>
              <a:rPr lang="en-US" altLang="ja-JP" sz="800" dirty="0">
                <a:latin typeface="+mn-ea"/>
              </a:rPr>
              <a:t>) </a:t>
            </a:r>
          </a:p>
          <a:p>
            <a:r>
              <a:rPr lang="en-US" altLang="ja-JP" sz="800" dirty="0">
                <a:latin typeface="+mn-ea"/>
              </a:rPr>
              <a:t>Designed by </a:t>
            </a:r>
            <a:r>
              <a:rPr lang="en-US" altLang="ja-JP" sz="800" dirty="0" err="1">
                <a:latin typeface="+mn-ea"/>
              </a:rPr>
              <a:t>Strategyzer</a:t>
            </a:r>
            <a:r>
              <a:rPr lang="en-US" altLang="ja-JP" sz="800" dirty="0">
                <a:latin typeface="+mn-ea"/>
              </a:rPr>
              <a:t> AG </a:t>
            </a:r>
            <a:endParaRPr lang="en-US" altLang="ja-JP" dirty="0">
              <a:latin typeface="+mn-ea"/>
            </a:endParaRPr>
          </a:p>
        </p:txBody>
      </p:sp>
      <p:pic>
        <p:nvPicPr>
          <p:cNvPr id="43" name="図 42">
            <a:extLst>
              <a:ext uri="{FF2B5EF4-FFF2-40B4-BE49-F238E27FC236}">
                <a16:creationId xmlns:a16="http://schemas.microsoft.com/office/drawing/2014/main" id="{5FAC9A09-31DB-A941-AF3A-85E3274CB10B}"/>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44" name="図 43">
            <a:extLst>
              <a:ext uri="{FF2B5EF4-FFF2-40B4-BE49-F238E27FC236}">
                <a16:creationId xmlns:a16="http://schemas.microsoft.com/office/drawing/2014/main" id="{73BDB16D-3C42-A546-8827-4C0EB072FEE4}"/>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45" name="図 44">
            <a:extLst>
              <a:ext uri="{FF2B5EF4-FFF2-40B4-BE49-F238E27FC236}">
                <a16:creationId xmlns:a16="http://schemas.microsoft.com/office/drawing/2014/main" id="{6CA7E102-BD1C-F345-8DC7-83DE86499F09}"/>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46" name="図 45">
            <a:extLst>
              <a:ext uri="{FF2B5EF4-FFF2-40B4-BE49-F238E27FC236}">
                <a16:creationId xmlns:a16="http://schemas.microsoft.com/office/drawing/2014/main" id="{0D644F1D-29F1-2641-91A0-ECF9A0BC52F4}"/>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47" name="図 46">
            <a:extLst>
              <a:ext uri="{FF2B5EF4-FFF2-40B4-BE49-F238E27FC236}">
                <a16:creationId xmlns:a16="http://schemas.microsoft.com/office/drawing/2014/main" id="{BEF71B57-2E14-FB47-8858-AC317B03C8EC}"/>
              </a:ext>
            </a:extLst>
          </p:cNvPr>
          <p:cNvPicPr>
            <a:picLocks noChangeAspect="1"/>
          </p:cNvPicPr>
          <p:nvPr/>
        </p:nvPicPr>
        <p:blipFill>
          <a:blip r:embed="rId6"/>
          <a:stretch>
            <a:fillRect/>
          </a:stretch>
        </p:blipFill>
        <p:spPr>
          <a:xfrm>
            <a:off x="1685509" y="6254341"/>
            <a:ext cx="281836" cy="281836"/>
          </a:xfrm>
          <a:prstGeom prst="rect">
            <a:avLst/>
          </a:prstGeom>
        </p:spPr>
      </p:pic>
      <p:sp>
        <p:nvSpPr>
          <p:cNvPr id="48" name="テキスト ボックス 47">
            <a:extLst>
              <a:ext uri="{FF2B5EF4-FFF2-40B4-BE49-F238E27FC236}">
                <a16:creationId xmlns:a16="http://schemas.microsoft.com/office/drawing/2014/main" id="{051CDB43-C2ED-4142-BC8A-A0574431A167}"/>
              </a:ext>
            </a:extLst>
          </p:cNvPr>
          <p:cNvSpPr txBox="1"/>
          <p:nvPr/>
        </p:nvSpPr>
        <p:spPr>
          <a:xfrm>
            <a:off x="426739" y="1120757"/>
            <a:ext cx="1675346" cy="1592039"/>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保育補助が可能な保育経験者・子育て経験者</a:t>
            </a:r>
            <a:endParaRPr kumimoji="1" lang="en-US" altLang="ja-JP" sz="1100" dirty="0">
              <a:solidFill>
                <a:schemeClr val="tx1">
                  <a:lumMod val="85000"/>
                  <a:lumOff val="15000"/>
                </a:schemeClr>
              </a:solidFill>
              <a:latin typeface="+mn-ea"/>
            </a:endParaRPr>
          </a:p>
          <a:p>
            <a:pPr algn="just">
              <a:lnSpc>
                <a:spcPct val="150000"/>
              </a:lnSpc>
            </a:pPr>
            <a:endParaRPr kumimoji="1" lang="en-US" altLang="ja-JP" sz="1100" dirty="0">
              <a:solidFill>
                <a:schemeClr val="tx1">
                  <a:lumMod val="85000"/>
                  <a:lumOff val="15000"/>
                </a:schemeClr>
              </a:solidFill>
              <a:latin typeface="+mn-ea"/>
            </a:endParaRPr>
          </a:p>
          <a:p>
            <a:pPr algn="just">
              <a:lnSpc>
                <a:spcPct val="150000"/>
              </a:lnSpc>
            </a:pPr>
            <a:r>
              <a:rPr kumimoji="1" lang="ja-JP" altLang="en-US" sz="1100">
                <a:solidFill>
                  <a:schemeClr val="tx1">
                    <a:lumMod val="85000"/>
                    <a:lumOff val="15000"/>
                  </a:schemeClr>
                </a:solidFill>
                <a:latin typeface="+mn-ea"/>
              </a:rPr>
              <a:t>子育て支援関連の事業を展開する事業者や組織、施設</a:t>
            </a:r>
            <a:endParaRPr kumimoji="1" lang="ja-JP" altLang="en-US" sz="1100" dirty="0">
              <a:solidFill>
                <a:schemeClr val="tx1">
                  <a:lumMod val="85000"/>
                  <a:lumOff val="15000"/>
                </a:schemeClr>
              </a:solidFill>
              <a:latin typeface="+mn-ea"/>
            </a:endParaRPr>
          </a:p>
        </p:txBody>
      </p:sp>
      <p:sp>
        <p:nvSpPr>
          <p:cNvPr id="49" name="テキスト ボックス 48">
            <a:extLst>
              <a:ext uri="{FF2B5EF4-FFF2-40B4-BE49-F238E27FC236}">
                <a16:creationId xmlns:a16="http://schemas.microsoft.com/office/drawing/2014/main" id="{5C10B9EE-D676-C047-90FC-5C0795A613EA}"/>
              </a:ext>
            </a:extLst>
          </p:cNvPr>
          <p:cNvSpPr txBox="1"/>
          <p:nvPr/>
        </p:nvSpPr>
        <p:spPr>
          <a:xfrm>
            <a:off x="2280451" y="1120757"/>
            <a:ext cx="1675346" cy="576376"/>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ワークスペースの環境整備・運営</a:t>
            </a:r>
            <a:endParaRPr kumimoji="1" lang="ja-JP" altLang="en-US" sz="1100" dirty="0">
              <a:solidFill>
                <a:schemeClr val="tx1">
                  <a:lumMod val="85000"/>
                  <a:lumOff val="15000"/>
                </a:schemeClr>
              </a:solidFill>
              <a:latin typeface="+mn-ea"/>
            </a:endParaRPr>
          </a:p>
        </p:txBody>
      </p:sp>
      <p:sp>
        <p:nvSpPr>
          <p:cNvPr id="50" name="テキスト ボックス 49">
            <a:extLst>
              <a:ext uri="{FF2B5EF4-FFF2-40B4-BE49-F238E27FC236}">
                <a16:creationId xmlns:a16="http://schemas.microsoft.com/office/drawing/2014/main" id="{DBB3CBDF-B8D9-7C4A-991E-3BB86A062758}"/>
              </a:ext>
            </a:extLst>
          </p:cNvPr>
          <p:cNvSpPr txBox="1"/>
          <p:nvPr/>
        </p:nvSpPr>
        <p:spPr>
          <a:xfrm>
            <a:off x="2280451" y="2966123"/>
            <a:ext cx="1675346" cy="830292"/>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保有しているコワーキングスペースの設備、運営ノウハウ</a:t>
            </a:r>
            <a:endParaRPr kumimoji="1" lang="ja-JP" altLang="en-US" sz="1100" dirty="0">
              <a:solidFill>
                <a:schemeClr val="tx1">
                  <a:lumMod val="85000"/>
                  <a:lumOff val="15000"/>
                </a:schemeClr>
              </a:solidFill>
              <a:latin typeface="+mn-ea"/>
            </a:endParaRPr>
          </a:p>
        </p:txBody>
      </p:sp>
      <p:sp>
        <p:nvSpPr>
          <p:cNvPr id="51" name="テキスト ボックス 50">
            <a:extLst>
              <a:ext uri="{FF2B5EF4-FFF2-40B4-BE49-F238E27FC236}">
                <a16:creationId xmlns:a16="http://schemas.microsoft.com/office/drawing/2014/main" id="{2B618760-1460-144E-830B-719C1C78628E}"/>
              </a:ext>
            </a:extLst>
          </p:cNvPr>
          <p:cNvSpPr txBox="1"/>
          <p:nvPr/>
        </p:nvSpPr>
        <p:spPr>
          <a:xfrm>
            <a:off x="4124039" y="1120757"/>
            <a:ext cx="1675346" cy="2353786"/>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子どもを預けておくことができるキッズルームつきのコワーキングスペース</a:t>
            </a:r>
            <a:endParaRPr kumimoji="1" lang="en-US" altLang="ja-JP" sz="1100" dirty="0">
              <a:solidFill>
                <a:schemeClr val="tx1">
                  <a:lumMod val="85000"/>
                  <a:lumOff val="15000"/>
                </a:schemeClr>
              </a:solidFill>
              <a:latin typeface="+mn-ea"/>
            </a:endParaRPr>
          </a:p>
          <a:p>
            <a:pPr algn="just">
              <a:lnSpc>
                <a:spcPct val="150000"/>
              </a:lnSpc>
            </a:pPr>
            <a:endParaRPr kumimoji="1" lang="en-US" altLang="ja-JP" sz="1100" dirty="0">
              <a:solidFill>
                <a:schemeClr val="tx1">
                  <a:lumMod val="85000"/>
                  <a:lumOff val="15000"/>
                </a:schemeClr>
              </a:solidFill>
              <a:latin typeface="+mn-ea"/>
            </a:endParaRPr>
          </a:p>
          <a:p>
            <a:pPr algn="just">
              <a:lnSpc>
                <a:spcPct val="150000"/>
              </a:lnSpc>
            </a:pPr>
            <a:r>
              <a:rPr kumimoji="1" lang="ja-JP" altLang="en-US" sz="1100">
                <a:solidFill>
                  <a:schemeClr val="tx1">
                    <a:lumMod val="85000"/>
                    <a:lumOff val="15000"/>
                  </a:schemeClr>
                </a:solidFill>
                <a:latin typeface="+mn-ea"/>
              </a:rPr>
              <a:t>保育補助専門のスタッフが常駐。仕事中、子どもを預けておくことができる</a:t>
            </a:r>
            <a:endParaRPr kumimoji="1" lang="ja-JP" altLang="en-US" sz="1100" dirty="0">
              <a:solidFill>
                <a:schemeClr val="tx1">
                  <a:lumMod val="85000"/>
                  <a:lumOff val="15000"/>
                </a:schemeClr>
              </a:solidFill>
              <a:latin typeface="+mn-ea"/>
            </a:endParaRPr>
          </a:p>
        </p:txBody>
      </p:sp>
      <p:sp>
        <p:nvSpPr>
          <p:cNvPr id="52" name="テキスト ボックス 51">
            <a:extLst>
              <a:ext uri="{FF2B5EF4-FFF2-40B4-BE49-F238E27FC236}">
                <a16:creationId xmlns:a16="http://schemas.microsoft.com/office/drawing/2014/main" id="{90BFBF41-E243-E74C-A883-37F504F2321F}"/>
              </a:ext>
            </a:extLst>
          </p:cNvPr>
          <p:cNvSpPr txBox="1"/>
          <p:nvPr/>
        </p:nvSpPr>
        <p:spPr>
          <a:xfrm>
            <a:off x="5956917" y="1114781"/>
            <a:ext cx="1675346" cy="830292"/>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ともに子育て生活を豊かにしていくコミュニティ</a:t>
            </a:r>
            <a:endParaRPr lang="en-US" altLang="ja-JP" sz="1100" dirty="0">
              <a:solidFill>
                <a:schemeClr val="tx1">
                  <a:lumMod val="85000"/>
                  <a:lumOff val="15000"/>
                </a:schemeClr>
              </a:solidFill>
              <a:latin typeface="+mn-ea"/>
            </a:endParaRPr>
          </a:p>
        </p:txBody>
      </p:sp>
      <p:sp>
        <p:nvSpPr>
          <p:cNvPr id="53" name="テキスト ボックス 52">
            <a:extLst>
              <a:ext uri="{FF2B5EF4-FFF2-40B4-BE49-F238E27FC236}">
                <a16:creationId xmlns:a16="http://schemas.microsoft.com/office/drawing/2014/main" id="{A8E05132-9261-0040-B0DD-0E269333658D}"/>
              </a:ext>
            </a:extLst>
          </p:cNvPr>
          <p:cNvSpPr txBox="1"/>
          <p:nvPr/>
        </p:nvSpPr>
        <p:spPr>
          <a:xfrm>
            <a:off x="5970213" y="2931760"/>
            <a:ext cx="1675346" cy="830292"/>
          </a:xfrm>
          <a:prstGeom prst="rect">
            <a:avLst/>
          </a:prstGeom>
          <a:noFill/>
        </p:spPr>
        <p:txBody>
          <a:bodyPr wrap="square" rtlCol="0">
            <a:spAutoFit/>
          </a:bodyPr>
          <a:lstStyle/>
          <a:p>
            <a:pPr algn="just">
              <a:lnSpc>
                <a:spcPct val="150000"/>
              </a:lnSpc>
            </a:pPr>
            <a:r>
              <a:rPr lang="en-US" altLang="ja-JP" sz="1100" dirty="0">
                <a:solidFill>
                  <a:schemeClr val="tx1">
                    <a:lumMod val="85000"/>
                    <a:lumOff val="15000"/>
                  </a:schemeClr>
                </a:solidFill>
                <a:latin typeface="+mn-ea"/>
              </a:rPr>
              <a:t>Web</a:t>
            </a:r>
            <a:r>
              <a:rPr lang="ja-JP" altLang="en-US" sz="1100">
                <a:solidFill>
                  <a:schemeClr val="tx1">
                    <a:lumMod val="85000"/>
                    <a:lumOff val="15000"/>
                  </a:schemeClr>
                </a:solidFill>
                <a:latin typeface="+mn-ea"/>
              </a:rPr>
              <a:t>広告</a:t>
            </a:r>
            <a:endParaRPr lang="en-US" altLang="ja-JP" sz="1100" dirty="0">
              <a:solidFill>
                <a:schemeClr val="tx1">
                  <a:lumMod val="85000"/>
                  <a:lumOff val="15000"/>
                </a:schemeClr>
              </a:solidFill>
              <a:latin typeface="+mn-ea"/>
            </a:endParaRPr>
          </a:p>
          <a:p>
            <a:pPr algn="just">
              <a:lnSpc>
                <a:spcPct val="150000"/>
              </a:lnSpc>
            </a:pPr>
            <a:r>
              <a:rPr lang="ja-JP" altLang="en-US" sz="1100">
                <a:solidFill>
                  <a:schemeClr val="tx1">
                    <a:lumMod val="85000"/>
                    <a:lumOff val="15000"/>
                  </a:schemeClr>
                </a:solidFill>
                <a:latin typeface="+mn-ea"/>
              </a:rPr>
              <a:t>ママコミュニティへの営業</a:t>
            </a:r>
            <a:endParaRPr lang="en-US" altLang="ja-JP" sz="1100" dirty="0">
              <a:solidFill>
                <a:schemeClr val="tx1">
                  <a:lumMod val="85000"/>
                  <a:lumOff val="15000"/>
                </a:schemeClr>
              </a:solidFill>
              <a:latin typeface="+mn-ea"/>
            </a:endParaRPr>
          </a:p>
        </p:txBody>
      </p:sp>
      <p:sp>
        <p:nvSpPr>
          <p:cNvPr id="54" name="テキスト ボックス 53">
            <a:extLst>
              <a:ext uri="{FF2B5EF4-FFF2-40B4-BE49-F238E27FC236}">
                <a16:creationId xmlns:a16="http://schemas.microsoft.com/office/drawing/2014/main" id="{55666638-031B-BC40-A56D-0EED55C3E1D7}"/>
              </a:ext>
            </a:extLst>
          </p:cNvPr>
          <p:cNvSpPr txBox="1"/>
          <p:nvPr/>
        </p:nvSpPr>
        <p:spPr>
          <a:xfrm>
            <a:off x="7799481" y="1114781"/>
            <a:ext cx="1675346" cy="2353786"/>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仕事をしたいが、子育て中のためにまとまった時間が確保できず悩んでいる女性</a:t>
            </a:r>
            <a:endParaRPr lang="en-US" altLang="ja-JP" sz="1100" dirty="0">
              <a:solidFill>
                <a:schemeClr val="tx1">
                  <a:lumMod val="85000"/>
                  <a:lumOff val="15000"/>
                </a:schemeClr>
              </a:solidFill>
              <a:latin typeface="+mn-ea"/>
            </a:endParaRPr>
          </a:p>
          <a:p>
            <a:pPr algn="just">
              <a:lnSpc>
                <a:spcPct val="150000"/>
              </a:lnSpc>
            </a:pPr>
            <a:endParaRPr lang="en-US" altLang="ja-JP" sz="1100" dirty="0">
              <a:solidFill>
                <a:schemeClr val="tx1">
                  <a:lumMod val="85000"/>
                  <a:lumOff val="15000"/>
                </a:schemeClr>
              </a:solidFill>
              <a:latin typeface="+mn-ea"/>
            </a:endParaRPr>
          </a:p>
          <a:p>
            <a:pPr algn="just">
              <a:lnSpc>
                <a:spcPct val="150000"/>
              </a:lnSpc>
            </a:pPr>
            <a:r>
              <a:rPr lang="ja-JP" altLang="en-US" sz="1100">
                <a:solidFill>
                  <a:schemeClr val="tx1">
                    <a:lumMod val="85000"/>
                    <a:lumOff val="15000"/>
                  </a:schemeClr>
                </a:solidFill>
                <a:latin typeface="+mn-ea"/>
              </a:rPr>
              <a:t>仕事をしたいという欲求に加えて、子育ての仕方に対する不安も感じている</a:t>
            </a:r>
            <a:endParaRPr lang="en-US" altLang="ja-JP" sz="1100" dirty="0">
              <a:solidFill>
                <a:schemeClr val="tx1">
                  <a:lumMod val="85000"/>
                  <a:lumOff val="15000"/>
                </a:schemeClr>
              </a:solidFill>
              <a:latin typeface="+mn-ea"/>
            </a:endParaRPr>
          </a:p>
        </p:txBody>
      </p:sp>
      <p:sp>
        <p:nvSpPr>
          <p:cNvPr id="55" name="テキスト ボックス 54">
            <a:extLst>
              <a:ext uri="{FF2B5EF4-FFF2-40B4-BE49-F238E27FC236}">
                <a16:creationId xmlns:a16="http://schemas.microsoft.com/office/drawing/2014/main" id="{A8979698-6224-734E-9B4A-BBF00D111A0B}"/>
              </a:ext>
            </a:extLst>
          </p:cNvPr>
          <p:cNvSpPr txBox="1"/>
          <p:nvPr/>
        </p:nvSpPr>
        <p:spPr>
          <a:xfrm>
            <a:off x="426739" y="4727840"/>
            <a:ext cx="4351738" cy="576376"/>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コワーキングスペースの管理コスト</a:t>
            </a:r>
            <a:endParaRPr kumimoji="1" lang="en-US" altLang="ja-JP" sz="1100" dirty="0">
              <a:solidFill>
                <a:schemeClr val="tx1">
                  <a:lumMod val="85000"/>
                  <a:lumOff val="15000"/>
                </a:schemeClr>
              </a:solidFill>
              <a:latin typeface="+mn-ea"/>
            </a:endParaRPr>
          </a:p>
          <a:p>
            <a:pPr algn="just">
              <a:lnSpc>
                <a:spcPct val="150000"/>
              </a:lnSpc>
            </a:pPr>
            <a:r>
              <a:rPr kumimoji="1" lang="ja-JP" altLang="en-US" sz="1100">
                <a:solidFill>
                  <a:schemeClr val="tx1">
                    <a:lumMod val="85000"/>
                    <a:lumOff val="15000"/>
                  </a:schemeClr>
                </a:solidFill>
                <a:latin typeface="+mn-ea"/>
              </a:rPr>
              <a:t>保育補助スタッフの人件費</a:t>
            </a:r>
            <a:endParaRPr kumimoji="1" lang="ja-JP" altLang="en-US" sz="1100" dirty="0">
              <a:solidFill>
                <a:schemeClr val="tx1">
                  <a:lumMod val="85000"/>
                  <a:lumOff val="15000"/>
                </a:schemeClr>
              </a:solidFill>
              <a:latin typeface="+mn-ea"/>
            </a:endParaRPr>
          </a:p>
        </p:txBody>
      </p:sp>
      <p:sp>
        <p:nvSpPr>
          <p:cNvPr id="56" name="テキスト ボックス 55">
            <a:extLst>
              <a:ext uri="{FF2B5EF4-FFF2-40B4-BE49-F238E27FC236}">
                <a16:creationId xmlns:a16="http://schemas.microsoft.com/office/drawing/2014/main" id="{BD0C06B1-EF74-074B-A769-C6FE3DC2EEBF}"/>
              </a:ext>
            </a:extLst>
          </p:cNvPr>
          <p:cNvSpPr txBox="1"/>
          <p:nvPr/>
        </p:nvSpPr>
        <p:spPr>
          <a:xfrm>
            <a:off x="5042452" y="4723399"/>
            <a:ext cx="4351738" cy="830292"/>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コワーキングスペースとしての通常利用：月額</a:t>
            </a:r>
            <a:r>
              <a:rPr kumimoji="1" lang="en-US" altLang="ja-JP" sz="1100" dirty="0">
                <a:solidFill>
                  <a:schemeClr val="tx1">
                    <a:lumMod val="85000"/>
                    <a:lumOff val="15000"/>
                  </a:schemeClr>
                </a:solidFill>
                <a:latin typeface="+mn-ea"/>
              </a:rPr>
              <a:t>8,000</a:t>
            </a:r>
            <a:r>
              <a:rPr kumimoji="1" lang="ja-JP" altLang="en-US" sz="1100">
                <a:solidFill>
                  <a:schemeClr val="tx1">
                    <a:lumMod val="85000"/>
                    <a:lumOff val="15000"/>
                  </a:schemeClr>
                </a:solidFill>
                <a:latin typeface="+mn-ea"/>
              </a:rPr>
              <a:t>円／月</a:t>
            </a:r>
            <a:endParaRPr kumimoji="1" lang="en-US" altLang="ja-JP" sz="1100" dirty="0">
              <a:solidFill>
                <a:schemeClr val="tx1">
                  <a:lumMod val="85000"/>
                  <a:lumOff val="15000"/>
                </a:schemeClr>
              </a:solidFill>
              <a:latin typeface="+mn-ea"/>
            </a:endParaRPr>
          </a:p>
          <a:p>
            <a:pPr algn="just">
              <a:lnSpc>
                <a:spcPct val="150000"/>
              </a:lnSpc>
            </a:pPr>
            <a:r>
              <a:rPr kumimoji="1" lang="ja-JP" altLang="en-US" sz="1100">
                <a:solidFill>
                  <a:schemeClr val="tx1">
                    <a:lumMod val="85000"/>
                    <a:lumOff val="15000"/>
                  </a:schemeClr>
                </a:solidFill>
                <a:latin typeface="+mn-ea"/>
              </a:rPr>
              <a:t>キッズルーム利用：＋月額</a:t>
            </a:r>
            <a:r>
              <a:rPr kumimoji="1" lang="en-US" altLang="ja-JP" sz="1100" dirty="0">
                <a:solidFill>
                  <a:schemeClr val="tx1">
                    <a:lumMod val="85000"/>
                    <a:lumOff val="15000"/>
                  </a:schemeClr>
                </a:solidFill>
                <a:latin typeface="+mn-ea"/>
              </a:rPr>
              <a:t>4,000</a:t>
            </a:r>
            <a:r>
              <a:rPr kumimoji="1" lang="ja-JP" altLang="en-US" sz="1100">
                <a:solidFill>
                  <a:schemeClr val="tx1">
                    <a:lumMod val="85000"/>
                    <a:lumOff val="15000"/>
                  </a:schemeClr>
                </a:solidFill>
                <a:latin typeface="+mn-ea"/>
              </a:rPr>
              <a:t>円／月</a:t>
            </a:r>
            <a:endParaRPr kumimoji="1" lang="en-US" altLang="ja-JP" sz="1100" dirty="0">
              <a:solidFill>
                <a:schemeClr val="tx1">
                  <a:lumMod val="85000"/>
                  <a:lumOff val="15000"/>
                </a:schemeClr>
              </a:solidFill>
              <a:latin typeface="+mn-ea"/>
            </a:endParaRPr>
          </a:p>
          <a:p>
            <a:pPr algn="just">
              <a:lnSpc>
                <a:spcPct val="150000"/>
              </a:lnSpc>
            </a:pPr>
            <a:r>
              <a:rPr kumimoji="1" lang="en-US" altLang="ja-JP" sz="1100" dirty="0">
                <a:solidFill>
                  <a:schemeClr val="tx1">
                    <a:lumMod val="85000"/>
                    <a:lumOff val="15000"/>
                  </a:schemeClr>
                </a:solidFill>
                <a:latin typeface="+mn-ea"/>
              </a:rPr>
              <a:t>※</a:t>
            </a:r>
            <a:r>
              <a:rPr kumimoji="1" lang="ja-JP" altLang="en-US" sz="1100">
                <a:solidFill>
                  <a:schemeClr val="tx1">
                    <a:lumMod val="85000"/>
                    <a:lumOff val="15000"/>
                  </a:schemeClr>
                </a:solidFill>
                <a:latin typeface="+mn-ea"/>
              </a:rPr>
              <a:t>単発利用不可の登録制</a:t>
            </a:r>
            <a:endParaRPr kumimoji="1" lang="ja-JP" altLang="en-US" sz="1100" dirty="0">
              <a:solidFill>
                <a:schemeClr val="tx1">
                  <a:lumMod val="85000"/>
                  <a:lumOff val="15000"/>
                </a:schemeClr>
              </a:solidFill>
              <a:latin typeface="+mn-ea"/>
            </a:endParaRPr>
          </a:p>
        </p:txBody>
      </p:sp>
    </p:spTree>
    <p:extLst>
      <p:ext uri="{BB962C8B-B14F-4D97-AF65-F5344CB8AC3E}">
        <p14:creationId xmlns:p14="http://schemas.microsoft.com/office/powerpoint/2010/main" val="3502497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546175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28_</a:t>
            </a:r>
            <a:r>
              <a:rPr lang="ja-JP" altLang="en-US" sz="1200" b="1" dirty="0">
                <a:solidFill>
                  <a:schemeClr val="tx1">
                    <a:lumMod val="75000"/>
                    <a:lumOff val="25000"/>
                  </a:schemeClr>
                </a:solidFill>
                <a:latin typeface="+mn-ea"/>
              </a:rPr>
              <a:t>マーケティング思考（</a:t>
            </a:r>
            <a:r>
              <a:rPr lang="en-US" altLang="ja-JP" sz="1200" b="1" dirty="0">
                <a:solidFill>
                  <a:schemeClr val="tx1">
                    <a:lumMod val="75000"/>
                    <a:lumOff val="25000"/>
                  </a:schemeClr>
                </a:solidFill>
                <a:latin typeface="+mn-ea"/>
              </a:rPr>
              <a:t>1/2</a:t>
            </a:r>
            <a:r>
              <a:rPr lang="ja-JP" altLang="en-US" sz="1200" b="1" dirty="0">
                <a:solidFill>
                  <a:schemeClr val="tx1">
                    <a:lumMod val="75000"/>
                    <a:lumOff val="25000"/>
                  </a:schemeClr>
                </a:solidFill>
                <a:latin typeface="+mn-ea"/>
              </a:rPr>
              <a:t>）</a:t>
            </a:r>
            <a:r>
              <a:rPr lang="en-US" altLang="ja-JP" sz="1200" b="1" dirty="0">
                <a:solidFill>
                  <a:schemeClr val="tx1">
                    <a:lumMod val="75000"/>
                    <a:lumOff val="25000"/>
                  </a:schemeClr>
                </a:solidFill>
                <a:latin typeface="+mn-ea"/>
              </a:rPr>
              <a:t>※</a:t>
            </a:r>
            <a:r>
              <a:rPr lang="ja-JP" altLang="en-US" sz="1200" b="1" dirty="0">
                <a:solidFill>
                  <a:schemeClr val="tx1">
                    <a:lumMod val="75000"/>
                    <a:lumOff val="25000"/>
                  </a:schemeClr>
                </a:solidFill>
                <a:latin typeface="+mn-ea"/>
              </a:rPr>
              <a:t>セグメンテーション、ターゲティング部分</a:t>
            </a:r>
            <a:endParaRPr kumimoji="1" lang="ja-JP" altLang="en-US" sz="1200" b="1"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861F0F6D-C16D-B745-A887-F2F9A4634E45}"/>
              </a:ext>
            </a:extLst>
          </p:cNvPr>
          <p:cNvSpPr/>
          <p:nvPr/>
        </p:nvSpPr>
        <p:spPr>
          <a:xfrm>
            <a:off x="356841" y="1154013"/>
            <a:ext cx="1530890" cy="5346283"/>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FCAB8E61-0F11-5C4B-8F89-161024DCD524}"/>
              </a:ext>
            </a:extLst>
          </p:cNvPr>
          <p:cNvSpPr txBox="1"/>
          <p:nvPr/>
        </p:nvSpPr>
        <p:spPr>
          <a:xfrm>
            <a:off x="376749" y="1509319"/>
            <a:ext cx="1482529"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10</a:t>
            </a:r>
            <a:r>
              <a:rPr kumimoji="1" lang="ja-JP" altLang="en-US" sz="1600" b="1">
                <a:solidFill>
                  <a:schemeClr val="tx1">
                    <a:lumMod val="75000"/>
                    <a:lumOff val="25000"/>
                  </a:schemeClr>
                </a:solidFill>
                <a:latin typeface="+mn-ea"/>
              </a:rPr>
              <a:t>代</a:t>
            </a:r>
            <a:endParaRPr kumimoji="1" lang="ja-JP" altLang="en-US" sz="1600" b="1" dirty="0">
              <a:solidFill>
                <a:schemeClr val="tx1">
                  <a:lumMod val="75000"/>
                  <a:lumOff val="25000"/>
                </a:schemeClr>
              </a:solidFill>
              <a:latin typeface="+mn-ea"/>
            </a:endParaRPr>
          </a:p>
        </p:txBody>
      </p:sp>
      <p:sp>
        <p:nvSpPr>
          <p:cNvPr id="48" name="正方形/長方形 47">
            <a:extLst>
              <a:ext uri="{FF2B5EF4-FFF2-40B4-BE49-F238E27FC236}">
                <a16:creationId xmlns:a16="http://schemas.microsoft.com/office/drawing/2014/main" id="{4EA41017-E6E7-4F47-99F8-1A9C3EFCBD6A}"/>
              </a:ext>
            </a:extLst>
          </p:cNvPr>
          <p:cNvSpPr/>
          <p:nvPr/>
        </p:nvSpPr>
        <p:spPr>
          <a:xfrm>
            <a:off x="1887731" y="686423"/>
            <a:ext cx="7669891"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627E3E12-68C5-5545-A2FE-103BC7659F81}"/>
              </a:ext>
            </a:extLst>
          </p:cNvPr>
          <p:cNvSpPr txBox="1"/>
          <p:nvPr/>
        </p:nvSpPr>
        <p:spPr>
          <a:xfrm>
            <a:off x="1887730" y="750942"/>
            <a:ext cx="38221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仕事で使う</a:t>
            </a:r>
            <a:endParaRPr kumimoji="1" lang="ja-JP" altLang="en-US" sz="1600" b="1" dirty="0">
              <a:solidFill>
                <a:schemeClr val="tx1">
                  <a:lumMod val="75000"/>
                  <a:lumOff val="25000"/>
                </a:schemeClr>
              </a:solidFill>
              <a:latin typeface="+mn-ea"/>
            </a:endParaRPr>
          </a:p>
        </p:txBody>
      </p:sp>
      <p:cxnSp>
        <p:nvCxnSpPr>
          <p:cNvPr id="50" name="直線コネクタ 49">
            <a:extLst>
              <a:ext uri="{FF2B5EF4-FFF2-40B4-BE49-F238E27FC236}">
                <a16:creationId xmlns:a16="http://schemas.microsoft.com/office/drawing/2014/main" id="{897DEF96-A80A-804F-AC78-A07CD99D7065}"/>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DB82D9-BEEC-DB45-9A71-6E2C96DFB214}"/>
              </a:ext>
            </a:extLst>
          </p:cNvPr>
          <p:cNvCxnSpPr>
            <a:cxnSpLocks/>
          </p:cNvCxnSpPr>
          <p:nvPr/>
        </p:nvCxnSpPr>
        <p:spPr>
          <a:xfrm flipV="1">
            <a:off x="5718405"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1E47676-D76E-004B-AD18-FDF47A46062F}"/>
              </a:ext>
            </a:extLst>
          </p:cNvPr>
          <p:cNvCxnSpPr>
            <a:cxnSpLocks/>
          </p:cNvCxnSpPr>
          <p:nvPr/>
        </p:nvCxnSpPr>
        <p:spPr>
          <a:xfrm>
            <a:off x="1879185" y="686423"/>
            <a:ext cx="767843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B7E6A18-E34B-8F47-84D5-2F1B2B3FE125}"/>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BB9FC12-7D97-4745-A154-0742BF2E3BDB}"/>
              </a:ext>
            </a:extLst>
          </p:cNvPr>
          <p:cNvCxnSpPr>
            <a:cxnSpLocks/>
          </p:cNvCxnSpPr>
          <p:nvPr/>
        </p:nvCxnSpPr>
        <p:spPr>
          <a:xfrm flipH="1">
            <a:off x="356841" y="2213225"/>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6D494B7-7F84-F847-9D04-29D095648612}"/>
              </a:ext>
            </a:extLst>
          </p:cNvPr>
          <p:cNvCxnSpPr>
            <a:cxnSpLocks/>
          </p:cNvCxnSpPr>
          <p:nvPr/>
        </p:nvCxnSpPr>
        <p:spPr>
          <a:xfrm flipH="1">
            <a:off x="356841" y="328248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D213C27-82BE-934A-A8FC-233260EE04D1}"/>
              </a:ext>
            </a:extLst>
          </p:cNvPr>
          <p:cNvCxnSpPr>
            <a:cxnSpLocks/>
          </p:cNvCxnSpPr>
          <p:nvPr/>
        </p:nvCxnSpPr>
        <p:spPr>
          <a:xfrm flipH="1">
            <a:off x="356841" y="435174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A51A0C7-BC74-FB4D-9B3E-7F5EAFFDCBE5}"/>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E2B4768-3D35-BD4B-B4FF-52D0F921D7F0}"/>
              </a:ext>
            </a:extLst>
          </p:cNvPr>
          <p:cNvCxnSpPr>
            <a:cxnSpLocks/>
          </p:cNvCxnSpPr>
          <p:nvPr/>
        </p:nvCxnSpPr>
        <p:spPr>
          <a:xfrm flipV="1">
            <a:off x="356841" y="1143967"/>
            <a:ext cx="0" cy="53462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E88EA0D-0AC9-4443-9340-C93A9173FDEF}"/>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19F839A2-E949-4A42-ADB3-2BD3B9943A9F}"/>
              </a:ext>
            </a:extLst>
          </p:cNvPr>
          <p:cNvSpPr txBox="1"/>
          <p:nvPr/>
        </p:nvSpPr>
        <p:spPr>
          <a:xfrm>
            <a:off x="376749" y="2578577"/>
            <a:ext cx="1482529"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20</a:t>
            </a:r>
            <a:r>
              <a:rPr kumimoji="1" lang="ja-JP" altLang="en-US" sz="1600" b="1">
                <a:solidFill>
                  <a:schemeClr val="tx1">
                    <a:lumMod val="75000"/>
                    <a:lumOff val="25000"/>
                  </a:schemeClr>
                </a:solidFill>
                <a:latin typeface="+mn-ea"/>
              </a:rPr>
              <a:t>代</a:t>
            </a:r>
            <a:endParaRPr kumimoji="1" lang="ja-JP" altLang="en-US" sz="1600" b="1" dirty="0">
              <a:solidFill>
                <a:schemeClr val="tx1">
                  <a:lumMod val="75000"/>
                  <a:lumOff val="25000"/>
                </a:schemeClr>
              </a:solidFill>
              <a:latin typeface="+mn-ea"/>
            </a:endParaRPr>
          </a:p>
        </p:txBody>
      </p:sp>
      <p:sp>
        <p:nvSpPr>
          <p:cNvPr id="61" name="テキスト ボックス 60">
            <a:extLst>
              <a:ext uri="{FF2B5EF4-FFF2-40B4-BE49-F238E27FC236}">
                <a16:creationId xmlns:a16="http://schemas.microsoft.com/office/drawing/2014/main" id="{BA63B73A-DA4F-8C49-A2AF-8E908C5AA6D5}"/>
              </a:ext>
            </a:extLst>
          </p:cNvPr>
          <p:cNvSpPr txBox="1"/>
          <p:nvPr/>
        </p:nvSpPr>
        <p:spPr>
          <a:xfrm>
            <a:off x="376749" y="3647835"/>
            <a:ext cx="1482529"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30</a:t>
            </a:r>
            <a:r>
              <a:rPr kumimoji="1" lang="ja-JP" altLang="en-US" sz="1600" b="1">
                <a:solidFill>
                  <a:schemeClr val="tx1">
                    <a:lumMod val="75000"/>
                    <a:lumOff val="25000"/>
                  </a:schemeClr>
                </a:solidFill>
                <a:latin typeface="+mn-ea"/>
              </a:rPr>
              <a:t>代</a:t>
            </a:r>
            <a:endParaRPr kumimoji="1" lang="ja-JP" altLang="en-US" sz="1600" b="1" dirty="0">
              <a:solidFill>
                <a:schemeClr val="tx1">
                  <a:lumMod val="75000"/>
                  <a:lumOff val="25000"/>
                </a:schemeClr>
              </a:solidFill>
              <a:latin typeface="+mn-ea"/>
            </a:endParaRPr>
          </a:p>
        </p:txBody>
      </p:sp>
      <p:sp>
        <p:nvSpPr>
          <p:cNvPr id="62" name="テキスト ボックス 61">
            <a:extLst>
              <a:ext uri="{FF2B5EF4-FFF2-40B4-BE49-F238E27FC236}">
                <a16:creationId xmlns:a16="http://schemas.microsoft.com/office/drawing/2014/main" id="{A702079A-2062-5846-8702-AA573E0E3047}"/>
              </a:ext>
            </a:extLst>
          </p:cNvPr>
          <p:cNvSpPr txBox="1"/>
          <p:nvPr/>
        </p:nvSpPr>
        <p:spPr>
          <a:xfrm>
            <a:off x="376749" y="5786351"/>
            <a:ext cx="1482529"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50</a:t>
            </a:r>
            <a:r>
              <a:rPr kumimoji="1" lang="ja-JP" altLang="en-US" sz="1600" b="1">
                <a:solidFill>
                  <a:schemeClr val="tx1">
                    <a:lumMod val="75000"/>
                    <a:lumOff val="25000"/>
                  </a:schemeClr>
                </a:solidFill>
                <a:latin typeface="+mn-ea"/>
              </a:rPr>
              <a:t>代以上</a:t>
            </a:r>
            <a:endParaRPr kumimoji="1" lang="ja-JP" altLang="en-US" sz="1600" b="1" dirty="0">
              <a:solidFill>
                <a:schemeClr val="tx1">
                  <a:lumMod val="75000"/>
                  <a:lumOff val="25000"/>
                </a:schemeClr>
              </a:solidFill>
              <a:latin typeface="+mn-ea"/>
            </a:endParaRPr>
          </a:p>
        </p:txBody>
      </p:sp>
      <p:sp>
        <p:nvSpPr>
          <p:cNvPr id="63" name="テキスト ボックス 62">
            <a:extLst>
              <a:ext uri="{FF2B5EF4-FFF2-40B4-BE49-F238E27FC236}">
                <a16:creationId xmlns:a16="http://schemas.microsoft.com/office/drawing/2014/main" id="{F645CFC9-C4B4-9F46-8B0A-2456E1D46BA3}"/>
              </a:ext>
            </a:extLst>
          </p:cNvPr>
          <p:cNvSpPr txBox="1"/>
          <p:nvPr/>
        </p:nvSpPr>
        <p:spPr>
          <a:xfrm>
            <a:off x="5718403" y="750942"/>
            <a:ext cx="3830675"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仕事以外</a:t>
            </a:r>
            <a:endParaRPr kumimoji="1" lang="ja-JP" altLang="en-US" sz="1600" b="1" dirty="0">
              <a:solidFill>
                <a:schemeClr val="tx1">
                  <a:lumMod val="75000"/>
                  <a:lumOff val="25000"/>
                </a:schemeClr>
              </a:solidFill>
              <a:latin typeface="+mn-ea"/>
            </a:endParaRPr>
          </a:p>
        </p:txBody>
      </p:sp>
      <p:cxnSp>
        <p:nvCxnSpPr>
          <p:cNvPr id="81" name="直線コネクタ 80">
            <a:extLst>
              <a:ext uri="{FF2B5EF4-FFF2-40B4-BE49-F238E27FC236}">
                <a16:creationId xmlns:a16="http://schemas.microsoft.com/office/drawing/2014/main" id="{6DBCB2D7-F7DE-AF4B-A163-E7BD7AB62A6C}"/>
              </a:ext>
            </a:extLst>
          </p:cNvPr>
          <p:cNvCxnSpPr>
            <a:cxnSpLocks/>
          </p:cNvCxnSpPr>
          <p:nvPr/>
        </p:nvCxnSpPr>
        <p:spPr>
          <a:xfrm flipH="1">
            <a:off x="348297" y="542099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581601DC-E294-D84B-815B-E38232D0E905}"/>
              </a:ext>
            </a:extLst>
          </p:cNvPr>
          <p:cNvSpPr txBox="1"/>
          <p:nvPr/>
        </p:nvSpPr>
        <p:spPr>
          <a:xfrm>
            <a:off x="376749" y="4717093"/>
            <a:ext cx="1482529"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40</a:t>
            </a:r>
            <a:r>
              <a:rPr kumimoji="1" lang="ja-JP" altLang="en-US" sz="1600" b="1">
                <a:solidFill>
                  <a:schemeClr val="tx1">
                    <a:lumMod val="75000"/>
                    <a:lumOff val="25000"/>
                  </a:schemeClr>
                </a:solidFill>
                <a:latin typeface="+mn-ea"/>
              </a:rPr>
              <a:t>代</a:t>
            </a:r>
            <a:endParaRPr kumimoji="1" lang="ja-JP" altLang="en-US" sz="1600" b="1" dirty="0">
              <a:solidFill>
                <a:schemeClr val="tx1">
                  <a:lumMod val="75000"/>
                  <a:lumOff val="25000"/>
                </a:schemeClr>
              </a:solidFill>
              <a:latin typeface="+mn-ea"/>
            </a:endParaRPr>
          </a:p>
        </p:txBody>
      </p:sp>
      <p:sp>
        <p:nvSpPr>
          <p:cNvPr id="2" name="正方形/長方形 1">
            <a:extLst>
              <a:ext uri="{FF2B5EF4-FFF2-40B4-BE49-F238E27FC236}">
                <a16:creationId xmlns:a16="http://schemas.microsoft.com/office/drawing/2014/main" id="{D241B35A-1512-9A4B-80A4-57757DF5E88A}"/>
              </a:ext>
            </a:extLst>
          </p:cNvPr>
          <p:cNvSpPr/>
          <p:nvPr/>
        </p:nvSpPr>
        <p:spPr>
          <a:xfrm>
            <a:off x="2183641" y="2485520"/>
            <a:ext cx="3230309" cy="15939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370FEC4D-B181-0743-AFA1-CCA3129FD4D3}"/>
              </a:ext>
            </a:extLst>
          </p:cNvPr>
          <p:cNvSpPr txBox="1"/>
          <p:nvPr/>
        </p:nvSpPr>
        <p:spPr>
          <a:xfrm>
            <a:off x="3193501" y="3082428"/>
            <a:ext cx="1210588" cy="400110"/>
          </a:xfrm>
          <a:prstGeom prst="rect">
            <a:avLst/>
          </a:prstGeom>
          <a:noFill/>
        </p:spPr>
        <p:txBody>
          <a:bodyPr vert="horz" wrap="none" rtlCol="0" anchor="ctr">
            <a:spAutoFit/>
          </a:bodyPr>
          <a:lstStyle/>
          <a:p>
            <a:pPr algn="ctr"/>
            <a:r>
              <a:rPr kumimoji="1" lang="ja-JP" altLang="en-US" sz="2000" b="1">
                <a:solidFill>
                  <a:schemeClr val="tx1">
                    <a:lumMod val="75000"/>
                    <a:lumOff val="25000"/>
                  </a:schemeClr>
                </a:solidFill>
                <a:latin typeface="+mn-ea"/>
              </a:rPr>
              <a:t>標的市場</a:t>
            </a:r>
            <a:endParaRPr kumimoji="1" lang="ja-JP" altLang="en-US" sz="2000" b="1" dirty="0">
              <a:solidFill>
                <a:schemeClr val="tx1">
                  <a:lumMod val="75000"/>
                  <a:lumOff val="25000"/>
                </a:schemeClr>
              </a:solidFill>
              <a:latin typeface="+mn-ea"/>
            </a:endParaRPr>
          </a:p>
        </p:txBody>
      </p:sp>
    </p:spTree>
    <p:extLst>
      <p:ext uri="{BB962C8B-B14F-4D97-AF65-F5344CB8AC3E}">
        <p14:creationId xmlns:p14="http://schemas.microsoft.com/office/powerpoint/2010/main" val="965272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40302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28_</a:t>
            </a:r>
            <a:r>
              <a:rPr lang="ja-JP" altLang="en-US" sz="1200" b="1" dirty="0">
                <a:solidFill>
                  <a:schemeClr val="tx1">
                    <a:lumMod val="75000"/>
                    <a:lumOff val="25000"/>
                  </a:schemeClr>
                </a:solidFill>
                <a:latin typeface="+mn-ea"/>
              </a:rPr>
              <a:t>マーケティング思考（</a:t>
            </a:r>
            <a:r>
              <a:rPr lang="en-US" altLang="ja-JP" sz="1200" b="1" dirty="0">
                <a:solidFill>
                  <a:schemeClr val="tx1">
                    <a:lumMod val="75000"/>
                    <a:lumOff val="25000"/>
                  </a:schemeClr>
                </a:solidFill>
                <a:latin typeface="+mn-ea"/>
              </a:rPr>
              <a:t>2/2</a:t>
            </a:r>
            <a:r>
              <a:rPr lang="ja-JP" altLang="en-US" sz="1200" b="1" dirty="0">
                <a:solidFill>
                  <a:schemeClr val="tx1">
                    <a:lumMod val="75000"/>
                    <a:lumOff val="25000"/>
                  </a:schemeClr>
                </a:solidFill>
                <a:latin typeface="+mn-ea"/>
              </a:rPr>
              <a:t>）</a:t>
            </a:r>
            <a:r>
              <a:rPr lang="en-US" altLang="ja-JP" sz="1200" b="1" dirty="0">
                <a:solidFill>
                  <a:schemeClr val="tx1">
                    <a:lumMod val="75000"/>
                    <a:lumOff val="25000"/>
                  </a:schemeClr>
                </a:solidFill>
                <a:latin typeface="+mn-ea"/>
              </a:rPr>
              <a:t>※</a:t>
            </a:r>
            <a:r>
              <a:rPr lang="ja-JP" altLang="en-US" sz="1200" b="1" dirty="0">
                <a:solidFill>
                  <a:schemeClr val="tx1">
                    <a:lumMod val="75000"/>
                    <a:lumOff val="25000"/>
                  </a:schemeClr>
                </a:solidFill>
                <a:latin typeface="+mn-ea"/>
              </a:rPr>
              <a:t>ポジショニング部分</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F93EB7B-59F3-4F45-9BF4-5FDC68914351}"/>
              </a:ext>
            </a:extLst>
          </p:cNvPr>
          <p:cNvSpPr/>
          <p:nvPr/>
        </p:nvSpPr>
        <p:spPr>
          <a:xfrm>
            <a:off x="558799" y="853440"/>
            <a:ext cx="8788401" cy="5476240"/>
          </a:xfrm>
          <a:prstGeom prst="rect">
            <a:avLst/>
          </a:prstGeom>
          <a:solidFill>
            <a:schemeClr val="accent4">
              <a:lumMod val="20000"/>
              <a:lumOff val="80000"/>
            </a:schemeClr>
          </a:solidFill>
          <a:ln w="9525" cmpd="sng">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 name="直線矢印コネクタ 39">
            <a:extLst>
              <a:ext uri="{FF2B5EF4-FFF2-40B4-BE49-F238E27FC236}">
                <a16:creationId xmlns:a16="http://schemas.microsoft.com/office/drawing/2014/main" id="{0FFBC050-CB77-6041-955B-196F9FFEF394}"/>
              </a:ext>
            </a:extLst>
          </p:cNvPr>
          <p:cNvCxnSpPr>
            <a:cxnSpLocks/>
          </p:cNvCxnSpPr>
          <p:nvPr/>
        </p:nvCxnSpPr>
        <p:spPr>
          <a:xfrm>
            <a:off x="806817" y="3588338"/>
            <a:ext cx="8292366" cy="0"/>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39">
            <a:extLst>
              <a:ext uri="{FF2B5EF4-FFF2-40B4-BE49-F238E27FC236}">
                <a16:creationId xmlns:a16="http://schemas.microsoft.com/office/drawing/2014/main" id="{B0919DD7-6532-B446-A949-8DB2896997D5}"/>
              </a:ext>
            </a:extLst>
          </p:cNvPr>
          <p:cNvCxnSpPr>
            <a:cxnSpLocks/>
          </p:cNvCxnSpPr>
          <p:nvPr/>
        </p:nvCxnSpPr>
        <p:spPr>
          <a:xfrm>
            <a:off x="4953000" y="1064571"/>
            <a:ext cx="4233" cy="5047532"/>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BEF62E5-B70A-4A4F-A0C9-3A1ADE7E8A29}"/>
              </a:ext>
            </a:extLst>
          </p:cNvPr>
          <p:cNvSpPr txBox="1"/>
          <p:nvPr/>
        </p:nvSpPr>
        <p:spPr>
          <a:xfrm>
            <a:off x="4236524" y="705994"/>
            <a:ext cx="1441420" cy="307777"/>
          </a:xfrm>
          <a:prstGeom prst="rect">
            <a:avLst/>
          </a:prstGeom>
          <a:solidFill>
            <a:schemeClr val="bg1"/>
          </a:solidFill>
          <a:ln w="19050">
            <a:solidFill>
              <a:schemeClr val="tx1">
                <a:lumMod val="85000"/>
                <a:lumOff val="15000"/>
              </a:schemeClr>
            </a:solidFill>
          </a:ln>
        </p:spPr>
        <p:txBody>
          <a:bodyPr vert="horz" wrap="none" rtlCol="0">
            <a:spAutoFit/>
          </a:bodyPr>
          <a:lstStyle/>
          <a:p>
            <a:pPr algn="ctr"/>
            <a:r>
              <a:rPr kumimoji="1" lang="ja-JP" altLang="en-US" sz="1400" b="1">
                <a:solidFill>
                  <a:schemeClr val="tx1">
                    <a:lumMod val="75000"/>
                    <a:lumOff val="25000"/>
                  </a:schemeClr>
                </a:solidFill>
                <a:latin typeface="+mn-ea"/>
              </a:rPr>
              <a:t>オンライン重視</a:t>
            </a:r>
            <a:endParaRPr kumimoji="1" lang="ja-JP" altLang="en-US" sz="14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10035414-0822-9840-A2C0-F8D7CDEE558A}"/>
              </a:ext>
            </a:extLst>
          </p:cNvPr>
          <p:cNvSpPr txBox="1"/>
          <p:nvPr/>
        </p:nvSpPr>
        <p:spPr>
          <a:xfrm>
            <a:off x="4236526" y="6173063"/>
            <a:ext cx="1441420" cy="307777"/>
          </a:xfrm>
          <a:prstGeom prst="rect">
            <a:avLst/>
          </a:prstGeom>
          <a:solidFill>
            <a:schemeClr val="bg1"/>
          </a:solidFill>
          <a:ln w="19050">
            <a:solidFill>
              <a:schemeClr val="tx1">
                <a:lumMod val="85000"/>
                <a:lumOff val="15000"/>
              </a:schemeClr>
            </a:solidFill>
          </a:ln>
        </p:spPr>
        <p:txBody>
          <a:bodyPr vert="horz" wrap="none" rtlCol="0">
            <a:spAutoFit/>
          </a:bodyPr>
          <a:lstStyle/>
          <a:p>
            <a:pPr algn="ctr"/>
            <a:r>
              <a:rPr lang="ja-JP" altLang="en-US" sz="1400" b="1">
                <a:solidFill>
                  <a:schemeClr val="tx1">
                    <a:lumMod val="75000"/>
                    <a:lumOff val="25000"/>
                  </a:schemeClr>
                </a:solidFill>
                <a:latin typeface="+mn-ea"/>
              </a:rPr>
              <a:t>オフライン重視</a:t>
            </a:r>
            <a:endParaRPr kumimoji="1" lang="ja-JP" altLang="en-US" sz="14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5EAF3B06-A7D8-BE45-851E-92A3793028BE}"/>
              </a:ext>
            </a:extLst>
          </p:cNvPr>
          <p:cNvSpPr txBox="1"/>
          <p:nvPr/>
        </p:nvSpPr>
        <p:spPr>
          <a:xfrm>
            <a:off x="367002" y="2464928"/>
            <a:ext cx="400110" cy="2246769"/>
          </a:xfrm>
          <a:prstGeom prst="rect">
            <a:avLst/>
          </a:prstGeom>
          <a:solidFill>
            <a:schemeClr val="bg1"/>
          </a:solidFill>
          <a:ln w="19050">
            <a:solidFill>
              <a:schemeClr val="tx1">
                <a:lumMod val="85000"/>
                <a:lumOff val="15000"/>
              </a:schemeClr>
            </a:solidFill>
          </a:ln>
        </p:spPr>
        <p:txBody>
          <a:bodyPr vert="eaVert" wrap="none" rtlCol="0">
            <a:spAutoFit/>
          </a:bodyPr>
          <a:lstStyle/>
          <a:p>
            <a:pPr algn="ctr"/>
            <a:r>
              <a:rPr lang="ja-JP" altLang="en-US" sz="1400" b="1">
                <a:solidFill>
                  <a:schemeClr val="tx1">
                    <a:lumMod val="75000"/>
                    <a:lumOff val="25000"/>
                  </a:schemeClr>
                </a:solidFill>
                <a:latin typeface="+mn-ea"/>
              </a:rPr>
              <a:t>基礎レベル・やさしく丁寧</a:t>
            </a:r>
            <a:endParaRPr kumimoji="1" lang="ja-JP" altLang="en-US" sz="14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6A7DCA02-8D20-FD46-BD4D-64CF4A51ED4C}"/>
              </a:ext>
            </a:extLst>
          </p:cNvPr>
          <p:cNvSpPr txBox="1"/>
          <p:nvPr/>
        </p:nvSpPr>
        <p:spPr>
          <a:xfrm>
            <a:off x="9149983" y="2554697"/>
            <a:ext cx="400110" cy="2067233"/>
          </a:xfrm>
          <a:prstGeom prst="rect">
            <a:avLst/>
          </a:prstGeom>
          <a:solidFill>
            <a:schemeClr val="bg1"/>
          </a:solidFill>
          <a:ln w="19050">
            <a:solidFill>
              <a:schemeClr val="tx1">
                <a:lumMod val="85000"/>
                <a:lumOff val="15000"/>
              </a:schemeClr>
            </a:solidFill>
          </a:ln>
        </p:spPr>
        <p:txBody>
          <a:bodyPr vert="eaVert" wrap="none" rtlCol="0">
            <a:spAutoFit/>
          </a:bodyPr>
          <a:lstStyle/>
          <a:p>
            <a:pPr algn="ctr"/>
            <a:r>
              <a:rPr lang="ja-JP" altLang="en-US" sz="1400" b="1" dirty="0">
                <a:solidFill>
                  <a:schemeClr val="tx1">
                    <a:lumMod val="75000"/>
                    <a:lumOff val="25000"/>
                  </a:schemeClr>
                </a:solidFill>
                <a:latin typeface="+mn-ea"/>
              </a:rPr>
              <a:t>高レベル・スパルタ指導</a:t>
            </a:r>
            <a:endParaRPr kumimoji="1" lang="ja-JP" altLang="en-US" sz="1400" b="1" dirty="0">
              <a:solidFill>
                <a:schemeClr val="tx1">
                  <a:lumMod val="75000"/>
                  <a:lumOff val="25000"/>
                </a:schemeClr>
              </a:solidFill>
              <a:latin typeface="+mn-ea"/>
            </a:endParaRPr>
          </a:p>
        </p:txBody>
      </p:sp>
      <p:grpSp>
        <p:nvGrpSpPr>
          <p:cNvPr id="3" name="グループ化 2">
            <a:extLst>
              <a:ext uri="{FF2B5EF4-FFF2-40B4-BE49-F238E27FC236}">
                <a16:creationId xmlns:a16="http://schemas.microsoft.com/office/drawing/2014/main" id="{1EDB9914-41DC-7648-A56D-2372DE6282B2}"/>
              </a:ext>
            </a:extLst>
          </p:cNvPr>
          <p:cNvGrpSpPr/>
          <p:nvPr/>
        </p:nvGrpSpPr>
        <p:grpSpPr>
          <a:xfrm>
            <a:off x="3014504" y="1843854"/>
            <a:ext cx="1195441" cy="1195441"/>
            <a:chOff x="3014504" y="1843854"/>
            <a:chExt cx="1195441" cy="1195441"/>
          </a:xfrm>
        </p:grpSpPr>
        <p:sp>
          <p:nvSpPr>
            <p:cNvPr id="2" name="円/楕円 1">
              <a:extLst>
                <a:ext uri="{FF2B5EF4-FFF2-40B4-BE49-F238E27FC236}">
                  <a16:creationId xmlns:a16="http://schemas.microsoft.com/office/drawing/2014/main" id="{CBAF6229-674B-C04A-A703-B6216A1D0AB5}"/>
                </a:ext>
              </a:extLst>
            </p:cNvPr>
            <p:cNvSpPr/>
            <p:nvPr/>
          </p:nvSpPr>
          <p:spPr>
            <a:xfrm>
              <a:off x="3014504" y="1843854"/>
              <a:ext cx="1195441" cy="119544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0DBE932-C5DD-E145-B66B-C787602CC42D}"/>
                </a:ext>
              </a:extLst>
            </p:cNvPr>
            <p:cNvSpPr txBox="1"/>
            <p:nvPr/>
          </p:nvSpPr>
          <p:spPr>
            <a:xfrm>
              <a:off x="3295470" y="2241519"/>
              <a:ext cx="633508" cy="400110"/>
            </a:xfrm>
            <a:prstGeom prst="rect">
              <a:avLst/>
            </a:prstGeom>
            <a:noFill/>
          </p:spPr>
          <p:txBody>
            <a:bodyPr vert="horz" wrap="none" rtlCol="0" anchor="ctr">
              <a:spAutoFit/>
            </a:bodyPr>
            <a:lstStyle/>
            <a:p>
              <a:pPr algn="ctr"/>
              <a:r>
                <a:rPr kumimoji="1" lang="en-US" altLang="ja-JP" sz="2000" b="1" dirty="0">
                  <a:solidFill>
                    <a:schemeClr val="tx1">
                      <a:lumMod val="75000"/>
                      <a:lumOff val="25000"/>
                    </a:schemeClr>
                  </a:solidFill>
                  <a:latin typeface="+mn-ea"/>
                </a:rPr>
                <a:t>A</a:t>
              </a:r>
              <a:r>
                <a:rPr kumimoji="1" lang="ja-JP" altLang="en-US" sz="2000" b="1">
                  <a:solidFill>
                    <a:schemeClr val="tx1">
                      <a:lumMod val="75000"/>
                      <a:lumOff val="25000"/>
                    </a:schemeClr>
                  </a:solidFill>
                  <a:latin typeface="+mn-ea"/>
                </a:rPr>
                <a:t>社</a:t>
              </a:r>
              <a:endParaRPr kumimoji="1" lang="ja-JP" altLang="en-US" sz="2000" b="1"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BBD942C7-5C00-6542-B113-A8FD32F975F5}"/>
              </a:ext>
            </a:extLst>
          </p:cNvPr>
          <p:cNvGrpSpPr/>
          <p:nvPr/>
        </p:nvGrpSpPr>
        <p:grpSpPr>
          <a:xfrm>
            <a:off x="1417391" y="2883220"/>
            <a:ext cx="1195441" cy="1195441"/>
            <a:chOff x="3014504" y="1843854"/>
            <a:chExt cx="1195441" cy="1195441"/>
          </a:xfrm>
        </p:grpSpPr>
        <p:sp>
          <p:nvSpPr>
            <p:cNvPr id="25" name="円/楕円 24">
              <a:extLst>
                <a:ext uri="{FF2B5EF4-FFF2-40B4-BE49-F238E27FC236}">
                  <a16:creationId xmlns:a16="http://schemas.microsoft.com/office/drawing/2014/main" id="{6726C9E9-D2D8-EA4A-851A-D75B4781921D}"/>
                </a:ext>
              </a:extLst>
            </p:cNvPr>
            <p:cNvSpPr/>
            <p:nvPr/>
          </p:nvSpPr>
          <p:spPr>
            <a:xfrm>
              <a:off x="3014504" y="1843854"/>
              <a:ext cx="1195441" cy="119544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B24A42C-DE03-D746-A713-D8252EEF1F5A}"/>
                </a:ext>
              </a:extLst>
            </p:cNvPr>
            <p:cNvSpPr txBox="1"/>
            <p:nvPr/>
          </p:nvSpPr>
          <p:spPr>
            <a:xfrm>
              <a:off x="3292264" y="2241519"/>
              <a:ext cx="639920" cy="400110"/>
            </a:xfrm>
            <a:prstGeom prst="rect">
              <a:avLst/>
            </a:prstGeom>
            <a:noFill/>
          </p:spPr>
          <p:txBody>
            <a:bodyPr vert="horz" wrap="none" rtlCol="0" anchor="ctr">
              <a:spAutoFit/>
            </a:bodyPr>
            <a:lstStyle/>
            <a:p>
              <a:pPr algn="ctr"/>
              <a:r>
                <a:rPr kumimoji="1" lang="en-US" altLang="ja-JP" sz="2000" b="1" dirty="0">
                  <a:solidFill>
                    <a:schemeClr val="tx1">
                      <a:lumMod val="75000"/>
                      <a:lumOff val="25000"/>
                    </a:schemeClr>
                  </a:solidFill>
                  <a:latin typeface="+mn-ea"/>
                </a:rPr>
                <a:t>D</a:t>
              </a:r>
              <a:r>
                <a:rPr kumimoji="1" lang="ja-JP" altLang="en-US" sz="2000" b="1">
                  <a:solidFill>
                    <a:schemeClr val="tx1">
                      <a:lumMod val="75000"/>
                      <a:lumOff val="25000"/>
                    </a:schemeClr>
                  </a:solidFill>
                  <a:latin typeface="+mn-ea"/>
                </a:rPr>
                <a:t>社</a:t>
              </a:r>
              <a:endParaRPr kumimoji="1" lang="ja-JP" altLang="en-US" sz="2000" b="1" dirty="0">
                <a:solidFill>
                  <a:schemeClr val="tx1">
                    <a:lumMod val="75000"/>
                    <a:lumOff val="25000"/>
                  </a:schemeClr>
                </a:solidFill>
                <a:latin typeface="+mn-ea"/>
              </a:endParaRPr>
            </a:p>
          </p:txBody>
        </p:sp>
      </p:grpSp>
      <p:grpSp>
        <p:nvGrpSpPr>
          <p:cNvPr id="27" name="グループ化 26">
            <a:extLst>
              <a:ext uri="{FF2B5EF4-FFF2-40B4-BE49-F238E27FC236}">
                <a16:creationId xmlns:a16="http://schemas.microsoft.com/office/drawing/2014/main" id="{668F3480-6368-FE49-A41C-18D7EDC0F1B6}"/>
              </a:ext>
            </a:extLst>
          </p:cNvPr>
          <p:cNvGrpSpPr/>
          <p:nvPr/>
        </p:nvGrpSpPr>
        <p:grpSpPr>
          <a:xfrm>
            <a:off x="2235205" y="4547637"/>
            <a:ext cx="1195441" cy="1195441"/>
            <a:chOff x="3014504" y="1843854"/>
            <a:chExt cx="1195441" cy="1195441"/>
          </a:xfrm>
        </p:grpSpPr>
        <p:sp>
          <p:nvSpPr>
            <p:cNvPr id="28" name="円/楕円 27">
              <a:extLst>
                <a:ext uri="{FF2B5EF4-FFF2-40B4-BE49-F238E27FC236}">
                  <a16:creationId xmlns:a16="http://schemas.microsoft.com/office/drawing/2014/main" id="{47DD18DC-8CEF-0E4D-9112-095E0E1D930B}"/>
                </a:ext>
              </a:extLst>
            </p:cNvPr>
            <p:cNvSpPr/>
            <p:nvPr/>
          </p:nvSpPr>
          <p:spPr>
            <a:xfrm>
              <a:off x="3014504" y="1843854"/>
              <a:ext cx="1195441" cy="119544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451F5DE-60D5-2A48-85F0-E974869D24FC}"/>
                </a:ext>
              </a:extLst>
            </p:cNvPr>
            <p:cNvSpPr txBox="1"/>
            <p:nvPr/>
          </p:nvSpPr>
          <p:spPr>
            <a:xfrm>
              <a:off x="3299478" y="2241519"/>
              <a:ext cx="625492" cy="400110"/>
            </a:xfrm>
            <a:prstGeom prst="rect">
              <a:avLst/>
            </a:prstGeom>
            <a:noFill/>
          </p:spPr>
          <p:txBody>
            <a:bodyPr vert="horz" wrap="none" rtlCol="0" anchor="ctr">
              <a:spAutoFit/>
            </a:bodyPr>
            <a:lstStyle/>
            <a:p>
              <a:pPr algn="ctr"/>
              <a:r>
                <a:rPr kumimoji="1" lang="en-US" altLang="ja-JP" sz="2000" b="1" dirty="0">
                  <a:solidFill>
                    <a:schemeClr val="tx1">
                      <a:lumMod val="75000"/>
                      <a:lumOff val="25000"/>
                    </a:schemeClr>
                  </a:solidFill>
                  <a:latin typeface="+mn-ea"/>
                </a:rPr>
                <a:t>C</a:t>
              </a:r>
              <a:r>
                <a:rPr kumimoji="1" lang="ja-JP" altLang="en-US" sz="2000" b="1">
                  <a:solidFill>
                    <a:schemeClr val="tx1">
                      <a:lumMod val="75000"/>
                      <a:lumOff val="25000"/>
                    </a:schemeClr>
                  </a:solidFill>
                  <a:latin typeface="+mn-ea"/>
                </a:rPr>
                <a:t>社</a:t>
              </a:r>
              <a:endParaRPr kumimoji="1" lang="ja-JP" altLang="en-US" sz="2000" b="1" dirty="0">
                <a:solidFill>
                  <a:schemeClr val="tx1">
                    <a:lumMod val="75000"/>
                    <a:lumOff val="25000"/>
                  </a:schemeClr>
                </a:solidFill>
                <a:latin typeface="+mn-ea"/>
              </a:endParaRPr>
            </a:p>
          </p:txBody>
        </p:sp>
      </p:grpSp>
      <p:grpSp>
        <p:nvGrpSpPr>
          <p:cNvPr id="30" name="グループ化 29">
            <a:extLst>
              <a:ext uri="{FF2B5EF4-FFF2-40B4-BE49-F238E27FC236}">
                <a16:creationId xmlns:a16="http://schemas.microsoft.com/office/drawing/2014/main" id="{A6BA1099-C966-6D44-9EFC-9E103D859E75}"/>
              </a:ext>
            </a:extLst>
          </p:cNvPr>
          <p:cNvGrpSpPr/>
          <p:nvPr/>
        </p:nvGrpSpPr>
        <p:grpSpPr>
          <a:xfrm>
            <a:off x="6942151" y="4171581"/>
            <a:ext cx="1195441" cy="1195441"/>
            <a:chOff x="3014504" y="1843854"/>
            <a:chExt cx="1195441" cy="1195441"/>
          </a:xfrm>
        </p:grpSpPr>
        <p:sp>
          <p:nvSpPr>
            <p:cNvPr id="31" name="円/楕円 30">
              <a:extLst>
                <a:ext uri="{FF2B5EF4-FFF2-40B4-BE49-F238E27FC236}">
                  <a16:creationId xmlns:a16="http://schemas.microsoft.com/office/drawing/2014/main" id="{2B826383-CC5E-5749-A681-E6BDF442267A}"/>
                </a:ext>
              </a:extLst>
            </p:cNvPr>
            <p:cNvSpPr/>
            <p:nvPr/>
          </p:nvSpPr>
          <p:spPr>
            <a:xfrm>
              <a:off x="3014504" y="1843854"/>
              <a:ext cx="1195441" cy="119544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A3EB82D-E5B2-514F-8C8F-D8C6A8F599B9}"/>
                </a:ext>
              </a:extLst>
            </p:cNvPr>
            <p:cNvSpPr txBox="1"/>
            <p:nvPr/>
          </p:nvSpPr>
          <p:spPr>
            <a:xfrm>
              <a:off x="3301081" y="2241519"/>
              <a:ext cx="622285" cy="400110"/>
            </a:xfrm>
            <a:prstGeom prst="rect">
              <a:avLst/>
            </a:prstGeom>
            <a:noFill/>
          </p:spPr>
          <p:txBody>
            <a:bodyPr vert="horz" wrap="none" rtlCol="0" anchor="ctr">
              <a:spAutoFit/>
            </a:bodyPr>
            <a:lstStyle/>
            <a:p>
              <a:pPr algn="ctr"/>
              <a:r>
                <a:rPr kumimoji="1" lang="en-US" altLang="ja-JP" sz="2000" b="1" dirty="0">
                  <a:solidFill>
                    <a:schemeClr val="tx1">
                      <a:lumMod val="75000"/>
                      <a:lumOff val="25000"/>
                    </a:schemeClr>
                  </a:solidFill>
                  <a:latin typeface="+mn-ea"/>
                </a:rPr>
                <a:t>B</a:t>
              </a:r>
              <a:r>
                <a:rPr kumimoji="1" lang="ja-JP" altLang="en-US" sz="2000" b="1">
                  <a:solidFill>
                    <a:schemeClr val="tx1">
                      <a:lumMod val="75000"/>
                      <a:lumOff val="25000"/>
                    </a:schemeClr>
                  </a:solidFill>
                  <a:latin typeface="+mn-ea"/>
                </a:rPr>
                <a:t>社</a:t>
              </a:r>
              <a:endParaRPr kumimoji="1" lang="ja-JP" altLang="en-US" sz="2000" b="1" dirty="0">
                <a:solidFill>
                  <a:schemeClr val="tx1">
                    <a:lumMod val="75000"/>
                    <a:lumOff val="25000"/>
                  </a:schemeClr>
                </a:solidFill>
                <a:latin typeface="+mn-ea"/>
              </a:endParaRPr>
            </a:p>
          </p:txBody>
        </p:sp>
      </p:grpSp>
      <p:grpSp>
        <p:nvGrpSpPr>
          <p:cNvPr id="33" name="グループ化 32">
            <a:extLst>
              <a:ext uri="{FF2B5EF4-FFF2-40B4-BE49-F238E27FC236}">
                <a16:creationId xmlns:a16="http://schemas.microsoft.com/office/drawing/2014/main" id="{BBD3DC98-82CE-DB4F-8414-7B6114D18664}"/>
              </a:ext>
            </a:extLst>
          </p:cNvPr>
          <p:cNvGrpSpPr/>
          <p:nvPr/>
        </p:nvGrpSpPr>
        <p:grpSpPr>
          <a:xfrm>
            <a:off x="6067929" y="1490979"/>
            <a:ext cx="1614332" cy="1614332"/>
            <a:chOff x="3014504" y="1843854"/>
            <a:chExt cx="1195441" cy="1195441"/>
          </a:xfrm>
        </p:grpSpPr>
        <p:sp>
          <p:nvSpPr>
            <p:cNvPr id="34" name="円/楕円 33">
              <a:extLst>
                <a:ext uri="{FF2B5EF4-FFF2-40B4-BE49-F238E27FC236}">
                  <a16:creationId xmlns:a16="http://schemas.microsoft.com/office/drawing/2014/main" id="{9C6D6B28-19B6-9745-A875-F6AB992A608D}"/>
                </a:ext>
              </a:extLst>
            </p:cNvPr>
            <p:cNvSpPr/>
            <p:nvPr/>
          </p:nvSpPr>
          <p:spPr>
            <a:xfrm>
              <a:off x="3014504" y="1843854"/>
              <a:ext cx="1195441" cy="1195441"/>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6B1B7F5-7C1B-FA43-9458-A97A9CACAA0E}"/>
                </a:ext>
              </a:extLst>
            </p:cNvPr>
            <p:cNvSpPr txBox="1"/>
            <p:nvPr/>
          </p:nvSpPr>
          <p:spPr>
            <a:xfrm>
              <a:off x="3347986" y="2293430"/>
              <a:ext cx="528476" cy="296288"/>
            </a:xfrm>
            <a:prstGeom prst="rect">
              <a:avLst/>
            </a:prstGeom>
            <a:noFill/>
          </p:spPr>
          <p:txBody>
            <a:bodyPr vert="horz" wrap="none" rtlCol="0" anchor="ctr">
              <a:spAutoFit/>
            </a:bodyPr>
            <a:lstStyle/>
            <a:p>
              <a:pPr algn="ctr"/>
              <a:r>
                <a:rPr kumimoji="1" lang="ja-JP" altLang="en-US" sz="2000" b="1">
                  <a:solidFill>
                    <a:schemeClr val="tx1">
                      <a:lumMod val="75000"/>
                      <a:lumOff val="25000"/>
                    </a:schemeClr>
                  </a:solidFill>
                  <a:latin typeface="+mn-ea"/>
                </a:rPr>
                <a:t>自社</a:t>
              </a:r>
              <a:endParaRPr kumimoji="1" lang="ja-JP" altLang="en-US" sz="2000" b="1" dirty="0">
                <a:solidFill>
                  <a:schemeClr val="tx1">
                    <a:lumMod val="75000"/>
                    <a:lumOff val="25000"/>
                  </a:schemeClr>
                </a:solidFill>
                <a:latin typeface="+mn-ea"/>
              </a:endParaRPr>
            </a:p>
          </p:txBody>
        </p:sp>
      </p:grpSp>
    </p:spTree>
    <p:extLst>
      <p:ext uri="{BB962C8B-B14F-4D97-AF65-F5344CB8AC3E}">
        <p14:creationId xmlns:p14="http://schemas.microsoft.com/office/powerpoint/2010/main" val="428341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99FE89C6-BB9A-1F49-814C-90C600D40456}"/>
              </a:ext>
            </a:extLst>
          </p:cNvPr>
          <p:cNvSpPr/>
          <p:nvPr/>
        </p:nvSpPr>
        <p:spPr>
          <a:xfrm rot="16200000">
            <a:off x="-1378139" y="3822678"/>
            <a:ext cx="4871235"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87857B7-44ED-D14B-A1B2-7407F9976B2C}"/>
              </a:ext>
            </a:extLst>
          </p:cNvPr>
          <p:cNvSpPr/>
          <p:nvPr/>
        </p:nvSpPr>
        <p:spPr>
          <a:xfrm rot="16200000">
            <a:off x="-1850005" y="3825862"/>
            <a:ext cx="4871235" cy="45754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43FD3A5-71FA-1141-8A67-4075B887CE26}"/>
              </a:ext>
            </a:extLst>
          </p:cNvPr>
          <p:cNvCxnSpPr>
            <a:cxnSpLocks/>
          </p:cNvCxnSpPr>
          <p:nvPr/>
        </p:nvCxnSpPr>
        <p:spPr>
          <a:xfrm rot="16200000">
            <a:off x="-1619202" y="4052603"/>
            <a:ext cx="486717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4265CB8-B952-6842-93CE-723416BADF02}"/>
              </a:ext>
            </a:extLst>
          </p:cNvPr>
          <p:cNvSpPr/>
          <p:nvPr/>
        </p:nvSpPr>
        <p:spPr>
          <a:xfrm>
            <a:off x="1277342" y="1158289"/>
            <a:ext cx="8286298"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A7BB3802-457E-FC4F-8856-47B5BB79950E}"/>
              </a:ext>
            </a:extLst>
          </p:cNvPr>
          <p:cNvCxnSpPr>
            <a:cxnSpLocks/>
          </p:cNvCxnSpPr>
          <p:nvPr/>
        </p:nvCxnSpPr>
        <p:spPr>
          <a:xfrm>
            <a:off x="356840" y="1615833"/>
            <a:ext cx="92068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C8CE3514-2D94-CB48-ADB4-B18934361565}"/>
              </a:ext>
            </a:extLst>
          </p:cNvPr>
          <p:cNvSpPr/>
          <p:nvPr/>
        </p:nvSpPr>
        <p:spPr>
          <a:xfrm>
            <a:off x="1271927" y="686423"/>
            <a:ext cx="8286298" cy="45754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2AA52D0-69E2-9E49-8DB3-0EDBBBD995FF}"/>
              </a:ext>
            </a:extLst>
          </p:cNvPr>
          <p:cNvCxnSpPr>
            <a:cxnSpLocks/>
          </p:cNvCxnSpPr>
          <p:nvPr/>
        </p:nvCxnSpPr>
        <p:spPr>
          <a:xfrm>
            <a:off x="1278836" y="1143967"/>
            <a:ext cx="827938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C3A52C3-1430-9040-952D-3B9CF8B75FAB}"/>
              </a:ext>
            </a:extLst>
          </p:cNvPr>
          <p:cNvSpPr txBox="1"/>
          <p:nvPr/>
        </p:nvSpPr>
        <p:spPr>
          <a:xfrm>
            <a:off x="4271092" y="745918"/>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戦略の有利性</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C1703B2A-0A18-1F4A-82F2-E8D46CCB7A09}"/>
              </a:ext>
            </a:extLst>
          </p:cNvPr>
          <p:cNvSpPr txBox="1"/>
          <p:nvPr/>
        </p:nvSpPr>
        <p:spPr>
          <a:xfrm>
            <a:off x="1477113" y="1810925"/>
            <a:ext cx="3737973" cy="1165127"/>
          </a:xfrm>
          <a:prstGeom prst="rect">
            <a:avLst/>
          </a:prstGeom>
          <a:noFill/>
        </p:spPr>
        <p:txBody>
          <a:bodyPr wrap="square" rtlCol="0" anchor="t">
            <a:spAutoFit/>
          </a:bodyPr>
          <a:lstStyle/>
          <a:p>
            <a:pPr>
              <a:lnSpc>
                <a:spcPct val="150000"/>
              </a:lnSpc>
            </a:pPr>
            <a:r>
              <a:rPr kumimoji="1" lang="ja-JP" altLang="en-US" sz="1600">
                <a:solidFill>
                  <a:schemeClr val="tx1">
                    <a:lumMod val="75000"/>
                    <a:lumOff val="25000"/>
                  </a:schemeClr>
                </a:solidFill>
                <a:latin typeface="+mn-ea"/>
              </a:rPr>
              <a:t>食</a:t>
            </a:r>
            <a:r>
              <a:rPr kumimoji="1" lang="en-US" altLang="ja-JP" sz="1600" dirty="0">
                <a:solidFill>
                  <a:schemeClr val="tx1">
                    <a:lumMod val="75000"/>
                    <a:lumOff val="25000"/>
                  </a:schemeClr>
                </a:solidFill>
                <a:latin typeface="+mn-ea"/>
              </a:rPr>
              <a:t>×</a:t>
            </a:r>
            <a:r>
              <a:rPr kumimoji="1" lang="ja-JP" altLang="en-US" sz="1600">
                <a:solidFill>
                  <a:schemeClr val="tx1">
                    <a:lumMod val="75000"/>
                    <a:lumOff val="25000"/>
                  </a:schemeClr>
                </a:solidFill>
                <a:latin typeface="+mn-ea"/>
              </a:rPr>
              <a:t>アートのコンセプトを打ち出す。</a:t>
            </a:r>
            <a:endParaRPr kumimoji="1" lang="en-US" altLang="ja-JP" sz="1600" dirty="0">
              <a:solidFill>
                <a:schemeClr val="tx1">
                  <a:lumMod val="75000"/>
                  <a:lumOff val="25000"/>
                </a:schemeClr>
              </a:solidFill>
              <a:latin typeface="+mn-ea"/>
            </a:endParaRPr>
          </a:p>
          <a:p>
            <a:pPr>
              <a:lnSpc>
                <a:spcPct val="150000"/>
              </a:lnSpc>
            </a:pPr>
            <a:r>
              <a:rPr kumimoji="1" lang="ja-JP" altLang="en-US" sz="1600">
                <a:solidFill>
                  <a:schemeClr val="tx1">
                    <a:lumMod val="75000"/>
                    <a:lumOff val="25000"/>
                  </a:schemeClr>
                </a:solidFill>
                <a:latin typeface="+mn-ea"/>
              </a:rPr>
              <a:t>店舗内装や食器、音楽にこだわり、美を追求する（差別化戦略）</a:t>
            </a:r>
            <a:endParaRPr kumimoji="1" lang="en-US" altLang="ja-JP" sz="1600" dirty="0">
              <a:solidFill>
                <a:schemeClr val="tx1">
                  <a:lumMod val="75000"/>
                  <a:lumOff val="25000"/>
                </a:schemeClr>
              </a:solidFill>
              <a:latin typeface="+mn-ea"/>
            </a:endParaRPr>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336181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29_</a:t>
            </a:r>
            <a:r>
              <a:rPr lang="ja-JP" altLang="en-US" sz="1200" b="1">
                <a:solidFill>
                  <a:schemeClr val="tx1">
                    <a:lumMod val="75000"/>
                    <a:lumOff val="25000"/>
                  </a:schemeClr>
                </a:solidFill>
                <a:latin typeface="+mn-ea"/>
              </a:rPr>
              <a:t>戦略的思考（ポーターの３つの基本戦略）</a:t>
            </a:r>
            <a:endParaRPr kumimoji="1" lang="ja-JP" altLang="en-US" sz="1200" b="1" dirty="0">
              <a:solidFill>
                <a:schemeClr val="tx1">
                  <a:lumMod val="75000"/>
                  <a:lumOff val="25000"/>
                </a:schemeClr>
              </a:solidFill>
              <a:latin typeface="+mn-ea"/>
            </a:endParaRPr>
          </a:p>
        </p:txBody>
      </p:sp>
      <p:cxnSp>
        <p:nvCxnSpPr>
          <p:cNvPr id="18" name="直線コネクタ 17">
            <a:extLst>
              <a:ext uri="{FF2B5EF4-FFF2-40B4-BE49-F238E27FC236}">
                <a16:creationId xmlns:a16="http://schemas.microsoft.com/office/drawing/2014/main" id="{785B7C95-F45A-1247-AE78-4EE94D86B0CD}"/>
              </a:ext>
            </a:extLst>
          </p:cNvPr>
          <p:cNvCxnSpPr>
            <a:cxnSpLocks/>
          </p:cNvCxnSpPr>
          <p:nvPr/>
        </p:nvCxnSpPr>
        <p:spPr>
          <a:xfrm flipH="1" flipV="1">
            <a:off x="1286250" y="686423"/>
            <a:ext cx="1" cy="579658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77B8236-8CC5-B54F-8504-03B0816A9FDE}"/>
              </a:ext>
            </a:extLst>
          </p:cNvPr>
          <p:cNvCxnSpPr>
            <a:cxnSpLocks/>
          </p:cNvCxnSpPr>
          <p:nvPr/>
        </p:nvCxnSpPr>
        <p:spPr>
          <a:xfrm flipV="1">
            <a:off x="356842" y="1615832"/>
            <a:ext cx="0" cy="487442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408B0A29-5E7F-2F45-BFF4-793E9D7BA2E5}"/>
              </a:ext>
            </a:extLst>
          </p:cNvPr>
          <p:cNvCxnSpPr>
            <a:cxnSpLocks/>
          </p:cNvCxnSpPr>
          <p:nvPr/>
        </p:nvCxnSpPr>
        <p:spPr>
          <a:xfrm>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B06D31-8704-334A-99F1-239B12D5CCAE}"/>
              </a:ext>
            </a:extLst>
          </p:cNvPr>
          <p:cNvCxnSpPr>
            <a:cxnSpLocks/>
          </p:cNvCxnSpPr>
          <p:nvPr/>
        </p:nvCxnSpPr>
        <p:spPr>
          <a:xfrm flipH="1" flipV="1">
            <a:off x="9557622" y="686423"/>
            <a:ext cx="1" cy="579658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4D27CEE-4F28-6549-8C58-02E7602D78D6}"/>
              </a:ext>
            </a:extLst>
          </p:cNvPr>
          <p:cNvCxnSpPr>
            <a:cxnSpLocks/>
          </p:cNvCxnSpPr>
          <p:nvPr/>
        </p:nvCxnSpPr>
        <p:spPr>
          <a:xfrm>
            <a:off x="1286250" y="686423"/>
            <a:ext cx="827938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B9790858-FBFA-044B-911E-F9011862BC00}"/>
              </a:ext>
            </a:extLst>
          </p:cNvPr>
          <p:cNvCxnSpPr>
            <a:cxnSpLocks/>
          </p:cNvCxnSpPr>
          <p:nvPr/>
        </p:nvCxnSpPr>
        <p:spPr>
          <a:xfrm>
            <a:off x="814384" y="4053042"/>
            <a:ext cx="874925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1A618F3-3BDD-A544-A296-95659B78D17D}"/>
              </a:ext>
            </a:extLst>
          </p:cNvPr>
          <p:cNvCxnSpPr>
            <a:cxnSpLocks/>
          </p:cNvCxnSpPr>
          <p:nvPr/>
        </p:nvCxnSpPr>
        <p:spPr>
          <a:xfrm flipV="1">
            <a:off x="5415077" y="1143967"/>
            <a:ext cx="0" cy="290748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4B915F9-3316-2249-A1F7-1DA38322718C}"/>
              </a:ext>
            </a:extLst>
          </p:cNvPr>
          <p:cNvSpPr txBox="1"/>
          <p:nvPr/>
        </p:nvSpPr>
        <p:spPr>
          <a:xfrm>
            <a:off x="1285649" y="1217784"/>
            <a:ext cx="412340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顧客から認められる特異性</a:t>
            </a:r>
            <a:endParaRPr kumimoji="1" lang="ja-JP" altLang="en-US" sz="1600" b="1" dirty="0">
              <a:solidFill>
                <a:schemeClr val="tx1">
                  <a:lumMod val="75000"/>
                  <a:lumOff val="25000"/>
                </a:schemeClr>
              </a:solidFill>
              <a:latin typeface="+mn-ea"/>
            </a:endParaRPr>
          </a:p>
        </p:txBody>
      </p:sp>
      <p:sp>
        <p:nvSpPr>
          <p:cNvPr id="39" name="テキスト ボックス 38">
            <a:extLst>
              <a:ext uri="{FF2B5EF4-FFF2-40B4-BE49-F238E27FC236}">
                <a16:creationId xmlns:a16="http://schemas.microsoft.com/office/drawing/2014/main" id="{F038F4F7-9EE0-1544-A841-B365EEB32ECE}"/>
              </a:ext>
            </a:extLst>
          </p:cNvPr>
          <p:cNvSpPr txBox="1"/>
          <p:nvPr/>
        </p:nvSpPr>
        <p:spPr>
          <a:xfrm>
            <a:off x="5440232" y="1217784"/>
            <a:ext cx="412340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低コスト地位</a:t>
            </a:r>
            <a:endParaRPr kumimoji="1" lang="ja-JP" altLang="en-US" sz="1600" b="1" dirty="0">
              <a:solidFill>
                <a:schemeClr val="tx1">
                  <a:lumMod val="75000"/>
                  <a:lumOff val="25000"/>
                </a:schemeClr>
              </a:solidFill>
              <a:latin typeface="+mn-ea"/>
            </a:endParaRPr>
          </a:p>
        </p:txBody>
      </p:sp>
      <p:sp>
        <p:nvSpPr>
          <p:cNvPr id="40" name="テキスト ボックス 39">
            <a:extLst>
              <a:ext uri="{FF2B5EF4-FFF2-40B4-BE49-F238E27FC236}">
                <a16:creationId xmlns:a16="http://schemas.microsoft.com/office/drawing/2014/main" id="{37BA8D72-95C1-CC45-9BC4-8DF439FAC094}"/>
              </a:ext>
            </a:extLst>
          </p:cNvPr>
          <p:cNvSpPr txBox="1"/>
          <p:nvPr/>
        </p:nvSpPr>
        <p:spPr>
          <a:xfrm>
            <a:off x="371696" y="2844782"/>
            <a:ext cx="430887" cy="2419705"/>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戦略ターゲット</a:t>
            </a:r>
            <a:endParaRPr kumimoji="1" lang="ja-JP" altLang="en-US" sz="1600" b="1" dirty="0">
              <a:solidFill>
                <a:schemeClr val="tx1">
                  <a:lumMod val="75000"/>
                  <a:lumOff val="25000"/>
                </a:schemeClr>
              </a:solidFill>
              <a:latin typeface="+mn-ea"/>
            </a:endParaRPr>
          </a:p>
        </p:txBody>
      </p:sp>
      <p:sp>
        <p:nvSpPr>
          <p:cNvPr id="41" name="テキスト ボックス 40">
            <a:extLst>
              <a:ext uri="{FF2B5EF4-FFF2-40B4-BE49-F238E27FC236}">
                <a16:creationId xmlns:a16="http://schemas.microsoft.com/office/drawing/2014/main" id="{C9F0CB79-5F4F-F340-B814-83872A82843F}"/>
              </a:ext>
            </a:extLst>
          </p:cNvPr>
          <p:cNvSpPr txBox="1"/>
          <p:nvPr/>
        </p:nvSpPr>
        <p:spPr>
          <a:xfrm>
            <a:off x="842035" y="1612649"/>
            <a:ext cx="430887" cy="2438802"/>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業界全体</a:t>
            </a:r>
            <a:endParaRPr kumimoji="1" lang="ja-JP" altLang="en-US" sz="1600" b="1" dirty="0">
              <a:solidFill>
                <a:schemeClr val="tx1">
                  <a:lumMod val="75000"/>
                  <a:lumOff val="25000"/>
                </a:schemeClr>
              </a:solidFill>
              <a:latin typeface="+mn-ea"/>
            </a:endParaRPr>
          </a:p>
        </p:txBody>
      </p:sp>
      <p:sp>
        <p:nvSpPr>
          <p:cNvPr id="42" name="テキスト ボックス 41">
            <a:extLst>
              <a:ext uri="{FF2B5EF4-FFF2-40B4-BE49-F238E27FC236}">
                <a16:creationId xmlns:a16="http://schemas.microsoft.com/office/drawing/2014/main" id="{87A6BB45-032E-9B4D-9D93-AD4CADDAD68A}"/>
              </a:ext>
            </a:extLst>
          </p:cNvPr>
          <p:cNvSpPr txBox="1"/>
          <p:nvPr/>
        </p:nvSpPr>
        <p:spPr>
          <a:xfrm>
            <a:off x="842035" y="4048266"/>
            <a:ext cx="430887" cy="2438802"/>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特定セグメント</a:t>
            </a:r>
            <a:endParaRPr kumimoji="1" lang="ja-JP" altLang="en-US" sz="1600" b="1" dirty="0">
              <a:solidFill>
                <a:schemeClr val="tx1">
                  <a:lumMod val="75000"/>
                  <a:lumOff val="25000"/>
                </a:schemeClr>
              </a:solidFill>
              <a:latin typeface="+mn-ea"/>
            </a:endParaRPr>
          </a:p>
        </p:txBody>
      </p:sp>
      <p:sp>
        <p:nvSpPr>
          <p:cNvPr id="43" name="テキスト ボックス 42">
            <a:extLst>
              <a:ext uri="{FF2B5EF4-FFF2-40B4-BE49-F238E27FC236}">
                <a16:creationId xmlns:a16="http://schemas.microsoft.com/office/drawing/2014/main" id="{15B0EC4F-BC8C-864A-AB33-16DEA7C18F41}"/>
              </a:ext>
            </a:extLst>
          </p:cNvPr>
          <p:cNvSpPr txBox="1"/>
          <p:nvPr/>
        </p:nvSpPr>
        <p:spPr>
          <a:xfrm>
            <a:off x="5629941" y="1810925"/>
            <a:ext cx="3737973" cy="1165832"/>
          </a:xfrm>
          <a:prstGeom prst="rect">
            <a:avLst/>
          </a:prstGeom>
          <a:noFill/>
        </p:spPr>
        <p:txBody>
          <a:bodyPr wrap="square" rtlCol="0" anchor="t">
            <a:spAutoFit/>
          </a:bodyPr>
          <a:lstStyle/>
          <a:p>
            <a:pPr>
              <a:lnSpc>
                <a:spcPct val="150000"/>
              </a:lnSpc>
            </a:pPr>
            <a:r>
              <a:rPr kumimoji="1" lang="ja-JP" altLang="en-US" sz="1600">
                <a:solidFill>
                  <a:schemeClr val="tx1">
                    <a:lumMod val="75000"/>
                    <a:lumOff val="25000"/>
                  </a:schemeClr>
                </a:solidFill>
                <a:latin typeface="+mn-ea"/>
              </a:rPr>
              <a:t>生産・接客工程を徹底的にシステム化し、低コスト化を実現する</a:t>
            </a:r>
            <a:endParaRPr kumimoji="1" lang="en-US" altLang="ja-JP" sz="1600" dirty="0">
              <a:solidFill>
                <a:schemeClr val="tx1">
                  <a:lumMod val="75000"/>
                  <a:lumOff val="25000"/>
                </a:schemeClr>
              </a:solidFill>
              <a:latin typeface="+mn-ea"/>
            </a:endParaRPr>
          </a:p>
          <a:p>
            <a:pPr>
              <a:lnSpc>
                <a:spcPct val="150000"/>
              </a:lnSpc>
            </a:pPr>
            <a:r>
              <a:rPr kumimoji="1" lang="ja-JP" altLang="en-US" sz="1600">
                <a:solidFill>
                  <a:schemeClr val="tx1">
                    <a:lumMod val="75000"/>
                    <a:lumOff val="25000"/>
                  </a:schemeClr>
                </a:solidFill>
                <a:latin typeface="+mn-ea"/>
              </a:rPr>
              <a:t>（コストのリーダーシップ戦略）</a:t>
            </a:r>
            <a:endParaRPr kumimoji="1" lang="en-US" altLang="ja-JP" sz="1600" dirty="0">
              <a:solidFill>
                <a:schemeClr val="tx1">
                  <a:lumMod val="75000"/>
                  <a:lumOff val="25000"/>
                </a:schemeClr>
              </a:solidFill>
              <a:latin typeface="+mn-ea"/>
            </a:endParaRPr>
          </a:p>
        </p:txBody>
      </p:sp>
      <p:sp>
        <p:nvSpPr>
          <p:cNvPr id="46" name="テキスト ボックス 45">
            <a:extLst>
              <a:ext uri="{FF2B5EF4-FFF2-40B4-BE49-F238E27FC236}">
                <a16:creationId xmlns:a16="http://schemas.microsoft.com/office/drawing/2014/main" id="{01B7050B-8C57-9446-B684-61DEAC22F690}"/>
              </a:ext>
            </a:extLst>
          </p:cNvPr>
          <p:cNvSpPr txBox="1"/>
          <p:nvPr/>
        </p:nvSpPr>
        <p:spPr>
          <a:xfrm>
            <a:off x="1477113" y="4217325"/>
            <a:ext cx="7890792" cy="796500"/>
          </a:xfrm>
          <a:prstGeom prst="rect">
            <a:avLst/>
          </a:prstGeom>
          <a:noFill/>
        </p:spPr>
        <p:txBody>
          <a:bodyPr wrap="square" rtlCol="0" anchor="t">
            <a:spAutoFit/>
          </a:bodyPr>
          <a:lstStyle/>
          <a:p>
            <a:pPr>
              <a:lnSpc>
                <a:spcPct val="150000"/>
              </a:lnSpc>
            </a:pPr>
            <a:r>
              <a:rPr kumimoji="1" lang="ja-JP" altLang="en-US" sz="1600">
                <a:solidFill>
                  <a:schemeClr val="tx1">
                    <a:lumMod val="75000"/>
                    <a:lumOff val="25000"/>
                  </a:schemeClr>
                </a:solidFill>
                <a:latin typeface="+mn-ea"/>
              </a:rPr>
              <a:t>イタリア料理の中でもパスタに特化する。様々な種類のパスタを揃え、麺やソースの組み合わせを詳細にオーダーできる形式の店舗を展開する（集中戦略）</a:t>
            </a:r>
            <a:endParaRPr kumimoji="1" lang="en-US" altLang="ja-JP" sz="1600" dirty="0">
              <a:solidFill>
                <a:schemeClr val="tx1">
                  <a:lumMod val="75000"/>
                  <a:lumOff val="25000"/>
                </a:schemeClr>
              </a:solidFill>
              <a:latin typeface="+mn-ea"/>
            </a:endParaRPr>
          </a:p>
        </p:txBody>
      </p:sp>
    </p:spTree>
    <p:extLst>
      <p:ext uri="{BB962C8B-B14F-4D97-AF65-F5344CB8AC3E}">
        <p14:creationId xmlns:p14="http://schemas.microsoft.com/office/powerpoint/2010/main" val="2594502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746265"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30_</a:t>
            </a:r>
            <a:r>
              <a:rPr lang="ja-JP" altLang="en-US" sz="1200" b="1">
                <a:solidFill>
                  <a:schemeClr val="tx1">
                    <a:lumMod val="75000"/>
                    <a:lumOff val="25000"/>
                  </a:schemeClr>
                </a:solidFill>
                <a:latin typeface="+mn-ea"/>
              </a:rPr>
              <a:t>確率思考（ディシジョンツリー）</a:t>
            </a:r>
            <a:endParaRPr kumimoji="1" lang="ja-JP" altLang="en-US" sz="1200" b="1" dirty="0">
              <a:solidFill>
                <a:schemeClr val="tx1">
                  <a:lumMod val="75000"/>
                  <a:lumOff val="25000"/>
                </a:schemeClr>
              </a:solidFill>
              <a:latin typeface="+mn-ea"/>
            </a:endParaRPr>
          </a:p>
        </p:txBody>
      </p:sp>
      <p:sp>
        <p:nvSpPr>
          <p:cNvPr id="7" name="円/楕円 6">
            <a:extLst>
              <a:ext uri="{FF2B5EF4-FFF2-40B4-BE49-F238E27FC236}">
                <a16:creationId xmlns:a16="http://schemas.microsoft.com/office/drawing/2014/main" id="{6D52827E-AA69-9044-8B15-6356986F4311}"/>
              </a:ext>
            </a:extLst>
          </p:cNvPr>
          <p:cNvSpPr/>
          <p:nvPr/>
        </p:nvSpPr>
        <p:spPr>
          <a:xfrm>
            <a:off x="4865312" y="5780967"/>
            <a:ext cx="178407" cy="178407"/>
          </a:xfrm>
          <a:prstGeom prst="ellipse">
            <a:avLst/>
          </a:prstGeom>
          <a:solidFill>
            <a:srgbClr val="F0C257"/>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n-ea"/>
            </a:endParaRPr>
          </a:p>
        </p:txBody>
      </p:sp>
      <p:cxnSp>
        <p:nvCxnSpPr>
          <p:cNvPr id="8" name="直線コネクタ 135">
            <a:extLst>
              <a:ext uri="{FF2B5EF4-FFF2-40B4-BE49-F238E27FC236}">
                <a16:creationId xmlns:a16="http://schemas.microsoft.com/office/drawing/2014/main" id="{6790E985-5D3D-6C4B-88A7-1A5B2C3A29C2}"/>
              </a:ext>
            </a:extLst>
          </p:cNvPr>
          <p:cNvCxnSpPr>
            <a:cxnSpLocks/>
          </p:cNvCxnSpPr>
          <p:nvPr/>
        </p:nvCxnSpPr>
        <p:spPr>
          <a:xfrm flipH="1">
            <a:off x="2726835" y="3844546"/>
            <a:ext cx="164470" cy="425350"/>
          </a:xfrm>
          <a:prstGeom prst="straightConnector1">
            <a:avLst/>
          </a:prstGeom>
          <a:ln w="9525">
            <a:solidFill>
              <a:srgbClr val="F99274"/>
            </a:solidFill>
            <a:prstDash val="sysDot"/>
          </a:ln>
          <a:effectLst/>
        </p:spPr>
        <p:style>
          <a:lnRef idx="2">
            <a:schemeClr val="accent1"/>
          </a:lnRef>
          <a:fillRef idx="0">
            <a:schemeClr val="accent1"/>
          </a:fillRef>
          <a:effectRef idx="1">
            <a:schemeClr val="accent1"/>
          </a:effectRef>
          <a:fontRef idx="minor">
            <a:schemeClr val="tx1"/>
          </a:fontRef>
        </p:style>
      </p:cxnSp>
      <p:sp>
        <p:nvSpPr>
          <p:cNvPr id="9" name="正方形/長方形 8">
            <a:extLst>
              <a:ext uri="{FF2B5EF4-FFF2-40B4-BE49-F238E27FC236}">
                <a16:creationId xmlns:a16="http://schemas.microsoft.com/office/drawing/2014/main" id="{5DCD2E0A-47DF-9142-A340-531E4D4BCF9A}"/>
              </a:ext>
            </a:extLst>
          </p:cNvPr>
          <p:cNvSpPr/>
          <p:nvPr/>
        </p:nvSpPr>
        <p:spPr>
          <a:xfrm>
            <a:off x="987238" y="3026994"/>
            <a:ext cx="269666" cy="269666"/>
          </a:xfrm>
          <a:prstGeom prst="rect">
            <a:avLst/>
          </a:prstGeom>
          <a:solidFill>
            <a:srgbClr val="F0C257"/>
          </a:solidFill>
          <a:ln w="28575">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n-ea"/>
            </a:endParaRPr>
          </a:p>
        </p:txBody>
      </p:sp>
      <p:sp>
        <p:nvSpPr>
          <p:cNvPr id="10" name="テキスト ボックス 9">
            <a:extLst>
              <a:ext uri="{FF2B5EF4-FFF2-40B4-BE49-F238E27FC236}">
                <a16:creationId xmlns:a16="http://schemas.microsoft.com/office/drawing/2014/main" id="{A57AD73E-B054-D94D-8D6B-E33CB9BB2C4F}"/>
              </a:ext>
            </a:extLst>
          </p:cNvPr>
          <p:cNvSpPr txBox="1"/>
          <p:nvPr/>
        </p:nvSpPr>
        <p:spPr>
          <a:xfrm>
            <a:off x="5977963" y="1218902"/>
            <a:ext cx="1384220" cy="307777"/>
          </a:xfrm>
          <a:prstGeom prst="rect">
            <a:avLst/>
          </a:prstGeom>
          <a:solidFill>
            <a:srgbClr val="EEECE1"/>
          </a:solidFill>
        </p:spPr>
        <p:txBody>
          <a:bodyPr wrap="square" rtlCol="0" anchor="ctr">
            <a:spAutoFit/>
          </a:bodyPr>
          <a:lstStyle/>
          <a:p>
            <a:pPr algn="ctr"/>
            <a:r>
              <a:rPr lang="ja-JP" altLang="en-US" sz="1400">
                <a:solidFill>
                  <a:schemeClr val="tx1">
                    <a:lumMod val="85000"/>
                    <a:lumOff val="15000"/>
                  </a:schemeClr>
                </a:solidFill>
                <a:latin typeface="+mn-ea"/>
                <a:cs typeface="メイリオ"/>
              </a:rPr>
              <a:t>結果</a:t>
            </a:r>
            <a:endParaRPr lang="en-US" altLang="ja-JP" sz="1400" dirty="0">
              <a:solidFill>
                <a:schemeClr val="tx1">
                  <a:lumMod val="85000"/>
                  <a:lumOff val="15000"/>
                </a:schemeClr>
              </a:solidFill>
              <a:latin typeface="+mn-ea"/>
              <a:cs typeface="メイリオ"/>
            </a:endParaRPr>
          </a:p>
        </p:txBody>
      </p:sp>
      <p:sp>
        <p:nvSpPr>
          <p:cNvPr id="11" name="円/楕円 10">
            <a:extLst>
              <a:ext uri="{FF2B5EF4-FFF2-40B4-BE49-F238E27FC236}">
                <a16:creationId xmlns:a16="http://schemas.microsoft.com/office/drawing/2014/main" id="{0CF7AED8-0A02-924B-B5D1-27CAB078A200}"/>
              </a:ext>
            </a:extLst>
          </p:cNvPr>
          <p:cNvSpPr/>
          <p:nvPr/>
        </p:nvSpPr>
        <p:spPr>
          <a:xfrm>
            <a:off x="3295552" y="2180503"/>
            <a:ext cx="269666" cy="269666"/>
          </a:xfrm>
          <a:prstGeom prst="ellipse">
            <a:avLst/>
          </a:prstGeom>
          <a:solidFill>
            <a:srgbClr val="F0C257"/>
          </a:solidFill>
          <a:ln w="28575">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n-ea"/>
            </a:endParaRPr>
          </a:p>
        </p:txBody>
      </p:sp>
      <p:sp>
        <p:nvSpPr>
          <p:cNvPr id="12" name="テキスト ボックス 11">
            <a:extLst>
              <a:ext uri="{FF2B5EF4-FFF2-40B4-BE49-F238E27FC236}">
                <a16:creationId xmlns:a16="http://schemas.microsoft.com/office/drawing/2014/main" id="{D2178EB6-3B51-EE4E-929C-614DA4FA373F}"/>
              </a:ext>
            </a:extLst>
          </p:cNvPr>
          <p:cNvSpPr txBox="1"/>
          <p:nvPr/>
        </p:nvSpPr>
        <p:spPr>
          <a:xfrm>
            <a:off x="5977963" y="1828092"/>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A</a:t>
            </a:r>
            <a:r>
              <a:rPr lang="ja-JP" altLang="en-US" sz="1400">
                <a:solidFill>
                  <a:schemeClr val="tx1">
                    <a:lumMod val="85000"/>
                    <a:lumOff val="15000"/>
                  </a:schemeClr>
                </a:solidFill>
                <a:latin typeface="+mn-ea"/>
                <a:cs typeface="メイリオ"/>
              </a:rPr>
              <a:t>がヒット</a:t>
            </a:r>
            <a:endParaRPr lang="en-US" altLang="ja-JP" sz="1400" dirty="0">
              <a:solidFill>
                <a:schemeClr val="tx1">
                  <a:lumMod val="85000"/>
                  <a:lumOff val="15000"/>
                </a:schemeClr>
              </a:solidFill>
              <a:latin typeface="+mn-ea"/>
              <a:cs typeface="メイリオ"/>
            </a:endParaRPr>
          </a:p>
        </p:txBody>
      </p:sp>
      <p:sp>
        <p:nvSpPr>
          <p:cNvPr id="13" name="テキスト ボックス 12">
            <a:extLst>
              <a:ext uri="{FF2B5EF4-FFF2-40B4-BE49-F238E27FC236}">
                <a16:creationId xmlns:a16="http://schemas.microsoft.com/office/drawing/2014/main" id="{2B4AF2B4-EB2C-E742-BBC7-98BFDAE2C962}"/>
              </a:ext>
            </a:extLst>
          </p:cNvPr>
          <p:cNvSpPr txBox="1"/>
          <p:nvPr/>
        </p:nvSpPr>
        <p:spPr>
          <a:xfrm>
            <a:off x="5977963" y="2483706"/>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A</a:t>
            </a:r>
            <a:r>
              <a:rPr lang="ja-JP" altLang="en-US" sz="1400">
                <a:solidFill>
                  <a:schemeClr val="tx1">
                    <a:lumMod val="85000"/>
                    <a:lumOff val="15000"/>
                  </a:schemeClr>
                </a:solidFill>
                <a:latin typeface="+mn-ea"/>
                <a:cs typeface="メイリオ"/>
              </a:rPr>
              <a:t>が失敗</a:t>
            </a:r>
            <a:endParaRPr lang="en-US" altLang="ja-JP" sz="1400" dirty="0">
              <a:solidFill>
                <a:schemeClr val="tx1">
                  <a:lumMod val="85000"/>
                  <a:lumOff val="15000"/>
                </a:schemeClr>
              </a:solidFill>
              <a:latin typeface="+mn-ea"/>
              <a:cs typeface="メイリオ"/>
            </a:endParaRPr>
          </a:p>
        </p:txBody>
      </p:sp>
      <p:sp>
        <p:nvSpPr>
          <p:cNvPr id="14" name="テキスト ボックス 13">
            <a:extLst>
              <a:ext uri="{FF2B5EF4-FFF2-40B4-BE49-F238E27FC236}">
                <a16:creationId xmlns:a16="http://schemas.microsoft.com/office/drawing/2014/main" id="{B29D2925-528B-764C-8E93-5E3D5EE5B5D0}"/>
              </a:ext>
            </a:extLst>
          </p:cNvPr>
          <p:cNvSpPr txBox="1"/>
          <p:nvPr/>
        </p:nvSpPr>
        <p:spPr>
          <a:xfrm>
            <a:off x="7534542" y="1828092"/>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1,500</a:t>
            </a:r>
            <a:r>
              <a:rPr lang="ja-JP" altLang="en-US" sz="140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p:txBody>
      </p:sp>
      <p:sp>
        <p:nvSpPr>
          <p:cNvPr id="15" name="テキスト ボックス 14">
            <a:extLst>
              <a:ext uri="{FF2B5EF4-FFF2-40B4-BE49-F238E27FC236}">
                <a16:creationId xmlns:a16="http://schemas.microsoft.com/office/drawing/2014/main" id="{320FE357-F745-904E-824C-92CEB891019D}"/>
              </a:ext>
            </a:extLst>
          </p:cNvPr>
          <p:cNvSpPr txBox="1"/>
          <p:nvPr/>
        </p:nvSpPr>
        <p:spPr>
          <a:xfrm>
            <a:off x="7534542" y="2483706"/>
            <a:ext cx="1384220" cy="307777"/>
          </a:xfrm>
          <a:prstGeom prst="rect">
            <a:avLst/>
          </a:prstGeom>
          <a:noFill/>
        </p:spPr>
        <p:txBody>
          <a:bodyPr wrap="square" rtlCol="0" anchor="ctr">
            <a:spAutoFit/>
          </a:bodyPr>
          <a:lstStyle/>
          <a:p>
            <a:pPr algn="ctr"/>
            <a:r>
              <a:rPr lang="ja-JP" altLang="en-US" sz="1400" dirty="0">
                <a:solidFill>
                  <a:schemeClr val="tx1">
                    <a:lumMod val="85000"/>
                    <a:lumOff val="15000"/>
                  </a:schemeClr>
                </a:solidFill>
                <a:latin typeface="+mn-ea"/>
                <a:cs typeface="メイリオ"/>
              </a:rPr>
              <a:t>－</a:t>
            </a:r>
            <a:r>
              <a:rPr lang="en-US" altLang="ja-JP" sz="1400" dirty="0">
                <a:solidFill>
                  <a:schemeClr val="tx1">
                    <a:lumMod val="85000"/>
                    <a:lumOff val="15000"/>
                  </a:schemeClr>
                </a:solidFill>
                <a:latin typeface="+mn-ea"/>
                <a:cs typeface="メイリオ"/>
              </a:rPr>
              <a:t>1,000</a:t>
            </a:r>
            <a:r>
              <a:rPr lang="ja-JP" altLang="en-US" sz="1400" dirty="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p:txBody>
      </p:sp>
      <p:sp>
        <p:nvSpPr>
          <p:cNvPr id="16" name="テキスト ボックス 15">
            <a:extLst>
              <a:ext uri="{FF2B5EF4-FFF2-40B4-BE49-F238E27FC236}">
                <a16:creationId xmlns:a16="http://schemas.microsoft.com/office/drawing/2014/main" id="{98D86419-0506-4842-BA78-7A711258336A}"/>
              </a:ext>
            </a:extLst>
          </p:cNvPr>
          <p:cNvSpPr txBox="1"/>
          <p:nvPr/>
        </p:nvSpPr>
        <p:spPr>
          <a:xfrm>
            <a:off x="7534542" y="1218902"/>
            <a:ext cx="1384220" cy="307777"/>
          </a:xfrm>
          <a:prstGeom prst="rect">
            <a:avLst/>
          </a:prstGeom>
          <a:solidFill>
            <a:srgbClr val="EEECE1"/>
          </a:solidFill>
        </p:spPr>
        <p:txBody>
          <a:bodyPr wrap="square" rtlCol="0" anchor="ctr">
            <a:spAutoFit/>
          </a:bodyPr>
          <a:lstStyle/>
          <a:p>
            <a:pPr algn="ctr"/>
            <a:r>
              <a:rPr lang="ja-JP" altLang="en-US" sz="1400" dirty="0">
                <a:solidFill>
                  <a:schemeClr val="tx1">
                    <a:lumMod val="85000"/>
                    <a:lumOff val="15000"/>
                  </a:schemeClr>
                </a:solidFill>
                <a:latin typeface="+mn-ea"/>
                <a:cs typeface="メイリオ"/>
              </a:rPr>
              <a:t>評価（利益）</a:t>
            </a:r>
            <a:endParaRPr lang="en-US" altLang="ja-JP" sz="1400" dirty="0">
              <a:solidFill>
                <a:schemeClr val="tx1">
                  <a:lumMod val="85000"/>
                  <a:lumOff val="15000"/>
                </a:schemeClr>
              </a:solidFill>
              <a:latin typeface="+mn-ea"/>
              <a:cs typeface="メイリオ"/>
            </a:endParaRPr>
          </a:p>
        </p:txBody>
      </p:sp>
      <p:sp>
        <p:nvSpPr>
          <p:cNvPr id="17" name="円/楕円 16">
            <a:extLst>
              <a:ext uri="{FF2B5EF4-FFF2-40B4-BE49-F238E27FC236}">
                <a16:creationId xmlns:a16="http://schemas.microsoft.com/office/drawing/2014/main" id="{727C5CFC-B7C5-244E-AABD-CBA777799251}"/>
              </a:ext>
            </a:extLst>
          </p:cNvPr>
          <p:cNvSpPr/>
          <p:nvPr/>
        </p:nvSpPr>
        <p:spPr>
          <a:xfrm>
            <a:off x="3295552" y="3873486"/>
            <a:ext cx="269666" cy="269666"/>
          </a:xfrm>
          <a:prstGeom prst="ellipse">
            <a:avLst/>
          </a:prstGeom>
          <a:solidFill>
            <a:srgbClr val="F0C257"/>
          </a:solidFill>
          <a:ln w="28575">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n-ea"/>
            </a:endParaRPr>
          </a:p>
        </p:txBody>
      </p:sp>
      <p:sp>
        <p:nvSpPr>
          <p:cNvPr id="18" name="テキスト ボックス 17">
            <a:extLst>
              <a:ext uri="{FF2B5EF4-FFF2-40B4-BE49-F238E27FC236}">
                <a16:creationId xmlns:a16="http://schemas.microsoft.com/office/drawing/2014/main" id="{F59E7410-9843-4549-B3CF-DE98F1576BA2}"/>
              </a:ext>
            </a:extLst>
          </p:cNvPr>
          <p:cNvSpPr txBox="1"/>
          <p:nvPr/>
        </p:nvSpPr>
        <p:spPr>
          <a:xfrm>
            <a:off x="5977963" y="3521077"/>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B</a:t>
            </a:r>
            <a:r>
              <a:rPr lang="ja-JP" altLang="en-US" sz="1400">
                <a:solidFill>
                  <a:schemeClr val="tx1">
                    <a:lumMod val="85000"/>
                    <a:lumOff val="15000"/>
                  </a:schemeClr>
                </a:solidFill>
                <a:latin typeface="+mn-ea"/>
                <a:cs typeface="メイリオ"/>
              </a:rPr>
              <a:t>がヒット</a:t>
            </a:r>
            <a:endParaRPr lang="en-US" altLang="ja-JP" sz="1400" dirty="0">
              <a:solidFill>
                <a:schemeClr val="tx1">
                  <a:lumMod val="85000"/>
                  <a:lumOff val="15000"/>
                </a:schemeClr>
              </a:solidFill>
              <a:latin typeface="+mn-ea"/>
              <a:cs typeface="メイリオ"/>
            </a:endParaRPr>
          </a:p>
        </p:txBody>
      </p:sp>
      <p:sp>
        <p:nvSpPr>
          <p:cNvPr id="19" name="テキスト ボックス 18">
            <a:extLst>
              <a:ext uri="{FF2B5EF4-FFF2-40B4-BE49-F238E27FC236}">
                <a16:creationId xmlns:a16="http://schemas.microsoft.com/office/drawing/2014/main" id="{5D7B7EDD-84E8-CF47-B590-5B6432A42B20}"/>
              </a:ext>
            </a:extLst>
          </p:cNvPr>
          <p:cNvSpPr txBox="1"/>
          <p:nvPr/>
        </p:nvSpPr>
        <p:spPr>
          <a:xfrm>
            <a:off x="5977963" y="4176691"/>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B</a:t>
            </a:r>
            <a:r>
              <a:rPr lang="ja-JP" altLang="en-US" sz="1400">
                <a:solidFill>
                  <a:schemeClr val="tx1">
                    <a:lumMod val="85000"/>
                    <a:lumOff val="15000"/>
                  </a:schemeClr>
                </a:solidFill>
                <a:latin typeface="+mn-ea"/>
                <a:cs typeface="メイリオ"/>
              </a:rPr>
              <a:t>が失敗</a:t>
            </a:r>
            <a:endParaRPr lang="en-US" altLang="ja-JP" sz="1400" dirty="0">
              <a:solidFill>
                <a:schemeClr val="tx1">
                  <a:lumMod val="85000"/>
                  <a:lumOff val="15000"/>
                </a:schemeClr>
              </a:solidFill>
              <a:latin typeface="+mn-ea"/>
              <a:cs typeface="メイリオ"/>
            </a:endParaRPr>
          </a:p>
        </p:txBody>
      </p:sp>
      <p:sp>
        <p:nvSpPr>
          <p:cNvPr id="20" name="テキスト ボックス 19">
            <a:extLst>
              <a:ext uri="{FF2B5EF4-FFF2-40B4-BE49-F238E27FC236}">
                <a16:creationId xmlns:a16="http://schemas.microsoft.com/office/drawing/2014/main" id="{B1ADE672-E5F0-9746-BFE8-5CAE723BAD09}"/>
              </a:ext>
            </a:extLst>
          </p:cNvPr>
          <p:cNvSpPr txBox="1"/>
          <p:nvPr/>
        </p:nvSpPr>
        <p:spPr>
          <a:xfrm>
            <a:off x="7534542" y="3521077"/>
            <a:ext cx="1384220" cy="307777"/>
          </a:xfrm>
          <a:prstGeom prst="rect">
            <a:avLst/>
          </a:prstGeom>
          <a:noFill/>
        </p:spPr>
        <p:txBody>
          <a:bodyPr wrap="square" rtlCol="0" anchor="ctr">
            <a:spAutoFit/>
          </a:bodyPr>
          <a:lstStyle/>
          <a:p>
            <a:pPr algn="ctr"/>
            <a:r>
              <a:rPr lang="en-US" altLang="ja-JP" sz="1400" dirty="0">
                <a:solidFill>
                  <a:schemeClr val="tx1">
                    <a:lumMod val="85000"/>
                    <a:lumOff val="15000"/>
                  </a:schemeClr>
                </a:solidFill>
                <a:latin typeface="+mn-ea"/>
                <a:cs typeface="メイリオ"/>
              </a:rPr>
              <a:t>2,000</a:t>
            </a:r>
            <a:r>
              <a:rPr lang="ja-JP" altLang="en-US" sz="140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p:txBody>
      </p:sp>
      <p:sp>
        <p:nvSpPr>
          <p:cNvPr id="21" name="テキスト ボックス 20">
            <a:extLst>
              <a:ext uri="{FF2B5EF4-FFF2-40B4-BE49-F238E27FC236}">
                <a16:creationId xmlns:a16="http://schemas.microsoft.com/office/drawing/2014/main" id="{22CB1463-5EA6-6D46-84A7-29815AFFA13B}"/>
              </a:ext>
            </a:extLst>
          </p:cNvPr>
          <p:cNvSpPr txBox="1"/>
          <p:nvPr/>
        </p:nvSpPr>
        <p:spPr>
          <a:xfrm>
            <a:off x="7534542" y="4176691"/>
            <a:ext cx="1384220" cy="307777"/>
          </a:xfrm>
          <a:prstGeom prst="rect">
            <a:avLst/>
          </a:prstGeom>
          <a:noFill/>
        </p:spPr>
        <p:txBody>
          <a:bodyPr wrap="square" rtlCol="0" anchor="ctr">
            <a:spAutoFit/>
          </a:bodyPr>
          <a:lstStyle/>
          <a:p>
            <a:pPr algn="ctr"/>
            <a:r>
              <a:rPr lang="ja-JP" altLang="en-US" sz="1400" dirty="0">
                <a:solidFill>
                  <a:schemeClr val="tx1">
                    <a:lumMod val="85000"/>
                    <a:lumOff val="15000"/>
                  </a:schemeClr>
                </a:solidFill>
                <a:latin typeface="+mn-ea"/>
                <a:cs typeface="メイリオ"/>
              </a:rPr>
              <a:t>－</a:t>
            </a:r>
            <a:r>
              <a:rPr lang="en-US" altLang="ja-JP" sz="1400" dirty="0">
                <a:solidFill>
                  <a:schemeClr val="tx1">
                    <a:lumMod val="85000"/>
                    <a:lumOff val="15000"/>
                  </a:schemeClr>
                </a:solidFill>
                <a:latin typeface="+mn-ea"/>
                <a:cs typeface="メイリオ"/>
              </a:rPr>
              <a:t>1,500</a:t>
            </a:r>
            <a:r>
              <a:rPr lang="ja-JP" altLang="en-US" sz="1400" dirty="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p:txBody>
      </p:sp>
      <p:sp>
        <p:nvSpPr>
          <p:cNvPr id="22" name="テキスト ボックス 21">
            <a:extLst>
              <a:ext uri="{FF2B5EF4-FFF2-40B4-BE49-F238E27FC236}">
                <a16:creationId xmlns:a16="http://schemas.microsoft.com/office/drawing/2014/main" id="{8FD4EFD1-3573-4D49-8B8A-8C4C6F5B29E2}"/>
              </a:ext>
            </a:extLst>
          </p:cNvPr>
          <p:cNvSpPr txBox="1"/>
          <p:nvPr/>
        </p:nvSpPr>
        <p:spPr>
          <a:xfrm>
            <a:off x="1815670" y="3083154"/>
            <a:ext cx="2246068" cy="738664"/>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アイデア</a:t>
            </a:r>
            <a:r>
              <a:rPr lang="en-US" altLang="ja-JP" sz="1400" dirty="0">
                <a:solidFill>
                  <a:schemeClr val="tx1">
                    <a:lumMod val="85000"/>
                    <a:lumOff val="15000"/>
                  </a:schemeClr>
                </a:solidFill>
                <a:latin typeface="+mn-ea"/>
                <a:cs typeface="メイリオ"/>
              </a:rPr>
              <a:t>B</a:t>
            </a:r>
            <a:r>
              <a:rPr lang="ja-JP" altLang="en-US" sz="1400">
                <a:solidFill>
                  <a:schemeClr val="tx1">
                    <a:lumMod val="85000"/>
                    <a:lumOff val="15000"/>
                  </a:schemeClr>
                </a:solidFill>
                <a:latin typeface="+mn-ea"/>
                <a:cs typeface="メイリオ"/>
              </a:rPr>
              <a:t>を商品化</a:t>
            </a:r>
            <a:endParaRPr lang="en-US" altLang="ja-JP" sz="1400" dirty="0">
              <a:solidFill>
                <a:schemeClr val="tx1">
                  <a:lumMod val="85000"/>
                  <a:lumOff val="15000"/>
                </a:schemeClr>
              </a:solidFill>
              <a:latin typeface="+mn-ea"/>
              <a:cs typeface="メイリオ"/>
            </a:endParaRPr>
          </a:p>
          <a:p>
            <a:r>
              <a:rPr lang="ja-JP" altLang="en-US" sz="1400">
                <a:solidFill>
                  <a:schemeClr val="tx1">
                    <a:lumMod val="85000"/>
                    <a:lumOff val="15000"/>
                  </a:schemeClr>
                </a:solidFill>
                <a:latin typeface="+mn-ea"/>
                <a:cs typeface="メイリオ"/>
              </a:rPr>
              <a:t>初期投資：</a:t>
            </a:r>
            <a:r>
              <a:rPr lang="en-US" altLang="ja-JP" sz="1400" dirty="0">
                <a:solidFill>
                  <a:schemeClr val="tx1">
                    <a:lumMod val="85000"/>
                    <a:lumOff val="15000"/>
                  </a:schemeClr>
                </a:solidFill>
                <a:latin typeface="+mn-ea"/>
                <a:cs typeface="メイリオ"/>
              </a:rPr>
              <a:t>1,000</a:t>
            </a:r>
            <a:r>
              <a:rPr lang="ja-JP" altLang="en-US" sz="140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a:p>
            <a:r>
              <a:rPr lang="ja-JP" altLang="en-US" sz="1400" b="1">
                <a:solidFill>
                  <a:srgbClr val="F99274"/>
                </a:solidFill>
                <a:latin typeface="+mn-ea"/>
                <a:cs typeface="メイリオ"/>
              </a:rPr>
              <a:t>期待値：</a:t>
            </a:r>
            <a:r>
              <a:rPr lang="en-US" altLang="ja-JP" sz="1400" b="1" dirty="0">
                <a:solidFill>
                  <a:srgbClr val="F99274"/>
                </a:solidFill>
                <a:latin typeface="+mn-ea"/>
                <a:cs typeface="メイリオ"/>
              </a:rPr>
              <a:t>250</a:t>
            </a:r>
            <a:r>
              <a:rPr lang="ja-JP" altLang="en-US" sz="1400" b="1">
                <a:solidFill>
                  <a:srgbClr val="F99274"/>
                </a:solidFill>
                <a:latin typeface="+mn-ea"/>
                <a:cs typeface="メイリオ"/>
              </a:rPr>
              <a:t>万円</a:t>
            </a:r>
            <a:endParaRPr lang="en-US" altLang="ja-JP" sz="1400" b="1" dirty="0">
              <a:solidFill>
                <a:srgbClr val="F99274"/>
              </a:solidFill>
              <a:latin typeface="+mn-ea"/>
              <a:cs typeface="メイリオ"/>
            </a:endParaRPr>
          </a:p>
        </p:txBody>
      </p:sp>
      <p:sp>
        <p:nvSpPr>
          <p:cNvPr id="23" name="テキスト ボックス 22">
            <a:extLst>
              <a:ext uri="{FF2B5EF4-FFF2-40B4-BE49-F238E27FC236}">
                <a16:creationId xmlns:a16="http://schemas.microsoft.com/office/drawing/2014/main" id="{8940D765-2DFA-4544-BD91-3349248C967F}"/>
              </a:ext>
            </a:extLst>
          </p:cNvPr>
          <p:cNvSpPr txBox="1"/>
          <p:nvPr/>
        </p:nvSpPr>
        <p:spPr>
          <a:xfrm>
            <a:off x="3861040" y="1558732"/>
            <a:ext cx="224606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ヒットする（</a:t>
            </a:r>
            <a:r>
              <a:rPr lang="en-US" altLang="ja-JP" sz="1400" dirty="0">
                <a:solidFill>
                  <a:schemeClr val="tx1">
                    <a:lumMod val="85000"/>
                    <a:lumOff val="15000"/>
                  </a:schemeClr>
                </a:solidFill>
                <a:latin typeface="+mn-ea"/>
                <a:cs typeface="メイリオ"/>
              </a:rPr>
              <a:t>70%</a:t>
            </a:r>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cxnSp>
        <p:nvCxnSpPr>
          <p:cNvPr id="24" name="直線コネクタ 23">
            <a:extLst>
              <a:ext uri="{FF2B5EF4-FFF2-40B4-BE49-F238E27FC236}">
                <a16:creationId xmlns:a16="http://schemas.microsoft.com/office/drawing/2014/main" id="{634F47D3-5545-2E4C-BC81-9BA6A1F2D918}"/>
              </a:ext>
            </a:extLst>
          </p:cNvPr>
          <p:cNvCxnSpPr>
            <a:cxnSpLocks/>
            <a:stCxn id="11" idx="6"/>
          </p:cNvCxnSpPr>
          <p:nvPr/>
        </p:nvCxnSpPr>
        <p:spPr>
          <a:xfrm flipV="1">
            <a:off x="3565218" y="1974208"/>
            <a:ext cx="429574" cy="341128"/>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BE04A56A-81F3-8149-A38A-FBCCEB4A2322}"/>
              </a:ext>
            </a:extLst>
          </p:cNvPr>
          <p:cNvCxnSpPr>
            <a:cxnSpLocks/>
          </p:cNvCxnSpPr>
          <p:nvPr/>
        </p:nvCxnSpPr>
        <p:spPr>
          <a:xfrm>
            <a:off x="3563207" y="2307565"/>
            <a:ext cx="429574" cy="341128"/>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AB72DDA0-31CE-9744-AF22-58B6CBC67CC0}"/>
              </a:ext>
            </a:extLst>
          </p:cNvPr>
          <p:cNvCxnSpPr>
            <a:cxnSpLocks/>
          </p:cNvCxnSpPr>
          <p:nvPr/>
        </p:nvCxnSpPr>
        <p:spPr>
          <a:xfrm>
            <a:off x="1898784" y="2316127"/>
            <a:ext cx="1384220"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FA14C267-FD9C-394A-9CC2-D90D6E2B7FB0}"/>
              </a:ext>
            </a:extLst>
          </p:cNvPr>
          <p:cNvCxnSpPr>
            <a:cxnSpLocks/>
          </p:cNvCxnSpPr>
          <p:nvPr/>
        </p:nvCxnSpPr>
        <p:spPr>
          <a:xfrm flipV="1">
            <a:off x="3565218" y="3666519"/>
            <a:ext cx="429574" cy="341128"/>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E0945862-917A-EC4E-8B2F-43AFBB549EB6}"/>
              </a:ext>
            </a:extLst>
          </p:cNvPr>
          <p:cNvCxnSpPr>
            <a:cxnSpLocks/>
          </p:cNvCxnSpPr>
          <p:nvPr/>
        </p:nvCxnSpPr>
        <p:spPr>
          <a:xfrm>
            <a:off x="3988396" y="2647349"/>
            <a:ext cx="1753931"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4AD4409C-4B21-C246-9412-5174AB4968C6}"/>
              </a:ext>
            </a:extLst>
          </p:cNvPr>
          <p:cNvCxnSpPr>
            <a:cxnSpLocks/>
          </p:cNvCxnSpPr>
          <p:nvPr/>
        </p:nvCxnSpPr>
        <p:spPr>
          <a:xfrm>
            <a:off x="3988396" y="1972222"/>
            <a:ext cx="1753931"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C1C0751E-D6D0-A140-9F1B-E9D255687AB3}"/>
              </a:ext>
            </a:extLst>
          </p:cNvPr>
          <p:cNvCxnSpPr>
            <a:cxnSpLocks/>
          </p:cNvCxnSpPr>
          <p:nvPr/>
        </p:nvCxnSpPr>
        <p:spPr>
          <a:xfrm>
            <a:off x="3988396" y="3666519"/>
            <a:ext cx="1753931"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27369EEB-E0B3-684C-B8BC-CE9D727B3E8D}"/>
              </a:ext>
            </a:extLst>
          </p:cNvPr>
          <p:cNvCxnSpPr>
            <a:cxnSpLocks/>
          </p:cNvCxnSpPr>
          <p:nvPr/>
        </p:nvCxnSpPr>
        <p:spPr>
          <a:xfrm>
            <a:off x="3988396" y="4341005"/>
            <a:ext cx="1753931"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8BFCB2C-C180-7A4B-BF7D-054BAF763966}"/>
              </a:ext>
            </a:extLst>
          </p:cNvPr>
          <p:cNvCxnSpPr>
            <a:cxnSpLocks/>
          </p:cNvCxnSpPr>
          <p:nvPr/>
        </p:nvCxnSpPr>
        <p:spPr>
          <a:xfrm>
            <a:off x="3563207" y="3999876"/>
            <a:ext cx="429574" cy="341128"/>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83E1E8F9-8891-874C-AC78-C52116AE24B8}"/>
              </a:ext>
            </a:extLst>
          </p:cNvPr>
          <p:cNvCxnSpPr>
            <a:cxnSpLocks/>
            <a:stCxn id="9" idx="3"/>
          </p:cNvCxnSpPr>
          <p:nvPr/>
        </p:nvCxnSpPr>
        <p:spPr>
          <a:xfrm flipV="1">
            <a:off x="1256904" y="2316825"/>
            <a:ext cx="658811" cy="845003"/>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a:extLst>
              <a:ext uri="{FF2B5EF4-FFF2-40B4-BE49-F238E27FC236}">
                <a16:creationId xmlns:a16="http://schemas.microsoft.com/office/drawing/2014/main" id="{89818A72-CE79-674F-9082-8C75E682F0F6}"/>
              </a:ext>
            </a:extLst>
          </p:cNvPr>
          <p:cNvSpPr txBox="1"/>
          <p:nvPr/>
        </p:nvSpPr>
        <p:spPr>
          <a:xfrm>
            <a:off x="1815670" y="1367258"/>
            <a:ext cx="2246068" cy="738664"/>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アイデア</a:t>
            </a:r>
            <a:r>
              <a:rPr lang="en-US" altLang="ja-JP" sz="1400" dirty="0">
                <a:solidFill>
                  <a:schemeClr val="tx1">
                    <a:lumMod val="85000"/>
                    <a:lumOff val="15000"/>
                  </a:schemeClr>
                </a:solidFill>
                <a:latin typeface="+mn-ea"/>
                <a:cs typeface="メイリオ"/>
              </a:rPr>
              <a:t>A</a:t>
            </a:r>
            <a:r>
              <a:rPr lang="ja-JP" altLang="en-US" sz="1400">
                <a:solidFill>
                  <a:schemeClr val="tx1">
                    <a:lumMod val="85000"/>
                    <a:lumOff val="15000"/>
                  </a:schemeClr>
                </a:solidFill>
                <a:latin typeface="+mn-ea"/>
                <a:cs typeface="メイリオ"/>
              </a:rPr>
              <a:t>を商品化</a:t>
            </a:r>
            <a:endParaRPr lang="en-US" altLang="ja-JP" sz="1400" dirty="0">
              <a:solidFill>
                <a:schemeClr val="tx1">
                  <a:lumMod val="85000"/>
                  <a:lumOff val="15000"/>
                </a:schemeClr>
              </a:solidFill>
              <a:latin typeface="+mn-ea"/>
              <a:cs typeface="メイリオ"/>
            </a:endParaRPr>
          </a:p>
          <a:p>
            <a:r>
              <a:rPr lang="ja-JP" altLang="en-US" sz="1400">
                <a:solidFill>
                  <a:schemeClr val="tx1">
                    <a:lumMod val="85000"/>
                    <a:lumOff val="15000"/>
                  </a:schemeClr>
                </a:solidFill>
                <a:latin typeface="+mn-ea"/>
                <a:cs typeface="メイリオ"/>
              </a:rPr>
              <a:t>初期投資：</a:t>
            </a:r>
            <a:r>
              <a:rPr lang="en-US" altLang="ja-JP" sz="1400" dirty="0">
                <a:solidFill>
                  <a:schemeClr val="tx1">
                    <a:lumMod val="85000"/>
                    <a:lumOff val="15000"/>
                  </a:schemeClr>
                </a:solidFill>
                <a:latin typeface="+mn-ea"/>
                <a:cs typeface="メイリオ"/>
              </a:rPr>
              <a:t>500</a:t>
            </a:r>
            <a:r>
              <a:rPr lang="ja-JP" altLang="en-US" sz="1400">
                <a:solidFill>
                  <a:schemeClr val="tx1">
                    <a:lumMod val="85000"/>
                    <a:lumOff val="15000"/>
                  </a:schemeClr>
                </a:solidFill>
                <a:latin typeface="+mn-ea"/>
                <a:cs typeface="メイリオ"/>
              </a:rPr>
              <a:t>万円</a:t>
            </a:r>
            <a:endParaRPr lang="en-US" altLang="ja-JP" sz="1400" dirty="0">
              <a:solidFill>
                <a:schemeClr val="tx1">
                  <a:lumMod val="85000"/>
                  <a:lumOff val="15000"/>
                </a:schemeClr>
              </a:solidFill>
              <a:latin typeface="+mn-ea"/>
              <a:cs typeface="メイリオ"/>
            </a:endParaRPr>
          </a:p>
          <a:p>
            <a:r>
              <a:rPr lang="ja-JP" altLang="en-US" sz="1400" b="1">
                <a:solidFill>
                  <a:srgbClr val="F99274"/>
                </a:solidFill>
                <a:latin typeface="+mn-ea"/>
                <a:cs typeface="メイリオ"/>
              </a:rPr>
              <a:t>期待値：</a:t>
            </a:r>
            <a:r>
              <a:rPr lang="en-US" altLang="ja-JP" sz="1400" b="1" dirty="0">
                <a:solidFill>
                  <a:srgbClr val="F99274"/>
                </a:solidFill>
                <a:latin typeface="+mn-ea"/>
                <a:cs typeface="メイリオ"/>
              </a:rPr>
              <a:t>750</a:t>
            </a:r>
            <a:r>
              <a:rPr lang="ja-JP" altLang="en-US" sz="1400" b="1">
                <a:solidFill>
                  <a:srgbClr val="F99274"/>
                </a:solidFill>
                <a:latin typeface="+mn-ea"/>
                <a:cs typeface="メイリオ"/>
              </a:rPr>
              <a:t>万円</a:t>
            </a:r>
            <a:endParaRPr lang="en-US" altLang="ja-JP" sz="1400" b="1" dirty="0">
              <a:solidFill>
                <a:srgbClr val="F99274"/>
              </a:solidFill>
              <a:latin typeface="+mn-ea"/>
              <a:cs typeface="メイリオ"/>
            </a:endParaRPr>
          </a:p>
        </p:txBody>
      </p:sp>
      <p:sp>
        <p:nvSpPr>
          <p:cNvPr id="35" name="テキスト ボックス 34">
            <a:extLst>
              <a:ext uri="{FF2B5EF4-FFF2-40B4-BE49-F238E27FC236}">
                <a16:creationId xmlns:a16="http://schemas.microsoft.com/office/drawing/2014/main" id="{87C4EF36-3AFD-7543-9E74-B6375062947E}"/>
              </a:ext>
            </a:extLst>
          </p:cNvPr>
          <p:cNvSpPr txBox="1"/>
          <p:nvPr/>
        </p:nvSpPr>
        <p:spPr>
          <a:xfrm>
            <a:off x="3861040" y="2233863"/>
            <a:ext cx="224606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ヒットしない（</a:t>
            </a:r>
            <a:r>
              <a:rPr lang="en-US" altLang="ja-JP" sz="1400" dirty="0">
                <a:solidFill>
                  <a:schemeClr val="tx1">
                    <a:lumMod val="85000"/>
                    <a:lumOff val="15000"/>
                  </a:schemeClr>
                </a:solidFill>
                <a:latin typeface="+mn-ea"/>
                <a:cs typeface="メイリオ"/>
              </a:rPr>
              <a:t>30%</a:t>
            </a:r>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sp>
        <p:nvSpPr>
          <p:cNvPr id="36" name="テキスト ボックス 35">
            <a:extLst>
              <a:ext uri="{FF2B5EF4-FFF2-40B4-BE49-F238E27FC236}">
                <a16:creationId xmlns:a16="http://schemas.microsoft.com/office/drawing/2014/main" id="{5F3FC89B-1EC2-3A4D-86F1-8CCBD7CD3538}"/>
              </a:ext>
            </a:extLst>
          </p:cNvPr>
          <p:cNvSpPr txBox="1"/>
          <p:nvPr/>
        </p:nvSpPr>
        <p:spPr>
          <a:xfrm>
            <a:off x="3861040" y="3253033"/>
            <a:ext cx="224606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ヒットする（</a:t>
            </a:r>
            <a:r>
              <a:rPr lang="en-US" altLang="ja-JP" sz="1400" dirty="0">
                <a:solidFill>
                  <a:schemeClr val="tx1">
                    <a:lumMod val="85000"/>
                    <a:lumOff val="15000"/>
                  </a:schemeClr>
                </a:solidFill>
                <a:latin typeface="+mn-ea"/>
                <a:cs typeface="メイリオ"/>
              </a:rPr>
              <a:t>50%</a:t>
            </a:r>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sp>
        <p:nvSpPr>
          <p:cNvPr id="37" name="テキスト ボックス 36">
            <a:extLst>
              <a:ext uri="{FF2B5EF4-FFF2-40B4-BE49-F238E27FC236}">
                <a16:creationId xmlns:a16="http://schemas.microsoft.com/office/drawing/2014/main" id="{44B8B16B-7B50-3840-B6C2-35AA0C05B617}"/>
              </a:ext>
            </a:extLst>
          </p:cNvPr>
          <p:cNvSpPr txBox="1"/>
          <p:nvPr/>
        </p:nvSpPr>
        <p:spPr>
          <a:xfrm>
            <a:off x="3861040" y="3927517"/>
            <a:ext cx="224606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ヒットしない（</a:t>
            </a:r>
            <a:r>
              <a:rPr lang="en-US" altLang="ja-JP" sz="1400" dirty="0">
                <a:solidFill>
                  <a:schemeClr val="tx1">
                    <a:lumMod val="85000"/>
                    <a:lumOff val="15000"/>
                  </a:schemeClr>
                </a:solidFill>
                <a:latin typeface="+mn-ea"/>
                <a:cs typeface="メイリオ"/>
              </a:rPr>
              <a:t>50%</a:t>
            </a:r>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sp>
        <p:nvSpPr>
          <p:cNvPr id="38" name="テキスト ボックス 37">
            <a:extLst>
              <a:ext uri="{FF2B5EF4-FFF2-40B4-BE49-F238E27FC236}">
                <a16:creationId xmlns:a16="http://schemas.microsoft.com/office/drawing/2014/main" id="{92351C1B-FEBF-0B4D-A129-F071F036AC4E}"/>
              </a:ext>
            </a:extLst>
          </p:cNvPr>
          <p:cNvSpPr txBox="1"/>
          <p:nvPr/>
        </p:nvSpPr>
        <p:spPr>
          <a:xfrm>
            <a:off x="1827522" y="4325241"/>
            <a:ext cx="4385717" cy="523220"/>
          </a:xfrm>
          <a:prstGeom prst="rect">
            <a:avLst/>
          </a:prstGeom>
          <a:noFill/>
        </p:spPr>
        <p:txBody>
          <a:bodyPr wrap="square" rtlCol="0" anchor="ctr">
            <a:spAutoFit/>
          </a:bodyPr>
          <a:lstStyle/>
          <a:p>
            <a:r>
              <a:rPr lang="en-US" altLang="ja-JP" sz="1400" dirty="0">
                <a:solidFill>
                  <a:srgbClr val="F99274"/>
                </a:solidFill>
                <a:latin typeface="+mn-ea"/>
                <a:cs typeface="メイリオ"/>
              </a:rPr>
              <a:t>※</a:t>
            </a:r>
            <a:r>
              <a:rPr lang="ja-JP" altLang="en-US" sz="1400" dirty="0">
                <a:solidFill>
                  <a:srgbClr val="F99274"/>
                </a:solidFill>
                <a:latin typeface="+mn-ea"/>
                <a:cs typeface="メイリオ"/>
              </a:rPr>
              <a:t>期待値の計算式</a:t>
            </a:r>
            <a:endParaRPr lang="en-US" altLang="ja-JP" sz="1400" dirty="0">
              <a:solidFill>
                <a:srgbClr val="F99274"/>
              </a:solidFill>
              <a:latin typeface="+mn-ea"/>
              <a:cs typeface="メイリオ"/>
            </a:endParaRPr>
          </a:p>
          <a:p>
            <a:r>
              <a:rPr lang="en-US" altLang="ja-JP" sz="1400" dirty="0">
                <a:solidFill>
                  <a:srgbClr val="F99274"/>
                </a:solidFill>
                <a:latin typeface="+mn-ea"/>
                <a:cs typeface="メイリオ"/>
              </a:rPr>
              <a:t>2,000</a:t>
            </a:r>
            <a:r>
              <a:rPr lang="ja-JP" altLang="en-US" sz="1400" dirty="0">
                <a:solidFill>
                  <a:srgbClr val="F99274"/>
                </a:solidFill>
                <a:latin typeface="+mn-ea"/>
                <a:cs typeface="メイリオ"/>
              </a:rPr>
              <a:t>万円</a:t>
            </a:r>
            <a:r>
              <a:rPr lang="en-US" altLang="ja-JP" sz="1400" dirty="0">
                <a:solidFill>
                  <a:srgbClr val="F99274"/>
                </a:solidFill>
                <a:latin typeface="+mn-ea"/>
                <a:cs typeface="メイリオ"/>
              </a:rPr>
              <a:t>×50%</a:t>
            </a:r>
            <a:r>
              <a:rPr lang="ja-JP" altLang="en-US" sz="1400" dirty="0">
                <a:solidFill>
                  <a:srgbClr val="F99274"/>
                </a:solidFill>
                <a:latin typeface="+mn-ea"/>
                <a:cs typeface="メイリオ"/>
              </a:rPr>
              <a:t>＋</a:t>
            </a:r>
            <a:r>
              <a:rPr lang="en-US" altLang="ja-JP" sz="1400" dirty="0">
                <a:solidFill>
                  <a:srgbClr val="F99274"/>
                </a:solidFill>
                <a:latin typeface="+mn-ea"/>
                <a:cs typeface="メイリオ"/>
              </a:rPr>
              <a:t>(</a:t>
            </a:r>
            <a:r>
              <a:rPr lang="ja-JP" altLang="en-US" sz="1400" dirty="0">
                <a:solidFill>
                  <a:srgbClr val="F99274"/>
                </a:solidFill>
                <a:latin typeface="+mn-ea"/>
                <a:cs typeface="メイリオ"/>
              </a:rPr>
              <a:t>－</a:t>
            </a:r>
            <a:r>
              <a:rPr lang="en-US" altLang="ja-JP" sz="1400" dirty="0">
                <a:solidFill>
                  <a:srgbClr val="F99274"/>
                </a:solidFill>
                <a:latin typeface="+mn-ea"/>
                <a:cs typeface="メイリオ"/>
              </a:rPr>
              <a:t>1,500</a:t>
            </a:r>
            <a:r>
              <a:rPr lang="ja-JP" altLang="en-US" sz="1400" dirty="0">
                <a:solidFill>
                  <a:srgbClr val="F99274"/>
                </a:solidFill>
                <a:latin typeface="+mn-ea"/>
                <a:cs typeface="メイリオ"/>
              </a:rPr>
              <a:t>万円</a:t>
            </a:r>
            <a:r>
              <a:rPr lang="en-US" altLang="ja-JP" sz="1400" dirty="0">
                <a:solidFill>
                  <a:srgbClr val="F99274"/>
                </a:solidFill>
                <a:latin typeface="+mn-ea"/>
                <a:cs typeface="メイリオ"/>
              </a:rPr>
              <a:t>)×50%</a:t>
            </a:r>
            <a:r>
              <a:rPr lang="ja-JP" altLang="en-US" sz="1400" dirty="0">
                <a:solidFill>
                  <a:srgbClr val="F99274"/>
                </a:solidFill>
                <a:latin typeface="+mn-ea"/>
                <a:cs typeface="メイリオ"/>
              </a:rPr>
              <a:t>＝</a:t>
            </a:r>
            <a:r>
              <a:rPr lang="en-US" altLang="ja-JP" sz="1400" dirty="0">
                <a:solidFill>
                  <a:srgbClr val="F99274"/>
                </a:solidFill>
                <a:latin typeface="+mn-ea"/>
                <a:cs typeface="メイリオ"/>
              </a:rPr>
              <a:t>250</a:t>
            </a:r>
            <a:r>
              <a:rPr lang="ja-JP" altLang="en-US" sz="1400" dirty="0">
                <a:solidFill>
                  <a:srgbClr val="F99274"/>
                </a:solidFill>
                <a:latin typeface="+mn-ea"/>
                <a:cs typeface="メイリオ"/>
              </a:rPr>
              <a:t>万円</a:t>
            </a:r>
            <a:endParaRPr lang="en-US" altLang="ja-JP" sz="1400" dirty="0">
              <a:solidFill>
                <a:srgbClr val="F99274"/>
              </a:solidFill>
              <a:latin typeface="+mn-ea"/>
              <a:cs typeface="メイリオ"/>
            </a:endParaRPr>
          </a:p>
        </p:txBody>
      </p:sp>
      <p:cxnSp>
        <p:nvCxnSpPr>
          <p:cNvPr id="39" name="直線コネクタ 38">
            <a:extLst>
              <a:ext uri="{FF2B5EF4-FFF2-40B4-BE49-F238E27FC236}">
                <a16:creationId xmlns:a16="http://schemas.microsoft.com/office/drawing/2014/main" id="{8ED6D766-E984-2D4B-9AB7-9A32174BA317}"/>
              </a:ext>
            </a:extLst>
          </p:cNvPr>
          <p:cNvCxnSpPr>
            <a:cxnSpLocks/>
          </p:cNvCxnSpPr>
          <p:nvPr/>
        </p:nvCxnSpPr>
        <p:spPr>
          <a:xfrm>
            <a:off x="1258362" y="3168554"/>
            <a:ext cx="658811" cy="845004"/>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21A977CD-6F0F-B44F-A41B-6A23F958DD30}"/>
              </a:ext>
            </a:extLst>
          </p:cNvPr>
          <p:cNvCxnSpPr>
            <a:cxnSpLocks/>
          </p:cNvCxnSpPr>
          <p:nvPr/>
        </p:nvCxnSpPr>
        <p:spPr>
          <a:xfrm>
            <a:off x="1898784" y="4008319"/>
            <a:ext cx="1384220"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41" name="正方形/長方形 40">
            <a:extLst>
              <a:ext uri="{FF2B5EF4-FFF2-40B4-BE49-F238E27FC236}">
                <a16:creationId xmlns:a16="http://schemas.microsoft.com/office/drawing/2014/main" id="{794C667F-8B86-8145-9350-2EC78EF94034}"/>
              </a:ext>
            </a:extLst>
          </p:cNvPr>
          <p:cNvSpPr/>
          <p:nvPr/>
        </p:nvSpPr>
        <p:spPr>
          <a:xfrm>
            <a:off x="1230509" y="5780967"/>
            <a:ext cx="184141" cy="184141"/>
          </a:xfrm>
          <a:prstGeom prst="rect">
            <a:avLst/>
          </a:prstGeom>
          <a:solidFill>
            <a:srgbClr val="F0C257"/>
          </a:solidFill>
          <a:ln w="19050">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latin typeface="+mn-ea"/>
            </a:endParaRPr>
          </a:p>
        </p:txBody>
      </p:sp>
      <p:sp>
        <p:nvSpPr>
          <p:cNvPr id="42" name="テキスト ボックス 41">
            <a:extLst>
              <a:ext uri="{FF2B5EF4-FFF2-40B4-BE49-F238E27FC236}">
                <a16:creationId xmlns:a16="http://schemas.microsoft.com/office/drawing/2014/main" id="{22A6E4E8-3B99-2648-9596-C06BDFF1133C}"/>
              </a:ext>
            </a:extLst>
          </p:cNvPr>
          <p:cNvSpPr txBox="1"/>
          <p:nvPr/>
        </p:nvSpPr>
        <p:spPr>
          <a:xfrm>
            <a:off x="1511617" y="5642206"/>
            <a:ext cx="3405657" cy="461665"/>
          </a:xfrm>
          <a:prstGeom prst="rect">
            <a:avLst/>
          </a:prstGeom>
          <a:noFill/>
        </p:spPr>
        <p:txBody>
          <a:bodyPr wrap="square" rtlCol="0" anchor="ctr">
            <a:spAutoFit/>
          </a:bodyPr>
          <a:lstStyle/>
          <a:p>
            <a:r>
              <a:rPr lang="ja-JP" altLang="en-US" sz="1200">
                <a:solidFill>
                  <a:schemeClr val="tx1">
                    <a:lumMod val="85000"/>
                    <a:lumOff val="15000"/>
                  </a:schemeClr>
                </a:solidFill>
                <a:latin typeface="+mn-ea"/>
                <a:cs typeface="メイリオ"/>
              </a:rPr>
              <a:t>決定ノード</a:t>
            </a:r>
            <a:endParaRPr lang="en-US" altLang="ja-JP" sz="1200" dirty="0">
              <a:solidFill>
                <a:schemeClr val="tx1">
                  <a:lumMod val="85000"/>
                  <a:lumOff val="15000"/>
                </a:schemeClr>
              </a:solidFill>
              <a:latin typeface="+mn-ea"/>
              <a:cs typeface="メイリオ"/>
            </a:endParaRPr>
          </a:p>
          <a:p>
            <a:r>
              <a:rPr lang="ja-JP" altLang="en-US" sz="1200">
                <a:solidFill>
                  <a:schemeClr val="tx1">
                    <a:lumMod val="85000"/>
                    <a:lumOff val="15000"/>
                  </a:schemeClr>
                </a:solidFill>
                <a:latin typeface="+mn-ea"/>
                <a:cs typeface="メイリオ"/>
              </a:rPr>
              <a:t>意思決定が行われる。分岐は選択肢を表す</a:t>
            </a:r>
            <a:endParaRPr lang="en-US" altLang="ja-JP" sz="1200" dirty="0">
              <a:solidFill>
                <a:schemeClr val="tx1">
                  <a:lumMod val="85000"/>
                  <a:lumOff val="15000"/>
                </a:schemeClr>
              </a:solidFill>
              <a:latin typeface="+mn-ea"/>
              <a:cs typeface="メイリオ"/>
            </a:endParaRPr>
          </a:p>
        </p:txBody>
      </p:sp>
      <p:sp>
        <p:nvSpPr>
          <p:cNvPr id="43" name="テキスト ボックス 42">
            <a:extLst>
              <a:ext uri="{FF2B5EF4-FFF2-40B4-BE49-F238E27FC236}">
                <a16:creationId xmlns:a16="http://schemas.microsoft.com/office/drawing/2014/main" id="{AD9476B9-10AA-8447-A71E-4E78D297E544}"/>
              </a:ext>
            </a:extLst>
          </p:cNvPr>
          <p:cNvSpPr txBox="1"/>
          <p:nvPr/>
        </p:nvSpPr>
        <p:spPr>
          <a:xfrm>
            <a:off x="1312618" y="5719152"/>
            <a:ext cx="64228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sp>
        <p:nvSpPr>
          <p:cNvPr id="44" name="テキスト ボックス 43">
            <a:extLst>
              <a:ext uri="{FF2B5EF4-FFF2-40B4-BE49-F238E27FC236}">
                <a16:creationId xmlns:a16="http://schemas.microsoft.com/office/drawing/2014/main" id="{BB1933BE-8C05-B14C-A253-E2E1AAE46780}"/>
              </a:ext>
            </a:extLst>
          </p:cNvPr>
          <p:cNvSpPr txBox="1"/>
          <p:nvPr/>
        </p:nvSpPr>
        <p:spPr>
          <a:xfrm>
            <a:off x="5140686" y="5642206"/>
            <a:ext cx="3778076" cy="461665"/>
          </a:xfrm>
          <a:prstGeom prst="rect">
            <a:avLst/>
          </a:prstGeom>
          <a:noFill/>
        </p:spPr>
        <p:txBody>
          <a:bodyPr wrap="square" rtlCol="0" anchor="ctr">
            <a:spAutoFit/>
          </a:bodyPr>
          <a:lstStyle/>
          <a:p>
            <a:r>
              <a:rPr lang="ja-JP" altLang="en-US" sz="1200">
                <a:solidFill>
                  <a:schemeClr val="tx1">
                    <a:lumMod val="85000"/>
                    <a:lumOff val="15000"/>
                  </a:schemeClr>
                </a:solidFill>
                <a:latin typeface="+mn-ea"/>
                <a:cs typeface="メイリオ"/>
              </a:rPr>
              <a:t>確率ノード</a:t>
            </a:r>
            <a:endParaRPr lang="en-US" altLang="ja-JP" sz="1200" dirty="0">
              <a:solidFill>
                <a:schemeClr val="tx1">
                  <a:lumMod val="85000"/>
                  <a:lumOff val="15000"/>
                </a:schemeClr>
              </a:solidFill>
              <a:latin typeface="+mn-ea"/>
              <a:cs typeface="メイリオ"/>
            </a:endParaRPr>
          </a:p>
          <a:p>
            <a:r>
              <a:rPr lang="ja-JP" altLang="en-US" sz="1200">
                <a:solidFill>
                  <a:schemeClr val="tx1">
                    <a:lumMod val="85000"/>
                    <a:lumOff val="15000"/>
                  </a:schemeClr>
                </a:solidFill>
                <a:latin typeface="+mn-ea"/>
                <a:cs typeface="メイリオ"/>
              </a:rPr>
              <a:t>何らかの情報が明らかになる。分岐は状況を表す</a:t>
            </a:r>
            <a:endParaRPr lang="en-US" altLang="ja-JP" sz="1200" dirty="0">
              <a:solidFill>
                <a:schemeClr val="tx1">
                  <a:lumMod val="85000"/>
                  <a:lumOff val="15000"/>
                </a:schemeClr>
              </a:solidFill>
              <a:latin typeface="+mn-ea"/>
              <a:cs typeface="メイリオ"/>
            </a:endParaRPr>
          </a:p>
        </p:txBody>
      </p:sp>
      <p:sp>
        <p:nvSpPr>
          <p:cNvPr id="45" name="テキスト ボックス 44">
            <a:extLst>
              <a:ext uri="{FF2B5EF4-FFF2-40B4-BE49-F238E27FC236}">
                <a16:creationId xmlns:a16="http://schemas.microsoft.com/office/drawing/2014/main" id="{8CBA3D5C-8CD3-B447-AFA5-B81D35198E0A}"/>
              </a:ext>
            </a:extLst>
          </p:cNvPr>
          <p:cNvSpPr txBox="1"/>
          <p:nvPr/>
        </p:nvSpPr>
        <p:spPr>
          <a:xfrm>
            <a:off x="4941688" y="5719152"/>
            <a:ext cx="642288" cy="307777"/>
          </a:xfrm>
          <a:prstGeom prst="rect">
            <a:avLst/>
          </a:prstGeom>
          <a:noFill/>
        </p:spPr>
        <p:txBody>
          <a:bodyPr wrap="square" rtlCol="0" anchor="ctr">
            <a:spAutoFit/>
          </a:bodyPr>
          <a:lstStyle/>
          <a:p>
            <a:r>
              <a:rPr lang="ja-JP" altLang="en-US" sz="1400">
                <a:solidFill>
                  <a:schemeClr val="tx1">
                    <a:lumMod val="85000"/>
                    <a:lumOff val="15000"/>
                  </a:schemeClr>
                </a:solidFill>
                <a:latin typeface="+mn-ea"/>
                <a:cs typeface="メイリオ"/>
              </a:rPr>
              <a:t>：</a:t>
            </a:r>
            <a:endParaRPr lang="en-US" altLang="ja-JP" sz="1400" dirty="0">
              <a:solidFill>
                <a:schemeClr val="tx1">
                  <a:lumMod val="85000"/>
                  <a:lumOff val="15000"/>
                </a:schemeClr>
              </a:solidFill>
              <a:latin typeface="+mn-ea"/>
              <a:cs typeface="メイリオ"/>
            </a:endParaRPr>
          </a:p>
        </p:txBody>
      </p:sp>
      <p:sp>
        <p:nvSpPr>
          <p:cNvPr id="46" name="大かっこ 45">
            <a:extLst>
              <a:ext uri="{FF2B5EF4-FFF2-40B4-BE49-F238E27FC236}">
                <a16:creationId xmlns:a16="http://schemas.microsoft.com/office/drawing/2014/main" id="{35C9F70C-55FB-9444-B9F9-BEF5632CDA8C}"/>
              </a:ext>
            </a:extLst>
          </p:cNvPr>
          <p:cNvSpPr/>
          <p:nvPr/>
        </p:nvSpPr>
        <p:spPr>
          <a:xfrm>
            <a:off x="849539" y="5569445"/>
            <a:ext cx="8206922" cy="610796"/>
          </a:xfrm>
          <a:prstGeom prst="bracketPair">
            <a:avLst/>
          </a:prstGeom>
          <a:ln w="1270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1400">
              <a:latin typeface="+mn-ea"/>
            </a:endParaRPr>
          </a:p>
        </p:txBody>
      </p:sp>
      <p:cxnSp>
        <p:nvCxnSpPr>
          <p:cNvPr id="50" name="直線コネクタ 49">
            <a:extLst>
              <a:ext uri="{FF2B5EF4-FFF2-40B4-BE49-F238E27FC236}">
                <a16:creationId xmlns:a16="http://schemas.microsoft.com/office/drawing/2014/main" id="{B1F7CCD7-EF27-5B4C-A038-CA529667CCF1}"/>
              </a:ext>
            </a:extLst>
          </p:cNvPr>
          <p:cNvCxnSpPr>
            <a:cxnSpLocks/>
          </p:cNvCxnSpPr>
          <p:nvPr/>
        </p:nvCxnSpPr>
        <p:spPr>
          <a:xfrm flipH="1">
            <a:off x="356841" y="528480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8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rc 71">
            <a:extLst>
              <a:ext uri="{FF2B5EF4-FFF2-40B4-BE49-F238E27FC236}">
                <a16:creationId xmlns:a16="http://schemas.microsoft.com/office/drawing/2014/main" id="{5E008D90-F682-914C-AFA2-4C7DD57021D7}"/>
              </a:ext>
            </a:extLst>
          </p:cNvPr>
          <p:cNvSpPr>
            <a:spLocks/>
          </p:cNvSpPr>
          <p:nvPr/>
        </p:nvSpPr>
        <p:spPr bwMode="auto">
          <a:xfrm rot="16200000" flipV="1">
            <a:off x="1568743" y="-88577"/>
            <a:ext cx="4293311" cy="8066901"/>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bg1">
                <a:lumMod val="65000"/>
              </a:schemeClr>
            </a:solidFill>
            <a:prstDash val="dash"/>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31_</a:t>
            </a:r>
            <a:r>
              <a:rPr lang="ja-JP" altLang="en-US" sz="1200" b="1">
                <a:solidFill>
                  <a:schemeClr val="tx1">
                    <a:lumMod val="75000"/>
                    <a:lumOff val="25000"/>
                  </a:schemeClr>
                </a:solidFill>
                <a:latin typeface="+mn-ea"/>
              </a:rPr>
              <a:t>逆算思考</a:t>
            </a:r>
            <a:endParaRPr kumimoji="1" lang="ja-JP" altLang="en-US" sz="1200" b="1" dirty="0">
              <a:solidFill>
                <a:schemeClr val="tx1">
                  <a:lumMod val="75000"/>
                  <a:lumOff val="25000"/>
                </a:schemeClr>
              </a:solidFill>
              <a:latin typeface="+mn-ea"/>
            </a:endParaRPr>
          </a:p>
        </p:txBody>
      </p:sp>
      <p:pic>
        <p:nvPicPr>
          <p:cNvPr id="6" name="図 5">
            <a:extLst>
              <a:ext uri="{FF2B5EF4-FFF2-40B4-BE49-F238E27FC236}">
                <a16:creationId xmlns:a16="http://schemas.microsoft.com/office/drawing/2014/main" id="{58D4F4A0-49CB-DD46-A5D7-7BF105AD1806}"/>
              </a:ext>
            </a:extLst>
          </p:cNvPr>
          <p:cNvPicPr>
            <a:picLocks noChangeAspect="1"/>
          </p:cNvPicPr>
          <p:nvPr/>
        </p:nvPicPr>
        <p:blipFill rotWithShape="1">
          <a:blip r:embed="rId2"/>
          <a:srcRect l="49826" b="50000"/>
          <a:stretch/>
        </p:blipFill>
        <p:spPr>
          <a:xfrm>
            <a:off x="796707" y="4815900"/>
            <a:ext cx="2132599" cy="1275629"/>
          </a:xfrm>
          <a:prstGeom prst="rect">
            <a:avLst/>
          </a:prstGeom>
        </p:spPr>
      </p:pic>
      <p:sp>
        <p:nvSpPr>
          <p:cNvPr id="7" name="テキスト ボックス 6">
            <a:extLst>
              <a:ext uri="{FF2B5EF4-FFF2-40B4-BE49-F238E27FC236}">
                <a16:creationId xmlns:a16="http://schemas.microsoft.com/office/drawing/2014/main" id="{CBC82DEE-BAC5-924A-98D2-3A647C0F8305}"/>
              </a:ext>
            </a:extLst>
          </p:cNvPr>
          <p:cNvSpPr txBox="1"/>
          <p:nvPr/>
        </p:nvSpPr>
        <p:spPr>
          <a:xfrm>
            <a:off x="4467051" y="6183308"/>
            <a:ext cx="1261884" cy="276999"/>
          </a:xfrm>
          <a:prstGeom prst="rect">
            <a:avLst/>
          </a:prstGeom>
          <a:noFill/>
        </p:spPr>
        <p:txBody>
          <a:bodyPr wrap="none" rtlCol="0">
            <a:spAutoFit/>
          </a:bodyPr>
          <a:lstStyle/>
          <a:p>
            <a:pPr algn="ctr"/>
            <a:r>
              <a:rPr kumimoji="1" lang="ja-JP" altLang="en-US" sz="1200" b="1" dirty="0">
                <a:solidFill>
                  <a:schemeClr val="tx1">
                    <a:lumMod val="75000"/>
                    <a:lumOff val="25000"/>
                  </a:schemeClr>
                </a:solidFill>
                <a:latin typeface="+mn-ea"/>
                <a:cs typeface="メイリオ"/>
              </a:rPr>
              <a:t>内部資源の整備</a:t>
            </a:r>
            <a:endParaRPr kumimoji="1" lang="ja-JP" altLang="en-US" sz="1000" b="1" dirty="0">
              <a:solidFill>
                <a:schemeClr val="tx1">
                  <a:lumMod val="75000"/>
                  <a:lumOff val="25000"/>
                </a:schemeClr>
              </a:solidFill>
              <a:latin typeface="+mn-ea"/>
              <a:cs typeface="メイリオ"/>
            </a:endParaRPr>
          </a:p>
        </p:txBody>
      </p:sp>
      <p:sp>
        <p:nvSpPr>
          <p:cNvPr id="8" name="テキスト ボックス 7">
            <a:extLst>
              <a:ext uri="{FF2B5EF4-FFF2-40B4-BE49-F238E27FC236}">
                <a16:creationId xmlns:a16="http://schemas.microsoft.com/office/drawing/2014/main" id="{9D57AFC7-9CFE-6C48-A98A-78F30C780867}"/>
              </a:ext>
            </a:extLst>
          </p:cNvPr>
          <p:cNvSpPr txBox="1"/>
          <p:nvPr/>
        </p:nvSpPr>
        <p:spPr>
          <a:xfrm>
            <a:off x="393777" y="2885414"/>
            <a:ext cx="369332" cy="1169551"/>
          </a:xfrm>
          <a:prstGeom prst="rect">
            <a:avLst/>
          </a:prstGeom>
          <a:noFill/>
        </p:spPr>
        <p:txBody>
          <a:bodyPr vert="eaVert" wrap="none" rtlCol="0">
            <a:spAutoFit/>
          </a:bodyPr>
          <a:lstStyle/>
          <a:p>
            <a:pPr algn="ctr"/>
            <a:r>
              <a:rPr lang="ja-JP" altLang="en-US" sz="1200" b="1" dirty="0">
                <a:solidFill>
                  <a:schemeClr val="tx1">
                    <a:lumMod val="75000"/>
                    <a:lumOff val="25000"/>
                  </a:schemeClr>
                </a:solidFill>
                <a:latin typeface="+mn-ea"/>
                <a:cs typeface="メイリオ"/>
              </a:rPr>
              <a:t>外部への仕掛け</a:t>
            </a:r>
            <a:endParaRPr kumimoji="1" lang="ja-JP" altLang="en-US" sz="1200" b="1" dirty="0">
              <a:solidFill>
                <a:schemeClr val="tx1">
                  <a:lumMod val="75000"/>
                  <a:lumOff val="25000"/>
                </a:schemeClr>
              </a:solidFill>
              <a:latin typeface="+mn-ea"/>
              <a:cs typeface="メイリオ"/>
            </a:endParaRPr>
          </a:p>
        </p:txBody>
      </p:sp>
      <p:sp>
        <p:nvSpPr>
          <p:cNvPr id="9" name="テキスト ボックス 8">
            <a:extLst>
              <a:ext uri="{FF2B5EF4-FFF2-40B4-BE49-F238E27FC236}">
                <a16:creationId xmlns:a16="http://schemas.microsoft.com/office/drawing/2014/main" id="{9B5B8CDE-C53D-AB48-89A6-DBD3E9CF338A}"/>
              </a:ext>
            </a:extLst>
          </p:cNvPr>
          <p:cNvSpPr txBox="1"/>
          <p:nvPr/>
        </p:nvSpPr>
        <p:spPr>
          <a:xfrm>
            <a:off x="7375539" y="894256"/>
            <a:ext cx="554960" cy="253916"/>
          </a:xfrm>
          <a:prstGeom prst="rect">
            <a:avLst/>
          </a:prstGeom>
          <a:noFill/>
        </p:spPr>
        <p:txBody>
          <a:bodyPr wrap="none" rtlCol="0">
            <a:spAutoFit/>
          </a:bodyPr>
          <a:lstStyle/>
          <a:p>
            <a:r>
              <a:rPr lang="ja-JP" altLang="en-US" sz="1050" dirty="0">
                <a:solidFill>
                  <a:schemeClr val="tx1">
                    <a:lumMod val="75000"/>
                    <a:lumOff val="25000"/>
                  </a:schemeClr>
                </a:solidFill>
                <a:latin typeface="+mn-ea"/>
                <a:cs typeface="メイリオ"/>
              </a:rPr>
              <a:t>N年後</a:t>
            </a:r>
            <a:endParaRPr kumimoji="1" lang="ja-JP" altLang="en-US" sz="1050" dirty="0">
              <a:solidFill>
                <a:schemeClr val="tx1">
                  <a:lumMod val="75000"/>
                  <a:lumOff val="25000"/>
                </a:schemeClr>
              </a:solidFill>
              <a:latin typeface="+mn-ea"/>
              <a:cs typeface="メイリオ"/>
            </a:endParaRPr>
          </a:p>
        </p:txBody>
      </p:sp>
      <p:sp>
        <p:nvSpPr>
          <p:cNvPr id="10" name="Arc 71">
            <a:extLst>
              <a:ext uri="{FF2B5EF4-FFF2-40B4-BE49-F238E27FC236}">
                <a16:creationId xmlns:a16="http://schemas.microsoft.com/office/drawing/2014/main" id="{06A3B58C-4777-794E-B6D9-B0EA226B35EB}"/>
              </a:ext>
            </a:extLst>
          </p:cNvPr>
          <p:cNvSpPr>
            <a:spLocks/>
          </p:cNvSpPr>
          <p:nvPr/>
        </p:nvSpPr>
        <p:spPr bwMode="auto">
          <a:xfrm rot="5400000" flipH="1" flipV="1">
            <a:off x="2462384" y="-737460"/>
            <a:ext cx="4025810" cy="7347849"/>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bg1">
                <a:lumMod val="65000"/>
              </a:schemeClr>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latin typeface="+mn-ea"/>
            </a:endParaRPr>
          </a:p>
        </p:txBody>
      </p:sp>
      <p:sp>
        <p:nvSpPr>
          <p:cNvPr id="11" name="Arc 70">
            <a:extLst>
              <a:ext uri="{FF2B5EF4-FFF2-40B4-BE49-F238E27FC236}">
                <a16:creationId xmlns:a16="http://schemas.microsoft.com/office/drawing/2014/main" id="{D470796A-A211-F448-9F6B-43B3A4953A99}"/>
              </a:ext>
            </a:extLst>
          </p:cNvPr>
          <p:cNvSpPr>
            <a:spLocks/>
          </p:cNvSpPr>
          <p:nvPr/>
        </p:nvSpPr>
        <p:spPr bwMode="auto">
          <a:xfrm flipV="1">
            <a:off x="2929307" y="2019096"/>
            <a:ext cx="6424946" cy="4052610"/>
          </a:xfrm>
          <a:custGeom>
            <a:avLst/>
            <a:gdLst>
              <a:gd name="T0" fmla="*/ 0 w 21575"/>
              <a:gd name="T1" fmla="*/ 0 h 21600"/>
              <a:gd name="T2" fmla="*/ 2147483647 w 21575"/>
              <a:gd name="T3" fmla="*/ 2147483647 h 21600"/>
              <a:gd name="T4" fmla="*/ 0 w 21575"/>
              <a:gd name="T5" fmla="*/ 2147483647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6" y="0"/>
                  <a:pt x="21021" y="9050"/>
                  <a:pt x="21575" y="20562"/>
                </a:cubicBezTo>
              </a:path>
              <a:path w="21575" h="21600" stroke="0" extrusionOk="0">
                <a:moveTo>
                  <a:pt x="-1" y="0"/>
                </a:moveTo>
                <a:cubicBezTo>
                  <a:pt x="11526" y="0"/>
                  <a:pt x="21021" y="9050"/>
                  <a:pt x="21575" y="20562"/>
                </a:cubicBezTo>
                <a:lnTo>
                  <a:pt x="0" y="21600"/>
                </a:lnTo>
                <a:lnTo>
                  <a:pt x="-1" y="0"/>
                </a:lnTo>
                <a:close/>
              </a:path>
            </a:pathLst>
          </a:custGeom>
          <a:noFill/>
          <a:ln w="12700" cmpd="sng">
            <a:solidFill>
              <a:schemeClr val="bg1">
                <a:lumMod val="65000"/>
              </a:schemeClr>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latin typeface="+mn-ea"/>
            </a:endParaRPr>
          </a:p>
        </p:txBody>
      </p:sp>
      <p:sp>
        <p:nvSpPr>
          <p:cNvPr id="12" name="Arc 71">
            <a:extLst>
              <a:ext uri="{FF2B5EF4-FFF2-40B4-BE49-F238E27FC236}">
                <a16:creationId xmlns:a16="http://schemas.microsoft.com/office/drawing/2014/main" id="{AFA5250F-B307-7841-A37D-44FBC8471D4C}"/>
              </a:ext>
            </a:extLst>
          </p:cNvPr>
          <p:cNvSpPr>
            <a:spLocks/>
          </p:cNvSpPr>
          <p:nvPr/>
        </p:nvSpPr>
        <p:spPr bwMode="auto">
          <a:xfrm rot="16200000" flipV="1">
            <a:off x="1310052" y="2304106"/>
            <a:ext cx="2554255" cy="4980943"/>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bg1">
                <a:lumMod val="65000"/>
              </a:schemeClr>
            </a:solidFill>
            <a:prstDash val="dash"/>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latin typeface="+mn-ea"/>
            </a:endParaRPr>
          </a:p>
        </p:txBody>
      </p:sp>
      <p:sp>
        <p:nvSpPr>
          <p:cNvPr id="13" name="円/楕円 12">
            <a:extLst>
              <a:ext uri="{FF2B5EF4-FFF2-40B4-BE49-F238E27FC236}">
                <a16:creationId xmlns:a16="http://schemas.microsoft.com/office/drawing/2014/main" id="{97FFDC2C-9692-C54D-96BC-9DDB3AA38A91}"/>
              </a:ext>
            </a:extLst>
          </p:cNvPr>
          <p:cNvSpPr/>
          <p:nvPr/>
        </p:nvSpPr>
        <p:spPr>
          <a:xfrm>
            <a:off x="914044" y="311585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4" name="円/楕円 13">
            <a:extLst>
              <a:ext uri="{FF2B5EF4-FFF2-40B4-BE49-F238E27FC236}">
                <a16:creationId xmlns:a16="http://schemas.microsoft.com/office/drawing/2014/main" id="{3CF55568-6846-8B4A-B998-71C8500BC3CB}"/>
              </a:ext>
            </a:extLst>
          </p:cNvPr>
          <p:cNvSpPr/>
          <p:nvPr/>
        </p:nvSpPr>
        <p:spPr>
          <a:xfrm>
            <a:off x="4128099" y="4993235"/>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5" name="円/楕円 14">
            <a:extLst>
              <a:ext uri="{FF2B5EF4-FFF2-40B4-BE49-F238E27FC236}">
                <a16:creationId xmlns:a16="http://schemas.microsoft.com/office/drawing/2014/main" id="{3502D865-A6EC-4E4C-839C-22E1D9186AEB}"/>
              </a:ext>
            </a:extLst>
          </p:cNvPr>
          <p:cNvSpPr/>
          <p:nvPr/>
        </p:nvSpPr>
        <p:spPr>
          <a:xfrm>
            <a:off x="2034410" y="1591391"/>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6" name="円/楕円 15">
            <a:extLst>
              <a:ext uri="{FF2B5EF4-FFF2-40B4-BE49-F238E27FC236}">
                <a16:creationId xmlns:a16="http://schemas.microsoft.com/office/drawing/2014/main" id="{30DA603A-B173-9E45-B057-D0155B3CA24E}"/>
              </a:ext>
            </a:extLst>
          </p:cNvPr>
          <p:cNvSpPr/>
          <p:nvPr/>
        </p:nvSpPr>
        <p:spPr>
          <a:xfrm>
            <a:off x="6617922" y="4385287"/>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7" name="正方形/長方形 16">
            <a:extLst>
              <a:ext uri="{FF2B5EF4-FFF2-40B4-BE49-F238E27FC236}">
                <a16:creationId xmlns:a16="http://schemas.microsoft.com/office/drawing/2014/main" id="{9CFAD33E-2E8E-D04A-A13F-C42F25647230}"/>
              </a:ext>
            </a:extLst>
          </p:cNvPr>
          <p:cNvSpPr/>
          <p:nvPr/>
        </p:nvSpPr>
        <p:spPr>
          <a:xfrm>
            <a:off x="793052" y="4784673"/>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8" name="正方形/長方形 17">
            <a:extLst>
              <a:ext uri="{FF2B5EF4-FFF2-40B4-BE49-F238E27FC236}">
                <a16:creationId xmlns:a16="http://schemas.microsoft.com/office/drawing/2014/main" id="{954547CD-1AF5-E14E-B2F9-F38BAF13B227}"/>
              </a:ext>
            </a:extLst>
          </p:cNvPr>
          <p:cNvSpPr/>
          <p:nvPr/>
        </p:nvSpPr>
        <p:spPr>
          <a:xfrm>
            <a:off x="5070855" y="2181085"/>
            <a:ext cx="2136254" cy="129844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19" name="Arc 71">
            <a:extLst>
              <a:ext uri="{FF2B5EF4-FFF2-40B4-BE49-F238E27FC236}">
                <a16:creationId xmlns:a16="http://schemas.microsoft.com/office/drawing/2014/main" id="{54FFE659-ABEB-F94A-9DE3-60B6ACC5620A}"/>
              </a:ext>
            </a:extLst>
          </p:cNvPr>
          <p:cNvSpPr>
            <a:spLocks/>
          </p:cNvSpPr>
          <p:nvPr/>
        </p:nvSpPr>
        <p:spPr bwMode="auto">
          <a:xfrm rot="16200000" flipV="1">
            <a:off x="4374189" y="-677380"/>
            <a:ext cx="3399220" cy="6601097"/>
          </a:xfrm>
          <a:custGeom>
            <a:avLst/>
            <a:gdLst>
              <a:gd name="T0" fmla="*/ 0 w 21392"/>
              <a:gd name="T1" fmla="*/ 0 h 21600"/>
              <a:gd name="T2" fmla="*/ 2147483647 w 21392"/>
              <a:gd name="T3" fmla="*/ 2147483647 h 21600"/>
              <a:gd name="T4" fmla="*/ 0 w 21392"/>
              <a:gd name="T5" fmla="*/ 2147483647 h 21600"/>
              <a:gd name="T6" fmla="*/ 0 60000 65536"/>
              <a:gd name="T7" fmla="*/ 0 60000 65536"/>
              <a:gd name="T8" fmla="*/ 0 60000 65536"/>
              <a:gd name="T9" fmla="*/ 0 w 21392"/>
              <a:gd name="T10" fmla="*/ 0 h 21600"/>
              <a:gd name="T11" fmla="*/ 21392 w 21392"/>
              <a:gd name="T12" fmla="*/ 21600 h 21600"/>
            </a:gdLst>
            <a:ahLst/>
            <a:cxnLst>
              <a:cxn ang="T6">
                <a:pos x="T0" y="T1"/>
              </a:cxn>
              <a:cxn ang="T7">
                <a:pos x="T2" y="T3"/>
              </a:cxn>
              <a:cxn ang="T8">
                <a:pos x="T4" y="T5"/>
              </a:cxn>
            </a:cxnLst>
            <a:rect l="T9" t="T10" r="T11" b="T12"/>
            <a:pathLst>
              <a:path w="21392" h="21600" fill="none" extrusionOk="0">
                <a:moveTo>
                  <a:pt x="-1" y="0"/>
                </a:moveTo>
                <a:cubicBezTo>
                  <a:pt x="10772" y="0"/>
                  <a:pt x="19898" y="7937"/>
                  <a:pt x="21391" y="18606"/>
                </a:cubicBezTo>
              </a:path>
              <a:path w="21392" h="21600" stroke="0" extrusionOk="0">
                <a:moveTo>
                  <a:pt x="-1" y="0"/>
                </a:moveTo>
                <a:cubicBezTo>
                  <a:pt x="10772" y="0"/>
                  <a:pt x="19898" y="7937"/>
                  <a:pt x="21391" y="18606"/>
                </a:cubicBezTo>
                <a:lnTo>
                  <a:pt x="0" y="21600"/>
                </a:lnTo>
                <a:lnTo>
                  <a:pt x="-1" y="0"/>
                </a:lnTo>
                <a:close/>
              </a:path>
            </a:pathLst>
          </a:custGeom>
          <a:noFill/>
          <a:ln w="12700" cmpd="sng">
            <a:solidFill>
              <a:schemeClr val="bg1">
                <a:lumMod val="65000"/>
              </a:schemeClr>
            </a:solidFill>
            <a:prstDash val="dash"/>
            <a:round/>
            <a:headEnd/>
            <a:tailEnd type="none" w="med" len="med"/>
          </a:ln>
          <a:extLst>
            <a:ext uri="{909E8E84-426E-40dd-AFC4-6F175D3DCCD1}">
              <a14:hiddenFill xmlns="" xmlns:a14="http://schemas.microsoft.com/office/drawing/2010/main">
                <a:solidFill>
                  <a:srgbClr val="FFFFFF"/>
                </a:solidFill>
              </a14:hiddenFill>
            </a:ext>
          </a:extLst>
        </p:spPr>
        <p:txBody>
          <a:bodyPr wrap="none" anchor="ctr"/>
          <a:lstStyle/>
          <a:p>
            <a:endParaRPr lang="ja-JP" altLang="en-US" dirty="0">
              <a:latin typeface="+mn-ea"/>
            </a:endParaRPr>
          </a:p>
        </p:txBody>
      </p:sp>
      <p:sp>
        <p:nvSpPr>
          <p:cNvPr id="20" name="円/楕円 19">
            <a:extLst>
              <a:ext uri="{FF2B5EF4-FFF2-40B4-BE49-F238E27FC236}">
                <a16:creationId xmlns:a16="http://schemas.microsoft.com/office/drawing/2014/main" id="{61D33FF3-834D-C64A-9D75-04BC884AB3AE}"/>
              </a:ext>
            </a:extLst>
          </p:cNvPr>
          <p:cNvSpPr/>
          <p:nvPr/>
        </p:nvSpPr>
        <p:spPr>
          <a:xfrm>
            <a:off x="7713891" y="2793824"/>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21" name="円/楕円 20">
            <a:extLst>
              <a:ext uri="{FF2B5EF4-FFF2-40B4-BE49-F238E27FC236}">
                <a16:creationId xmlns:a16="http://schemas.microsoft.com/office/drawing/2014/main" id="{2394F8B7-3486-2F4F-AA77-C39B6F9AE3C8}"/>
              </a:ext>
            </a:extLst>
          </p:cNvPr>
          <p:cNvSpPr/>
          <p:nvPr/>
        </p:nvSpPr>
        <p:spPr>
          <a:xfrm>
            <a:off x="4696664" y="686423"/>
            <a:ext cx="1854823" cy="1025974"/>
          </a:xfrm>
          <a:prstGeom prst="ellipse">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22" name="正方形/長方形 21">
            <a:extLst>
              <a:ext uri="{FF2B5EF4-FFF2-40B4-BE49-F238E27FC236}">
                <a16:creationId xmlns:a16="http://schemas.microsoft.com/office/drawing/2014/main" id="{F2B7605F-9159-8D4E-9BA8-0B23A4607755}"/>
              </a:ext>
            </a:extLst>
          </p:cNvPr>
          <p:cNvSpPr/>
          <p:nvPr/>
        </p:nvSpPr>
        <p:spPr>
          <a:xfrm>
            <a:off x="7207950" y="894257"/>
            <a:ext cx="2136254" cy="1287038"/>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cxnSp>
        <p:nvCxnSpPr>
          <p:cNvPr id="23" name="直線矢印コネクタ 22">
            <a:extLst>
              <a:ext uri="{FF2B5EF4-FFF2-40B4-BE49-F238E27FC236}">
                <a16:creationId xmlns:a16="http://schemas.microsoft.com/office/drawing/2014/main" id="{7839CA2F-77EF-FC47-A580-FB75E818C747}"/>
              </a:ext>
            </a:extLst>
          </p:cNvPr>
          <p:cNvCxnSpPr>
            <a:cxnSpLocks/>
          </p:cNvCxnSpPr>
          <p:nvPr/>
        </p:nvCxnSpPr>
        <p:spPr>
          <a:xfrm flipV="1">
            <a:off x="793052" y="884208"/>
            <a:ext cx="0" cy="5207322"/>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36E03C3A-5A65-2440-A115-7822AB58BDB6}"/>
              </a:ext>
            </a:extLst>
          </p:cNvPr>
          <p:cNvCxnSpPr/>
          <p:nvPr/>
        </p:nvCxnSpPr>
        <p:spPr>
          <a:xfrm>
            <a:off x="793052" y="6091529"/>
            <a:ext cx="8609878" cy="0"/>
          </a:xfrm>
          <a:prstGeom prst="straightConnector1">
            <a:avLst/>
          </a:prstGeom>
          <a:ln w="28575" cmpd="sng">
            <a:solidFill>
              <a:schemeClr val="tx1">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25" name="図 24">
            <a:extLst>
              <a:ext uri="{FF2B5EF4-FFF2-40B4-BE49-F238E27FC236}">
                <a16:creationId xmlns:a16="http://schemas.microsoft.com/office/drawing/2014/main" id="{7D63B8BC-BBA6-3449-9A9F-5852DA835652}"/>
              </a:ext>
            </a:extLst>
          </p:cNvPr>
          <p:cNvPicPr>
            <a:picLocks noChangeAspect="1"/>
          </p:cNvPicPr>
          <p:nvPr/>
        </p:nvPicPr>
        <p:blipFill rotWithShape="1">
          <a:blip r:embed="rId2"/>
          <a:srcRect l="49826" b="50000"/>
          <a:stretch/>
        </p:blipFill>
        <p:spPr>
          <a:xfrm>
            <a:off x="2937017" y="3509043"/>
            <a:ext cx="2132599" cy="1275629"/>
          </a:xfrm>
          <a:prstGeom prst="rect">
            <a:avLst/>
          </a:prstGeom>
        </p:spPr>
      </p:pic>
      <p:sp>
        <p:nvSpPr>
          <p:cNvPr id="26" name="正方形/長方形 25">
            <a:extLst>
              <a:ext uri="{FF2B5EF4-FFF2-40B4-BE49-F238E27FC236}">
                <a16:creationId xmlns:a16="http://schemas.microsoft.com/office/drawing/2014/main" id="{BAE35DE2-873E-D549-B6BC-7A179C9FDD95}"/>
              </a:ext>
            </a:extLst>
          </p:cNvPr>
          <p:cNvSpPr/>
          <p:nvPr/>
        </p:nvSpPr>
        <p:spPr>
          <a:xfrm>
            <a:off x="2933363" y="3477815"/>
            <a:ext cx="2136254" cy="1306856"/>
          </a:xfrm>
          <a:prstGeom prst="rect">
            <a:avLst/>
          </a:prstGeom>
          <a:solidFill>
            <a:srgbClr val="FFFFFF"/>
          </a:solidFill>
          <a:ln w="190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sp>
        <p:nvSpPr>
          <p:cNvPr id="27" name="テキスト ボックス 26">
            <a:extLst>
              <a:ext uri="{FF2B5EF4-FFF2-40B4-BE49-F238E27FC236}">
                <a16:creationId xmlns:a16="http://schemas.microsoft.com/office/drawing/2014/main" id="{4EB6EDE5-1180-EF46-99BF-948B6937A98C}"/>
              </a:ext>
            </a:extLst>
          </p:cNvPr>
          <p:cNvSpPr txBox="1"/>
          <p:nvPr/>
        </p:nvSpPr>
        <p:spPr>
          <a:xfrm>
            <a:off x="1108871" y="3247237"/>
            <a:ext cx="1465168" cy="763222"/>
          </a:xfrm>
          <a:prstGeom prst="rect">
            <a:avLst/>
          </a:prstGeom>
          <a:noFill/>
        </p:spPr>
        <p:txBody>
          <a:bodyPr wrap="square" rtlCol="0" anchor="ctr">
            <a:spAutoFit/>
          </a:bodyPr>
          <a:lstStyle/>
          <a:p>
            <a:pPr>
              <a:lnSpc>
                <a:spcPct val="150000"/>
              </a:lnSpc>
            </a:pPr>
            <a:r>
              <a:rPr kumimoji="1" lang="ja-JP" altLang="en-US" sz="1000">
                <a:solidFill>
                  <a:schemeClr val="tx1">
                    <a:lumMod val="75000"/>
                    <a:lumOff val="25000"/>
                  </a:schemeClr>
                </a:solidFill>
                <a:latin typeface="+mn-ea"/>
                <a:cs typeface="メイリオ"/>
              </a:rPr>
              <a:t>ブランド認知に力点。見込み客とのコミュニケーションを強化</a:t>
            </a:r>
            <a:endParaRPr kumimoji="1" lang="ja-JP" altLang="en-US" sz="1000" dirty="0">
              <a:solidFill>
                <a:schemeClr val="tx1">
                  <a:lumMod val="75000"/>
                  <a:lumOff val="25000"/>
                </a:schemeClr>
              </a:solidFill>
              <a:latin typeface="+mn-ea"/>
              <a:cs typeface="メイリオ"/>
            </a:endParaRPr>
          </a:p>
        </p:txBody>
      </p:sp>
      <p:sp>
        <p:nvSpPr>
          <p:cNvPr id="28" name="テキスト ボックス 27">
            <a:extLst>
              <a:ext uri="{FF2B5EF4-FFF2-40B4-BE49-F238E27FC236}">
                <a16:creationId xmlns:a16="http://schemas.microsoft.com/office/drawing/2014/main" id="{8937F7DD-6AAF-A74E-93B8-1AF7F3F65C85}"/>
              </a:ext>
            </a:extLst>
          </p:cNvPr>
          <p:cNvSpPr txBox="1"/>
          <p:nvPr/>
        </p:nvSpPr>
        <p:spPr>
          <a:xfrm>
            <a:off x="2229237" y="1722768"/>
            <a:ext cx="1465168" cy="763222"/>
          </a:xfrm>
          <a:prstGeom prst="rect">
            <a:avLst/>
          </a:prstGeom>
          <a:noFill/>
        </p:spPr>
        <p:txBody>
          <a:bodyPr wrap="square" rtlCol="0" anchor="ctr">
            <a:spAutoFit/>
          </a:bodyPr>
          <a:lstStyle/>
          <a:p>
            <a:pPr>
              <a:lnSpc>
                <a:spcPct val="150000"/>
              </a:lnSpc>
            </a:pPr>
            <a:r>
              <a:rPr kumimoji="1" lang="ja-JP" altLang="en-US" sz="1000">
                <a:solidFill>
                  <a:schemeClr val="tx1">
                    <a:lumMod val="75000"/>
                    <a:lumOff val="25000"/>
                  </a:schemeClr>
                </a:solidFill>
                <a:latin typeface="+mn-ea"/>
                <a:cs typeface="メイリオ"/>
              </a:rPr>
              <a:t>素材の地域性を活かした</a:t>
            </a:r>
            <a:r>
              <a:rPr kumimoji="1" lang="en-US" altLang="ja-JP" sz="1000" dirty="0">
                <a:solidFill>
                  <a:schemeClr val="tx1">
                    <a:lumMod val="75000"/>
                    <a:lumOff val="25000"/>
                  </a:schemeClr>
                </a:solidFill>
                <a:latin typeface="+mn-ea"/>
                <a:cs typeface="メイリオ"/>
              </a:rPr>
              <a:t>PR</a:t>
            </a:r>
            <a:r>
              <a:rPr kumimoji="1" lang="ja-JP" altLang="en-US" sz="1000">
                <a:solidFill>
                  <a:schemeClr val="tx1">
                    <a:lumMod val="75000"/>
                    <a:lumOff val="25000"/>
                  </a:schemeClr>
                </a:solidFill>
                <a:latin typeface="+mn-ea"/>
                <a:cs typeface="メイリオ"/>
              </a:rPr>
              <a:t>に注力。コアなファンを増やす</a:t>
            </a:r>
            <a:endParaRPr kumimoji="1" lang="ja-JP" altLang="en-US" sz="1000" dirty="0">
              <a:solidFill>
                <a:schemeClr val="tx1">
                  <a:lumMod val="75000"/>
                  <a:lumOff val="25000"/>
                </a:schemeClr>
              </a:solidFill>
              <a:latin typeface="+mn-ea"/>
              <a:cs typeface="メイリオ"/>
            </a:endParaRPr>
          </a:p>
        </p:txBody>
      </p:sp>
      <p:sp>
        <p:nvSpPr>
          <p:cNvPr id="29" name="テキスト ボックス 28">
            <a:extLst>
              <a:ext uri="{FF2B5EF4-FFF2-40B4-BE49-F238E27FC236}">
                <a16:creationId xmlns:a16="http://schemas.microsoft.com/office/drawing/2014/main" id="{F7CD3A55-D040-8748-AB44-B9302CDC8E68}"/>
              </a:ext>
            </a:extLst>
          </p:cNvPr>
          <p:cNvSpPr txBox="1"/>
          <p:nvPr/>
        </p:nvSpPr>
        <p:spPr>
          <a:xfrm>
            <a:off x="4891491" y="817802"/>
            <a:ext cx="1465168" cy="763222"/>
          </a:xfrm>
          <a:prstGeom prst="rect">
            <a:avLst/>
          </a:prstGeom>
          <a:noFill/>
        </p:spPr>
        <p:txBody>
          <a:bodyPr wrap="square" rtlCol="0" anchor="ctr">
            <a:spAutoFit/>
          </a:bodyPr>
          <a:lstStyle/>
          <a:p>
            <a:pPr>
              <a:lnSpc>
                <a:spcPct val="150000"/>
              </a:lnSpc>
            </a:pPr>
            <a:r>
              <a:rPr kumimoji="1" lang="ja-JP" altLang="en-US" sz="1000" dirty="0">
                <a:solidFill>
                  <a:schemeClr val="tx1">
                    <a:lumMod val="75000"/>
                    <a:lumOff val="25000"/>
                  </a:schemeClr>
                </a:solidFill>
                <a:latin typeface="+mn-ea"/>
                <a:cs typeface="メイリオ"/>
              </a:rPr>
              <a:t>マス広告にも注力。より広範囲の認知獲得を強化</a:t>
            </a:r>
          </a:p>
        </p:txBody>
      </p:sp>
      <p:sp>
        <p:nvSpPr>
          <p:cNvPr id="30" name="テキスト ボックス 29">
            <a:extLst>
              <a:ext uri="{FF2B5EF4-FFF2-40B4-BE49-F238E27FC236}">
                <a16:creationId xmlns:a16="http://schemas.microsoft.com/office/drawing/2014/main" id="{28CA1D73-AEC0-154B-8FE2-07F55DB68A0E}"/>
              </a:ext>
            </a:extLst>
          </p:cNvPr>
          <p:cNvSpPr txBox="1"/>
          <p:nvPr/>
        </p:nvSpPr>
        <p:spPr>
          <a:xfrm>
            <a:off x="4322926" y="5240030"/>
            <a:ext cx="1465168" cy="532390"/>
          </a:xfrm>
          <a:prstGeom prst="rect">
            <a:avLst/>
          </a:prstGeom>
          <a:noFill/>
        </p:spPr>
        <p:txBody>
          <a:bodyPr wrap="square" rtlCol="0" anchor="ctr">
            <a:spAutoFit/>
          </a:bodyPr>
          <a:lstStyle/>
          <a:p>
            <a:pPr>
              <a:lnSpc>
                <a:spcPct val="150000"/>
              </a:lnSpc>
            </a:pPr>
            <a:r>
              <a:rPr kumimoji="1" lang="en-US" altLang="ja-JP" sz="1000" dirty="0">
                <a:solidFill>
                  <a:schemeClr val="tx1">
                    <a:lumMod val="75000"/>
                    <a:lumOff val="25000"/>
                  </a:schemeClr>
                </a:solidFill>
                <a:latin typeface="+mn-ea"/>
                <a:cs typeface="メイリオ"/>
              </a:rPr>
              <a:t>Web</a:t>
            </a:r>
            <a:r>
              <a:rPr kumimoji="1" lang="ja-JP" altLang="en-US" sz="1000">
                <a:solidFill>
                  <a:schemeClr val="tx1">
                    <a:lumMod val="75000"/>
                    <a:lumOff val="25000"/>
                  </a:schemeClr>
                </a:solidFill>
                <a:latin typeface="+mn-ea"/>
                <a:cs typeface="メイリオ"/>
              </a:rPr>
              <a:t>の設計と運用を担当するメンバーの確保</a:t>
            </a:r>
            <a:endParaRPr kumimoji="1" lang="ja-JP" altLang="en-US" sz="1000" dirty="0">
              <a:solidFill>
                <a:schemeClr val="tx1">
                  <a:lumMod val="75000"/>
                  <a:lumOff val="25000"/>
                </a:schemeClr>
              </a:solidFill>
              <a:latin typeface="+mn-ea"/>
              <a:cs typeface="メイリオ"/>
            </a:endParaRPr>
          </a:p>
        </p:txBody>
      </p:sp>
      <p:sp>
        <p:nvSpPr>
          <p:cNvPr id="31" name="テキスト ボックス 30">
            <a:extLst>
              <a:ext uri="{FF2B5EF4-FFF2-40B4-BE49-F238E27FC236}">
                <a16:creationId xmlns:a16="http://schemas.microsoft.com/office/drawing/2014/main" id="{BB7A2E00-D719-B34B-AEF3-983A64F79EE6}"/>
              </a:ext>
            </a:extLst>
          </p:cNvPr>
          <p:cNvSpPr txBox="1"/>
          <p:nvPr/>
        </p:nvSpPr>
        <p:spPr>
          <a:xfrm>
            <a:off x="6812748" y="4632082"/>
            <a:ext cx="1465168" cy="532390"/>
          </a:xfrm>
          <a:prstGeom prst="rect">
            <a:avLst/>
          </a:prstGeom>
          <a:noFill/>
        </p:spPr>
        <p:txBody>
          <a:bodyPr wrap="square" rtlCol="0" anchor="ctr">
            <a:spAutoFit/>
          </a:bodyPr>
          <a:lstStyle/>
          <a:p>
            <a:pPr>
              <a:lnSpc>
                <a:spcPct val="150000"/>
              </a:lnSpc>
            </a:pPr>
            <a:r>
              <a:rPr lang="en-US" altLang="ja-JP" sz="1000" dirty="0">
                <a:solidFill>
                  <a:schemeClr val="tx1">
                    <a:lumMod val="75000"/>
                    <a:lumOff val="25000"/>
                  </a:schemeClr>
                </a:solidFill>
                <a:latin typeface="+mn-ea"/>
                <a:cs typeface="メイリオ"/>
              </a:rPr>
              <a:t>EC</a:t>
            </a:r>
            <a:r>
              <a:rPr lang="ja-JP" altLang="en-US" sz="1000">
                <a:solidFill>
                  <a:schemeClr val="tx1">
                    <a:lumMod val="75000"/>
                    <a:lumOff val="25000"/>
                  </a:schemeClr>
                </a:solidFill>
                <a:latin typeface="+mn-ea"/>
                <a:cs typeface="メイリオ"/>
              </a:rPr>
              <a:t>担当メンバーの確保、ラインナップ強化</a:t>
            </a:r>
            <a:endParaRPr kumimoji="1" lang="ja-JP" altLang="en-US" sz="1000" dirty="0">
              <a:solidFill>
                <a:schemeClr val="tx1">
                  <a:lumMod val="75000"/>
                  <a:lumOff val="25000"/>
                </a:schemeClr>
              </a:solidFill>
              <a:latin typeface="+mn-ea"/>
              <a:cs typeface="メイリオ"/>
            </a:endParaRPr>
          </a:p>
        </p:txBody>
      </p:sp>
      <p:sp>
        <p:nvSpPr>
          <p:cNvPr id="32" name="テキスト ボックス 31">
            <a:extLst>
              <a:ext uri="{FF2B5EF4-FFF2-40B4-BE49-F238E27FC236}">
                <a16:creationId xmlns:a16="http://schemas.microsoft.com/office/drawing/2014/main" id="{B7BA860B-D186-4F4A-B6F2-CE4965970A4F}"/>
              </a:ext>
            </a:extLst>
          </p:cNvPr>
          <p:cNvSpPr txBox="1"/>
          <p:nvPr/>
        </p:nvSpPr>
        <p:spPr>
          <a:xfrm>
            <a:off x="7908718" y="3040620"/>
            <a:ext cx="1465168" cy="532390"/>
          </a:xfrm>
          <a:prstGeom prst="rect">
            <a:avLst/>
          </a:prstGeom>
          <a:noFill/>
        </p:spPr>
        <p:txBody>
          <a:bodyPr wrap="square" rtlCol="0" anchor="ctr">
            <a:spAutoFit/>
          </a:bodyPr>
          <a:lstStyle/>
          <a:p>
            <a:pPr>
              <a:lnSpc>
                <a:spcPct val="150000"/>
              </a:lnSpc>
            </a:pPr>
            <a:r>
              <a:rPr kumimoji="1" lang="ja-JP" altLang="en-US" sz="1000">
                <a:solidFill>
                  <a:schemeClr val="tx1">
                    <a:lumMod val="75000"/>
                    <a:lumOff val="25000"/>
                  </a:schemeClr>
                </a:solidFill>
                <a:latin typeface="+mn-ea"/>
                <a:cs typeface="メイリオ"/>
              </a:rPr>
              <a:t>組織拡大のため、人事制度を整備</a:t>
            </a:r>
            <a:endParaRPr kumimoji="1" lang="ja-JP" altLang="en-US" sz="1000" dirty="0">
              <a:solidFill>
                <a:schemeClr val="tx1">
                  <a:lumMod val="75000"/>
                  <a:lumOff val="25000"/>
                </a:schemeClr>
              </a:solidFill>
              <a:latin typeface="+mn-ea"/>
              <a:cs typeface="メイリオ"/>
            </a:endParaRPr>
          </a:p>
        </p:txBody>
      </p:sp>
      <p:sp>
        <p:nvSpPr>
          <p:cNvPr id="33" name="テキスト ボックス 32">
            <a:extLst>
              <a:ext uri="{FF2B5EF4-FFF2-40B4-BE49-F238E27FC236}">
                <a16:creationId xmlns:a16="http://schemas.microsoft.com/office/drawing/2014/main" id="{2BE4E58E-FA05-EB49-AFBC-44A90E98C049}"/>
              </a:ext>
            </a:extLst>
          </p:cNvPr>
          <p:cNvSpPr txBox="1"/>
          <p:nvPr/>
        </p:nvSpPr>
        <p:spPr>
          <a:xfrm>
            <a:off x="844108" y="4839640"/>
            <a:ext cx="883575" cy="246221"/>
          </a:xfrm>
          <a:prstGeom prst="rect">
            <a:avLst/>
          </a:prstGeom>
          <a:noFill/>
        </p:spPr>
        <p:txBody>
          <a:bodyPr wrap="none" rtlCol="0">
            <a:spAutoFit/>
          </a:bodyPr>
          <a:lstStyle/>
          <a:p>
            <a:r>
              <a:rPr lang="en-US" altLang="ja-JP" sz="1000" b="1" dirty="0">
                <a:solidFill>
                  <a:schemeClr val="tx1">
                    <a:lumMod val="75000"/>
                    <a:lumOff val="25000"/>
                  </a:schemeClr>
                </a:solidFill>
                <a:latin typeface="+mn-ea"/>
                <a:cs typeface="メイリオ"/>
              </a:rPr>
              <a:t>2020</a:t>
            </a:r>
            <a:r>
              <a:rPr lang="ja-JP" altLang="en-US" sz="1000" b="1" dirty="0">
                <a:solidFill>
                  <a:schemeClr val="tx1">
                    <a:lumMod val="75000"/>
                    <a:lumOff val="25000"/>
                  </a:schemeClr>
                </a:solidFill>
                <a:latin typeface="+mn-ea"/>
                <a:cs typeface="メイリオ"/>
              </a:rPr>
              <a:t>年</a:t>
            </a:r>
            <a:r>
              <a:rPr lang="en-US" altLang="ja-JP" sz="1000" b="1" dirty="0">
                <a:solidFill>
                  <a:schemeClr val="tx1">
                    <a:lumMod val="75000"/>
                    <a:lumOff val="25000"/>
                  </a:schemeClr>
                </a:solidFill>
                <a:latin typeface="+mn-ea"/>
                <a:cs typeface="メイリオ"/>
              </a:rPr>
              <a:t>01</a:t>
            </a:r>
            <a:r>
              <a:rPr lang="ja-JP" altLang="en-US" sz="1000" b="1" dirty="0">
                <a:solidFill>
                  <a:schemeClr val="tx1">
                    <a:lumMod val="75000"/>
                    <a:lumOff val="25000"/>
                  </a:schemeClr>
                </a:solidFill>
                <a:latin typeface="+mn-ea"/>
                <a:cs typeface="メイリオ"/>
              </a:rPr>
              <a:t>月</a:t>
            </a:r>
            <a:endParaRPr kumimoji="1" lang="ja-JP" altLang="en-US" sz="700" b="1" dirty="0">
              <a:solidFill>
                <a:schemeClr val="tx1">
                  <a:lumMod val="75000"/>
                  <a:lumOff val="25000"/>
                </a:schemeClr>
              </a:solidFill>
              <a:latin typeface="+mn-ea"/>
              <a:cs typeface="メイリオ"/>
            </a:endParaRPr>
          </a:p>
        </p:txBody>
      </p:sp>
      <p:sp>
        <p:nvSpPr>
          <p:cNvPr id="34" name="テキスト ボックス 33">
            <a:extLst>
              <a:ext uri="{FF2B5EF4-FFF2-40B4-BE49-F238E27FC236}">
                <a16:creationId xmlns:a16="http://schemas.microsoft.com/office/drawing/2014/main" id="{FBB5F05A-4127-954F-86D3-0BBDAE8526C0}"/>
              </a:ext>
            </a:extLst>
          </p:cNvPr>
          <p:cNvSpPr txBox="1"/>
          <p:nvPr/>
        </p:nvSpPr>
        <p:spPr>
          <a:xfrm>
            <a:off x="5131959" y="2236053"/>
            <a:ext cx="883575" cy="246221"/>
          </a:xfrm>
          <a:prstGeom prst="rect">
            <a:avLst/>
          </a:prstGeom>
          <a:noFill/>
        </p:spPr>
        <p:txBody>
          <a:bodyPr wrap="none" rtlCol="0">
            <a:spAutoFit/>
          </a:bodyPr>
          <a:lstStyle/>
          <a:p>
            <a:r>
              <a:rPr kumimoji="1" lang="en-US" altLang="ja-JP" sz="1000" b="1" dirty="0">
                <a:solidFill>
                  <a:schemeClr val="tx1">
                    <a:lumMod val="75000"/>
                    <a:lumOff val="25000"/>
                  </a:schemeClr>
                </a:solidFill>
                <a:latin typeface="+mn-ea"/>
                <a:cs typeface="メイリオ"/>
              </a:rPr>
              <a:t>2021</a:t>
            </a:r>
            <a:r>
              <a:rPr kumimoji="1" lang="ja-JP" altLang="en-US" sz="1000" b="1">
                <a:solidFill>
                  <a:schemeClr val="tx1">
                    <a:lumMod val="75000"/>
                    <a:lumOff val="25000"/>
                  </a:schemeClr>
                </a:solidFill>
                <a:latin typeface="+mn-ea"/>
                <a:cs typeface="メイリオ"/>
              </a:rPr>
              <a:t>年</a:t>
            </a:r>
            <a:r>
              <a:rPr kumimoji="1" lang="en-US" altLang="ja-JP" sz="1000" b="1" dirty="0">
                <a:solidFill>
                  <a:schemeClr val="tx1">
                    <a:lumMod val="75000"/>
                    <a:lumOff val="25000"/>
                  </a:schemeClr>
                </a:solidFill>
                <a:latin typeface="+mn-ea"/>
                <a:cs typeface="メイリオ"/>
              </a:rPr>
              <a:t>01</a:t>
            </a:r>
            <a:r>
              <a:rPr kumimoji="1" lang="ja-JP" altLang="en-US" sz="1000" b="1">
                <a:solidFill>
                  <a:schemeClr val="tx1">
                    <a:lumMod val="75000"/>
                    <a:lumOff val="25000"/>
                  </a:schemeClr>
                </a:solidFill>
                <a:latin typeface="+mn-ea"/>
                <a:cs typeface="メイリオ"/>
              </a:rPr>
              <a:t>月</a:t>
            </a:r>
            <a:endParaRPr kumimoji="1" lang="ja-JP" altLang="en-US" sz="700" b="1" dirty="0">
              <a:solidFill>
                <a:schemeClr val="tx1">
                  <a:lumMod val="75000"/>
                  <a:lumOff val="25000"/>
                </a:schemeClr>
              </a:solidFill>
              <a:latin typeface="+mn-ea"/>
              <a:cs typeface="メイリオ"/>
            </a:endParaRPr>
          </a:p>
        </p:txBody>
      </p:sp>
      <p:sp>
        <p:nvSpPr>
          <p:cNvPr id="35" name="テキスト ボックス 34">
            <a:extLst>
              <a:ext uri="{FF2B5EF4-FFF2-40B4-BE49-F238E27FC236}">
                <a16:creationId xmlns:a16="http://schemas.microsoft.com/office/drawing/2014/main" id="{A1755105-AA6F-4344-AA44-7B5105BDECAA}"/>
              </a:ext>
            </a:extLst>
          </p:cNvPr>
          <p:cNvSpPr txBox="1"/>
          <p:nvPr/>
        </p:nvSpPr>
        <p:spPr>
          <a:xfrm>
            <a:off x="7269053" y="949225"/>
            <a:ext cx="883575" cy="246221"/>
          </a:xfrm>
          <a:prstGeom prst="rect">
            <a:avLst/>
          </a:prstGeom>
          <a:noFill/>
        </p:spPr>
        <p:txBody>
          <a:bodyPr wrap="none" rtlCol="0">
            <a:spAutoFit/>
          </a:bodyPr>
          <a:lstStyle/>
          <a:p>
            <a:r>
              <a:rPr lang="en-US" altLang="ja-JP" sz="1000" b="1" dirty="0">
                <a:solidFill>
                  <a:schemeClr val="tx1">
                    <a:lumMod val="75000"/>
                    <a:lumOff val="25000"/>
                  </a:schemeClr>
                </a:solidFill>
                <a:latin typeface="+mn-ea"/>
                <a:cs typeface="メイリオ"/>
              </a:rPr>
              <a:t>2021</a:t>
            </a:r>
            <a:r>
              <a:rPr lang="ja-JP" altLang="en-US" sz="1000" b="1">
                <a:solidFill>
                  <a:schemeClr val="tx1">
                    <a:lumMod val="75000"/>
                    <a:lumOff val="25000"/>
                  </a:schemeClr>
                </a:solidFill>
                <a:latin typeface="+mn-ea"/>
                <a:cs typeface="メイリオ"/>
              </a:rPr>
              <a:t>年</a:t>
            </a:r>
            <a:r>
              <a:rPr lang="en-US" altLang="ja-JP" sz="1000" b="1" dirty="0">
                <a:solidFill>
                  <a:schemeClr val="tx1">
                    <a:lumMod val="75000"/>
                    <a:lumOff val="25000"/>
                  </a:schemeClr>
                </a:solidFill>
                <a:latin typeface="+mn-ea"/>
                <a:cs typeface="メイリオ"/>
              </a:rPr>
              <a:t>07</a:t>
            </a:r>
            <a:r>
              <a:rPr lang="ja-JP" altLang="en-US" sz="1000" b="1">
                <a:solidFill>
                  <a:schemeClr val="tx1">
                    <a:lumMod val="75000"/>
                    <a:lumOff val="25000"/>
                  </a:schemeClr>
                </a:solidFill>
                <a:latin typeface="+mn-ea"/>
                <a:cs typeface="メイリオ"/>
              </a:rPr>
              <a:t>月</a:t>
            </a:r>
            <a:endParaRPr kumimoji="1" lang="ja-JP" altLang="en-US" sz="700" b="1" dirty="0">
              <a:solidFill>
                <a:schemeClr val="tx1">
                  <a:lumMod val="75000"/>
                  <a:lumOff val="25000"/>
                </a:schemeClr>
              </a:solidFill>
              <a:latin typeface="+mn-ea"/>
              <a:cs typeface="メイリオ"/>
            </a:endParaRPr>
          </a:p>
        </p:txBody>
      </p:sp>
      <p:sp>
        <p:nvSpPr>
          <p:cNvPr id="36" name="テキスト ボックス 35">
            <a:extLst>
              <a:ext uri="{FF2B5EF4-FFF2-40B4-BE49-F238E27FC236}">
                <a16:creationId xmlns:a16="http://schemas.microsoft.com/office/drawing/2014/main" id="{AB35B795-312F-CF42-9651-34563CEC921B}"/>
              </a:ext>
            </a:extLst>
          </p:cNvPr>
          <p:cNvSpPr txBox="1"/>
          <p:nvPr/>
        </p:nvSpPr>
        <p:spPr>
          <a:xfrm>
            <a:off x="900681" y="5107247"/>
            <a:ext cx="1920996" cy="763222"/>
          </a:xfrm>
          <a:prstGeom prst="rect">
            <a:avLst/>
          </a:prstGeom>
          <a:noFill/>
        </p:spPr>
        <p:txBody>
          <a:bodyPr wrap="square" rtlCol="0">
            <a:spAutoFit/>
          </a:bodyPr>
          <a:lstStyle/>
          <a:p>
            <a:pPr algn="just">
              <a:lnSpc>
                <a:spcPct val="150000"/>
              </a:lnSpc>
            </a:pPr>
            <a:r>
              <a:rPr lang="ja-JP" altLang="en-US" sz="1000">
                <a:solidFill>
                  <a:schemeClr val="tx1">
                    <a:lumMod val="75000"/>
                    <a:lumOff val="25000"/>
                  </a:schemeClr>
                </a:solidFill>
                <a:latin typeface="+mn-ea"/>
                <a:cs typeface="メイリオ"/>
              </a:rPr>
              <a:t>商品コンセプトの確立。現店舗で皮革ブランドとしてエリア</a:t>
            </a:r>
            <a:r>
              <a:rPr lang="en-US" altLang="ja-JP" sz="1000" dirty="0">
                <a:solidFill>
                  <a:schemeClr val="tx1">
                    <a:lumMod val="75000"/>
                    <a:lumOff val="25000"/>
                  </a:schemeClr>
                </a:solidFill>
                <a:latin typeface="+mn-ea"/>
                <a:cs typeface="メイリオ"/>
              </a:rPr>
              <a:t>No.1</a:t>
            </a:r>
            <a:r>
              <a:rPr lang="ja-JP" altLang="en-US" sz="1000">
                <a:solidFill>
                  <a:schemeClr val="tx1">
                    <a:lumMod val="75000"/>
                    <a:lumOff val="25000"/>
                  </a:schemeClr>
                </a:solidFill>
                <a:latin typeface="+mn-ea"/>
                <a:cs typeface="メイリオ"/>
              </a:rPr>
              <a:t>を目指す</a:t>
            </a:r>
            <a:endParaRPr kumimoji="1" lang="ja-JP" altLang="en-US" sz="700" dirty="0">
              <a:solidFill>
                <a:schemeClr val="tx1">
                  <a:lumMod val="75000"/>
                  <a:lumOff val="25000"/>
                </a:schemeClr>
              </a:solidFill>
              <a:latin typeface="+mn-ea"/>
              <a:cs typeface="メイリオ"/>
            </a:endParaRPr>
          </a:p>
        </p:txBody>
      </p:sp>
      <p:sp>
        <p:nvSpPr>
          <p:cNvPr id="37" name="テキスト ボックス 36">
            <a:extLst>
              <a:ext uri="{FF2B5EF4-FFF2-40B4-BE49-F238E27FC236}">
                <a16:creationId xmlns:a16="http://schemas.microsoft.com/office/drawing/2014/main" id="{61843846-F6BB-E34F-8757-9CF893C09A47}"/>
              </a:ext>
            </a:extLst>
          </p:cNvPr>
          <p:cNvSpPr txBox="1"/>
          <p:nvPr/>
        </p:nvSpPr>
        <p:spPr>
          <a:xfrm>
            <a:off x="5178484" y="2495249"/>
            <a:ext cx="1920996" cy="763222"/>
          </a:xfrm>
          <a:prstGeom prst="rect">
            <a:avLst/>
          </a:prstGeom>
          <a:noFill/>
        </p:spPr>
        <p:txBody>
          <a:bodyPr wrap="square" rtlCol="0">
            <a:spAutoFit/>
          </a:bodyPr>
          <a:lstStyle/>
          <a:p>
            <a:pPr>
              <a:lnSpc>
                <a:spcPct val="150000"/>
              </a:lnSpc>
            </a:pPr>
            <a:r>
              <a:rPr lang="ja-JP" altLang="en-US" sz="1000">
                <a:solidFill>
                  <a:schemeClr val="tx1">
                    <a:lumMod val="75000"/>
                    <a:lumOff val="25000"/>
                  </a:schemeClr>
                </a:solidFill>
                <a:latin typeface="+mn-ea"/>
                <a:cs typeface="メイリオ"/>
              </a:rPr>
              <a:t>売上目標</a:t>
            </a:r>
            <a:r>
              <a:rPr lang="en-US" altLang="ja-JP" sz="1000" dirty="0">
                <a:solidFill>
                  <a:schemeClr val="tx1">
                    <a:lumMod val="75000"/>
                    <a:lumOff val="25000"/>
                  </a:schemeClr>
                </a:solidFill>
                <a:latin typeface="+mn-ea"/>
                <a:cs typeface="メイリオ"/>
              </a:rPr>
              <a:t>5,000</a:t>
            </a:r>
            <a:r>
              <a:rPr lang="ja-JP" altLang="en-US" sz="1000">
                <a:solidFill>
                  <a:schemeClr val="tx1">
                    <a:lumMod val="75000"/>
                    <a:lumOff val="25000"/>
                  </a:schemeClr>
                </a:solidFill>
                <a:latin typeface="+mn-ea"/>
                <a:cs typeface="メイリオ"/>
              </a:rPr>
              <a:t>万円</a:t>
            </a:r>
            <a:r>
              <a:rPr kumimoji="1" lang="ja-JP" altLang="en-US" sz="1000">
                <a:solidFill>
                  <a:schemeClr val="tx1">
                    <a:lumMod val="75000"/>
                    <a:lumOff val="25000"/>
                  </a:schemeClr>
                </a:solidFill>
                <a:latin typeface="+mn-ea"/>
                <a:cs typeface="メイリオ"/>
              </a:rPr>
              <a:t>／年。</a:t>
            </a:r>
            <a:endParaRPr kumimoji="1" lang="en-US" altLang="ja-JP" sz="1000" dirty="0">
              <a:solidFill>
                <a:schemeClr val="tx1">
                  <a:lumMod val="75000"/>
                  <a:lumOff val="25000"/>
                </a:schemeClr>
              </a:solidFill>
              <a:latin typeface="+mn-ea"/>
              <a:cs typeface="メイリオ"/>
            </a:endParaRPr>
          </a:p>
          <a:p>
            <a:pPr>
              <a:lnSpc>
                <a:spcPct val="150000"/>
              </a:lnSpc>
            </a:pPr>
            <a:r>
              <a:rPr kumimoji="1" lang="en-US" altLang="ja-JP" sz="1000" dirty="0">
                <a:solidFill>
                  <a:schemeClr val="tx1">
                    <a:lumMod val="75000"/>
                    <a:lumOff val="25000"/>
                  </a:schemeClr>
                </a:solidFill>
                <a:latin typeface="+mn-ea"/>
                <a:cs typeface="メイリオ"/>
              </a:rPr>
              <a:t>EC</a:t>
            </a:r>
            <a:r>
              <a:rPr kumimoji="1" lang="ja-JP" altLang="en-US" sz="1000">
                <a:solidFill>
                  <a:schemeClr val="tx1">
                    <a:lumMod val="75000"/>
                    <a:lumOff val="25000"/>
                  </a:schemeClr>
                </a:solidFill>
                <a:latin typeface="+mn-ea"/>
                <a:cs typeface="メイリオ"/>
              </a:rPr>
              <a:t>販売を強化。ニッチな商品開発にも注力</a:t>
            </a:r>
            <a:endParaRPr lang="en-US" altLang="ja-JP" sz="1000" dirty="0">
              <a:solidFill>
                <a:schemeClr val="tx1">
                  <a:lumMod val="75000"/>
                  <a:lumOff val="25000"/>
                </a:schemeClr>
              </a:solidFill>
              <a:latin typeface="+mn-ea"/>
              <a:cs typeface="メイリオ"/>
            </a:endParaRPr>
          </a:p>
        </p:txBody>
      </p:sp>
      <p:sp>
        <p:nvSpPr>
          <p:cNvPr id="38" name="テキスト ボックス 37">
            <a:extLst>
              <a:ext uri="{FF2B5EF4-FFF2-40B4-BE49-F238E27FC236}">
                <a16:creationId xmlns:a16="http://schemas.microsoft.com/office/drawing/2014/main" id="{81E4B193-7295-554E-84C0-E9041CA8B96D}"/>
              </a:ext>
            </a:extLst>
          </p:cNvPr>
          <p:cNvSpPr txBox="1"/>
          <p:nvPr/>
        </p:nvSpPr>
        <p:spPr>
          <a:xfrm>
            <a:off x="2984419" y="3532783"/>
            <a:ext cx="809837" cy="246221"/>
          </a:xfrm>
          <a:prstGeom prst="rect">
            <a:avLst/>
          </a:prstGeom>
          <a:noFill/>
        </p:spPr>
        <p:txBody>
          <a:bodyPr wrap="none" rtlCol="0">
            <a:spAutoFit/>
          </a:bodyPr>
          <a:lstStyle/>
          <a:p>
            <a:r>
              <a:rPr kumimoji="1" lang="en-US" altLang="ja-JP" sz="1000" b="1" dirty="0">
                <a:solidFill>
                  <a:schemeClr val="tx1">
                    <a:lumMod val="75000"/>
                    <a:lumOff val="25000"/>
                  </a:schemeClr>
                </a:solidFill>
                <a:latin typeface="+mn-ea"/>
                <a:cs typeface="メイリオ"/>
              </a:rPr>
              <a:t>2020</a:t>
            </a:r>
            <a:r>
              <a:rPr kumimoji="1" lang="ja-JP" altLang="en-US" sz="1000" b="1">
                <a:solidFill>
                  <a:schemeClr val="tx1">
                    <a:lumMod val="75000"/>
                    <a:lumOff val="25000"/>
                  </a:schemeClr>
                </a:solidFill>
                <a:latin typeface="+mn-ea"/>
                <a:cs typeface="メイリオ"/>
              </a:rPr>
              <a:t>年</a:t>
            </a:r>
            <a:r>
              <a:rPr kumimoji="1" lang="en-US" altLang="ja-JP" sz="1000" b="1" dirty="0">
                <a:solidFill>
                  <a:schemeClr val="tx1">
                    <a:lumMod val="75000"/>
                    <a:lumOff val="25000"/>
                  </a:schemeClr>
                </a:solidFill>
                <a:latin typeface="+mn-ea"/>
                <a:cs typeface="メイリオ"/>
              </a:rPr>
              <a:t>7</a:t>
            </a:r>
            <a:r>
              <a:rPr kumimoji="1" lang="ja-JP" altLang="en-US" sz="1000" b="1">
                <a:solidFill>
                  <a:schemeClr val="tx1">
                    <a:lumMod val="75000"/>
                    <a:lumOff val="25000"/>
                  </a:schemeClr>
                </a:solidFill>
                <a:latin typeface="+mn-ea"/>
                <a:cs typeface="メイリオ"/>
              </a:rPr>
              <a:t>月</a:t>
            </a:r>
            <a:endParaRPr kumimoji="1" lang="ja-JP" altLang="en-US" sz="700" b="1" dirty="0">
              <a:solidFill>
                <a:schemeClr val="tx1">
                  <a:lumMod val="75000"/>
                  <a:lumOff val="25000"/>
                </a:schemeClr>
              </a:solidFill>
              <a:latin typeface="+mn-ea"/>
              <a:cs typeface="メイリオ"/>
            </a:endParaRPr>
          </a:p>
        </p:txBody>
      </p:sp>
      <p:sp>
        <p:nvSpPr>
          <p:cNvPr id="39" name="テキスト ボックス 38">
            <a:extLst>
              <a:ext uri="{FF2B5EF4-FFF2-40B4-BE49-F238E27FC236}">
                <a16:creationId xmlns:a16="http://schemas.microsoft.com/office/drawing/2014/main" id="{713D123A-F300-F94F-9A7F-948A32CE2364}"/>
              </a:ext>
            </a:extLst>
          </p:cNvPr>
          <p:cNvSpPr txBox="1"/>
          <p:nvPr/>
        </p:nvSpPr>
        <p:spPr>
          <a:xfrm>
            <a:off x="3040991" y="3800389"/>
            <a:ext cx="1920996" cy="763222"/>
          </a:xfrm>
          <a:prstGeom prst="rect">
            <a:avLst/>
          </a:prstGeom>
          <a:noFill/>
        </p:spPr>
        <p:txBody>
          <a:bodyPr wrap="square" rtlCol="0">
            <a:spAutoFit/>
          </a:bodyPr>
          <a:lstStyle/>
          <a:p>
            <a:pPr algn="just">
              <a:lnSpc>
                <a:spcPct val="150000"/>
              </a:lnSpc>
            </a:pPr>
            <a:r>
              <a:rPr kumimoji="1" lang="ja-JP" altLang="en-US" sz="1000">
                <a:solidFill>
                  <a:schemeClr val="tx1">
                    <a:lumMod val="75000"/>
                    <a:lumOff val="25000"/>
                  </a:schemeClr>
                </a:solidFill>
                <a:latin typeface="+mn-ea"/>
                <a:cs typeface="メイリオ"/>
              </a:rPr>
              <a:t>売上目標</a:t>
            </a:r>
            <a:r>
              <a:rPr kumimoji="1" lang="en-US" altLang="ja-JP" sz="1000" dirty="0">
                <a:solidFill>
                  <a:schemeClr val="tx1">
                    <a:lumMod val="75000"/>
                    <a:lumOff val="25000"/>
                  </a:schemeClr>
                </a:solidFill>
                <a:latin typeface="+mn-ea"/>
                <a:cs typeface="メイリオ"/>
              </a:rPr>
              <a:t>3,000</a:t>
            </a:r>
            <a:r>
              <a:rPr kumimoji="1" lang="ja-JP" altLang="en-US" sz="1000">
                <a:solidFill>
                  <a:schemeClr val="tx1">
                    <a:lumMod val="75000"/>
                    <a:lumOff val="25000"/>
                  </a:schemeClr>
                </a:solidFill>
                <a:latin typeface="+mn-ea"/>
                <a:cs typeface="メイリオ"/>
              </a:rPr>
              <a:t>万円／年。エリアを超えたブランド認知を目指す</a:t>
            </a:r>
            <a:endParaRPr kumimoji="1" lang="ja-JP" altLang="en-US" sz="700" dirty="0">
              <a:solidFill>
                <a:schemeClr val="tx1">
                  <a:lumMod val="75000"/>
                  <a:lumOff val="25000"/>
                </a:schemeClr>
              </a:solidFill>
              <a:latin typeface="+mn-ea"/>
              <a:cs typeface="メイリオ"/>
            </a:endParaRPr>
          </a:p>
        </p:txBody>
      </p:sp>
      <p:sp>
        <p:nvSpPr>
          <p:cNvPr id="40" name="テキスト ボックス 39">
            <a:extLst>
              <a:ext uri="{FF2B5EF4-FFF2-40B4-BE49-F238E27FC236}">
                <a16:creationId xmlns:a16="http://schemas.microsoft.com/office/drawing/2014/main" id="{FB4CAB0E-59F2-DC43-AAAB-DB1A5D8535B6}"/>
              </a:ext>
            </a:extLst>
          </p:cNvPr>
          <p:cNvSpPr txBox="1"/>
          <p:nvPr/>
        </p:nvSpPr>
        <p:spPr>
          <a:xfrm>
            <a:off x="7315578" y="1197013"/>
            <a:ext cx="1920996" cy="763222"/>
          </a:xfrm>
          <a:prstGeom prst="rect">
            <a:avLst/>
          </a:prstGeom>
          <a:noFill/>
        </p:spPr>
        <p:txBody>
          <a:bodyPr wrap="square" rtlCol="0">
            <a:spAutoFit/>
          </a:bodyPr>
          <a:lstStyle/>
          <a:p>
            <a:pPr>
              <a:lnSpc>
                <a:spcPct val="150000"/>
              </a:lnSpc>
            </a:pPr>
            <a:r>
              <a:rPr kumimoji="1" lang="ja-JP" altLang="en-US" sz="1000">
                <a:solidFill>
                  <a:schemeClr val="tx1">
                    <a:lumMod val="75000"/>
                    <a:lumOff val="25000"/>
                  </a:schemeClr>
                </a:solidFill>
                <a:latin typeface="+mn-ea"/>
                <a:cs typeface="メイリオ"/>
              </a:rPr>
              <a:t>売上目標</a:t>
            </a:r>
            <a:r>
              <a:rPr kumimoji="1" lang="en-US" altLang="ja-JP" sz="1000" dirty="0">
                <a:solidFill>
                  <a:schemeClr val="tx1">
                    <a:lumMod val="75000"/>
                    <a:lumOff val="25000"/>
                  </a:schemeClr>
                </a:solidFill>
                <a:latin typeface="+mn-ea"/>
                <a:cs typeface="メイリオ"/>
              </a:rPr>
              <a:t>1</a:t>
            </a:r>
            <a:r>
              <a:rPr kumimoji="1" lang="ja-JP" altLang="en-US" sz="1000">
                <a:solidFill>
                  <a:schemeClr val="tx1">
                    <a:lumMod val="75000"/>
                    <a:lumOff val="25000"/>
                  </a:schemeClr>
                </a:solidFill>
                <a:latin typeface="+mn-ea"/>
                <a:cs typeface="メイリオ"/>
              </a:rPr>
              <a:t>億円／年。</a:t>
            </a:r>
            <a:endParaRPr kumimoji="1" lang="en-US" altLang="ja-JP" sz="1000" dirty="0">
              <a:solidFill>
                <a:schemeClr val="tx1">
                  <a:lumMod val="75000"/>
                  <a:lumOff val="25000"/>
                </a:schemeClr>
              </a:solidFill>
              <a:latin typeface="+mn-ea"/>
              <a:cs typeface="メイリオ"/>
            </a:endParaRPr>
          </a:p>
          <a:p>
            <a:pPr>
              <a:lnSpc>
                <a:spcPct val="150000"/>
              </a:lnSpc>
            </a:pPr>
            <a:r>
              <a:rPr kumimoji="1" lang="ja-JP" altLang="en-US" sz="1000">
                <a:solidFill>
                  <a:schemeClr val="tx1">
                    <a:lumMod val="75000"/>
                    <a:lumOff val="25000"/>
                  </a:schemeClr>
                </a:solidFill>
                <a:latin typeface="+mn-ea"/>
                <a:cs typeface="メイリオ"/>
              </a:rPr>
              <a:t>モールや直営店など多チャネルで出店する</a:t>
            </a:r>
            <a:endParaRPr kumimoji="1" lang="ja-JP" altLang="en-US" sz="700" dirty="0">
              <a:solidFill>
                <a:schemeClr val="tx1">
                  <a:lumMod val="75000"/>
                  <a:lumOff val="25000"/>
                </a:schemeClr>
              </a:solidFill>
              <a:latin typeface="+mn-ea"/>
              <a:cs typeface="メイリオ"/>
            </a:endParaRPr>
          </a:p>
        </p:txBody>
      </p:sp>
      <p:sp>
        <p:nvSpPr>
          <p:cNvPr id="42" name="テキスト ボックス 41">
            <a:extLst>
              <a:ext uri="{FF2B5EF4-FFF2-40B4-BE49-F238E27FC236}">
                <a16:creationId xmlns:a16="http://schemas.microsoft.com/office/drawing/2014/main" id="{465F49D8-0962-4D50-A12D-D2E6764E8EE4}"/>
              </a:ext>
            </a:extLst>
          </p:cNvPr>
          <p:cNvSpPr txBox="1"/>
          <p:nvPr/>
        </p:nvSpPr>
        <p:spPr>
          <a:xfrm>
            <a:off x="830444" y="4522838"/>
            <a:ext cx="441146" cy="246221"/>
          </a:xfrm>
          <a:prstGeom prst="rect">
            <a:avLst/>
          </a:prstGeom>
          <a:noFill/>
        </p:spPr>
        <p:txBody>
          <a:bodyPr wrap="none" rtlCol="0">
            <a:spAutoFit/>
          </a:bodyPr>
          <a:lstStyle/>
          <a:p>
            <a:r>
              <a:rPr kumimoji="1" lang="ja-JP" altLang="en-US" sz="1000" b="1" dirty="0">
                <a:solidFill>
                  <a:schemeClr val="tx1">
                    <a:lumMod val="75000"/>
                    <a:lumOff val="25000"/>
                  </a:schemeClr>
                </a:solidFill>
                <a:latin typeface="+mn-ea"/>
                <a:cs typeface="メイリオ"/>
              </a:rPr>
              <a:t>現在</a:t>
            </a:r>
            <a:endParaRPr kumimoji="1" lang="ja-JP" altLang="en-US" sz="700" b="1" dirty="0">
              <a:solidFill>
                <a:schemeClr val="tx1">
                  <a:lumMod val="75000"/>
                  <a:lumOff val="25000"/>
                </a:schemeClr>
              </a:solidFill>
              <a:latin typeface="+mn-ea"/>
              <a:cs typeface="メイリオ"/>
            </a:endParaRPr>
          </a:p>
        </p:txBody>
      </p:sp>
      <p:sp>
        <p:nvSpPr>
          <p:cNvPr id="43" name="テキスト ボックス 42">
            <a:extLst>
              <a:ext uri="{FF2B5EF4-FFF2-40B4-BE49-F238E27FC236}">
                <a16:creationId xmlns:a16="http://schemas.microsoft.com/office/drawing/2014/main" id="{6E9FCECA-BB0F-40C2-A415-65A54BE915DA}"/>
              </a:ext>
            </a:extLst>
          </p:cNvPr>
          <p:cNvSpPr txBox="1"/>
          <p:nvPr/>
        </p:nvSpPr>
        <p:spPr>
          <a:xfrm>
            <a:off x="7260638" y="640547"/>
            <a:ext cx="569387" cy="246221"/>
          </a:xfrm>
          <a:prstGeom prst="rect">
            <a:avLst/>
          </a:prstGeom>
          <a:noFill/>
        </p:spPr>
        <p:txBody>
          <a:bodyPr wrap="none" rtlCol="0">
            <a:spAutoFit/>
          </a:bodyPr>
          <a:lstStyle/>
          <a:p>
            <a:r>
              <a:rPr kumimoji="1" lang="ja-JP" altLang="en-US" sz="1000" b="1" dirty="0">
                <a:solidFill>
                  <a:schemeClr val="tx1">
                    <a:lumMod val="75000"/>
                    <a:lumOff val="25000"/>
                  </a:schemeClr>
                </a:solidFill>
                <a:latin typeface="+mn-ea"/>
                <a:cs typeface="メイリオ"/>
              </a:rPr>
              <a:t>ゴール</a:t>
            </a:r>
            <a:endParaRPr kumimoji="1" lang="ja-JP" altLang="en-US" sz="700" b="1" dirty="0">
              <a:solidFill>
                <a:schemeClr val="tx1">
                  <a:lumMod val="75000"/>
                  <a:lumOff val="25000"/>
                </a:schemeClr>
              </a:solidFill>
              <a:latin typeface="+mn-ea"/>
              <a:cs typeface="メイリオ"/>
            </a:endParaRPr>
          </a:p>
        </p:txBody>
      </p:sp>
    </p:spTree>
    <p:extLst>
      <p:ext uri="{BB962C8B-B14F-4D97-AF65-F5344CB8AC3E}">
        <p14:creationId xmlns:p14="http://schemas.microsoft.com/office/powerpoint/2010/main" val="360196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448071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32_</a:t>
            </a:r>
            <a:r>
              <a:rPr lang="ja-JP" altLang="en-US" sz="1200" b="1">
                <a:solidFill>
                  <a:schemeClr val="tx1">
                    <a:lumMod val="75000"/>
                    <a:lumOff val="25000"/>
                  </a:schemeClr>
                </a:solidFill>
                <a:latin typeface="+mn-ea"/>
              </a:rPr>
              <a:t>オプション思考（</a:t>
            </a:r>
            <a:r>
              <a:rPr lang="en-US" altLang="ja-JP" sz="1200" b="1" dirty="0">
                <a:solidFill>
                  <a:schemeClr val="tx1">
                    <a:lumMod val="75000"/>
                    <a:lumOff val="25000"/>
                  </a:schemeClr>
                </a:solidFill>
                <a:latin typeface="+mn-ea"/>
              </a:rPr>
              <a:t>4P</a:t>
            </a:r>
            <a:r>
              <a:rPr lang="ja-JP" altLang="en-US" sz="1200" b="1">
                <a:solidFill>
                  <a:schemeClr val="tx1">
                    <a:lumMod val="75000"/>
                    <a:lumOff val="25000"/>
                  </a:schemeClr>
                </a:solidFill>
                <a:latin typeface="+mn-ea"/>
              </a:rPr>
              <a:t>に沿った戦略を複数考える場合の例）</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BC6F33FC-BC0E-E041-B824-9E52645796AC}"/>
              </a:ext>
            </a:extLst>
          </p:cNvPr>
          <p:cNvSpPr/>
          <p:nvPr/>
        </p:nvSpPr>
        <p:spPr>
          <a:xfrm>
            <a:off x="356841" y="1154013"/>
            <a:ext cx="1530890" cy="5346283"/>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35D5578-8E1C-D843-83F2-5DE363431A72}"/>
              </a:ext>
            </a:extLst>
          </p:cNvPr>
          <p:cNvSpPr txBox="1"/>
          <p:nvPr/>
        </p:nvSpPr>
        <p:spPr>
          <a:xfrm>
            <a:off x="376749" y="1642976"/>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製品</a:t>
            </a:r>
            <a:endParaRPr kumimoji="1" lang="ja-JP" altLang="en-US" sz="1600" b="1"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036BDD5D-8BCB-6D42-84C3-0EADA7B0F142}"/>
              </a:ext>
            </a:extLst>
          </p:cNvPr>
          <p:cNvSpPr/>
          <p:nvPr/>
        </p:nvSpPr>
        <p:spPr>
          <a:xfrm>
            <a:off x="1887731" y="686423"/>
            <a:ext cx="7669891"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3A55981-8DA3-BC4E-84BC-05AAECFBA5C9}"/>
              </a:ext>
            </a:extLst>
          </p:cNvPr>
          <p:cNvSpPr txBox="1"/>
          <p:nvPr/>
        </p:nvSpPr>
        <p:spPr>
          <a:xfrm>
            <a:off x="2421599"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選択肢１</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CA6C4E31-DFAB-954F-8617-5FEA52D33023}"/>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5F96F8F-3B0F-194C-89FA-D0B9D03314D9}"/>
              </a:ext>
            </a:extLst>
          </p:cNvPr>
          <p:cNvCxnSpPr>
            <a:cxnSpLocks/>
          </p:cNvCxnSpPr>
          <p:nvPr/>
        </p:nvCxnSpPr>
        <p:spPr>
          <a:xfrm flipV="1">
            <a:off x="443866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AB467D3-8E96-A74D-BFFC-7D4CE69D62D7}"/>
              </a:ext>
            </a:extLst>
          </p:cNvPr>
          <p:cNvCxnSpPr>
            <a:cxnSpLocks/>
          </p:cNvCxnSpPr>
          <p:nvPr/>
        </p:nvCxnSpPr>
        <p:spPr>
          <a:xfrm>
            <a:off x="1879185" y="686423"/>
            <a:ext cx="767843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E65EB08-136D-0549-9825-08D2FD92D50C}"/>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82AAD1F-E73E-4B48-92F7-566D42AD338C}"/>
              </a:ext>
            </a:extLst>
          </p:cNvPr>
          <p:cNvCxnSpPr>
            <a:cxnSpLocks/>
          </p:cNvCxnSpPr>
          <p:nvPr/>
        </p:nvCxnSpPr>
        <p:spPr>
          <a:xfrm flipH="1">
            <a:off x="356841" y="248053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1B72E43-B33E-7744-A14E-2BBDB5414661}"/>
              </a:ext>
            </a:extLst>
          </p:cNvPr>
          <p:cNvCxnSpPr>
            <a:cxnSpLocks/>
          </p:cNvCxnSpPr>
          <p:nvPr/>
        </p:nvCxnSpPr>
        <p:spPr>
          <a:xfrm flipH="1">
            <a:off x="356841" y="381711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701EFE8-A707-8B41-8EAC-425A10A0839B}"/>
              </a:ext>
            </a:extLst>
          </p:cNvPr>
          <p:cNvCxnSpPr>
            <a:cxnSpLocks/>
          </p:cNvCxnSpPr>
          <p:nvPr/>
        </p:nvCxnSpPr>
        <p:spPr>
          <a:xfrm flipH="1">
            <a:off x="356841" y="515368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C2D5379-58DD-2D4D-9E76-D30BE89F1F1D}"/>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62128BE-BE24-C344-968C-1532FA23745C}"/>
              </a:ext>
            </a:extLst>
          </p:cNvPr>
          <p:cNvCxnSpPr>
            <a:cxnSpLocks/>
          </p:cNvCxnSpPr>
          <p:nvPr/>
        </p:nvCxnSpPr>
        <p:spPr>
          <a:xfrm flipV="1">
            <a:off x="356841" y="1143967"/>
            <a:ext cx="0" cy="53462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A2AA587-8958-2E4E-BEEB-B01826C2B5C3}"/>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8CDBC7E-E450-7D4D-91EE-CC672E7D169D}"/>
              </a:ext>
            </a:extLst>
          </p:cNvPr>
          <p:cNvSpPr txBox="1"/>
          <p:nvPr/>
        </p:nvSpPr>
        <p:spPr>
          <a:xfrm>
            <a:off x="376749" y="2979548"/>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価格</a:t>
            </a:r>
            <a:endParaRPr kumimoji="1" lang="ja-JP" altLang="en-US" sz="1600" b="1" dirty="0">
              <a:solidFill>
                <a:schemeClr val="tx1">
                  <a:lumMod val="75000"/>
                  <a:lumOff val="25000"/>
                </a:schemeClr>
              </a:solidFill>
              <a:latin typeface="+mn-ea"/>
            </a:endParaRPr>
          </a:p>
        </p:txBody>
      </p:sp>
      <p:sp>
        <p:nvSpPr>
          <p:cNvPr id="22" name="テキスト ボックス 21">
            <a:extLst>
              <a:ext uri="{FF2B5EF4-FFF2-40B4-BE49-F238E27FC236}">
                <a16:creationId xmlns:a16="http://schemas.microsoft.com/office/drawing/2014/main" id="{10E79877-E086-104E-9DB5-DE27F1846E88}"/>
              </a:ext>
            </a:extLst>
          </p:cNvPr>
          <p:cNvSpPr txBox="1"/>
          <p:nvPr/>
        </p:nvSpPr>
        <p:spPr>
          <a:xfrm>
            <a:off x="376749" y="4316120"/>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流通</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0E593E11-C1E7-9149-BE08-72AF52A3CCDD}"/>
              </a:ext>
            </a:extLst>
          </p:cNvPr>
          <p:cNvSpPr txBox="1"/>
          <p:nvPr/>
        </p:nvSpPr>
        <p:spPr>
          <a:xfrm>
            <a:off x="376749" y="5652692"/>
            <a:ext cx="1482529"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販売促進</a:t>
            </a:r>
            <a:endParaRPr kumimoji="1" lang="ja-JP" altLang="en-US" sz="1600" b="1" dirty="0">
              <a:solidFill>
                <a:schemeClr val="tx1">
                  <a:lumMod val="75000"/>
                  <a:lumOff val="25000"/>
                </a:schemeClr>
              </a:solidFill>
              <a:latin typeface="+mn-ea"/>
            </a:endParaRPr>
          </a:p>
        </p:txBody>
      </p:sp>
      <p:sp>
        <p:nvSpPr>
          <p:cNvPr id="32" name="テキスト ボックス 31">
            <a:extLst>
              <a:ext uri="{FF2B5EF4-FFF2-40B4-BE49-F238E27FC236}">
                <a16:creationId xmlns:a16="http://schemas.microsoft.com/office/drawing/2014/main" id="{AEA4B312-C392-9444-B735-55AEFF3E8DE4}"/>
              </a:ext>
            </a:extLst>
          </p:cNvPr>
          <p:cNvSpPr txBox="1"/>
          <p:nvPr/>
        </p:nvSpPr>
        <p:spPr>
          <a:xfrm>
            <a:off x="4981081"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選択肢２</a:t>
            </a:r>
            <a:endParaRPr kumimoji="1" lang="ja-JP" altLang="en-US" sz="1600" b="1" dirty="0">
              <a:solidFill>
                <a:schemeClr val="tx1">
                  <a:lumMod val="75000"/>
                  <a:lumOff val="25000"/>
                </a:schemeClr>
              </a:solidFill>
              <a:latin typeface="+mn-ea"/>
            </a:endParaRPr>
          </a:p>
        </p:txBody>
      </p:sp>
      <p:sp>
        <p:nvSpPr>
          <p:cNvPr id="33" name="テキスト ボックス 32">
            <a:extLst>
              <a:ext uri="{FF2B5EF4-FFF2-40B4-BE49-F238E27FC236}">
                <a16:creationId xmlns:a16="http://schemas.microsoft.com/office/drawing/2014/main" id="{5DB9A0F7-00FB-5442-8356-FE9764963552}"/>
              </a:ext>
            </a:extLst>
          </p:cNvPr>
          <p:cNvSpPr txBox="1"/>
          <p:nvPr/>
        </p:nvSpPr>
        <p:spPr>
          <a:xfrm>
            <a:off x="7540561"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選択肢３</a:t>
            </a:r>
            <a:endParaRPr kumimoji="1" lang="ja-JP" altLang="en-US" sz="1600" b="1" dirty="0">
              <a:solidFill>
                <a:schemeClr val="tx1">
                  <a:lumMod val="75000"/>
                  <a:lumOff val="25000"/>
                </a:schemeClr>
              </a:solidFill>
              <a:latin typeface="+mn-ea"/>
            </a:endParaRPr>
          </a:p>
        </p:txBody>
      </p:sp>
      <p:cxnSp>
        <p:nvCxnSpPr>
          <p:cNvPr id="34" name="直線コネクタ 33">
            <a:extLst>
              <a:ext uri="{FF2B5EF4-FFF2-40B4-BE49-F238E27FC236}">
                <a16:creationId xmlns:a16="http://schemas.microsoft.com/office/drawing/2014/main" id="{B552D8CD-9315-0441-BABA-A288F8490EF7}"/>
              </a:ext>
            </a:extLst>
          </p:cNvPr>
          <p:cNvCxnSpPr>
            <a:cxnSpLocks/>
          </p:cNvCxnSpPr>
          <p:nvPr/>
        </p:nvCxnSpPr>
        <p:spPr>
          <a:xfrm flipV="1">
            <a:off x="699814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グループ化 1">
            <a:extLst>
              <a:ext uri="{FF2B5EF4-FFF2-40B4-BE49-F238E27FC236}">
                <a16:creationId xmlns:a16="http://schemas.microsoft.com/office/drawing/2014/main" id="{6202C2B3-5B3C-264F-B561-11F617AE7877}"/>
              </a:ext>
            </a:extLst>
          </p:cNvPr>
          <p:cNvGrpSpPr/>
          <p:nvPr/>
        </p:nvGrpSpPr>
        <p:grpSpPr>
          <a:xfrm>
            <a:off x="2034866" y="1264543"/>
            <a:ext cx="2248117" cy="4718180"/>
            <a:chOff x="2034866" y="1264543"/>
            <a:chExt cx="2248117" cy="4718180"/>
          </a:xfrm>
        </p:grpSpPr>
        <p:sp>
          <p:nvSpPr>
            <p:cNvPr id="35" name="テキスト ボックス 34">
              <a:extLst>
                <a:ext uri="{FF2B5EF4-FFF2-40B4-BE49-F238E27FC236}">
                  <a16:creationId xmlns:a16="http://schemas.microsoft.com/office/drawing/2014/main" id="{1DCE0A89-B052-EA48-9F82-5E25A0BE22E5}"/>
                </a:ext>
              </a:extLst>
            </p:cNvPr>
            <p:cNvSpPr txBox="1"/>
            <p:nvPr/>
          </p:nvSpPr>
          <p:spPr>
            <a:xfrm>
              <a:off x="2034866" y="1264543"/>
              <a:ext cx="2248117" cy="385298"/>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セット商品を考える</a:t>
              </a:r>
              <a:endParaRPr kumimoji="1" lang="en-US" altLang="ja-JP" sz="1400"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DAA38228-7F2F-664E-80D5-073BD533C164}"/>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セットにすることで商品単価を上げる</a:t>
              </a:r>
              <a:endParaRPr kumimoji="1" lang="en-US" altLang="ja-JP" sz="1400" dirty="0">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98FDCD4E-1939-9E46-862A-DA24AF4B5F22}"/>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現在と変わらず駅前のお土産市場で出店</a:t>
              </a:r>
              <a:endParaRPr kumimoji="1" lang="en-US" altLang="ja-JP" sz="1400" dirty="0">
                <a:solidFill>
                  <a:schemeClr val="tx1">
                    <a:lumMod val="75000"/>
                    <a:lumOff val="25000"/>
                  </a:schemeClr>
                </a:solidFill>
                <a:latin typeface="+mn-ea"/>
              </a:endParaRPr>
            </a:p>
          </p:txBody>
        </p:sp>
        <p:sp>
          <p:nvSpPr>
            <p:cNvPr id="38" name="テキスト ボックス 37">
              <a:extLst>
                <a:ext uri="{FF2B5EF4-FFF2-40B4-BE49-F238E27FC236}">
                  <a16:creationId xmlns:a16="http://schemas.microsoft.com/office/drawing/2014/main" id="{8BDB41BB-FFCA-BB45-8586-85A0977D878B}"/>
                </a:ext>
              </a:extLst>
            </p:cNvPr>
            <p:cNvSpPr txBox="1"/>
            <p:nvPr/>
          </p:nvSpPr>
          <p:spPr>
            <a:xfrm>
              <a:off x="2034866" y="5274259"/>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セット商品の告知を強化する</a:t>
              </a:r>
              <a:endParaRPr kumimoji="1" lang="en-US" altLang="ja-JP" sz="1400" dirty="0">
                <a:solidFill>
                  <a:schemeClr val="tx1">
                    <a:lumMod val="75000"/>
                    <a:lumOff val="25000"/>
                  </a:schemeClr>
                </a:solidFill>
                <a:latin typeface="+mn-ea"/>
              </a:endParaRPr>
            </a:p>
          </p:txBody>
        </p:sp>
      </p:grpSp>
      <p:grpSp>
        <p:nvGrpSpPr>
          <p:cNvPr id="39" name="グループ化 38">
            <a:extLst>
              <a:ext uri="{FF2B5EF4-FFF2-40B4-BE49-F238E27FC236}">
                <a16:creationId xmlns:a16="http://schemas.microsoft.com/office/drawing/2014/main" id="{AD7B4C70-BFC8-B74F-A2B6-FE646D51701D}"/>
              </a:ext>
            </a:extLst>
          </p:cNvPr>
          <p:cNvGrpSpPr/>
          <p:nvPr/>
        </p:nvGrpSpPr>
        <p:grpSpPr>
          <a:xfrm>
            <a:off x="4594348" y="1264543"/>
            <a:ext cx="2248117" cy="4718180"/>
            <a:chOff x="2034866" y="1264543"/>
            <a:chExt cx="2248117" cy="4718180"/>
          </a:xfrm>
        </p:grpSpPr>
        <p:sp>
          <p:nvSpPr>
            <p:cNvPr id="40" name="テキスト ボックス 39">
              <a:extLst>
                <a:ext uri="{FF2B5EF4-FFF2-40B4-BE49-F238E27FC236}">
                  <a16:creationId xmlns:a16="http://schemas.microsoft.com/office/drawing/2014/main" id="{B6E719B2-4248-E849-B375-C198898E8475}"/>
                </a:ext>
              </a:extLst>
            </p:cNvPr>
            <p:cNvSpPr txBox="1"/>
            <p:nvPr/>
          </p:nvSpPr>
          <p:spPr>
            <a:xfrm>
              <a:off x="2034866" y="1264543"/>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小分け商品を増やして、購入点数を増やす</a:t>
              </a:r>
              <a:endParaRPr kumimoji="1" lang="en-US" altLang="ja-JP" sz="1400" dirty="0">
                <a:solidFill>
                  <a:schemeClr val="tx1">
                    <a:lumMod val="75000"/>
                    <a:lumOff val="25000"/>
                  </a:schemeClr>
                </a:solidFill>
                <a:latin typeface="+mn-ea"/>
              </a:endParaRPr>
            </a:p>
          </p:txBody>
        </p:sp>
        <p:sp>
          <p:nvSpPr>
            <p:cNvPr id="41" name="テキスト ボックス 40">
              <a:extLst>
                <a:ext uri="{FF2B5EF4-FFF2-40B4-BE49-F238E27FC236}">
                  <a16:creationId xmlns:a16="http://schemas.microsoft.com/office/drawing/2014/main" id="{717A1720-8D37-5940-A375-DF9EE305177A}"/>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少額で提供し、合計金額増を目指す</a:t>
              </a:r>
              <a:endParaRPr kumimoji="1" lang="en-US" altLang="ja-JP" sz="1400" dirty="0">
                <a:solidFill>
                  <a:schemeClr val="tx1">
                    <a:lumMod val="75000"/>
                    <a:lumOff val="25000"/>
                  </a:schemeClr>
                </a:solidFill>
                <a:latin typeface="+mn-ea"/>
              </a:endParaRPr>
            </a:p>
          </p:txBody>
        </p:sp>
        <p:sp>
          <p:nvSpPr>
            <p:cNvPr id="42" name="テキスト ボックス 41">
              <a:extLst>
                <a:ext uri="{FF2B5EF4-FFF2-40B4-BE49-F238E27FC236}">
                  <a16:creationId xmlns:a16="http://schemas.microsoft.com/office/drawing/2014/main" id="{08481DE4-D1D1-5B4D-82B2-6C336EB2B3F9}"/>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dirty="0">
                  <a:solidFill>
                    <a:schemeClr val="tx1">
                      <a:lumMod val="75000"/>
                      <a:lumOff val="25000"/>
                    </a:schemeClr>
                  </a:solidFill>
                  <a:latin typeface="+mn-ea"/>
                </a:rPr>
                <a:t>駅構内のコンビニ進出を狙う</a:t>
              </a:r>
              <a:endParaRPr kumimoji="1" lang="en-US" altLang="ja-JP" sz="1400" dirty="0">
                <a:solidFill>
                  <a:schemeClr val="tx1">
                    <a:lumMod val="75000"/>
                    <a:lumOff val="25000"/>
                  </a:schemeClr>
                </a:solidFill>
                <a:latin typeface="+mn-ea"/>
              </a:endParaRPr>
            </a:p>
          </p:txBody>
        </p:sp>
        <p:sp>
          <p:nvSpPr>
            <p:cNvPr id="43" name="テキスト ボックス 42">
              <a:extLst>
                <a:ext uri="{FF2B5EF4-FFF2-40B4-BE49-F238E27FC236}">
                  <a16:creationId xmlns:a16="http://schemas.microsoft.com/office/drawing/2014/main" id="{9D9940F0-1F65-6D45-A0B8-2D6353AAB276}"/>
                </a:ext>
              </a:extLst>
            </p:cNvPr>
            <p:cNvSpPr txBox="1"/>
            <p:nvPr/>
          </p:nvSpPr>
          <p:spPr>
            <a:xfrm>
              <a:off x="2034866" y="5274259"/>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買い方のバリエーションをたくさん紹介する</a:t>
              </a:r>
              <a:endParaRPr kumimoji="1" lang="en-US" altLang="ja-JP" sz="1400" dirty="0">
                <a:solidFill>
                  <a:schemeClr val="tx1">
                    <a:lumMod val="75000"/>
                    <a:lumOff val="25000"/>
                  </a:schemeClr>
                </a:solidFill>
                <a:latin typeface="+mn-ea"/>
              </a:endParaRPr>
            </a:p>
          </p:txBody>
        </p:sp>
      </p:grpSp>
      <p:grpSp>
        <p:nvGrpSpPr>
          <p:cNvPr id="44" name="グループ化 43">
            <a:extLst>
              <a:ext uri="{FF2B5EF4-FFF2-40B4-BE49-F238E27FC236}">
                <a16:creationId xmlns:a16="http://schemas.microsoft.com/office/drawing/2014/main" id="{B585D731-70F8-5A4E-A010-5EC30BA9F0E8}"/>
              </a:ext>
            </a:extLst>
          </p:cNvPr>
          <p:cNvGrpSpPr/>
          <p:nvPr/>
        </p:nvGrpSpPr>
        <p:grpSpPr>
          <a:xfrm>
            <a:off x="7156075" y="1264543"/>
            <a:ext cx="2248117" cy="4718180"/>
            <a:chOff x="2034866" y="1264543"/>
            <a:chExt cx="2248117" cy="4718180"/>
          </a:xfrm>
        </p:grpSpPr>
        <p:sp>
          <p:nvSpPr>
            <p:cNvPr id="45" name="テキスト ボックス 44">
              <a:extLst>
                <a:ext uri="{FF2B5EF4-FFF2-40B4-BE49-F238E27FC236}">
                  <a16:creationId xmlns:a16="http://schemas.microsoft.com/office/drawing/2014/main" id="{FE41B527-2338-BA4A-8F66-815E99899407}"/>
                </a:ext>
              </a:extLst>
            </p:cNvPr>
            <p:cNvSpPr txBox="1"/>
            <p:nvPr/>
          </p:nvSpPr>
          <p:spPr>
            <a:xfrm>
              <a:off x="2034866" y="1264543"/>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継続購入したくなる設計にする</a:t>
              </a:r>
              <a:endParaRPr kumimoji="1" lang="en-US" altLang="ja-JP" sz="1400" dirty="0">
                <a:solidFill>
                  <a:schemeClr val="tx1">
                    <a:lumMod val="75000"/>
                    <a:lumOff val="25000"/>
                  </a:schemeClr>
                </a:solidFill>
                <a:latin typeface="+mn-ea"/>
              </a:endParaRPr>
            </a:p>
          </p:txBody>
        </p:sp>
        <p:sp>
          <p:nvSpPr>
            <p:cNvPr id="46" name="テキスト ボックス 45">
              <a:extLst>
                <a:ext uri="{FF2B5EF4-FFF2-40B4-BE49-F238E27FC236}">
                  <a16:creationId xmlns:a16="http://schemas.microsoft.com/office/drawing/2014/main" id="{52A9EBC7-DD71-D64B-86BC-A288C1147899}"/>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買いきりではなく、定期便として提供</a:t>
              </a:r>
              <a:endParaRPr kumimoji="1" lang="en-US" altLang="ja-JP" sz="1400" dirty="0">
                <a:solidFill>
                  <a:schemeClr val="tx1">
                    <a:lumMod val="75000"/>
                    <a:lumOff val="25000"/>
                  </a:schemeClr>
                </a:solidFill>
                <a:latin typeface="+mn-ea"/>
              </a:endParaRPr>
            </a:p>
          </p:txBody>
        </p:sp>
        <p:sp>
          <p:nvSpPr>
            <p:cNvPr id="47" name="テキスト ボックス 46">
              <a:extLst>
                <a:ext uri="{FF2B5EF4-FFF2-40B4-BE49-F238E27FC236}">
                  <a16:creationId xmlns:a16="http://schemas.microsoft.com/office/drawing/2014/main" id="{72DB3A55-1E58-FE46-9A36-8C0E583DE4A2}"/>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dirty="0">
                  <a:solidFill>
                    <a:schemeClr val="tx1">
                      <a:lumMod val="75000"/>
                      <a:lumOff val="25000"/>
                    </a:schemeClr>
                  </a:solidFill>
                  <a:latin typeface="+mn-ea"/>
                </a:rPr>
                <a:t>初回は店頭、次月以降は宅配</a:t>
              </a:r>
              <a:endParaRPr kumimoji="1" lang="en-US" altLang="ja-JP" sz="1400" dirty="0">
                <a:solidFill>
                  <a:schemeClr val="tx1">
                    <a:lumMod val="75000"/>
                    <a:lumOff val="25000"/>
                  </a:schemeClr>
                </a:solidFill>
                <a:latin typeface="+mn-ea"/>
              </a:endParaRPr>
            </a:p>
          </p:txBody>
        </p:sp>
        <p:sp>
          <p:nvSpPr>
            <p:cNvPr id="48" name="テキスト ボックス 47">
              <a:extLst>
                <a:ext uri="{FF2B5EF4-FFF2-40B4-BE49-F238E27FC236}">
                  <a16:creationId xmlns:a16="http://schemas.microsoft.com/office/drawing/2014/main" id="{31F1E2C0-AC6F-CC45-A04D-2D17A4E1811B}"/>
                </a:ext>
              </a:extLst>
            </p:cNvPr>
            <p:cNvSpPr txBox="1"/>
            <p:nvPr/>
          </p:nvSpPr>
          <p:spPr>
            <a:xfrm>
              <a:off x="2034866" y="5274259"/>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つながりを付加価値としてコミュニティ化</a:t>
              </a:r>
              <a:endParaRPr kumimoji="1" lang="en-US" altLang="ja-JP" sz="1400" dirty="0">
                <a:solidFill>
                  <a:schemeClr val="tx1">
                    <a:lumMod val="75000"/>
                    <a:lumOff val="25000"/>
                  </a:schemeClr>
                </a:solidFill>
                <a:latin typeface="+mn-ea"/>
              </a:endParaRPr>
            </a:p>
          </p:txBody>
        </p:sp>
      </p:grpSp>
    </p:spTree>
    <p:extLst>
      <p:ext uri="{BB962C8B-B14F-4D97-AF65-F5344CB8AC3E}">
        <p14:creationId xmlns:p14="http://schemas.microsoft.com/office/powerpoint/2010/main" val="3302369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690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33_</a:t>
            </a:r>
            <a:r>
              <a:rPr lang="ja-JP" altLang="en-US" sz="1200" b="1">
                <a:solidFill>
                  <a:schemeClr val="tx1">
                    <a:lumMod val="75000"/>
                    <a:lumOff val="25000"/>
                  </a:schemeClr>
                </a:solidFill>
                <a:latin typeface="+mn-ea"/>
              </a:rPr>
              <a:t>ビジョナリー思考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BBEFA076-7A9C-B848-8FA4-4939C393F84F}"/>
              </a:ext>
            </a:extLst>
          </p:cNvPr>
          <p:cNvSpPr/>
          <p:nvPr/>
        </p:nvSpPr>
        <p:spPr>
          <a:xfrm>
            <a:off x="558799" y="853440"/>
            <a:ext cx="8788401" cy="5476240"/>
          </a:xfrm>
          <a:prstGeom prst="rect">
            <a:avLst/>
          </a:prstGeom>
          <a:noFill/>
          <a:ln w="9525" cmpd="sng">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 name="直線矢印コネクタ 39">
            <a:extLst>
              <a:ext uri="{FF2B5EF4-FFF2-40B4-BE49-F238E27FC236}">
                <a16:creationId xmlns:a16="http://schemas.microsoft.com/office/drawing/2014/main" id="{DE9B8DA0-4B72-E145-A3DB-EA90454F66D8}"/>
              </a:ext>
            </a:extLst>
          </p:cNvPr>
          <p:cNvCxnSpPr>
            <a:cxnSpLocks/>
          </p:cNvCxnSpPr>
          <p:nvPr/>
        </p:nvCxnSpPr>
        <p:spPr>
          <a:xfrm>
            <a:off x="806817" y="3588338"/>
            <a:ext cx="8292366" cy="0"/>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39">
            <a:extLst>
              <a:ext uri="{FF2B5EF4-FFF2-40B4-BE49-F238E27FC236}">
                <a16:creationId xmlns:a16="http://schemas.microsoft.com/office/drawing/2014/main" id="{9F8924D4-6D4E-6546-B9DE-2962E55EA2F7}"/>
              </a:ext>
            </a:extLst>
          </p:cNvPr>
          <p:cNvCxnSpPr>
            <a:cxnSpLocks/>
          </p:cNvCxnSpPr>
          <p:nvPr/>
        </p:nvCxnSpPr>
        <p:spPr>
          <a:xfrm>
            <a:off x="4953000" y="1064571"/>
            <a:ext cx="4233" cy="5047532"/>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BF17CAE8-5283-2440-AAFC-CECD95A2C8AE}"/>
              </a:ext>
            </a:extLst>
          </p:cNvPr>
          <p:cNvSpPr txBox="1"/>
          <p:nvPr/>
        </p:nvSpPr>
        <p:spPr>
          <a:xfrm>
            <a:off x="4056988" y="705994"/>
            <a:ext cx="1800494" cy="307777"/>
          </a:xfrm>
          <a:prstGeom prst="rect">
            <a:avLst/>
          </a:prstGeom>
          <a:solidFill>
            <a:schemeClr val="bg1"/>
          </a:solidFill>
        </p:spPr>
        <p:txBody>
          <a:bodyPr vert="horz" wrap="none" rtlCol="0">
            <a:spAutoFit/>
          </a:bodyPr>
          <a:lstStyle/>
          <a:p>
            <a:pPr algn="ctr"/>
            <a:r>
              <a:rPr kumimoji="1" lang="ja-JP" altLang="en-US" sz="1400" b="1">
                <a:solidFill>
                  <a:schemeClr val="tx1">
                    <a:lumMod val="75000"/>
                    <a:lumOff val="25000"/>
                  </a:schemeClr>
                </a:solidFill>
                <a:latin typeface="+mn-ea"/>
              </a:rPr>
              <a:t>目的について考える</a:t>
            </a:r>
            <a:endParaRPr kumimoji="1" lang="ja-JP" altLang="en-US" sz="14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14CBA3F9-7F8B-A94E-BCAB-AB08FE4F3CF7}"/>
              </a:ext>
            </a:extLst>
          </p:cNvPr>
          <p:cNvSpPr txBox="1"/>
          <p:nvPr/>
        </p:nvSpPr>
        <p:spPr>
          <a:xfrm>
            <a:off x="4056991" y="6173063"/>
            <a:ext cx="1800494" cy="307777"/>
          </a:xfrm>
          <a:prstGeom prst="rect">
            <a:avLst/>
          </a:prstGeom>
          <a:solidFill>
            <a:schemeClr val="bg1"/>
          </a:solidFill>
        </p:spPr>
        <p:txBody>
          <a:bodyPr vert="horz" wrap="none" rtlCol="0">
            <a:spAutoFit/>
          </a:bodyPr>
          <a:lstStyle/>
          <a:p>
            <a:pPr algn="ctr"/>
            <a:r>
              <a:rPr kumimoji="1" lang="ja-JP" altLang="en-US" sz="1400" b="1">
                <a:solidFill>
                  <a:schemeClr val="tx1">
                    <a:lumMod val="75000"/>
                    <a:lumOff val="25000"/>
                  </a:schemeClr>
                </a:solidFill>
                <a:latin typeface="+mn-ea"/>
              </a:rPr>
              <a:t>行動について考える</a:t>
            </a:r>
            <a:endParaRPr kumimoji="1" lang="ja-JP" altLang="en-US" sz="14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FFD1D47B-E6FE-D745-8FA8-0B6DE45881B8}"/>
              </a:ext>
            </a:extLst>
          </p:cNvPr>
          <p:cNvSpPr txBox="1"/>
          <p:nvPr/>
        </p:nvSpPr>
        <p:spPr>
          <a:xfrm>
            <a:off x="367002" y="2734232"/>
            <a:ext cx="400110" cy="1708160"/>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いまについて考える</a:t>
            </a:r>
            <a:endParaRPr kumimoji="1" lang="ja-JP" altLang="en-US" sz="14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E8CE15C8-CD51-6A46-BCF0-AC95C2514CEE}"/>
              </a:ext>
            </a:extLst>
          </p:cNvPr>
          <p:cNvSpPr txBox="1"/>
          <p:nvPr/>
        </p:nvSpPr>
        <p:spPr>
          <a:xfrm>
            <a:off x="9149983" y="2734231"/>
            <a:ext cx="400110" cy="1708160"/>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未来について考える</a:t>
            </a:r>
            <a:endParaRPr kumimoji="1" lang="ja-JP" altLang="en-US" sz="14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B7252805-168F-B845-8188-FA83AE81EE21}"/>
              </a:ext>
            </a:extLst>
          </p:cNvPr>
          <p:cNvSpPr txBox="1"/>
          <p:nvPr/>
        </p:nvSpPr>
        <p:spPr>
          <a:xfrm>
            <a:off x="1189755" y="3940025"/>
            <a:ext cx="3380308" cy="7084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動画コンテンツの投稿プラットフォームを開発・運営している</a:t>
            </a:r>
            <a:endParaRPr kumimoji="1" lang="ja-JP" altLang="en-US" sz="1400"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DCF95BFF-DD39-A74D-8AE0-3AAE99700008}"/>
              </a:ext>
            </a:extLst>
          </p:cNvPr>
          <p:cNvSpPr txBox="1"/>
          <p:nvPr/>
        </p:nvSpPr>
        <p:spPr>
          <a:xfrm>
            <a:off x="5335937" y="3940025"/>
            <a:ext cx="3380308" cy="135479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en-US" altLang="ja-JP" sz="1400" dirty="0">
                <a:solidFill>
                  <a:schemeClr val="tx1">
                    <a:lumMod val="75000"/>
                    <a:lumOff val="25000"/>
                  </a:schemeClr>
                </a:solidFill>
                <a:latin typeface="+mn-ea"/>
              </a:rPr>
              <a:t>5</a:t>
            </a:r>
            <a:r>
              <a:rPr kumimoji="1" lang="ja-JP" altLang="en-US" sz="1400">
                <a:solidFill>
                  <a:schemeClr val="tx1">
                    <a:lumMod val="75000"/>
                    <a:lumOff val="25000"/>
                  </a:schemeClr>
                </a:solidFill>
                <a:latin typeface="+mn-ea"/>
              </a:rPr>
              <a:t>年後までに</a:t>
            </a:r>
            <a:r>
              <a:rPr kumimoji="1" lang="en-US" altLang="ja-JP" sz="1400" dirty="0">
                <a:solidFill>
                  <a:schemeClr val="tx1">
                    <a:lumMod val="75000"/>
                    <a:lumOff val="25000"/>
                  </a:schemeClr>
                </a:solidFill>
                <a:latin typeface="+mn-ea"/>
              </a:rPr>
              <a:t>1,000</a:t>
            </a:r>
            <a:r>
              <a:rPr kumimoji="1" lang="ja-JP" altLang="en-US" sz="1400">
                <a:solidFill>
                  <a:schemeClr val="tx1">
                    <a:lumMod val="75000"/>
                    <a:lumOff val="25000"/>
                  </a:schemeClr>
                </a:solidFill>
                <a:latin typeface="+mn-ea"/>
              </a:rPr>
              <a:t>万人のコンテンツ配信を実現する</a:t>
            </a:r>
            <a:endParaRPr kumimoji="1" lang="en-US" altLang="ja-JP" sz="14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国内外</a:t>
            </a:r>
            <a:r>
              <a:rPr kumimoji="1" lang="en-US" altLang="ja-JP" sz="1400" dirty="0">
                <a:solidFill>
                  <a:schemeClr val="tx1">
                    <a:lumMod val="75000"/>
                    <a:lumOff val="25000"/>
                  </a:schemeClr>
                </a:solidFill>
                <a:latin typeface="+mn-ea"/>
              </a:rPr>
              <a:t>20</a:t>
            </a:r>
            <a:r>
              <a:rPr kumimoji="1" lang="ja-JP" altLang="en-US" sz="1400">
                <a:solidFill>
                  <a:schemeClr val="tx1">
                    <a:lumMod val="75000"/>
                    <a:lumOff val="25000"/>
                  </a:schemeClr>
                </a:solidFill>
                <a:latin typeface="+mn-ea"/>
              </a:rPr>
              <a:t>カ所にクリエイター養成拠点をつくる</a:t>
            </a:r>
            <a:endParaRPr kumimoji="1" lang="ja-JP" altLang="en-US" sz="1400" dirty="0">
              <a:solidFill>
                <a:schemeClr val="tx1">
                  <a:lumMod val="75000"/>
                  <a:lumOff val="25000"/>
                </a:schemeClr>
              </a:solidFill>
              <a:latin typeface="+mn-ea"/>
            </a:endParaRPr>
          </a:p>
        </p:txBody>
      </p:sp>
      <p:sp>
        <p:nvSpPr>
          <p:cNvPr id="13" name="テキスト ボックス 12">
            <a:extLst>
              <a:ext uri="{FF2B5EF4-FFF2-40B4-BE49-F238E27FC236}">
                <a16:creationId xmlns:a16="http://schemas.microsoft.com/office/drawing/2014/main" id="{7E20D034-C3BD-3046-8FEC-7EACC9E4736C}"/>
              </a:ext>
            </a:extLst>
          </p:cNvPr>
          <p:cNvSpPr txBox="1"/>
          <p:nvPr/>
        </p:nvSpPr>
        <p:spPr>
          <a:xfrm>
            <a:off x="1189755" y="1416258"/>
            <a:ext cx="3380308" cy="7084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dirty="0">
                <a:solidFill>
                  <a:schemeClr val="tx1">
                    <a:lumMod val="75000"/>
                    <a:lumOff val="25000"/>
                  </a:schemeClr>
                </a:solidFill>
                <a:latin typeface="+mn-ea"/>
              </a:rPr>
              <a:t>「つくる」「つながる」という喜びにあふれる社会をつくりたい</a:t>
            </a:r>
          </a:p>
        </p:txBody>
      </p:sp>
      <p:sp>
        <p:nvSpPr>
          <p:cNvPr id="25" name="テキスト ボックス 24">
            <a:extLst>
              <a:ext uri="{FF2B5EF4-FFF2-40B4-BE49-F238E27FC236}">
                <a16:creationId xmlns:a16="http://schemas.microsoft.com/office/drawing/2014/main" id="{124B8D06-A26A-1148-820C-89A12ADEA99B}"/>
              </a:ext>
            </a:extLst>
          </p:cNvPr>
          <p:cNvSpPr txBox="1"/>
          <p:nvPr/>
        </p:nvSpPr>
        <p:spPr>
          <a:xfrm>
            <a:off x="5335937" y="1416258"/>
            <a:ext cx="3380308" cy="10316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動画を通して日本文化の魅力を世界に発信するプラットフォームになる。国際交流や相互理解をうながしたい</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1044064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976823"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34_</a:t>
            </a:r>
            <a:r>
              <a:rPr lang="ja-JP" altLang="en-US" sz="1200" b="1">
                <a:solidFill>
                  <a:schemeClr val="tx1">
                    <a:lumMod val="75000"/>
                    <a:lumOff val="25000"/>
                  </a:schemeClr>
                </a:solidFill>
                <a:latin typeface="+mn-ea"/>
              </a:rPr>
              <a:t>コンセプチュアル思考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7494F414-7DDD-A84C-BE2F-D24483A0E42D}"/>
              </a:ext>
            </a:extLst>
          </p:cNvPr>
          <p:cNvSpPr/>
          <p:nvPr/>
        </p:nvSpPr>
        <p:spPr>
          <a:xfrm>
            <a:off x="558799" y="853440"/>
            <a:ext cx="8788401" cy="5476240"/>
          </a:xfrm>
          <a:prstGeom prst="rect">
            <a:avLst/>
          </a:prstGeom>
          <a:noFill/>
          <a:ln w="9525" cmpd="sng">
            <a:solidFill>
              <a:schemeClr val="tx1">
                <a:lumMod val="75000"/>
                <a:lumOff val="2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 name="直線矢印コネクタ 39">
            <a:extLst>
              <a:ext uri="{FF2B5EF4-FFF2-40B4-BE49-F238E27FC236}">
                <a16:creationId xmlns:a16="http://schemas.microsoft.com/office/drawing/2014/main" id="{037AB606-BA1D-3344-B410-B2C5A8E6E9EE}"/>
              </a:ext>
            </a:extLst>
          </p:cNvPr>
          <p:cNvCxnSpPr>
            <a:cxnSpLocks/>
          </p:cNvCxnSpPr>
          <p:nvPr/>
        </p:nvCxnSpPr>
        <p:spPr>
          <a:xfrm>
            <a:off x="806817" y="3588338"/>
            <a:ext cx="8292366" cy="0"/>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39">
            <a:extLst>
              <a:ext uri="{FF2B5EF4-FFF2-40B4-BE49-F238E27FC236}">
                <a16:creationId xmlns:a16="http://schemas.microsoft.com/office/drawing/2014/main" id="{C25DA4BC-0CC6-5049-85B6-DFF34C04550A}"/>
              </a:ext>
            </a:extLst>
          </p:cNvPr>
          <p:cNvCxnSpPr>
            <a:cxnSpLocks/>
          </p:cNvCxnSpPr>
          <p:nvPr/>
        </p:nvCxnSpPr>
        <p:spPr>
          <a:xfrm>
            <a:off x="4953000" y="1064571"/>
            <a:ext cx="4233" cy="5047532"/>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2A29A8D-38E3-B641-A0A5-05484FC96FD5}"/>
              </a:ext>
            </a:extLst>
          </p:cNvPr>
          <p:cNvSpPr txBox="1"/>
          <p:nvPr/>
        </p:nvSpPr>
        <p:spPr>
          <a:xfrm>
            <a:off x="4326293" y="705994"/>
            <a:ext cx="1261885" cy="307777"/>
          </a:xfrm>
          <a:prstGeom prst="rect">
            <a:avLst/>
          </a:prstGeom>
          <a:solidFill>
            <a:schemeClr val="bg1"/>
          </a:solidFill>
        </p:spPr>
        <p:txBody>
          <a:bodyPr vert="horz" wrap="none" rtlCol="0">
            <a:spAutoFit/>
          </a:bodyPr>
          <a:lstStyle/>
          <a:p>
            <a:pPr algn="ctr"/>
            <a:r>
              <a:rPr kumimoji="1" lang="ja-JP" altLang="en-US" sz="1400" b="1">
                <a:solidFill>
                  <a:schemeClr val="tx1">
                    <a:lumMod val="75000"/>
                    <a:lumOff val="25000"/>
                  </a:schemeClr>
                </a:solidFill>
                <a:latin typeface="+mn-ea"/>
              </a:rPr>
              <a:t>抽象的・意味</a:t>
            </a:r>
            <a:endParaRPr kumimoji="1" lang="ja-JP" altLang="en-US" sz="14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6D3D9583-842C-AA4A-B9F9-2B4A4E52BFCD}"/>
              </a:ext>
            </a:extLst>
          </p:cNvPr>
          <p:cNvSpPr txBox="1"/>
          <p:nvPr/>
        </p:nvSpPr>
        <p:spPr>
          <a:xfrm>
            <a:off x="4326299" y="6173063"/>
            <a:ext cx="1261884" cy="307777"/>
          </a:xfrm>
          <a:prstGeom prst="rect">
            <a:avLst/>
          </a:prstGeom>
          <a:solidFill>
            <a:schemeClr val="bg1"/>
          </a:solidFill>
        </p:spPr>
        <p:txBody>
          <a:bodyPr vert="horz" wrap="none" rtlCol="0">
            <a:spAutoFit/>
          </a:bodyPr>
          <a:lstStyle/>
          <a:p>
            <a:pPr algn="ctr"/>
            <a:r>
              <a:rPr kumimoji="1" lang="ja-JP" altLang="en-US" sz="1400" b="1">
                <a:solidFill>
                  <a:schemeClr val="tx1">
                    <a:lumMod val="75000"/>
                    <a:lumOff val="25000"/>
                  </a:schemeClr>
                </a:solidFill>
                <a:latin typeface="+mn-ea"/>
              </a:rPr>
              <a:t>具体的・事実</a:t>
            </a:r>
            <a:endParaRPr kumimoji="1" lang="ja-JP" altLang="en-US" sz="14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931ABE02-633B-044C-95C7-00E7F85FF618}"/>
              </a:ext>
            </a:extLst>
          </p:cNvPr>
          <p:cNvSpPr txBox="1"/>
          <p:nvPr/>
        </p:nvSpPr>
        <p:spPr>
          <a:xfrm>
            <a:off x="367002" y="2913765"/>
            <a:ext cx="400110" cy="1349087"/>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主観的・個別的</a:t>
            </a:r>
            <a:endParaRPr kumimoji="1" lang="ja-JP" altLang="en-US" sz="14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BD28B005-BB99-584C-AD06-E1CCEF01DE96}"/>
              </a:ext>
            </a:extLst>
          </p:cNvPr>
          <p:cNvSpPr txBox="1"/>
          <p:nvPr/>
        </p:nvSpPr>
        <p:spPr>
          <a:xfrm>
            <a:off x="9149983" y="2913765"/>
            <a:ext cx="400110" cy="1349087"/>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客観的・一般的</a:t>
            </a:r>
            <a:endParaRPr kumimoji="1" lang="ja-JP" altLang="en-US" sz="1400" b="1" dirty="0">
              <a:solidFill>
                <a:schemeClr val="tx1">
                  <a:lumMod val="75000"/>
                  <a:lumOff val="25000"/>
                </a:schemeClr>
              </a:solidFill>
              <a:latin typeface="+mn-ea"/>
            </a:endParaRPr>
          </a:p>
        </p:txBody>
      </p:sp>
      <p:sp>
        <p:nvSpPr>
          <p:cNvPr id="13" name="テキスト ボックス 12">
            <a:extLst>
              <a:ext uri="{FF2B5EF4-FFF2-40B4-BE49-F238E27FC236}">
                <a16:creationId xmlns:a16="http://schemas.microsoft.com/office/drawing/2014/main" id="{E618341E-F682-794A-AB17-9C3DE9AF8E6E}"/>
              </a:ext>
            </a:extLst>
          </p:cNvPr>
          <p:cNvSpPr txBox="1"/>
          <p:nvPr/>
        </p:nvSpPr>
        <p:spPr>
          <a:xfrm>
            <a:off x="1189755" y="3940025"/>
            <a:ext cx="3380308" cy="135479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自分もよく利用するが、身体の疲れを癒すだけでなく、利用者同士の会話によって心が満たされる経験がたくさんある</a:t>
            </a:r>
            <a:endParaRPr kumimoji="1" lang="ja-JP" altLang="en-US" sz="1400" dirty="0">
              <a:solidFill>
                <a:schemeClr val="tx1">
                  <a:lumMod val="75000"/>
                  <a:lumOff val="25000"/>
                </a:schemeClr>
              </a:solidFill>
              <a:latin typeface="+mn-ea"/>
            </a:endParaRPr>
          </a:p>
        </p:txBody>
      </p:sp>
      <p:sp>
        <p:nvSpPr>
          <p:cNvPr id="14" name="テキスト ボックス 13">
            <a:extLst>
              <a:ext uri="{FF2B5EF4-FFF2-40B4-BE49-F238E27FC236}">
                <a16:creationId xmlns:a16="http://schemas.microsoft.com/office/drawing/2014/main" id="{3DF1E25F-ED2D-B84A-8893-0A31D7DF3145}"/>
              </a:ext>
            </a:extLst>
          </p:cNvPr>
          <p:cNvSpPr txBox="1"/>
          <p:nvPr/>
        </p:nvSpPr>
        <p:spPr>
          <a:xfrm>
            <a:off x="5335937" y="3940025"/>
            <a:ext cx="3380308" cy="1031629"/>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数百円程度の料金で入浴できる。住宅環境の変化によって内風呂が普及したことで、その数を減らしつつある</a:t>
            </a:r>
            <a:endParaRPr kumimoji="1" lang="ja-JP" altLang="en-US" sz="1400" dirty="0">
              <a:solidFill>
                <a:schemeClr val="tx1">
                  <a:lumMod val="75000"/>
                  <a:lumOff val="25000"/>
                </a:schemeClr>
              </a:solidFill>
              <a:latin typeface="+mn-ea"/>
            </a:endParaRPr>
          </a:p>
        </p:txBody>
      </p:sp>
      <p:sp>
        <p:nvSpPr>
          <p:cNvPr id="15" name="テキスト ボックス 14">
            <a:extLst>
              <a:ext uri="{FF2B5EF4-FFF2-40B4-BE49-F238E27FC236}">
                <a16:creationId xmlns:a16="http://schemas.microsoft.com/office/drawing/2014/main" id="{21D59610-03A2-7542-AB0D-E422B26464AE}"/>
              </a:ext>
            </a:extLst>
          </p:cNvPr>
          <p:cNvSpPr txBox="1"/>
          <p:nvPr/>
        </p:nvSpPr>
        <p:spPr>
          <a:xfrm>
            <a:off x="1189755" y="1416258"/>
            <a:ext cx="3380308" cy="1031629"/>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銭湯とは、地域住民の交流拠点である。銭湯を活性化させることで、地域のネットワークを強化することができる</a:t>
            </a:r>
          </a:p>
        </p:txBody>
      </p:sp>
      <p:sp>
        <p:nvSpPr>
          <p:cNvPr id="16" name="テキスト ボックス 15">
            <a:extLst>
              <a:ext uri="{FF2B5EF4-FFF2-40B4-BE49-F238E27FC236}">
                <a16:creationId xmlns:a16="http://schemas.microsoft.com/office/drawing/2014/main" id="{109DC2AB-CF8A-E345-BD54-78008AA2834C}"/>
              </a:ext>
            </a:extLst>
          </p:cNvPr>
          <p:cNvSpPr txBox="1"/>
          <p:nvPr/>
        </p:nvSpPr>
        <p:spPr>
          <a:xfrm>
            <a:off x="5335937" y="1416258"/>
            <a:ext cx="3380308" cy="1031629"/>
          </a:xfrm>
          <a:prstGeom prst="rect">
            <a:avLst/>
          </a:prstGeom>
          <a:noFill/>
        </p:spPr>
        <p:txBody>
          <a:bodyPr wrap="square" rtlCol="0">
            <a:spAutoFit/>
          </a:bodyPr>
          <a:lstStyle/>
          <a:p>
            <a:pPr algn="just">
              <a:lnSpc>
                <a:spcPct val="150000"/>
              </a:lnSpc>
            </a:pPr>
            <a:r>
              <a:rPr kumimoji="1" lang="ja-JP" altLang="en-US" sz="1400" dirty="0">
                <a:solidFill>
                  <a:schemeClr val="tx1">
                    <a:lumMod val="75000"/>
                    <a:lumOff val="25000"/>
                  </a:schemeClr>
                </a:solidFill>
                <a:latin typeface="+mn-ea"/>
              </a:rPr>
              <a:t>銭湯とは、不特定多数の人が利用する大衆浴場。浴場を提供することで身体をきれいにするための機能を果たす</a:t>
            </a:r>
          </a:p>
        </p:txBody>
      </p:sp>
    </p:spTree>
    <p:extLst>
      <p:ext uri="{BB962C8B-B14F-4D97-AF65-F5344CB8AC3E}">
        <p14:creationId xmlns:p14="http://schemas.microsoft.com/office/powerpoint/2010/main" val="154545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04_</a:t>
            </a:r>
            <a:r>
              <a:rPr lang="ja-JP" altLang="en-US" sz="1200" b="1">
                <a:solidFill>
                  <a:schemeClr val="tx1">
                    <a:lumMod val="75000"/>
                    <a:lumOff val="25000"/>
                  </a:schemeClr>
                </a:solidFill>
                <a:latin typeface="+mn-ea"/>
              </a:rPr>
              <a:t>帰納的思考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DBD3CA7A-A089-C846-9189-1D55A6DA0E71}"/>
              </a:ext>
            </a:extLst>
          </p:cNvPr>
          <p:cNvGrpSpPr/>
          <p:nvPr/>
        </p:nvGrpSpPr>
        <p:grpSpPr>
          <a:xfrm>
            <a:off x="348377" y="4309068"/>
            <a:ext cx="2825227" cy="2181184"/>
            <a:chOff x="348377" y="2497745"/>
            <a:chExt cx="2825227" cy="2181184"/>
          </a:xfrm>
        </p:grpSpPr>
        <p:sp>
          <p:nvSpPr>
            <p:cNvPr id="7" name="正方形/長方形 6">
              <a:extLst>
                <a:ext uri="{FF2B5EF4-FFF2-40B4-BE49-F238E27FC236}">
                  <a16:creationId xmlns:a16="http://schemas.microsoft.com/office/drawing/2014/main" id="{28BB3FC8-FCB7-A949-8EDC-9087D6D4F95D}"/>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C3174C4-C6B6-7A4F-95F8-A9EA6FE0EACD}"/>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F9F78187-7BD5-4344-AB61-15E7B87267D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A24C45-3DBE-9B45-9509-AD667E649C05}"/>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事象</a:t>
              </a:r>
              <a:r>
                <a:rPr kumimoji="1" lang="en-US" altLang="ja-JP" b="1" dirty="0">
                  <a:solidFill>
                    <a:schemeClr val="tx1">
                      <a:lumMod val="75000"/>
                      <a:lumOff val="25000"/>
                    </a:schemeClr>
                  </a:solidFill>
                  <a:latin typeface="+mn-ea"/>
                </a:rPr>
                <a:t>A</a:t>
              </a:r>
              <a:endParaRPr kumimoji="1" lang="ja-JP" altLang="en-US"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CBFEA1D7-C3E6-1849-A78E-E44CB57F58E6}"/>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ラインナップが乏しくすぐ飽きられる</a:t>
              </a:r>
              <a:endParaRPr kumimoji="1" lang="ja-JP" altLang="en-US" sz="16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AECD56B8-920D-614A-80D9-8828D7301D5B}"/>
              </a:ext>
            </a:extLst>
          </p:cNvPr>
          <p:cNvGrpSpPr/>
          <p:nvPr/>
        </p:nvGrpSpPr>
        <p:grpSpPr>
          <a:xfrm>
            <a:off x="3540387" y="4309068"/>
            <a:ext cx="2825227" cy="2181184"/>
            <a:chOff x="348377" y="2497745"/>
            <a:chExt cx="2825227" cy="2181184"/>
          </a:xfrm>
        </p:grpSpPr>
        <p:sp>
          <p:nvSpPr>
            <p:cNvPr id="13" name="正方形/長方形 12">
              <a:extLst>
                <a:ext uri="{FF2B5EF4-FFF2-40B4-BE49-F238E27FC236}">
                  <a16:creationId xmlns:a16="http://schemas.microsoft.com/office/drawing/2014/main" id="{39D988AF-7E74-6E46-86FE-DCC789E6099E}"/>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DB35DF2-37DE-BE40-947C-547F0476D194}"/>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28AA2898-564C-3044-8080-F3742E49C7A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B2F9C38-4BC4-7644-8512-7A943D2E3AE5}"/>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事象</a:t>
              </a:r>
              <a:r>
                <a:rPr kumimoji="1" lang="en-US" altLang="ja-JP" b="1" dirty="0">
                  <a:solidFill>
                    <a:schemeClr val="tx1">
                      <a:lumMod val="75000"/>
                      <a:lumOff val="25000"/>
                    </a:schemeClr>
                  </a:solidFill>
                  <a:latin typeface="+mn-ea"/>
                </a:rPr>
                <a:t>B</a:t>
              </a:r>
              <a:endParaRPr kumimoji="1" lang="ja-JP" altLang="en-US"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6A611FC9-C379-2C40-83A3-9D1F41B80F9F}"/>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他社商品に比べてパッケージに特徴がない</a:t>
              </a:r>
              <a:endParaRPr kumimoji="1" lang="ja-JP" altLang="en-US" sz="16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583AD554-48D1-D34A-B3BB-53ECA7FA4FCC}"/>
              </a:ext>
            </a:extLst>
          </p:cNvPr>
          <p:cNvGrpSpPr/>
          <p:nvPr/>
        </p:nvGrpSpPr>
        <p:grpSpPr>
          <a:xfrm>
            <a:off x="6732396" y="4309068"/>
            <a:ext cx="2825227" cy="2181184"/>
            <a:chOff x="348377" y="2497745"/>
            <a:chExt cx="2825227" cy="2181184"/>
          </a:xfrm>
        </p:grpSpPr>
        <p:sp>
          <p:nvSpPr>
            <p:cNvPr id="19" name="正方形/長方形 18">
              <a:extLst>
                <a:ext uri="{FF2B5EF4-FFF2-40B4-BE49-F238E27FC236}">
                  <a16:creationId xmlns:a16="http://schemas.microsoft.com/office/drawing/2014/main" id="{7E1ACB8E-A4DB-4149-84C8-5C771298E7C9}"/>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67C5CD9-C685-C14D-A1EB-8B4ABA57987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9082E3A5-CF7B-FD4C-A646-EE4D2538334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551E10D-8E70-9D4D-80B1-106299F83CF7}"/>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事象</a:t>
              </a:r>
              <a:r>
                <a:rPr kumimoji="1" lang="en-US" altLang="ja-JP" b="1" dirty="0">
                  <a:solidFill>
                    <a:schemeClr val="tx1">
                      <a:lumMod val="75000"/>
                      <a:lumOff val="25000"/>
                    </a:schemeClr>
                  </a:solidFill>
                  <a:latin typeface="+mn-ea"/>
                </a:rPr>
                <a:t>C</a:t>
              </a:r>
              <a:endParaRPr kumimoji="1" lang="ja-JP" altLang="en-US"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3CB6E933-56C8-A943-B667-9FC130D48D3A}"/>
                </a:ext>
              </a:extLst>
            </p:cNvPr>
            <p:cNvSpPr txBox="1"/>
            <p:nvPr/>
          </p:nvSpPr>
          <p:spPr>
            <a:xfrm>
              <a:off x="539206" y="3126174"/>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ネーミングがわかりづらく覚えてもらえない</a:t>
              </a:r>
              <a:endParaRPr kumimoji="1" lang="ja-JP" altLang="en-US" sz="1600" dirty="0">
                <a:solidFill>
                  <a:schemeClr val="tx1">
                    <a:lumMod val="75000"/>
                    <a:lumOff val="25000"/>
                  </a:schemeClr>
                </a:solidFill>
                <a:latin typeface="+mn-ea"/>
              </a:endParaRPr>
            </a:p>
          </p:txBody>
        </p:sp>
      </p:grpSp>
      <p:grpSp>
        <p:nvGrpSpPr>
          <p:cNvPr id="2" name="グループ化 1">
            <a:extLst>
              <a:ext uri="{FF2B5EF4-FFF2-40B4-BE49-F238E27FC236}">
                <a16:creationId xmlns:a16="http://schemas.microsoft.com/office/drawing/2014/main" id="{AA2E4424-950D-D142-9B08-EA2EE0A81B39}"/>
              </a:ext>
            </a:extLst>
          </p:cNvPr>
          <p:cNvGrpSpPr/>
          <p:nvPr/>
        </p:nvGrpSpPr>
        <p:grpSpPr>
          <a:xfrm>
            <a:off x="3544619" y="686423"/>
            <a:ext cx="2825227" cy="2181184"/>
            <a:chOff x="3544619" y="686423"/>
            <a:chExt cx="2825227" cy="2181184"/>
          </a:xfrm>
        </p:grpSpPr>
        <p:sp>
          <p:nvSpPr>
            <p:cNvPr id="24" name="正方形/長方形 23">
              <a:extLst>
                <a:ext uri="{FF2B5EF4-FFF2-40B4-BE49-F238E27FC236}">
                  <a16:creationId xmlns:a16="http://schemas.microsoft.com/office/drawing/2014/main" id="{0D04EDB7-6E48-5643-996F-FB5AC5D00A4B}"/>
                </a:ext>
              </a:extLst>
            </p:cNvPr>
            <p:cNvSpPr/>
            <p:nvPr/>
          </p:nvSpPr>
          <p:spPr>
            <a:xfrm>
              <a:off x="3544619" y="686424"/>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DF8AF5AD-F16A-F741-AD49-1467FF05F0B0}"/>
                </a:ext>
              </a:extLst>
            </p:cNvPr>
            <p:cNvSpPr/>
            <p:nvPr/>
          </p:nvSpPr>
          <p:spPr>
            <a:xfrm>
              <a:off x="3553084" y="686423"/>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3C635EDE-272D-1643-9AD7-65BE65180EE7}"/>
                </a:ext>
              </a:extLst>
            </p:cNvPr>
            <p:cNvCxnSpPr>
              <a:cxnSpLocks/>
            </p:cNvCxnSpPr>
            <p:nvPr/>
          </p:nvCxnSpPr>
          <p:spPr>
            <a:xfrm>
              <a:off x="3553084" y="1143968"/>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C513D0A-E850-DC40-B267-F2325DBBA592}"/>
                </a:ext>
              </a:extLst>
            </p:cNvPr>
            <p:cNvSpPr txBox="1"/>
            <p:nvPr/>
          </p:nvSpPr>
          <p:spPr>
            <a:xfrm>
              <a:off x="3553083" y="735554"/>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結論</a:t>
              </a:r>
              <a:endParaRPr kumimoji="1" lang="ja-JP" altLang="en-US" b="1"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85DEA345-356B-8F4A-946A-A628E2CCB600}"/>
                </a:ext>
              </a:extLst>
            </p:cNvPr>
            <p:cNvSpPr txBox="1"/>
            <p:nvPr/>
          </p:nvSpPr>
          <p:spPr>
            <a:xfrm>
              <a:off x="3735448" y="1314852"/>
              <a:ext cx="2452033" cy="795795"/>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商品戦略に問題があるので見直すべき</a:t>
              </a:r>
              <a:endParaRPr kumimoji="1" lang="ja-JP" altLang="en-US" sz="1600" dirty="0">
                <a:solidFill>
                  <a:schemeClr val="tx1">
                    <a:lumMod val="75000"/>
                    <a:lumOff val="25000"/>
                  </a:schemeClr>
                </a:solidFill>
                <a:latin typeface="+mn-ea"/>
              </a:endParaRPr>
            </a:p>
          </p:txBody>
        </p:sp>
      </p:grpSp>
      <p:cxnSp>
        <p:nvCxnSpPr>
          <p:cNvPr id="29" name="直線矢印コネクタ 28">
            <a:extLst>
              <a:ext uri="{FF2B5EF4-FFF2-40B4-BE49-F238E27FC236}">
                <a16:creationId xmlns:a16="http://schemas.microsoft.com/office/drawing/2014/main" id="{F3F05D7E-9B0A-6D48-8687-0867A4F3BA45}"/>
              </a:ext>
            </a:extLst>
          </p:cNvPr>
          <p:cNvCxnSpPr>
            <a:cxnSpLocks/>
            <a:stCxn id="8" idx="0"/>
          </p:cNvCxnSpPr>
          <p:nvPr/>
        </p:nvCxnSpPr>
        <p:spPr>
          <a:xfrm flipV="1">
            <a:off x="1765223" y="2933093"/>
            <a:ext cx="3045672" cy="1375975"/>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9A7302A-ADBA-1B40-9730-F86CDAF17DC5}"/>
              </a:ext>
            </a:extLst>
          </p:cNvPr>
          <p:cNvCxnSpPr>
            <a:cxnSpLocks/>
            <a:stCxn id="13" idx="0"/>
          </p:cNvCxnSpPr>
          <p:nvPr/>
        </p:nvCxnSpPr>
        <p:spPr>
          <a:xfrm flipH="1" flipV="1">
            <a:off x="4953000" y="2991955"/>
            <a:ext cx="1" cy="1317114"/>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293288C-2432-514D-9D6D-E3DF2B270368}"/>
              </a:ext>
            </a:extLst>
          </p:cNvPr>
          <p:cNvCxnSpPr>
            <a:cxnSpLocks/>
            <a:stCxn id="19" idx="0"/>
          </p:cNvCxnSpPr>
          <p:nvPr/>
        </p:nvCxnSpPr>
        <p:spPr>
          <a:xfrm flipH="1" flipV="1">
            <a:off x="5095105" y="2933093"/>
            <a:ext cx="3049905" cy="137597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272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3</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P.107</a:t>
            </a:r>
            <a:r>
              <a:rPr kumimoji="1" lang="ja-JP" altLang="en-US" sz="1200" b="1" dirty="0">
                <a:solidFill>
                  <a:schemeClr val="bg1"/>
                </a:solidFill>
                <a:latin typeface="+mn-ea"/>
              </a:rPr>
              <a:t>）</a:t>
            </a:r>
          </a:p>
        </p:txBody>
      </p:sp>
      <p:sp>
        <p:nvSpPr>
          <p:cNvPr id="6" name="正方形/長方形 5">
            <a:extLst>
              <a:ext uri="{FF2B5EF4-FFF2-40B4-BE49-F238E27FC236}">
                <a16:creationId xmlns:a16="http://schemas.microsoft.com/office/drawing/2014/main" id="{AC964B19-3049-A84B-9B0C-D76357965C23}"/>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cxnSp>
        <p:nvCxnSpPr>
          <p:cNvPr id="7" name="直線コネクタ 6">
            <a:extLst>
              <a:ext uri="{FF2B5EF4-FFF2-40B4-BE49-F238E27FC236}">
                <a16:creationId xmlns:a16="http://schemas.microsoft.com/office/drawing/2014/main" id="{62D0CC63-DCA4-6644-B8EE-DDC39FD058F8}"/>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9846AE7-A7C1-594D-915D-4C20F9FE018B}"/>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49415486-697F-0C49-80DB-70227AC1B537}"/>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69EA5AD-67C1-0B4D-9102-774548CCD9AF}"/>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E28A61E-E4CE-9545-9B47-4002D036CB85}"/>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CAED2F3-6724-0B4A-89B9-1CEDFAB424A7}"/>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96CB18C5-48B4-F94A-B924-0414552711C1}"/>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FC543EF-4AF9-FC45-B92E-3109C2989E5D}"/>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5" name="グループ化 14">
            <a:extLst>
              <a:ext uri="{FF2B5EF4-FFF2-40B4-BE49-F238E27FC236}">
                <a16:creationId xmlns:a16="http://schemas.microsoft.com/office/drawing/2014/main" id="{7730D7D3-ECB3-3440-8EB8-EAF7A91084AE}"/>
              </a:ext>
            </a:extLst>
          </p:cNvPr>
          <p:cNvGrpSpPr/>
          <p:nvPr/>
        </p:nvGrpSpPr>
        <p:grpSpPr>
          <a:xfrm>
            <a:off x="426739" y="782203"/>
            <a:ext cx="1389987" cy="338554"/>
            <a:chOff x="403674" y="755374"/>
            <a:chExt cx="1389987" cy="338554"/>
          </a:xfrm>
        </p:grpSpPr>
        <p:sp>
          <p:nvSpPr>
            <p:cNvPr id="16" name="テキスト ボックス 15">
              <a:extLst>
                <a:ext uri="{FF2B5EF4-FFF2-40B4-BE49-F238E27FC236}">
                  <a16:creationId xmlns:a16="http://schemas.microsoft.com/office/drawing/2014/main" id="{D92D5F7C-B7FD-6A40-8708-4413091FBD54}"/>
                </a:ext>
              </a:extLst>
            </p:cNvPr>
            <p:cNvSpPr txBox="1"/>
            <p:nvPr/>
          </p:nvSpPr>
          <p:spPr>
            <a:xfrm>
              <a:off x="403674" y="755374"/>
              <a:ext cx="47801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t>
              </a:r>
              <a:r>
                <a:rPr kumimoji="1" lang="en-US" altLang="ja-JP" sz="1600" b="1" dirty="0">
                  <a:solidFill>
                    <a:schemeClr val="tx1">
                      <a:lumMod val="85000"/>
                      <a:lumOff val="15000"/>
                    </a:schemeClr>
                  </a:solidFill>
                  <a:latin typeface="+mn-ea"/>
                </a:rPr>
                <a:t>P</a:t>
              </a:r>
              <a:endParaRPr kumimoji="1" lang="ja-JP" altLang="en-US" sz="1600" b="1" dirty="0">
                <a:solidFill>
                  <a:schemeClr val="tx1">
                    <a:lumMod val="85000"/>
                    <a:lumOff val="15000"/>
                  </a:schemeClr>
                </a:solidFill>
                <a:latin typeface="+mn-ea"/>
              </a:endParaRPr>
            </a:p>
          </p:txBody>
        </p:sp>
        <p:sp>
          <p:nvSpPr>
            <p:cNvPr id="17" name="テキスト ボックス 16">
              <a:extLst>
                <a:ext uri="{FF2B5EF4-FFF2-40B4-BE49-F238E27FC236}">
                  <a16:creationId xmlns:a16="http://schemas.microsoft.com/office/drawing/2014/main" id="{ADB15916-C301-ED47-B1BB-E36AF6D1C6E9}"/>
                </a:ext>
              </a:extLst>
            </p:cNvPr>
            <p:cNvSpPr txBox="1"/>
            <p:nvPr/>
          </p:nvSpPr>
          <p:spPr>
            <a:xfrm>
              <a:off x="711313" y="801541"/>
              <a:ext cx="1082348"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主なパートナー</a:t>
              </a:r>
              <a:endParaRPr kumimoji="1" lang="ja-JP" altLang="en-US" sz="1000" b="1" dirty="0">
                <a:solidFill>
                  <a:schemeClr val="tx1">
                    <a:lumMod val="85000"/>
                    <a:lumOff val="15000"/>
                  </a:schemeClr>
                </a:solidFill>
                <a:latin typeface="+mn-ea"/>
              </a:endParaRPr>
            </a:p>
          </p:txBody>
        </p:sp>
      </p:grpSp>
      <p:grpSp>
        <p:nvGrpSpPr>
          <p:cNvPr id="18" name="グループ化 17">
            <a:extLst>
              <a:ext uri="{FF2B5EF4-FFF2-40B4-BE49-F238E27FC236}">
                <a16:creationId xmlns:a16="http://schemas.microsoft.com/office/drawing/2014/main" id="{D4316564-A271-EF4B-BB24-76DBB8A3B2F6}"/>
              </a:ext>
            </a:extLst>
          </p:cNvPr>
          <p:cNvGrpSpPr/>
          <p:nvPr/>
        </p:nvGrpSpPr>
        <p:grpSpPr>
          <a:xfrm>
            <a:off x="2280986" y="782203"/>
            <a:ext cx="1005266" cy="338554"/>
            <a:chOff x="403674" y="755374"/>
            <a:chExt cx="1005266" cy="338554"/>
          </a:xfrm>
        </p:grpSpPr>
        <p:sp>
          <p:nvSpPr>
            <p:cNvPr id="19" name="テキスト ボックス 18">
              <a:extLst>
                <a:ext uri="{FF2B5EF4-FFF2-40B4-BE49-F238E27FC236}">
                  <a16:creationId xmlns:a16="http://schemas.microsoft.com/office/drawing/2014/main" id="{CB413369-2BD8-7A46-8075-A5D900BDC49C}"/>
                </a:ext>
              </a:extLst>
            </p:cNvPr>
            <p:cNvSpPr txBox="1"/>
            <p:nvPr/>
          </p:nvSpPr>
          <p:spPr>
            <a:xfrm>
              <a:off x="403674" y="755374"/>
              <a:ext cx="48923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a:t>
              </a:r>
              <a:endParaRPr kumimoji="1" lang="ja-JP" altLang="en-US" sz="1600" b="1" dirty="0">
                <a:solidFill>
                  <a:schemeClr val="tx1">
                    <a:lumMod val="85000"/>
                    <a:lumOff val="15000"/>
                  </a:schemeClr>
                </a:solidFill>
                <a:latin typeface="+mn-ea"/>
              </a:endParaRPr>
            </a:p>
          </p:txBody>
        </p:sp>
        <p:sp>
          <p:nvSpPr>
            <p:cNvPr id="20" name="テキスト ボックス 19">
              <a:extLst>
                <a:ext uri="{FF2B5EF4-FFF2-40B4-BE49-F238E27FC236}">
                  <a16:creationId xmlns:a16="http://schemas.microsoft.com/office/drawing/2014/main" id="{F2ADD7CA-0AFE-2E43-AB8E-F0CF84D97D74}"/>
                </a:ext>
              </a:extLst>
            </p:cNvPr>
            <p:cNvSpPr txBox="1"/>
            <p:nvPr/>
          </p:nvSpPr>
          <p:spPr>
            <a:xfrm>
              <a:off x="711313" y="801541"/>
              <a:ext cx="697627"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主要活動</a:t>
              </a:r>
              <a:endParaRPr kumimoji="1" lang="en-US" altLang="ja-JP" sz="1000" b="1" dirty="0">
                <a:solidFill>
                  <a:schemeClr val="tx1">
                    <a:lumMod val="85000"/>
                    <a:lumOff val="15000"/>
                  </a:schemeClr>
                </a:solidFill>
                <a:latin typeface="+mn-ea"/>
              </a:endParaRPr>
            </a:p>
          </p:txBody>
        </p:sp>
      </p:grpSp>
      <p:grpSp>
        <p:nvGrpSpPr>
          <p:cNvPr id="21" name="グループ化 20">
            <a:extLst>
              <a:ext uri="{FF2B5EF4-FFF2-40B4-BE49-F238E27FC236}">
                <a16:creationId xmlns:a16="http://schemas.microsoft.com/office/drawing/2014/main" id="{E3459267-01C6-C946-9A03-2EA1FFE1748F}"/>
              </a:ext>
            </a:extLst>
          </p:cNvPr>
          <p:cNvGrpSpPr/>
          <p:nvPr/>
        </p:nvGrpSpPr>
        <p:grpSpPr>
          <a:xfrm>
            <a:off x="4124867" y="782203"/>
            <a:ext cx="1005266" cy="338554"/>
            <a:chOff x="403674" y="755374"/>
            <a:chExt cx="1005266" cy="338554"/>
          </a:xfrm>
        </p:grpSpPr>
        <p:sp>
          <p:nvSpPr>
            <p:cNvPr id="22" name="テキスト ボックス 21">
              <a:extLst>
                <a:ext uri="{FF2B5EF4-FFF2-40B4-BE49-F238E27FC236}">
                  <a16:creationId xmlns:a16="http://schemas.microsoft.com/office/drawing/2014/main" id="{D74ECD12-CCFE-C14E-A4DB-8487D7DD1B1F}"/>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VP</a:t>
              </a:r>
              <a:endParaRPr kumimoji="1" lang="ja-JP" altLang="en-US" sz="1600" b="1" dirty="0">
                <a:solidFill>
                  <a:schemeClr val="tx1">
                    <a:lumMod val="85000"/>
                    <a:lumOff val="15000"/>
                  </a:schemeClr>
                </a:solidFill>
                <a:latin typeface="+mn-ea"/>
              </a:endParaRPr>
            </a:p>
          </p:txBody>
        </p:sp>
        <p:sp>
          <p:nvSpPr>
            <p:cNvPr id="23" name="テキスト ボックス 22">
              <a:extLst>
                <a:ext uri="{FF2B5EF4-FFF2-40B4-BE49-F238E27FC236}">
                  <a16:creationId xmlns:a16="http://schemas.microsoft.com/office/drawing/2014/main" id="{21C6FF43-A993-B24C-A8CC-E8ADDCC341AA}"/>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価値提案</a:t>
              </a:r>
            </a:p>
          </p:txBody>
        </p:sp>
      </p:grpSp>
      <p:grpSp>
        <p:nvGrpSpPr>
          <p:cNvPr id="24" name="グループ化 23">
            <a:extLst>
              <a:ext uri="{FF2B5EF4-FFF2-40B4-BE49-F238E27FC236}">
                <a16:creationId xmlns:a16="http://schemas.microsoft.com/office/drawing/2014/main" id="{C65C9781-5571-A644-A5A7-C7E5CBC285BD}"/>
              </a:ext>
            </a:extLst>
          </p:cNvPr>
          <p:cNvGrpSpPr/>
          <p:nvPr/>
        </p:nvGrpSpPr>
        <p:grpSpPr>
          <a:xfrm>
            <a:off x="5968748" y="782203"/>
            <a:ext cx="1261746" cy="338554"/>
            <a:chOff x="403674" y="755374"/>
            <a:chExt cx="1261746" cy="338554"/>
          </a:xfrm>
        </p:grpSpPr>
        <p:sp>
          <p:nvSpPr>
            <p:cNvPr id="25" name="テキスト ボックス 24">
              <a:extLst>
                <a:ext uri="{FF2B5EF4-FFF2-40B4-BE49-F238E27FC236}">
                  <a16:creationId xmlns:a16="http://schemas.microsoft.com/office/drawing/2014/main" id="{240E8867-8FF2-9840-BF1A-0A31C43AFF74}"/>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CR</a:t>
              </a:r>
              <a:endParaRPr kumimoji="1" lang="ja-JP" altLang="en-US" sz="1600" b="1" dirty="0">
                <a:solidFill>
                  <a:schemeClr val="tx1">
                    <a:lumMod val="85000"/>
                    <a:lumOff val="15000"/>
                  </a:schemeClr>
                </a:solidFill>
                <a:latin typeface="+mn-ea"/>
              </a:endParaRPr>
            </a:p>
          </p:txBody>
        </p:sp>
        <p:sp>
          <p:nvSpPr>
            <p:cNvPr id="26" name="テキスト ボックス 25">
              <a:extLst>
                <a:ext uri="{FF2B5EF4-FFF2-40B4-BE49-F238E27FC236}">
                  <a16:creationId xmlns:a16="http://schemas.microsoft.com/office/drawing/2014/main" id="{EE18339A-824F-6A44-BF2A-3B1954449CB3}"/>
                </a:ext>
              </a:extLst>
            </p:cNvPr>
            <p:cNvSpPr txBox="1"/>
            <p:nvPr/>
          </p:nvSpPr>
          <p:spPr>
            <a:xfrm>
              <a:off x="711313" y="801541"/>
              <a:ext cx="95410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顧客との関係</a:t>
              </a:r>
              <a:endParaRPr kumimoji="1" lang="ja-JP" altLang="en-US" sz="1000" b="1" dirty="0">
                <a:solidFill>
                  <a:schemeClr val="tx1">
                    <a:lumMod val="85000"/>
                    <a:lumOff val="15000"/>
                  </a:schemeClr>
                </a:solidFill>
                <a:latin typeface="+mn-ea"/>
              </a:endParaRPr>
            </a:p>
          </p:txBody>
        </p:sp>
      </p:grpSp>
      <p:grpSp>
        <p:nvGrpSpPr>
          <p:cNvPr id="27" name="グループ化 26">
            <a:extLst>
              <a:ext uri="{FF2B5EF4-FFF2-40B4-BE49-F238E27FC236}">
                <a16:creationId xmlns:a16="http://schemas.microsoft.com/office/drawing/2014/main" id="{ADF5E389-FE84-5A41-8A02-5CE4DBD77017}"/>
              </a:ext>
            </a:extLst>
          </p:cNvPr>
          <p:cNvGrpSpPr/>
          <p:nvPr/>
        </p:nvGrpSpPr>
        <p:grpSpPr>
          <a:xfrm>
            <a:off x="7812629" y="782203"/>
            <a:ext cx="1389987" cy="338554"/>
            <a:chOff x="403674" y="755374"/>
            <a:chExt cx="1389987" cy="338554"/>
          </a:xfrm>
        </p:grpSpPr>
        <p:sp>
          <p:nvSpPr>
            <p:cNvPr id="28" name="テキスト ボックス 27">
              <a:extLst>
                <a:ext uri="{FF2B5EF4-FFF2-40B4-BE49-F238E27FC236}">
                  <a16:creationId xmlns:a16="http://schemas.microsoft.com/office/drawing/2014/main" id="{14CE9CBC-AE8F-4D4B-A76A-9D78A95570CE}"/>
                </a:ext>
              </a:extLst>
            </p:cNvPr>
            <p:cNvSpPr txBox="1"/>
            <p:nvPr/>
          </p:nvSpPr>
          <p:spPr>
            <a:xfrm>
              <a:off x="403674" y="755374"/>
              <a:ext cx="466794"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CS</a:t>
              </a:r>
              <a:endParaRPr kumimoji="1" lang="ja-JP" altLang="en-US" sz="1600" b="1" dirty="0">
                <a:solidFill>
                  <a:schemeClr val="tx1">
                    <a:lumMod val="85000"/>
                    <a:lumOff val="15000"/>
                  </a:schemeClr>
                </a:solidFill>
                <a:latin typeface="+mn-ea"/>
              </a:endParaRPr>
            </a:p>
          </p:txBody>
        </p:sp>
        <p:sp>
          <p:nvSpPr>
            <p:cNvPr id="29" name="テキスト ボックス 28">
              <a:extLst>
                <a:ext uri="{FF2B5EF4-FFF2-40B4-BE49-F238E27FC236}">
                  <a16:creationId xmlns:a16="http://schemas.microsoft.com/office/drawing/2014/main" id="{372366DA-C8CA-834D-8ABC-72646E7F095A}"/>
                </a:ext>
              </a:extLst>
            </p:cNvPr>
            <p:cNvSpPr txBox="1"/>
            <p:nvPr/>
          </p:nvSpPr>
          <p:spPr>
            <a:xfrm>
              <a:off x="711313" y="801541"/>
              <a:ext cx="1082348"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顧客セグメント</a:t>
              </a:r>
              <a:endParaRPr kumimoji="1" lang="ja-JP" altLang="en-US" sz="1000" b="1" dirty="0">
                <a:solidFill>
                  <a:schemeClr val="tx1">
                    <a:lumMod val="85000"/>
                    <a:lumOff val="15000"/>
                  </a:schemeClr>
                </a:solidFill>
                <a:latin typeface="+mn-ea"/>
              </a:endParaRPr>
            </a:p>
          </p:txBody>
        </p:sp>
      </p:grpSp>
      <p:grpSp>
        <p:nvGrpSpPr>
          <p:cNvPr id="30" name="グループ化 29">
            <a:extLst>
              <a:ext uri="{FF2B5EF4-FFF2-40B4-BE49-F238E27FC236}">
                <a16:creationId xmlns:a16="http://schemas.microsoft.com/office/drawing/2014/main" id="{EF44817A-099C-4E46-8904-E526896FCDE0}"/>
              </a:ext>
            </a:extLst>
          </p:cNvPr>
          <p:cNvGrpSpPr/>
          <p:nvPr/>
        </p:nvGrpSpPr>
        <p:grpSpPr>
          <a:xfrm>
            <a:off x="5968748" y="2585495"/>
            <a:ext cx="1005266" cy="338554"/>
            <a:chOff x="403674" y="755374"/>
            <a:chExt cx="1005266" cy="338554"/>
          </a:xfrm>
        </p:grpSpPr>
        <p:sp>
          <p:nvSpPr>
            <p:cNvPr id="31" name="テキスト ボックス 30">
              <a:extLst>
                <a:ext uri="{FF2B5EF4-FFF2-40B4-BE49-F238E27FC236}">
                  <a16:creationId xmlns:a16="http://schemas.microsoft.com/office/drawing/2014/main" id="{0445185A-A891-EC48-BD81-8F0049659660}"/>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CH</a:t>
              </a:r>
              <a:endParaRPr kumimoji="1" lang="ja-JP" altLang="en-US" sz="1600" b="1" dirty="0">
                <a:solidFill>
                  <a:schemeClr val="tx1">
                    <a:lumMod val="85000"/>
                    <a:lumOff val="15000"/>
                  </a:schemeClr>
                </a:solidFill>
                <a:latin typeface="+mn-ea"/>
              </a:endParaRPr>
            </a:p>
          </p:txBody>
        </p:sp>
        <p:sp>
          <p:nvSpPr>
            <p:cNvPr id="32" name="テキスト ボックス 31">
              <a:extLst>
                <a:ext uri="{FF2B5EF4-FFF2-40B4-BE49-F238E27FC236}">
                  <a16:creationId xmlns:a16="http://schemas.microsoft.com/office/drawing/2014/main" id="{59BB05E1-7EE7-7646-B90B-0E5483912232}"/>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チャネル</a:t>
              </a:r>
            </a:p>
          </p:txBody>
        </p:sp>
      </p:grpSp>
      <p:grpSp>
        <p:nvGrpSpPr>
          <p:cNvPr id="33" name="グループ化 32">
            <a:extLst>
              <a:ext uri="{FF2B5EF4-FFF2-40B4-BE49-F238E27FC236}">
                <a16:creationId xmlns:a16="http://schemas.microsoft.com/office/drawing/2014/main" id="{D845D7D2-07E1-F445-AFE3-7A8B0B0178E8}"/>
              </a:ext>
            </a:extLst>
          </p:cNvPr>
          <p:cNvGrpSpPr/>
          <p:nvPr/>
        </p:nvGrpSpPr>
        <p:grpSpPr>
          <a:xfrm>
            <a:off x="2280986" y="2585495"/>
            <a:ext cx="1261746" cy="338554"/>
            <a:chOff x="403674" y="755374"/>
            <a:chExt cx="1261746" cy="338554"/>
          </a:xfrm>
        </p:grpSpPr>
        <p:sp>
          <p:nvSpPr>
            <p:cNvPr id="34" name="テキスト ボックス 33">
              <a:extLst>
                <a:ext uri="{FF2B5EF4-FFF2-40B4-BE49-F238E27FC236}">
                  <a16:creationId xmlns:a16="http://schemas.microsoft.com/office/drawing/2014/main" id="{054B0904-4AEA-BF4B-9B6F-8564481E282D}"/>
                </a:ext>
              </a:extLst>
            </p:cNvPr>
            <p:cNvSpPr txBox="1"/>
            <p:nvPr/>
          </p:nvSpPr>
          <p:spPr>
            <a:xfrm>
              <a:off x="403674" y="755374"/>
              <a:ext cx="490840"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KR</a:t>
              </a:r>
              <a:endParaRPr kumimoji="1" lang="ja-JP" altLang="en-US" sz="1600" b="1" dirty="0">
                <a:solidFill>
                  <a:schemeClr val="tx1">
                    <a:lumMod val="85000"/>
                    <a:lumOff val="15000"/>
                  </a:schemeClr>
                </a:solidFill>
                <a:latin typeface="+mn-ea"/>
              </a:endParaRPr>
            </a:p>
          </p:txBody>
        </p:sp>
        <p:sp>
          <p:nvSpPr>
            <p:cNvPr id="35" name="テキスト ボックス 34">
              <a:extLst>
                <a:ext uri="{FF2B5EF4-FFF2-40B4-BE49-F238E27FC236}">
                  <a16:creationId xmlns:a16="http://schemas.microsoft.com/office/drawing/2014/main" id="{8D4D714E-CA31-8D4D-AE39-C0AD3CA9F679}"/>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主なリソース</a:t>
              </a:r>
            </a:p>
          </p:txBody>
        </p:sp>
      </p:grpSp>
      <p:grpSp>
        <p:nvGrpSpPr>
          <p:cNvPr id="36" name="グループ化 35">
            <a:extLst>
              <a:ext uri="{FF2B5EF4-FFF2-40B4-BE49-F238E27FC236}">
                <a16:creationId xmlns:a16="http://schemas.microsoft.com/office/drawing/2014/main" id="{50F88340-A893-A341-957B-28213BD47640}"/>
              </a:ext>
            </a:extLst>
          </p:cNvPr>
          <p:cNvGrpSpPr/>
          <p:nvPr/>
        </p:nvGrpSpPr>
        <p:grpSpPr>
          <a:xfrm>
            <a:off x="426739" y="4388786"/>
            <a:ext cx="1133506" cy="338554"/>
            <a:chOff x="403674" y="755374"/>
            <a:chExt cx="1133506" cy="338554"/>
          </a:xfrm>
        </p:grpSpPr>
        <p:sp>
          <p:nvSpPr>
            <p:cNvPr id="37" name="テキスト ボックス 36">
              <a:extLst>
                <a:ext uri="{FF2B5EF4-FFF2-40B4-BE49-F238E27FC236}">
                  <a16:creationId xmlns:a16="http://schemas.microsoft.com/office/drawing/2014/main" id="{43FF2D11-904E-CF43-9E91-87C5173C0F8D}"/>
                </a:ext>
              </a:extLst>
            </p:cNvPr>
            <p:cNvSpPr txBox="1"/>
            <p:nvPr/>
          </p:nvSpPr>
          <p:spPr>
            <a:xfrm>
              <a:off x="403674" y="755374"/>
              <a:ext cx="460382"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a:t>
              </a:r>
              <a:endParaRPr kumimoji="1" lang="ja-JP" altLang="en-US" sz="1600" b="1" dirty="0">
                <a:solidFill>
                  <a:schemeClr val="tx1">
                    <a:lumMod val="85000"/>
                    <a:lumOff val="15000"/>
                  </a:schemeClr>
                </a:solidFill>
                <a:latin typeface="+mn-ea"/>
              </a:endParaRPr>
            </a:p>
          </p:txBody>
        </p:sp>
        <p:sp>
          <p:nvSpPr>
            <p:cNvPr id="38" name="テキスト ボックス 37">
              <a:extLst>
                <a:ext uri="{FF2B5EF4-FFF2-40B4-BE49-F238E27FC236}">
                  <a16:creationId xmlns:a16="http://schemas.microsoft.com/office/drawing/2014/main" id="{71C6DF3C-E2DF-3C43-8FFB-0EC13AC54F7E}"/>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コスト構造</a:t>
              </a:r>
              <a:endParaRPr kumimoji="1" lang="ja-JP" altLang="en-US" sz="1000" b="1" dirty="0">
                <a:solidFill>
                  <a:schemeClr val="tx1">
                    <a:lumMod val="85000"/>
                    <a:lumOff val="15000"/>
                  </a:schemeClr>
                </a:solidFill>
                <a:latin typeface="+mn-ea"/>
              </a:endParaRPr>
            </a:p>
          </p:txBody>
        </p:sp>
      </p:grpSp>
      <p:grpSp>
        <p:nvGrpSpPr>
          <p:cNvPr id="39" name="グループ化 38">
            <a:extLst>
              <a:ext uri="{FF2B5EF4-FFF2-40B4-BE49-F238E27FC236}">
                <a16:creationId xmlns:a16="http://schemas.microsoft.com/office/drawing/2014/main" id="{5A2E95F1-B966-8B42-BF56-386F7F88E8E8}"/>
              </a:ext>
            </a:extLst>
          </p:cNvPr>
          <p:cNvGrpSpPr/>
          <p:nvPr/>
        </p:nvGrpSpPr>
        <p:grpSpPr>
          <a:xfrm>
            <a:off x="5042452" y="4388786"/>
            <a:ext cx="1133506" cy="338554"/>
            <a:chOff x="403674" y="755374"/>
            <a:chExt cx="1133506" cy="338554"/>
          </a:xfrm>
        </p:grpSpPr>
        <p:sp>
          <p:nvSpPr>
            <p:cNvPr id="40" name="テキスト ボックス 39">
              <a:extLst>
                <a:ext uri="{FF2B5EF4-FFF2-40B4-BE49-F238E27FC236}">
                  <a16:creationId xmlns:a16="http://schemas.microsoft.com/office/drawing/2014/main" id="{4A75C347-F3A9-0048-B937-FE78C6A39D61}"/>
                </a:ext>
              </a:extLst>
            </p:cNvPr>
            <p:cNvSpPr txBox="1"/>
            <p:nvPr/>
          </p:nvSpPr>
          <p:spPr>
            <a:xfrm>
              <a:off x="403674" y="755374"/>
              <a:ext cx="457176"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R$</a:t>
              </a:r>
              <a:endParaRPr kumimoji="1" lang="ja-JP" altLang="en-US" sz="1600" b="1" dirty="0">
                <a:solidFill>
                  <a:schemeClr val="tx1">
                    <a:lumMod val="85000"/>
                    <a:lumOff val="15000"/>
                  </a:schemeClr>
                </a:solidFill>
                <a:latin typeface="+mn-ea"/>
              </a:endParaRPr>
            </a:p>
          </p:txBody>
        </p:sp>
        <p:sp>
          <p:nvSpPr>
            <p:cNvPr id="41" name="テキスト ボックス 40">
              <a:extLst>
                <a:ext uri="{FF2B5EF4-FFF2-40B4-BE49-F238E27FC236}">
                  <a16:creationId xmlns:a16="http://schemas.microsoft.com/office/drawing/2014/main" id="{023923CB-B5B2-8E45-A297-6AC54A61C896}"/>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収益の流れ</a:t>
              </a:r>
              <a:endParaRPr kumimoji="1" lang="ja-JP" altLang="en-US" sz="1000" b="1" dirty="0">
                <a:solidFill>
                  <a:schemeClr val="tx1">
                    <a:lumMod val="85000"/>
                    <a:lumOff val="15000"/>
                  </a:schemeClr>
                </a:solidFill>
                <a:latin typeface="+mn-ea"/>
              </a:endParaRPr>
            </a:p>
          </p:txBody>
        </p:sp>
      </p:grpSp>
      <p:sp>
        <p:nvSpPr>
          <p:cNvPr id="42" name="正方形/長方形 41">
            <a:extLst>
              <a:ext uri="{FF2B5EF4-FFF2-40B4-BE49-F238E27FC236}">
                <a16:creationId xmlns:a16="http://schemas.microsoft.com/office/drawing/2014/main" id="{E8F5C75B-6DD6-5148-9052-A58020D430BA}"/>
              </a:ext>
            </a:extLst>
          </p:cNvPr>
          <p:cNvSpPr/>
          <p:nvPr/>
        </p:nvSpPr>
        <p:spPr>
          <a:xfrm>
            <a:off x="2036136" y="6164427"/>
            <a:ext cx="2050561" cy="461665"/>
          </a:xfrm>
          <a:prstGeom prst="rect">
            <a:avLst/>
          </a:prstGeom>
        </p:spPr>
        <p:txBody>
          <a:bodyPr wrap="none">
            <a:spAutoFit/>
          </a:bodyPr>
          <a:lstStyle/>
          <a:p>
            <a:r>
              <a:rPr lang="en-US" altLang="ja-JP" sz="800" dirty="0">
                <a:latin typeface="+mn-ea"/>
              </a:rPr>
              <a:t>The Business Model Canvas </a:t>
            </a:r>
          </a:p>
          <a:p>
            <a:r>
              <a:rPr lang="en-US" altLang="ja-JP" sz="800" dirty="0">
                <a:latin typeface="+mn-ea"/>
              </a:rPr>
              <a:t>©</a:t>
            </a:r>
            <a:r>
              <a:rPr lang="en-US" altLang="ja-JP" sz="800" dirty="0" err="1">
                <a:latin typeface="+mn-ea"/>
              </a:rPr>
              <a:t>Strategyzer</a:t>
            </a:r>
            <a:r>
              <a:rPr lang="en-US" altLang="ja-JP" sz="800" dirty="0">
                <a:latin typeface="+mn-ea"/>
              </a:rPr>
              <a:t>(https://</a:t>
            </a:r>
            <a:r>
              <a:rPr lang="en-US" altLang="ja-JP" sz="800" dirty="0" err="1">
                <a:latin typeface="+mn-ea"/>
              </a:rPr>
              <a:t>strategyzer.com</a:t>
            </a:r>
            <a:r>
              <a:rPr lang="en-US" altLang="ja-JP" sz="800" dirty="0">
                <a:latin typeface="+mn-ea"/>
              </a:rPr>
              <a:t>) </a:t>
            </a:r>
          </a:p>
          <a:p>
            <a:r>
              <a:rPr lang="en-US" altLang="ja-JP" sz="800" dirty="0">
                <a:latin typeface="+mn-ea"/>
              </a:rPr>
              <a:t>Designed by </a:t>
            </a:r>
            <a:r>
              <a:rPr lang="en-US" altLang="ja-JP" sz="800" dirty="0" err="1">
                <a:latin typeface="+mn-ea"/>
              </a:rPr>
              <a:t>Strategyzer</a:t>
            </a:r>
            <a:r>
              <a:rPr lang="en-US" altLang="ja-JP" sz="800" dirty="0">
                <a:latin typeface="+mn-ea"/>
              </a:rPr>
              <a:t> AG </a:t>
            </a:r>
            <a:endParaRPr lang="en-US" altLang="ja-JP" dirty="0">
              <a:latin typeface="+mn-ea"/>
            </a:endParaRPr>
          </a:p>
        </p:txBody>
      </p:sp>
      <p:pic>
        <p:nvPicPr>
          <p:cNvPr id="43" name="図 42">
            <a:extLst>
              <a:ext uri="{FF2B5EF4-FFF2-40B4-BE49-F238E27FC236}">
                <a16:creationId xmlns:a16="http://schemas.microsoft.com/office/drawing/2014/main" id="{6D52F58A-DD67-FB4C-9988-92493EF4A7BD}"/>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44" name="図 43">
            <a:extLst>
              <a:ext uri="{FF2B5EF4-FFF2-40B4-BE49-F238E27FC236}">
                <a16:creationId xmlns:a16="http://schemas.microsoft.com/office/drawing/2014/main" id="{75BB43EF-FE7B-D949-94EB-922072891FAC}"/>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45" name="図 44">
            <a:extLst>
              <a:ext uri="{FF2B5EF4-FFF2-40B4-BE49-F238E27FC236}">
                <a16:creationId xmlns:a16="http://schemas.microsoft.com/office/drawing/2014/main" id="{3C1D46D2-7E39-0444-97EA-9435CEB96E64}"/>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46" name="図 45">
            <a:extLst>
              <a:ext uri="{FF2B5EF4-FFF2-40B4-BE49-F238E27FC236}">
                <a16:creationId xmlns:a16="http://schemas.microsoft.com/office/drawing/2014/main" id="{3C96B007-10A3-DD46-8371-4F062A270111}"/>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47" name="図 46">
            <a:extLst>
              <a:ext uri="{FF2B5EF4-FFF2-40B4-BE49-F238E27FC236}">
                <a16:creationId xmlns:a16="http://schemas.microsoft.com/office/drawing/2014/main" id="{E8B630C5-6DAE-B84E-8117-F75C2C65FF97}"/>
              </a:ext>
            </a:extLst>
          </p:cNvPr>
          <p:cNvPicPr>
            <a:picLocks noChangeAspect="1"/>
          </p:cNvPicPr>
          <p:nvPr/>
        </p:nvPicPr>
        <p:blipFill>
          <a:blip r:embed="rId6"/>
          <a:stretch>
            <a:fillRect/>
          </a:stretch>
        </p:blipFill>
        <p:spPr>
          <a:xfrm>
            <a:off x="1685509" y="6254341"/>
            <a:ext cx="281836" cy="281836"/>
          </a:xfrm>
          <a:prstGeom prst="rect">
            <a:avLst/>
          </a:prstGeom>
        </p:spPr>
      </p:pic>
      <p:sp>
        <p:nvSpPr>
          <p:cNvPr id="48" name="テキスト ボックス 47">
            <a:extLst>
              <a:ext uri="{FF2B5EF4-FFF2-40B4-BE49-F238E27FC236}">
                <a16:creationId xmlns:a16="http://schemas.microsoft.com/office/drawing/2014/main" id="{19ECBD90-956F-2841-BF31-C49CFD21BA54}"/>
              </a:ext>
            </a:extLst>
          </p:cNvPr>
          <p:cNvSpPr txBox="1"/>
          <p:nvPr/>
        </p:nvSpPr>
        <p:spPr>
          <a:xfrm>
            <a:off x="426739" y="1120757"/>
            <a:ext cx="1675346" cy="108420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料理に関するアドバイザー</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記事作成を引き受けてくれるライター</a:t>
            </a:r>
            <a:endParaRPr kumimoji="1" lang="ja-JP" altLang="en-US" sz="1100" dirty="0">
              <a:solidFill>
                <a:schemeClr val="tx1">
                  <a:lumMod val="85000"/>
                  <a:lumOff val="15000"/>
                </a:schemeClr>
              </a:solidFill>
              <a:latin typeface="+mn-ea"/>
            </a:endParaRPr>
          </a:p>
        </p:txBody>
      </p:sp>
      <p:sp>
        <p:nvSpPr>
          <p:cNvPr id="49" name="テキスト ボックス 48">
            <a:extLst>
              <a:ext uri="{FF2B5EF4-FFF2-40B4-BE49-F238E27FC236}">
                <a16:creationId xmlns:a16="http://schemas.microsoft.com/office/drawing/2014/main" id="{CEE7603E-BF39-D748-8E12-1A9541E1952D}"/>
              </a:ext>
            </a:extLst>
          </p:cNvPr>
          <p:cNvSpPr txBox="1"/>
          <p:nvPr/>
        </p:nvSpPr>
        <p:spPr>
          <a:xfrm>
            <a:off x="2280451" y="1120757"/>
            <a:ext cx="1675346" cy="108420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レシピ作成</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記事作成</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認知獲得のためのマーケティング</a:t>
            </a:r>
            <a:endParaRPr kumimoji="1" lang="ja-JP" altLang="en-US" sz="1100" dirty="0">
              <a:solidFill>
                <a:schemeClr val="tx1">
                  <a:lumMod val="85000"/>
                  <a:lumOff val="15000"/>
                </a:schemeClr>
              </a:solidFill>
              <a:latin typeface="+mn-ea"/>
            </a:endParaRPr>
          </a:p>
        </p:txBody>
      </p:sp>
      <p:sp>
        <p:nvSpPr>
          <p:cNvPr id="50" name="テキスト ボックス 49">
            <a:extLst>
              <a:ext uri="{FF2B5EF4-FFF2-40B4-BE49-F238E27FC236}">
                <a16:creationId xmlns:a16="http://schemas.microsoft.com/office/drawing/2014/main" id="{45909103-E9E9-0E43-8FC0-569E7134E8E3}"/>
              </a:ext>
            </a:extLst>
          </p:cNvPr>
          <p:cNvSpPr txBox="1"/>
          <p:nvPr/>
        </p:nvSpPr>
        <p:spPr>
          <a:xfrm>
            <a:off x="2280451" y="2966123"/>
            <a:ext cx="1675346" cy="830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メディアのブランド</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料理に関する知識</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記事作成スキル</a:t>
            </a:r>
            <a:endParaRPr kumimoji="1" lang="ja-JP" altLang="en-US" sz="1100" dirty="0">
              <a:solidFill>
                <a:schemeClr val="tx1">
                  <a:lumMod val="85000"/>
                  <a:lumOff val="15000"/>
                </a:schemeClr>
              </a:solidFill>
              <a:latin typeface="+mn-ea"/>
            </a:endParaRPr>
          </a:p>
        </p:txBody>
      </p:sp>
      <p:sp>
        <p:nvSpPr>
          <p:cNvPr id="51" name="テキスト ボックス 50">
            <a:extLst>
              <a:ext uri="{FF2B5EF4-FFF2-40B4-BE49-F238E27FC236}">
                <a16:creationId xmlns:a16="http://schemas.microsoft.com/office/drawing/2014/main" id="{FE4A2AEF-6569-7C43-A6A5-0D0B26B0924B}"/>
              </a:ext>
            </a:extLst>
          </p:cNvPr>
          <p:cNvSpPr txBox="1"/>
          <p:nvPr/>
        </p:nvSpPr>
        <p:spPr>
          <a:xfrm>
            <a:off x="4124039" y="1120757"/>
            <a:ext cx="1675346" cy="1592103"/>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dirty="0">
                <a:solidFill>
                  <a:schemeClr val="tx1">
                    <a:lumMod val="85000"/>
                    <a:lumOff val="15000"/>
                  </a:schemeClr>
                </a:solidFill>
                <a:latin typeface="+mn-ea"/>
              </a:rPr>
              <a:t>お手軽簡単にできる料理のレシピ</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dirty="0">
                <a:solidFill>
                  <a:schemeClr val="tx1">
                    <a:lumMod val="85000"/>
                    <a:lumOff val="15000"/>
                  </a:schemeClr>
                </a:solidFill>
                <a:latin typeface="+mn-ea"/>
              </a:rPr>
              <a:t>お手軽料理について知りたいと思っているユーザーのネットワーク</a:t>
            </a:r>
          </a:p>
        </p:txBody>
      </p:sp>
      <p:sp>
        <p:nvSpPr>
          <p:cNvPr id="52" name="テキスト ボックス 51">
            <a:extLst>
              <a:ext uri="{FF2B5EF4-FFF2-40B4-BE49-F238E27FC236}">
                <a16:creationId xmlns:a16="http://schemas.microsoft.com/office/drawing/2014/main" id="{ECBCAC02-C0FB-FB4B-BE55-311F62CE03B4}"/>
              </a:ext>
            </a:extLst>
          </p:cNvPr>
          <p:cNvSpPr txBox="1"/>
          <p:nvPr/>
        </p:nvSpPr>
        <p:spPr>
          <a:xfrm>
            <a:off x="5956917" y="1114781"/>
            <a:ext cx="1675346" cy="1084208"/>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料理を通じて暮らしをよりよくする方法を模索する共創コミュニティ</a:t>
            </a:r>
            <a:endParaRPr lang="en-US" altLang="ja-JP" sz="1100" dirty="0">
              <a:solidFill>
                <a:schemeClr val="tx1">
                  <a:lumMod val="85000"/>
                  <a:lumOff val="15000"/>
                </a:schemeClr>
              </a:solidFill>
              <a:latin typeface="+mn-ea"/>
            </a:endParaRPr>
          </a:p>
        </p:txBody>
      </p:sp>
      <p:sp>
        <p:nvSpPr>
          <p:cNvPr id="53" name="テキスト ボックス 52">
            <a:extLst>
              <a:ext uri="{FF2B5EF4-FFF2-40B4-BE49-F238E27FC236}">
                <a16:creationId xmlns:a16="http://schemas.microsoft.com/office/drawing/2014/main" id="{F7096471-7B6F-6544-9C0A-7E19DB1933B2}"/>
              </a:ext>
            </a:extLst>
          </p:cNvPr>
          <p:cNvSpPr txBox="1"/>
          <p:nvPr/>
        </p:nvSpPr>
        <p:spPr>
          <a:xfrm>
            <a:off x="5970213" y="2931760"/>
            <a:ext cx="1675346" cy="83035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ja-JP" altLang="en-US" sz="1100" dirty="0">
                <a:solidFill>
                  <a:schemeClr val="tx1">
                    <a:lumMod val="85000"/>
                    <a:lumOff val="15000"/>
                  </a:schemeClr>
                </a:solidFill>
                <a:latin typeface="+mn-ea"/>
              </a:rPr>
              <a:t>運営するメディアサイト</a:t>
            </a:r>
            <a:endParaRPr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lang="en-US" altLang="ja-JP" sz="1100" dirty="0">
                <a:solidFill>
                  <a:schemeClr val="tx1">
                    <a:lumMod val="85000"/>
                    <a:lumOff val="15000"/>
                  </a:schemeClr>
                </a:solidFill>
                <a:latin typeface="+mn-ea"/>
              </a:rPr>
              <a:t>SNS</a:t>
            </a:r>
            <a:r>
              <a:rPr lang="ja-JP" altLang="en-US" sz="1100" dirty="0">
                <a:solidFill>
                  <a:schemeClr val="tx1">
                    <a:lumMod val="85000"/>
                    <a:lumOff val="15000"/>
                  </a:schemeClr>
                </a:solidFill>
                <a:latin typeface="+mn-ea"/>
              </a:rPr>
              <a:t>アカウント</a:t>
            </a:r>
            <a:endParaRPr lang="en-US" altLang="ja-JP" sz="1100" dirty="0">
              <a:solidFill>
                <a:schemeClr val="tx1">
                  <a:lumMod val="85000"/>
                  <a:lumOff val="15000"/>
                </a:schemeClr>
              </a:solidFill>
              <a:latin typeface="+mn-ea"/>
            </a:endParaRPr>
          </a:p>
        </p:txBody>
      </p:sp>
      <p:sp>
        <p:nvSpPr>
          <p:cNvPr id="54" name="テキスト ボックス 53">
            <a:extLst>
              <a:ext uri="{FF2B5EF4-FFF2-40B4-BE49-F238E27FC236}">
                <a16:creationId xmlns:a16="http://schemas.microsoft.com/office/drawing/2014/main" id="{98522207-C37E-6441-AE7E-76655E4DE0A0}"/>
              </a:ext>
            </a:extLst>
          </p:cNvPr>
          <p:cNvSpPr txBox="1"/>
          <p:nvPr/>
        </p:nvSpPr>
        <p:spPr>
          <a:xfrm>
            <a:off x="7799481" y="1114781"/>
            <a:ext cx="1675346" cy="1592039"/>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料理スキルに関心がある女性。特に、料理をしたいと思う一方でそこまでゆっくりと時間を取れない女性のセグメント</a:t>
            </a:r>
            <a:endParaRPr lang="en-US" altLang="ja-JP" sz="1100" dirty="0">
              <a:solidFill>
                <a:schemeClr val="tx1">
                  <a:lumMod val="85000"/>
                  <a:lumOff val="15000"/>
                </a:schemeClr>
              </a:solidFill>
              <a:latin typeface="+mn-ea"/>
            </a:endParaRPr>
          </a:p>
        </p:txBody>
      </p:sp>
      <p:sp>
        <p:nvSpPr>
          <p:cNvPr id="55" name="テキスト ボックス 54">
            <a:extLst>
              <a:ext uri="{FF2B5EF4-FFF2-40B4-BE49-F238E27FC236}">
                <a16:creationId xmlns:a16="http://schemas.microsoft.com/office/drawing/2014/main" id="{6B083245-E7F9-D147-B6A8-6AFDFFA081A9}"/>
              </a:ext>
            </a:extLst>
          </p:cNvPr>
          <p:cNvSpPr txBox="1"/>
          <p:nvPr/>
        </p:nvSpPr>
        <p:spPr>
          <a:xfrm>
            <a:off x="426739" y="4727840"/>
            <a:ext cx="4351738" cy="108420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記事作成に必要な編集担当者への人件費</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レシピ作成に必要な材料や調理器具などの物質的コスト</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en-US" altLang="ja-JP" sz="1100" dirty="0">
                <a:solidFill>
                  <a:schemeClr val="tx1">
                    <a:lumMod val="85000"/>
                    <a:lumOff val="15000"/>
                  </a:schemeClr>
                </a:solidFill>
                <a:latin typeface="+mn-ea"/>
              </a:rPr>
              <a:t>Web</a:t>
            </a:r>
            <a:r>
              <a:rPr kumimoji="1" lang="ja-JP" altLang="en-US" sz="1100">
                <a:solidFill>
                  <a:schemeClr val="tx1">
                    <a:lumMod val="85000"/>
                    <a:lumOff val="15000"/>
                  </a:schemeClr>
                </a:solidFill>
                <a:latin typeface="+mn-ea"/>
              </a:rPr>
              <a:t>メディアの管理コスト</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広告出稿に必要なコスト</a:t>
            </a:r>
            <a:endParaRPr kumimoji="1" lang="ja-JP" altLang="en-US" sz="1100" dirty="0">
              <a:solidFill>
                <a:schemeClr val="tx1">
                  <a:lumMod val="85000"/>
                  <a:lumOff val="15000"/>
                </a:schemeClr>
              </a:solidFill>
              <a:latin typeface="+mn-ea"/>
            </a:endParaRPr>
          </a:p>
        </p:txBody>
      </p:sp>
      <p:sp>
        <p:nvSpPr>
          <p:cNvPr id="56" name="テキスト ボックス 55">
            <a:extLst>
              <a:ext uri="{FF2B5EF4-FFF2-40B4-BE49-F238E27FC236}">
                <a16:creationId xmlns:a16="http://schemas.microsoft.com/office/drawing/2014/main" id="{5A499FED-2B8A-984A-B2BA-816A19B31639}"/>
              </a:ext>
            </a:extLst>
          </p:cNvPr>
          <p:cNvSpPr txBox="1"/>
          <p:nvPr/>
        </p:nvSpPr>
        <p:spPr>
          <a:xfrm>
            <a:off x="5042452" y="4723399"/>
            <a:ext cx="4351738" cy="322461"/>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クリック型広告の課金</a:t>
            </a:r>
            <a:endParaRPr kumimoji="1" lang="ja-JP" altLang="en-US" sz="1100" dirty="0">
              <a:solidFill>
                <a:schemeClr val="tx1">
                  <a:lumMod val="85000"/>
                  <a:lumOff val="15000"/>
                </a:schemeClr>
              </a:solidFill>
              <a:latin typeface="+mn-ea"/>
            </a:endParaRPr>
          </a:p>
        </p:txBody>
      </p:sp>
    </p:spTree>
    <p:extLst>
      <p:ext uri="{BB962C8B-B14F-4D97-AF65-F5344CB8AC3E}">
        <p14:creationId xmlns:p14="http://schemas.microsoft.com/office/powerpoint/2010/main" val="3037346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3</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P.108</a:t>
            </a:r>
            <a:r>
              <a:rPr kumimoji="1" lang="ja-JP" altLang="en-US" sz="1200" b="1" dirty="0">
                <a:solidFill>
                  <a:schemeClr val="bg1"/>
                </a:solidFill>
                <a:latin typeface="+mn-ea"/>
              </a:rPr>
              <a:t>）</a:t>
            </a:r>
          </a:p>
        </p:txBody>
      </p:sp>
      <p:sp>
        <p:nvSpPr>
          <p:cNvPr id="6" name="正方形/長方形 5">
            <a:extLst>
              <a:ext uri="{FF2B5EF4-FFF2-40B4-BE49-F238E27FC236}">
                <a16:creationId xmlns:a16="http://schemas.microsoft.com/office/drawing/2014/main" id="{AC964B19-3049-A84B-9B0C-D76357965C23}"/>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cxnSp>
        <p:nvCxnSpPr>
          <p:cNvPr id="7" name="直線コネクタ 6">
            <a:extLst>
              <a:ext uri="{FF2B5EF4-FFF2-40B4-BE49-F238E27FC236}">
                <a16:creationId xmlns:a16="http://schemas.microsoft.com/office/drawing/2014/main" id="{62D0CC63-DCA4-6644-B8EE-DDC39FD058F8}"/>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9846AE7-A7C1-594D-915D-4C20F9FE018B}"/>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49415486-697F-0C49-80DB-70227AC1B537}"/>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69EA5AD-67C1-0B4D-9102-774548CCD9AF}"/>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E28A61E-E4CE-9545-9B47-4002D036CB85}"/>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CAED2F3-6724-0B4A-89B9-1CEDFAB424A7}"/>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96CB18C5-48B4-F94A-B924-0414552711C1}"/>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FC543EF-4AF9-FC45-B92E-3109C2989E5D}"/>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5" name="グループ化 14">
            <a:extLst>
              <a:ext uri="{FF2B5EF4-FFF2-40B4-BE49-F238E27FC236}">
                <a16:creationId xmlns:a16="http://schemas.microsoft.com/office/drawing/2014/main" id="{7730D7D3-ECB3-3440-8EB8-EAF7A91084AE}"/>
              </a:ext>
            </a:extLst>
          </p:cNvPr>
          <p:cNvGrpSpPr/>
          <p:nvPr/>
        </p:nvGrpSpPr>
        <p:grpSpPr>
          <a:xfrm>
            <a:off x="426739" y="782203"/>
            <a:ext cx="1389987" cy="338554"/>
            <a:chOff x="403674" y="755374"/>
            <a:chExt cx="1389987" cy="338554"/>
          </a:xfrm>
        </p:grpSpPr>
        <p:sp>
          <p:nvSpPr>
            <p:cNvPr id="16" name="テキスト ボックス 15">
              <a:extLst>
                <a:ext uri="{FF2B5EF4-FFF2-40B4-BE49-F238E27FC236}">
                  <a16:creationId xmlns:a16="http://schemas.microsoft.com/office/drawing/2014/main" id="{D92D5F7C-B7FD-6A40-8708-4413091FBD54}"/>
                </a:ext>
              </a:extLst>
            </p:cNvPr>
            <p:cNvSpPr txBox="1"/>
            <p:nvPr/>
          </p:nvSpPr>
          <p:spPr>
            <a:xfrm>
              <a:off x="403674" y="755374"/>
              <a:ext cx="47801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t>
              </a:r>
              <a:r>
                <a:rPr kumimoji="1" lang="en-US" altLang="ja-JP" sz="1600" b="1" dirty="0">
                  <a:solidFill>
                    <a:schemeClr val="tx1">
                      <a:lumMod val="85000"/>
                      <a:lumOff val="15000"/>
                    </a:schemeClr>
                  </a:solidFill>
                  <a:latin typeface="+mn-ea"/>
                </a:rPr>
                <a:t>P</a:t>
              </a:r>
              <a:endParaRPr kumimoji="1" lang="ja-JP" altLang="en-US" sz="1600" b="1" dirty="0">
                <a:solidFill>
                  <a:schemeClr val="tx1">
                    <a:lumMod val="85000"/>
                    <a:lumOff val="15000"/>
                  </a:schemeClr>
                </a:solidFill>
                <a:latin typeface="+mn-ea"/>
              </a:endParaRPr>
            </a:p>
          </p:txBody>
        </p:sp>
        <p:sp>
          <p:nvSpPr>
            <p:cNvPr id="17" name="テキスト ボックス 16">
              <a:extLst>
                <a:ext uri="{FF2B5EF4-FFF2-40B4-BE49-F238E27FC236}">
                  <a16:creationId xmlns:a16="http://schemas.microsoft.com/office/drawing/2014/main" id="{ADB15916-C301-ED47-B1BB-E36AF6D1C6E9}"/>
                </a:ext>
              </a:extLst>
            </p:cNvPr>
            <p:cNvSpPr txBox="1"/>
            <p:nvPr/>
          </p:nvSpPr>
          <p:spPr>
            <a:xfrm>
              <a:off x="711313" y="801541"/>
              <a:ext cx="1082348"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主なパートナー</a:t>
              </a:r>
              <a:endParaRPr kumimoji="1" lang="ja-JP" altLang="en-US" sz="1000" b="1" dirty="0">
                <a:solidFill>
                  <a:schemeClr val="tx1">
                    <a:lumMod val="85000"/>
                    <a:lumOff val="15000"/>
                  </a:schemeClr>
                </a:solidFill>
                <a:latin typeface="+mn-ea"/>
              </a:endParaRPr>
            </a:p>
          </p:txBody>
        </p:sp>
      </p:grpSp>
      <p:grpSp>
        <p:nvGrpSpPr>
          <p:cNvPr id="18" name="グループ化 17">
            <a:extLst>
              <a:ext uri="{FF2B5EF4-FFF2-40B4-BE49-F238E27FC236}">
                <a16:creationId xmlns:a16="http://schemas.microsoft.com/office/drawing/2014/main" id="{D4316564-A271-EF4B-BB24-76DBB8A3B2F6}"/>
              </a:ext>
            </a:extLst>
          </p:cNvPr>
          <p:cNvGrpSpPr/>
          <p:nvPr/>
        </p:nvGrpSpPr>
        <p:grpSpPr>
          <a:xfrm>
            <a:off x="2280986" y="782203"/>
            <a:ext cx="1005266" cy="338554"/>
            <a:chOff x="403674" y="755374"/>
            <a:chExt cx="1005266" cy="338554"/>
          </a:xfrm>
        </p:grpSpPr>
        <p:sp>
          <p:nvSpPr>
            <p:cNvPr id="19" name="テキスト ボックス 18">
              <a:extLst>
                <a:ext uri="{FF2B5EF4-FFF2-40B4-BE49-F238E27FC236}">
                  <a16:creationId xmlns:a16="http://schemas.microsoft.com/office/drawing/2014/main" id="{CB413369-2BD8-7A46-8075-A5D900BDC49C}"/>
                </a:ext>
              </a:extLst>
            </p:cNvPr>
            <p:cNvSpPr txBox="1"/>
            <p:nvPr/>
          </p:nvSpPr>
          <p:spPr>
            <a:xfrm>
              <a:off x="403674" y="755374"/>
              <a:ext cx="48923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a:t>
              </a:r>
              <a:endParaRPr kumimoji="1" lang="ja-JP" altLang="en-US" sz="1600" b="1" dirty="0">
                <a:solidFill>
                  <a:schemeClr val="tx1">
                    <a:lumMod val="85000"/>
                    <a:lumOff val="15000"/>
                  </a:schemeClr>
                </a:solidFill>
                <a:latin typeface="+mn-ea"/>
              </a:endParaRPr>
            </a:p>
          </p:txBody>
        </p:sp>
        <p:sp>
          <p:nvSpPr>
            <p:cNvPr id="20" name="テキスト ボックス 19">
              <a:extLst>
                <a:ext uri="{FF2B5EF4-FFF2-40B4-BE49-F238E27FC236}">
                  <a16:creationId xmlns:a16="http://schemas.microsoft.com/office/drawing/2014/main" id="{F2ADD7CA-0AFE-2E43-AB8E-F0CF84D97D74}"/>
                </a:ext>
              </a:extLst>
            </p:cNvPr>
            <p:cNvSpPr txBox="1"/>
            <p:nvPr/>
          </p:nvSpPr>
          <p:spPr>
            <a:xfrm>
              <a:off x="711313" y="801541"/>
              <a:ext cx="697627"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主要活動</a:t>
              </a:r>
              <a:endParaRPr kumimoji="1" lang="en-US" altLang="ja-JP" sz="1000" b="1" dirty="0">
                <a:solidFill>
                  <a:schemeClr val="tx1">
                    <a:lumMod val="85000"/>
                    <a:lumOff val="15000"/>
                  </a:schemeClr>
                </a:solidFill>
                <a:latin typeface="+mn-ea"/>
              </a:endParaRPr>
            </a:p>
          </p:txBody>
        </p:sp>
      </p:grpSp>
      <p:grpSp>
        <p:nvGrpSpPr>
          <p:cNvPr id="21" name="グループ化 20">
            <a:extLst>
              <a:ext uri="{FF2B5EF4-FFF2-40B4-BE49-F238E27FC236}">
                <a16:creationId xmlns:a16="http://schemas.microsoft.com/office/drawing/2014/main" id="{E3459267-01C6-C946-9A03-2EA1FFE1748F}"/>
              </a:ext>
            </a:extLst>
          </p:cNvPr>
          <p:cNvGrpSpPr/>
          <p:nvPr/>
        </p:nvGrpSpPr>
        <p:grpSpPr>
          <a:xfrm>
            <a:off x="4124867" y="782203"/>
            <a:ext cx="1005266" cy="338554"/>
            <a:chOff x="403674" y="755374"/>
            <a:chExt cx="1005266" cy="338554"/>
          </a:xfrm>
        </p:grpSpPr>
        <p:sp>
          <p:nvSpPr>
            <p:cNvPr id="22" name="テキスト ボックス 21">
              <a:extLst>
                <a:ext uri="{FF2B5EF4-FFF2-40B4-BE49-F238E27FC236}">
                  <a16:creationId xmlns:a16="http://schemas.microsoft.com/office/drawing/2014/main" id="{D74ECD12-CCFE-C14E-A4DB-8487D7DD1B1F}"/>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VP</a:t>
              </a:r>
              <a:endParaRPr kumimoji="1" lang="ja-JP" altLang="en-US" sz="1600" b="1" dirty="0">
                <a:solidFill>
                  <a:schemeClr val="tx1">
                    <a:lumMod val="85000"/>
                    <a:lumOff val="15000"/>
                  </a:schemeClr>
                </a:solidFill>
                <a:latin typeface="+mn-ea"/>
              </a:endParaRPr>
            </a:p>
          </p:txBody>
        </p:sp>
        <p:sp>
          <p:nvSpPr>
            <p:cNvPr id="23" name="テキスト ボックス 22">
              <a:extLst>
                <a:ext uri="{FF2B5EF4-FFF2-40B4-BE49-F238E27FC236}">
                  <a16:creationId xmlns:a16="http://schemas.microsoft.com/office/drawing/2014/main" id="{21C6FF43-A993-B24C-A8CC-E8ADDCC341AA}"/>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価値提案</a:t>
              </a:r>
            </a:p>
          </p:txBody>
        </p:sp>
      </p:grpSp>
      <p:grpSp>
        <p:nvGrpSpPr>
          <p:cNvPr id="24" name="グループ化 23">
            <a:extLst>
              <a:ext uri="{FF2B5EF4-FFF2-40B4-BE49-F238E27FC236}">
                <a16:creationId xmlns:a16="http://schemas.microsoft.com/office/drawing/2014/main" id="{C65C9781-5571-A644-A5A7-C7E5CBC285BD}"/>
              </a:ext>
            </a:extLst>
          </p:cNvPr>
          <p:cNvGrpSpPr/>
          <p:nvPr/>
        </p:nvGrpSpPr>
        <p:grpSpPr>
          <a:xfrm>
            <a:off x="5968748" y="782203"/>
            <a:ext cx="1261746" cy="338554"/>
            <a:chOff x="403674" y="755374"/>
            <a:chExt cx="1261746" cy="338554"/>
          </a:xfrm>
        </p:grpSpPr>
        <p:sp>
          <p:nvSpPr>
            <p:cNvPr id="25" name="テキスト ボックス 24">
              <a:extLst>
                <a:ext uri="{FF2B5EF4-FFF2-40B4-BE49-F238E27FC236}">
                  <a16:creationId xmlns:a16="http://schemas.microsoft.com/office/drawing/2014/main" id="{240E8867-8FF2-9840-BF1A-0A31C43AFF74}"/>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CR</a:t>
              </a:r>
              <a:endParaRPr kumimoji="1" lang="ja-JP" altLang="en-US" sz="1600" b="1" dirty="0">
                <a:solidFill>
                  <a:schemeClr val="tx1">
                    <a:lumMod val="85000"/>
                    <a:lumOff val="15000"/>
                  </a:schemeClr>
                </a:solidFill>
                <a:latin typeface="+mn-ea"/>
              </a:endParaRPr>
            </a:p>
          </p:txBody>
        </p:sp>
        <p:sp>
          <p:nvSpPr>
            <p:cNvPr id="26" name="テキスト ボックス 25">
              <a:extLst>
                <a:ext uri="{FF2B5EF4-FFF2-40B4-BE49-F238E27FC236}">
                  <a16:creationId xmlns:a16="http://schemas.microsoft.com/office/drawing/2014/main" id="{EE18339A-824F-6A44-BF2A-3B1954449CB3}"/>
                </a:ext>
              </a:extLst>
            </p:cNvPr>
            <p:cNvSpPr txBox="1"/>
            <p:nvPr/>
          </p:nvSpPr>
          <p:spPr>
            <a:xfrm>
              <a:off x="711313" y="801541"/>
              <a:ext cx="95410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顧客との関係</a:t>
              </a:r>
              <a:endParaRPr kumimoji="1" lang="ja-JP" altLang="en-US" sz="1000" b="1" dirty="0">
                <a:solidFill>
                  <a:schemeClr val="tx1">
                    <a:lumMod val="85000"/>
                    <a:lumOff val="15000"/>
                  </a:schemeClr>
                </a:solidFill>
                <a:latin typeface="+mn-ea"/>
              </a:endParaRPr>
            </a:p>
          </p:txBody>
        </p:sp>
      </p:grpSp>
      <p:grpSp>
        <p:nvGrpSpPr>
          <p:cNvPr id="27" name="グループ化 26">
            <a:extLst>
              <a:ext uri="{FF2B5EF4-FFF2-40B4-BE49-F238E27FC236}">
                <a16:creationId xmlns:a16="http://schemas.microsoft.com/office/drawing/2014/main" id="{ADF5E389-FE84-5A41-8A02-5CE4DBD77017}"/>
              </a:ext>
            </a:extLst>
          </p:cNvPr>
          <p:cNvGrpSpPr/>
          <p:nvPr/>
        </p:nvGrpSpPr>
        <p:grpSpPr>
          <a:xfrm>
            <a:off x="7812629" y="782203"/>
            <a:ext cx="1389987" cy="338554"/>
            <a:chOff x="403674" y="755374"/>
            <a:chExt cx="1389987" cy="338554"/>
          </a:xfrm>
        </p:grpSpPr>
        <p:sp>
          <p:nvSpPr>
            <p:cNvPr id="28" name="テキスト ボックス 27">
              <a:extLst>
                <a:ext uri="{FF2B5EF4-FFF2-40B4-BE49-F238E27FC236}">
                  <a16:creationId xmlns:a16="http://schemas.microsoft.com/office/drawing/2014/main" id="{14CE9CBC-AE8F-4D4B-A76A-9D78A95570CE}"/>
                </a:ext>
              </a:extLst>
            </p:cNvPr>
            <p:cNvSpPr txBox="1"/>
            <p:nvPr/>
          </p:nvSpPr>
          <p:spPr>
            <a:xfrm>
              <a:off x="403674" y="755374"/>
              <a:ext cx="466794"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CS</a:t>
              </a:r>
              <a:endParaRPr kumimoji="1" lang="ja-JP" altLang="en-US" sz="1600" b="1" dirty="0">
                <a:solidFill>
                  <a:schemeClr val="tx1">
                    <a:lumMod val="85000"/>
                    <a:lumOff val="15000"/>
                  </a:schemeClr>
                </a:solidFill>
                <a:latin typeface="+mn-ea"/>
              </a:endParaRPr>
            </a:p>
          </p:txBody>
        </p:sp>
        <p:sp>
          <p:nvSpPr>
            <p:cNvPr id="29" name="テキスト ボックス 28">
              <a:extLst>
                <a:ext uri="{FF2B5EF4-FFF2-40B4-BE49-F238E27FC236}">
                  <a16:creationId xmlns:a16="http://schemas.microsoft.com/office/drawing/2014/main" id="{372366DA-C8CA-834D-8ABC-72646E7F095A}"/>
                </a:ext>
              </a:extLst>
            </p:cNvPr>
            <p:cNvSpPr txBox="1"/>
            <p:nvPr/>
          </p:nvSpPr>
          <p:spPr>
            <a:xfrm>
              <a:off x="711313" y="801541"/>
              <a:ext cx="1082348"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顧客セグメント</a:t>
              </a:r>
              <a:endParaRPr kumimoji="1" lang="ja-JP" altLang="en-US" sz="1000" b="1" dirty="0">
                <a:solidFill>
                  <a:schemeClr val="tx1">
                    <a:lumMod val="85000"/>
                    <a:lumOff val="15000"/>
                  </a:schemeClr>
                </a:solidFill>
                <a:latin typeface="+mn-ea"/>
              </a:endParaRPr>
            </a:p>
          </p:txBody>
        </p:sp>
      </p:grpSp>
      <p:grpSp>
        <p:nvGrpSpPr>
          <p:cNvPr id="30" name="グループ化 29">
            <a:extLst>
              <a:ext uri="{FF2B5EF4-FFF2-40B4-BE49-F238E27FC236}">
                <a16:creationId xmlns:a16="http://schemas.microsoft.com/office/drawing/2014/main" id="{EF44817A-099C-4E46-8904-E526896FCDE0}"/>
              </a:ext>
            </a:extLst>
          </p:cNvPr>
          <p:cNvGrpSpPr/>
          <p:nvPr/>
        </p:nvGrpSpPr>
        <p:grpSpPr>
          <a:xfrm>
            <a:off x="5968748" y="2585495"/>
            <a:ext cx="1005266" cy="338554"/>
            <a:chOff x="403674" y="755374"/>
            <a:chExt cx="1005266" cy="338554"/>
          </a:xfrm>
        </p:grpSpPr>
        <p:sp>
          <p:nvSpPr>
            <p:cNvPr id="31" name="テキスト ボックス 30">
              <a:extLst>
                <a:ext uri="{FF2B5EF4-FFF2-40B4-BE49-F238E27FC236}">
                  <a16:creationId xmlns:a16="http://schemas.microsoft.com/office/drawing/2014/main" id="{0445185A-A891-EC48-BD81-8F0049659660}"/>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CH</a:t>
              </a:r>
              <a:endParaRPr kumimoji="1" lang="ja-JP" altLang="en-US" sz="1600" b="1" dirty="0">
                <a:solidFill>
                  <a:schemeClr val="tx1">
                    <a:lumMod val="85000"/>
                    <a:lumOff val="15000"/>
                  </a:schemeClr>
                </a:solidFill>
                <a:latin typeface="+mn-ea"/>
              </a:endParaRPr>
            </a:p>
          </p:txBody>
        </p:sp>
        <p:sp>
          <p:nvSpPr>
            <p:cNvPr id="32" name="テキスト ボックス 31">
              <a:extLst>
                <a:ext uri="{FF2B5EF4-FFF2-40B4-BE49-F238E27FC236}">
                  <a16:creationId xmlns:a16="http://schemas.microsoft.com/office/drawing/2014/main" id="{59BB05E1-7EE7-7646-B90B-0E5483912232}"/>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チャネル</a:t>
              </a:r>
            </a:p>
          </p:txBody>
        </p:sp>
      </p:grpSp>
      <p:grpSp>
        <p:nvGrpSpPr>
          <p:cNvPr id="33" name="グループ化 32">
            <a:extLst>
              <a:ext uri="{FF2B5EF4-FFF2-40B4-BE49-F238E27FC236}">
                <a16:creationId xmlns:a16="http://schemas.microsoft.com/office/drawing/2014/main" id="{D845D7D2-07E1-F445-AFE3-7A8B0B0178E8}"/>
              </a:ext>
            </a:extLst>
          </p:cNvPr>
          <p:cNvGrpSpPr/>
          <p:nvPr/>
        </p:nvGrpSpPr>
        <p:grpSpPr>
          <a:xfrm>
            <a:off x="2280986" y="2585495"/>
            <a:ext cx="1261746" cy="338554"/>
            <a:chOff x="403674" y="755374"/>
            <a:chExt cx="1261746" cy="338554"/>
          </a:xfrm>
        </p:grpSpPr>
        <p:sp>
          <p:nvSpPr>
            <p:cNvPr id="34" name="テキスト ボックス 33">
              <a:extLst>
                <a:ext uri="{FF2B5EF4-FFF2-40B4-BE49-F238E27FC236}">
                  <a16:creationId xmlns:a16="http://schemas.microsoft.com/office/drawing/2014/main" id="{054B0904-4AEA-BF4B-9B6F-8564481E282D}"/>
                </a:ext>
              </a:extLst>
            </p:cNvPr>
            <p:cNvSpPr txBox="1"/>
            <p:nvPr/>
          </p:nvSpPr>
          <p:spPr>
            <a:xfrm>
              <a:off x="403674" y="755374"/>
              <a:ext cx="490840"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KR</a:t>
              </a:r>
              <a:endParaRPr kumimoji="1" lang="ja-JP" altLang="en-US" sz="1600" b="1" dirty="0">
                <a:solidFill>
                  <a:schemeClr val="tx1">
                    <a:lumMod val="85000"/>
                    <a:lumOff val="15000"/>
                  </a:schemeClr>
                </a:solidFill>
                <a:latin typeface="+mn-ea"/>
              </a:endParaRPr>
            </a:p>
          </p:txBody>
        </p:sp>
        <p:sp>
          <p:nvSpPr>
            <p:cNvPr id="35" name="テキスト ボックス 34">
              <a:extLst>
                <a:ext uri="{FF2B5EF4-FFF2-40B4-BE49-F238E27FC236}">
                  <a16:creationId xmlns:a16="http://schemas.microsoft.com/office/drawing/2014/main" id="{8D4D714E-CA31-8D4D-AE39-C0AD3CA9F679}"/>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主なリソース</a:t>
              </a:r>
            </a:p>
          </p:txBody>
        </p:sp>
      </p:grpSp>
      <p:grpSp>
        <p:nvGrpSpPr>
          <p:cNvPr id="36" name="グループ化 35">
            <a:extLst>
              <a:ext uri="{FF2B5EF4-FFF2-40B4-BE49-F238E27FC236}">
                <a16:creationId xmlns:a16="http://schemas.microsoft.com/office/drawing/2014/main" id="{50F88340-A893-A341-957B-28213BD47640}"/>
              </a:ext>
            </a:extLst>
          </p:cNvPr>
          <p:cNvGrpSpPr/>
          <p:nvPr/>
        </p:nvGrpSpPr>
        <p:grpSpPr>
          <a:xfrm>
            <a:off x="426739" y="4388786"/>
            <a:ext cx="1133506" cy="338554"/>
            <a:chOff x="403674" y="755374"/>
            <a:chExt cx="1133506" cy="338554"/>
          </a:xfrm>
        </p:grpSpPr>
        <p:sp>
          <p:nvSpPr>
            <p:cNvPr id="37" name="テキスト ボックス 36">
              <a:extLst>
                <a:ext uri="{FF2B5EF4-FFF2-40B4-BE49-F238E27FC236}">
                  <a16:creationId xmlns:a16="http://schemas.microsoft.com/office/drawing/2014/main" id="{43FF2D11-904E-CF43-9E91-87C5173C0F8D}"/>
                </a:ext>
              </a:extLst>
            </p:cNvPr>
            <p:cNvSpPr txBox="1"/>
            <p:nvPr/>
          </p:nvSpPr>
          <p:spPr>
            <a:xfrm>
              <a:off x="403674" y="755374"/>
              <a:ext cx="460382"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a:t>
              </a:r>
              <a:endParaRPr kumimoji="1" lang="ja-JP" altLang="en-US" sz="1600" b="1" dirty="0">
                <a:solidFill>
                  <a:schemeClr val="tx1">
                    <a:lumMod val="85000"/>
                    <a:lumOff val="15000"/>
                  </a:schemeClr>
                </a:solidFill>
                <a:latin typeface="+mn-ea"/>
              </a:endParaRPr>
            </a:p>
          </p:txBody>
        </p:sp>
        <p:sp>
          <p:nvSpPr>
            <p:cNvPr id="38" name="テキスト ボックス 37">
              <a:extLst>
                <a:ext uri="{FF2B5EF4-FFF2-40B4-BE49-F238E27FC236}">
                  <a16:creationId xmlns:a16="http://schemas.microsoft.com/office/drawing/2014/main" id="{71C6DF3C-E2DF-3C43-8FFB-0EC13AC54F7E}"/>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コスト構造</a:t>
              </a:r>
              <a:endParaRPr kumimoji="1" lang="ja-JP" altLang="en-US" sz="1000" b="1" dirty="0">
                <a:solidFill>
                  <a:schemeClr val="tx1">
                    <a:lumMod val="85000"/>
                    <a:lumOff val="15000"/>
                  </a:schemeClr>
                </a:solidFill>
                <a:latin typeface="+mn-ea"/>
              </a:endParaRPr>
            </a:p>
          </p:txBody>
        </p:sp>
      </p:grpSp>
      <p:grpSp>
        <p:nvGrpSpPr>
          <p:cNvPr id="39" name="グループ化 38">
            <a:extLst>
              <a:ext uri="{FF2B5EF4-FFF2-40B4-BE49-F238E27FC236}">
                <a16:creationId xmlns:a16="http://schemas.microsoft.com/office/drawing/2014/main" id="{5A2E95F1-B966-8B42-BF56-386F7F88E8E8}"/>
              </a:ext>
            </a:extLst>
          </p:cNvPr>
          <p:cNvGrpSpPr/>
          <p:nvPr/>
        </p:nvGrpSpPr>
        <p:grpSpPr>
          <a:xfrm>
            <a:off x="5042452" y="4388786"/>
            <a:ext cx="1133506" cy="338554"/>
            <a:chOff x="403674" y="755374"/>
            <a:chExt cx="1133506" cy="338554"/>
          </a:xfrm>
        </p:grpSpPr>
        <p:sp>
          <p:nvSpPr>
            <p:cNvPr id="40" name="テキスト ボックス 39">
              <a:extLst>
                <a:ext uri="{FF2B5EF4-FFF2-40B4-BE49-F238E27FC236}">
                  <a16:creationId xmlns:a16="http://schemas.microsoft.com/office/drawing/2014/main" id="{4A75C347-F3A9-0048-B937-FE78C6A39D61}"/>
                </a:ext>
              </a:extLst>
            </p:cNvPr>
            <p:cNvSpPr txBox="1"/>
            <p:nvPr/>
          </p:nvSpPr>
          <p:spPr>
            <a:xfrm>
              <a:off x="403674" y="755374"/>
              <a:ext cx="457176"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R$</a:t>
              </a:r>
              <a:endParaRPr kumimoji="1" lang="ja-JP" altLang="en-US" sz="1600" b="1" dirty="0">
                <a:solidFill>
                  <a:schemeClr val="tx1">
                    <a:lumMod val="85000"/>
                    <a:lumOff val="15000"/>
                  </a:schemeClr>
                </a:solidFill>
                <a:latin typeface="+mn-ea"/>
              </a:endParaRPr>
            </a:p>
          </p:txBody>
        </p:sp>
        <p:sp>
          <p:nvSpPr>
            <p:cNvPr id="41" name="テキスト ボックス 40">
              <a:extLst>
                <a:ext uri="{FF2B5EF4-FFF2-40B4-BE49-F238E27FC236}">
                  <a16:creationId xmlns:a16="http://schemas.microsoft.com/office/drawing/2014/main" id="{023923CB-B5B2-8E45-A297-6AC54A61C896}"/>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収益の流れ</a:t>
              </a:r>
              <a:endParaRPr kumimoji="1" lang="ja-JP" altLang="en-US" sz="1000" b="1" dirty="0">
                <a:solidFill>
                  <a:schemeClr val="tx1">
                    <a:lumMod val="85000"/>
                    <a:lumOff val="15000"/>
                  </a:schemeClr>
                </a:solidFill>
                <a:latin typeface="+mn-ea"/>
              </a:endParaRPr>
            </a:p>
          </p:txBody>
        </p:sp>
      </p:grpSp>
      <p:sp>
        <p:nvSpPr>
          <p:cNvPr id="42" name="正方形/長方形 41">
            <a:extLst>
              <a:ext uri="{FF2B5EF4-FFF2-40B4-BE49-F238E27FC236}">
                <a16:creationId xmlns:a16="http://schemas.microsoft.com/office/drawing/2014/main" id="{E8F5C75B-6DD6-5148-9052-A58020D430BA}"/>
              </a:ext>
            </a:extLst>
          </p:cNvPr>
          <p:cNvSpPr/>
          <p:nvPr/>
        </p:nvSpPr>
        <p:spPr>
          <a:xfrm>
            <a:off x="2036136" y="6164427"/>
            <a:ext cx="2050561" cy="461665"/>
          </a:xfrm>
          <a:prstGeom prst="rect">
            <a:avLst/>
          </a:prstGeom>
        </p:spPr>
        <p:txBody>
          <a:bodyPr wrap="none">
            <a:spAutoFit/>
          </a:bodyPr>
          <a:lstStyle/>
          <a:p>
            <a:r>
              <a:rPr lang="en-US" altLang="ja-JP" sz="800" dirty="0">
                <a:latin typeface="+mn-ea"/>
              </a:rPr>
              <a:t>The Business Model Canvas </a:t>
            </a:r>
          </a:p>
          <a:p>
            <a:r>
              <a:rPr lang="en-US" altLang="ja-JP" sz="800" dirty="0">
                <a:latin typeface="+mn-ea"/>
              </a:rPr>
              <a:t>©</a:t>
            </a:r>
            <a:r>
              <a:rPr lang="en-US" altLang="ja-JP" sz="800" dirty="0" err="1">
                <a:latin typeface="+mn-ea"/>
              </a:rPr>
              <a:t>Strategyzer</a:t>
            </a:r>
            <a:r>
              <a:rPr lang="en-US" altLang="ja-JP" sz="800" dirty="0">
                <a:latin typeface="+mn-ea"/>
              </a:rPr>
              <a:t>(https://</a:t>
            </a:r>
            <a:r>
              <a:rPr lang="en-US" altLang="ja-JP" sz="800" dirty="0" err="1">
                <a:latin typeface="+mn-ea"/>
              </a:rPr>
              <a:t>strategyzer.com</a:t>
            </a:r>
            <a:r>
              <a:rPr lang="en-US" altLang="ja-JP" sz="800" dirty="0">
                <a:latin typeface="+mn-ea"/>
              </a:rPr>
              <a:t>) </a:t>
            </a:r>
          </a:p>
          <a:p>
            <a:r>
              <a:rPr lang="en-US" altLang="ja-JP" sz="800" dirty="0">
                <a:latin typeface="+mn-ea"/>
              </a:rPr>
              <a:t>Designed by </a:t>
            </a:r>
            <a:r>
              <a:rPr lang="en-US" altLang="ja-JP" sz="800" dirty="0" err="1">
                <a:latin typeface="+mn-ea"/>
              </a:rPr>
              <a:t>Strategyzer</a:t>
            </a:r>
            <a:r>
              <a:rPr lang="en-US" altLang="ja-JP" sz="800" dirty="0">
                <a:latin typeface="+mn-ea"/>
              </a:rPr>
              <a:t> AG </a:t>
            </a:r>
            <a:endParaRPr lang="en-US" altLang="ja-JP" dirty="0">
              <a:latin typeface="+mn-ea"/>
            </a:endParaRPr>
          </a:p>
        </p:txBody>
      </p:sp>
      <p:pic>
        <p:nvPicPr>
          <p:cNvPr id="43" name="図 42">
            <a:extLst>
              <a:ext uri="{FF2B5EF4-FFF2-40B4-BE49-F238E27FC236}">
                <a16:creationId xmlns:a16="http://schemas.microsoft.com/office/drawing/2014/main" id="{6D52F58A-DD67-FB4C-9988-92493EF4A7BD}"/>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44" name="図 43">
            <a:extLst>
              <a:ext uri="{FF2B5EF4-FFF2-40B4-BE49-F238E27FC236}">
                <a16:creationId xmlns:a16="http://schemas.microsoft.com/office/drawing/2014/main" id="{75BB43EF-FE7B-D949-94EB-922072891FAC}"/>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45" name="図 44">
            <a:extLst>
              <a:ext uri="{FF2B5EF4-FFF2-40B4-BE49-F238E27FC236}">
                <a16:creationId xmlns:a16="http://schemas.microsoft.com/office/drawing/2014/main" id="{3C1D46D2-7E39-0444-97EA-9435CEB96E64}"/>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46" name="図 45">
            <a:extLst>
              <a:ext uri="{FF2B5EF4-FFF2-40B4-BE49-F238E27FC236}">
                <a16:creationId xmlns:a16="http://schemas.microsoft.com/office/drawing/2014/main" id="{3C96B007-10A3-DD46-8371-4F062A270111}"/>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47" name="図 46">
            <a:extLst>
              <a:ext uri="{FF2B5EF4-FFF2-40B4-BE49-F238E27FC236}">
                <a16:creationId xmlns:a16="http://schemas.microsoft.com/office/drawing/2014/main" id="{E8B630C5-6DAE-B84E-8117-F75C2C65FF97}"/>
              </a:ext>
            </a:extLst>
          </p:cNvPr>
          <p:cNvPicPr>
            <a:picLocks noChangeAspect="1"/>
          </p:cNvPicPr>
          <p:nvPr/>
        </p:nvPicPr>
        <p:blipFill>
          <a:blip r:embed="rId6"/>
          <a:stretch>
            <a:fillRect/>
          </a:stretch>
        </p:blipFill>
        <p:spPr>
          <a:xfrm>
            <a:off x="1685509" y="6254341"/>
            <a:ext cx="281836" cy="281836"/>
          </a:xfrm>
          <a:prstGeom prst="rect">
            <a:avLst/>
          </a:prstGeom>
        </p:spPr>
      </p:pic>
      <p:sp>
        <p:nvSpPr>
          <p:cNvPr id="48" name="テキスト ボックス 47">
            <a:extLst>
              <a:ext uri="{FF2B5EF4-FFF2-40B4-BE49-F238E27FC236}">
                <a16:creationId xmlns:a16="http://schemas.microsoft.com/office/drawing/2014/main" id="{19ECBD90-956F-2841-BF31-C49CFD21BA54}"/>
              </a:ext>
            </a:extLst>
          </p:cNvPr>
          <p:cNvSpPr txBox="1"/>
          <p:nvPr/>
        </p:nvSpPr>
        <p:spPr>
          <a:xfrm>
            <a:off x="426739" y="1120757"/>
            <a:ext cx="1675346" cy="322461"/>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素材の仕入れ先</a:t>
            </a:r>
            <a:endParaRPr kumimoji="1" lang="ja-JP" altLang="en-US" sz="1100" dirty="0">
              <a:solidFill>
                <a:schemeClr val="tx1">
                  <a:lumMod val="85000"/>
                  <a:lumOff val="15000"/>
                </a:schemeClr>
              </a:solidFill>
              <a:latin typeface="+mn-ea"/>
            </a:endParaRPr>
          </a:p>
        </p:txBody>
      </p:sp>
      <p:sp>
        <p:nvSpPr>
          <p:cNvPr id="49" name="テキスト ボックス 48">
            <a:extLst>
              <a:ext uri="{FF2B5EF4-FFF2-40B4-BE49-F238E27FC236}">
                <a16:creationId xmlns:a16="http://schemas.microsoft.com/office/drawing/2014/main" id="{CEE7603E-BF39-D748-8E12-1A9541E1952D}"/>
              </a:ext>
            </a:extLst>
          </p:cNvPr>
          <p:cNvSpPr txBox="1"/>
          <p:nvPr/>
        </p:nvSpPr>
        <p:spPr>
          <a:xfrm>
            <a:off x="2280451" y="1120757"/>
            <a:ext cx="1675346" cy="830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商品の製作</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ブランドマネジメント</a:t>
            </a:r>
            <a:endParaRPr kumimoji="1" lang="ja-JP" altLang="en-US" sz="1100" dirty="0">
              <a:solidFill>
                <a:schemeClr val="tx1">
                  <a:lumMod val="85000"/>
                  <a:lumOff val="15000"/>
                </a:schemeClr>
              </a:solidFill>
              <a:latin typeface="+mn-ea"/>
            </a:endParaRPr>
          </a:p>
        </p:txBody>
      </p:sp>
      <p:sp>
        <p:nvSpPr>
          <p:cNvPr id="50" name="テキスト ボックス 49">
            <a:extLst>
              <a:ext uri="{FF2B5EF4-FFF2-40B4-BE49-F238E27FC236}">
                <a16:creationId xmlns:a16="http://schemas.microsoft.com/office/drawing/2014/main" id="{45909103-E9E9-0E43-8FC0-569E7134E8E3}"/>
              </a:ext>
            </a:extLst>
          </p:cNvPr>
          <p:cNvSpPr txBox="1"/>
          <p:nvPr/>
        </p:nvSpPr>
        <p:spPr>
          <a:xfrm>
            <a:off x="2280451" y="2966123"/>
            <a:ext cx="1675346" cy="5763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製作技術</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ブランド</a:t>
            </a:r>
            <a:endParaRPr kumimoji="1" lang="ja-JP" altLang="en-US" sz="1100" dirty="0">
              <a:solidFill>
                <a:schemeClr val="tx1">
                  <a:lumMod val="85000"/>
                  <a:lumOff val="15000"/>
                </a:schemeClr>
              </a:solidFill>
              <a:latin typeface="+mn-ea"/>
            </a:endParaRPr>
          </a:p>
        </p:txBody>
      </p:sp>
      <p:sp>
        <p:nvSpPr>
          <p:cNvPr id="51" name="テキスト ボックス 50">
            <a:extLst>
              <a:ext uri="{FF2B5EF4-FFF2-40B4-BE49-F238E27FC236}">
                <a16:creationId xmlns:a16="http://schemas.microsoft.com/office/drawing/2014/main" id="{FE4A2AEF-6569-7C43-A6A5-0D0B26B0924B}"/>
              </a:ext>
            </a:extLst>
          </p:cNvPr>
          <p:cNvSpPr txBox="1"/>
          <p:nvPr/>
        </p:nvSpPr>
        <p:spPr>
          <a:xfrm>
            <a:off x="4124039" y="1120757"/>
            <a:ext cx="1675346" cy="1084208"/>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上品な皮革を使用した高級感にあふれる鞄や財布などのファッションアイテム</a:t>
            </a:r>
            <a:endParaRPr kumimoji="1" lang="ja-JP" altLang="en-US" sz="1100" dirty="0">
              <a:solidFill>
                <a:schemeClr val="tx1">
                  <a:lumMod val="85000"/>
                  <a:lumOff val="15000"/>
                </a:schemeClr>
              </a:solidFill>
              <a:latin typeface="+mn-ea"/>
            </a:endParaRPr>
          </a:p>
        </p:txBody>
      </p:sp>
      <p:sp>
        <p:nvSpPr>
          <p:cNvPr id="52" name="テキスト ボックス 51">
            <a:extLst>
              <a:ext uri="{FF2B5EF4-FFF2-40B4-BE49-F238E27FC236}">
                <a16:creationId xmlns:a16="http://schemas.microsoft.com/office/drawing/2014/main" id="{ECBCAC02-C0FB-FB4B-BE55-311F62CE03B4}"/>
              </a:ext>
            </a:extLst>
          </p:cNvPr>
          <p:cNvSpPr txBox="1"/>
          <p:nvPr/>
        </p:nvSpPr>
        <p:spPr>
          <a:xfrm>
            <a:off x="5956917" y="1114781"/>
            <a:ext cx="1675346" cy="830292"/>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せまく密にハイタッチな関係を構築。ファンの育成を重視する</a:t>
            </a:r>
            <a:endParaRPr lang="en-US" altLang="ja-JP" sz="1100" dirty="0">
              <a:solidFill>
                <a:schemeClr val="tx1">
                  <a:lumMod val="85000"/>
                  <a:lumOff val="15000"/>
                </a:schemeClr>
              </a:solidFill>
              <a:latin typeface="+mn-ea"/>
            </a:endParaRPr>
          </a:p>
        </p:txBody>
      </p:sp>
      <p:sp>
        <p:nvSpPr>
          <p:cNvPr id="53" name="テキスト ボックス 52">
            <a:extLst>
              <a:ext uri="{FF2B5EF4-FFF2-40B4-BE49-F238E27FC236}">
                <a16:creationId xmlns:a16="http://schemas.microsoft.com/office/drawing/2014/main" id="{F7096471-7B6F-6544-9C0A-7E19DB1933B2}"/>
              </a:ext>
            </a:extLst>
          </p:cNvPr>
          <p:cNvSpPr txBox="1"/>
          <p:nvPr/>
        </p:nvSpPr>
        <p:spPr>
          <a:xfrm>
            <a:off x="5970213" y="2931760"/>
            <a:ext cx="1675346" cy="830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ja-JP" altLang="en-US" sz="1100">
                <a:solidFill>
                  <a:schemeClr val="tx1">
                    <a:lumMod val="85000"/>
                    <a:lumOff val="15000"/>
                  </a:schemeClr>
                </a:solidFill>
                <a:latin typeface="+mn-ea"/>
              </a:rPr>
              <a:t>直営ショップ</a:t>
            </a:r>
            <a:endParaRPr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lang="en-US" altLang="ja-JP" sz="1100" dirty="0">
                <a:solidFill>
                  <a:schemeClr val="tx1">
                    <a:lumMod val="85000"/>
                    <a:lumOff val="15000"/>
                  </a:schemeClr>
                </a:solidFill>
                <a:latin typeface="+mn-ea"/>
              </a:rPr>
              <a:t>EC</a:t>
            </a:r>
            <a:r>
              <a:rPr lang="ja-JP" altLang="en-US" sz="1100">
                <a:solidFill>
                  <a:schemeClr val="tx1">
                    <a:lumMod val="85000"/>
                    <a:lumOff val="15000"/>
                  </a:schemeClr>
                </a:solidFill>
                <a:latin typeface="+mn-ea"/>
              </a:rPr>
              <a:t>ショップ</a:t>
            </a:r>
            <a:endParaRPr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lang="ja-JP" altLang="en-US" sz="1100">
                <a:solidFill>
                  <a:schemeClr val="tx1">
                    <a:lumMod val="85000"/>
                    <a:lumOff val="15000"/>
                  </a:schemeClr>
                </a:solidFill>
                <a:latin typeface="+mn-ea"/>
              </a:rPr>
              <a:t>イベント出店</a:t>
            </a:r>
            <a:endParaRPr lang="en-US" altLang="ja-JP" sz="1100" dirty="0">
              <a:solidFill>
                <a:schemeClr val="tx1">
                  <a:lumMod val="85000"/>
                  <a:lumOff val="15000"/>
                </a:schemeClr>
              </a:solidFill>
              <a:latin typeface="+mn-ea"/>
            </a:endParaRPr>
          </a:p>
        </p:txBody>
      </p:sp>
      <p:sp>
        <p:nvSpPr>
          <p:cNvPr id="54" name="テキスト ボックス 53">
            <a:extLst>
              <a:ext uri="{FF2B5EF4-FFF2-40B4-BE49-F238E27FC236}">
                <a16:creationId xmlns:a16="http://schemas.microsoft.com/office/drawing/2014/main" id="{98522207-C37E-6441-AE7E-76655E4DE0A0}"/>
              </a:ext>
            </a:extLst>
          </p:cNvPr>
          <p:cNvSpPr txBox="1"/>
          <p:nvPr/>
        </p:nvSpPr>
        <p:spPr>
          <a:xfrm>
            <a:off x="7799481" y="1114781"/>
            <a:ext cx="1675346" cy="1338123"/>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オシャレさの中に上質かつこだわりのある装飾品が欲しいと思っている高級志向の</a:t>
            </a:r>
            <a:r>
              <a:rPr lang="en-US" altLang="ja-JP" sz="1100" dirty="0">
                <a:solidFill>
                  <a:schemeClr val="tx1">
                    <a:lumMod val="85000"/>
                    <a:lumOff val="15000"/>
                  </a:schemeClr>
                </a:solidFill>
                <a:latin typeface="+mn-ea"/>
              </a:rPr>
              <a:t>20</a:t>
            </a:r>
            <a:r>
              <a:rPr lang="ja-JP" altLang="en-US" sz="1100">
                <a:solidFill>
                  <a:schemeClr val="tx1">
                    <a:lumMod val="85000"/>
                    <a:lumOff val="15000"/>
                  </a:schemeClr>
                </a:solidFill>
                <a:latin typeface="+mn-ea"/>
              </a:rPr>
              <a:t>代</a:t>
            </a:r>
            <a:r>
              <a:rPr lang="en-US" altLang="ja-JP" sz="1100" dirty="0">
                <a:solidFill>
                  <a:schemeClr val="tx1">
                    <a:lumMod val="85000"/>
                    <a:lumOff val="15000"/>
                  </a:schemeClr>
                </a:solidFill>
                <a:latin typeface="+mn-ea"/>
              </a:rPr>
              <a:t>〜30</a:t>
            </a:r>
            <a:r>
              <a:rPr lang="ja-JP" altLang="en-US" sz="1100">
                <a:solidFill>
                  <a:schemeClr val="tx1">
                    <a:lumMod val="85000"/>
                    <a:lumOff val="15000"/>
                  </a:schemeClr>
                </a:solidFill>
                <a:latin typeface="+mn-ea"/>
              </a:rPr>
              <a:t>代</a:t>
            </a:r>
            <a:endParaRPr lang="en-US" altLang="ja-JP" sz="1100" dirty="0">
              <a:solidFill>
                <a:schemeClr val="tx1">
                  <a:lumMod val="85000"/>
                  <a:lumOff val="15000"/>
                </a:schemeClr>
              </a:solidFill>
              <a:latin typeface="+mn-ea"/>
            </a:endParaRPr>
          </a:p>
        </p:txBody>
      </p:sp>
      <p:sp>
        <p:nvSpPr>
          <p:cNvPr id="55" name="テキスト ボックス 54">
            <a:extLst>
              <a:ext uri="{FF2B5EF4-FFF2-40B4-BE49-F238E27FC236}">
                <a16:creationId xmlns:a16="http://schemas.microsoft.com/office/drawing/2014/main" id="{6B083245-E7F9-D147-B6A8-6AFDFFA081A9}"/>
              </a:ext>
            </a:extLst>
          </p:cNvPr>
          <p:cNvSpPr txBox="1"/>
          <p:nvPr/>
        </p:nvSpPr>
        <p:spPr>
          <a:xfrm>
            <a:off x="426739" y="4727840"/>
            <a:ext cx="4351738" cy="83029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材料の仕入れ費用</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製作スタジオの管理費用</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倉庫の管理費用</a:t>
            </a:r>
            <a:endParaRPr kumimoji="1" lang="ja-JP" altLang="en-US" sz="1100" dirty="0">
              <a:solidFill>
                <a:schemeClr val="tx1">
                  <a:lumMod val="85000"/>
                  <a:lumOff val="15000"/>
                </a:schemeClr>
              </a:solidFill>
              <a:latin typeface="+mn-ea"/>
            </a:endParaRPr>
          </a:p>
        </p:txBody>
      </p:sp>
      <p:sp>
        <p:nvSpPr>
          <p:cNvPr id="56" name="テキスト ボックス 55">
            <a:extLst>
              <a:ext uri="{FF2B5EF4-FFF2-40B4-BE49-F238E27FC236}">
                <a16:creationId xmlns:a16="http://schemas.microsoft.com/office/drawing/2014/main" id="{5A499FED-2B8A-984A-B2BA-816A19B31639}"/>
              </a:ext>
            </a:extLst>
          </p:cNvPr>
          <p:cNvSpPr txBox="1"/>
          <p:nvPr/>
        </p:nvSpPr>
        <p:spPr>
          <a:xfrm>
            <a:off x="5042452" y="4723399"/>
            <a:ext cx="4351738" cy="322461"/>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各種アイテムの販売料</a:t>
            </a:r>
            <a:endParaRPr kumimoji="1" lang="ja-JP" altLang="en-US" sz="1100" dirty="0">
              <a:solidFill>
                <a:schemeClr val="tx1">
                  <a:lumMod val="85000"/>
                  <a:lumOff val="15000"/>
                </a:schemeClr>
              </a:solidFill>
              <a:latin typeface="+mn-ea"/>
            </a:endParaRPr>
          </a:p>
        </p:txBody>
      </p:sp>
    </p:spTree>
    <p:extLst>
      <p:ext uri="{BB962C8B-B14F-4D97-AF65-F5344CB8AC3E}">
        <p14:creationId xmlns:p14="http://schemas.microsoft.com/office/powerpoint/2010/main" val="171320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3</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P.109</a:t>
            </a:r>
            <a:r>
              <a:rPr kumimoji="1" lang="ja-JP" altLang="en-US" sz="1200" b="1" dirty="0">
                <a:solidFill>
                  <a:schemeClr val="bg1"/>
                </a:solidFill>
                <a:latin typeface="+mn-ea"/>
              </a:rPr>
              <a:t>）</a:t>
            </a:r>
          </a:p>
        </p:txBody>
      </p:sp>
      <p:sp>
        <p:nvSpPr>
          <p:cNvPr id="6" name="正方形/長方形 5">
            <a:extLst>
              <a:ext uri="{FF2B5EF4-FFF2-40B4-BE49-F238E27FC236}">
                <a16:creationId xmlns:a16="http://schemas.microsoft.com/office/drawing/2014/main" id="{AC964B19-3049-A84B-9B0C-D76357965C23}"/>
              </a:ext>
            </a:extLst>
          </p:cNvPr>
          <p:cNvSpPr/>
          <p:nvPr/>
        </p:nvSpPr>
        <p:spPr>
          <a:xfrm>
            <a:off x="337288" y="682813"/>
            <a:ext cx="9231425" cy="540987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mn-ea"/>
            </a:endParaRPr>
          </a:p>
        </p:txBody>
      </p:sp>
      <p:cxnSp>
        <p:nvCxnSpPr>
          <p:cNvPr id="7" name="直線コネクタ 6">
            <a:extLst>
              <a:ext uri="{FF2B5EF4-FFF2-40B4-BE49-F238E27FC236}">
                <a16:creationId xmlns:a16="http://schemas.microsoft.com/office/drawing/2014/main" id="{62D0CC63-DCA4-6644-B8EE-DDC39FD058F8}"/>
              </a:ext>
            </a:extLst>
          </p:cNvPr>
          <p:cNvCxnSpPr>
            <a:cxnSpLocks/>
          </p:cNvCxnSpPr>
          <p:nvPr/>
        </p:nvCxnSpPr>
        <p:spPr>
          <a:xfrm>
            <a:off x="2191535"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9846AE7-A7C1-594D-915D-4C20F9FE018B}"/>
              </a:ext>
            </a:extLst>
          </p:cNvPr>
          <p:cNvCxnSpPr/>
          <p:nvPr/>
        </p:nvCxnSpPr>
        <p:spPr>
          <a:xfrm>
            <a:off x="347654" y="4289396"/>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49415486-697F-0C49-80DB-70227AC1B537}"/>
              </a:ext>
            </a:extLst>
          </p:cNvPr>
          <p:cNvCxnSpPr>
            <a:cxnSpLocks/>
          </p:cNvCxnSpPr>
          <p:nvPr/>
        </p:nvCxnSpPr>
        <p:spPr>
          <a:xfrm>
            <a:off x="2191535"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169EA5AD-67C1-0B4D-9102-774548CCD9AF}"/>
              </a:ext>
            </a:extLst>
          </p:cNvPr>
          <p:cNvCxnSpPr>
            <a:cxnSpLocks/>
          </p:cNvCxnSpPr>
          <p:nvPr/>
        </p:nvCxnSpPr>
        <p:spPr>
          <a:xfrm>
            <a:off x="4035416"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E28A61E-E4CE-9545-9B47-4002D036CB85}"/>
              </a:ext>
            </a:extLst>
          </p:cNvPr>
          <p:cNvCxnSpPr>
            <a:cxnSpLocks/>
          </p:cNvCxnSpPr>
          <p:nvPr/>
        </p:nvCxnSpPr>
        <p:spPr>
          <a:xfrm>
            <a:off x="5879297"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0CAED2F3-6724-0B4A-89B9-1CEDFAB424A7}"/>
              </a:ext>
            </a:extLst>
          </p:cNvPr>
          <p:cNvCxnSpPr>
            <a:cxnSpLocks/>
          </p:cNvCxnSpPr>
          <p:nvPr/>
        </p:nvCxnSpPr>
        <p:spPr>
          <a:xfrm>
            <a:off x="7723178" y="682813"/>
            <a:ext cx="0" cy="3606582"/>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96CB18C5-48B4-F94A-B924-0414552711C1}"/>
              </a:ext>
            </a:extLst>
          </p:cNvPr>
          <p:cNvCxnSpPr>
            <a:cxnSpLocks/>
          </p:cNvCxnSpPr>
          <p:nvPr/>
        </p:nvCxnSpPr>
        <p:spPr>
          <a:xfrm>
            <a:off x="4953001" y="4289396"/>
            <a:ext cx="0" cy="180329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FC543EF-4AF9-FC45-B92E-3109C2989E5D}"/>
              </a:ext>
            </a:extLst>
          </p:cNvPr>
          <p:cNvCxnSpPr>
            <a:cxnSpLocks/>
          </p:cNvCxnSpPr>
          <p:nvPr/>
        </p:nvCxnSpPr>
        <p:spPr>
          <a:xfrm>
            <a:off x="5879297" y="2486105"/>
            <a:ext cx="184388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15" name="グループ化 14">
            <a:extLst>
              <a:ext uri="{FF2B5EF4-FFF2-40B4-BE49-F238E27FC236}">
                <a16:creationId xmlns:a16="http://schemas.microsoft.com/office/drawing/2014/main" id="{7730D7D3-ECB3-3440-8EB8-EAF7A91084AE}"/>
              </a:ext>
            </a:extLst>
          </p:cNvPr>
          <p:cNvGrpSpPr/>
          <p:nvPr/>
        </p:nvGrpSpPr>
        <p:grpSpPr>
          <a:xfrm>
            <a:off x="426739" y="782203"/>
            <a:ext cx="1389987" cy="338554"/>
            <a:chOff x="403674" y="755374"/>
            <a:chExt cx="1389987" cy="338554"/>
          </a:xfrm>
        </p:grpSpPr>
        <p:sp>
          <p:nvSpPr>
            <p:cNvPr id="16" name="テキスト ボックス 15">
              <a:extLst>
                <a:ext uri="{FF2B5EF4-FFF2-40B4-BE49-F238E27FC236}">
                  <a16:creationId xmlns:a16="http://schemas.microsoft.com/office/drawing/2014/main" id="{D92D5F7C-B7FD-6A40-8708-4413091FBD54}"/>
                </a:ext>
              </a:extLst>
            </p:cNvPr>
            <p:cNvSpPr txBox="1"/>
            <p:nvPr/>
          </p:nvSpPr>
          <p:spPr>
            <a:xfrm>
              <a:off x="403674" y="755374"/>
              <a:ext cx="47801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t>
              </a:r>
              <a:r>
                <a:rPr kumimoji="1" lang="en-US" altLang="ja-JP" sz="1600" b="1" dirty="0">
                  <a:solidFill>
                    <a:schemeClr val="tx1">
                      <a:lumMod val="85000"/>
                      <a:lumOff val="15000"/>
                    </a:schemeClr>
                  </a:solidFill>
                  <a:latin typeface="+mn-ea"/>
                </a:rPr>
                <a:t>P</a:t>
              </a:r>
              <a:endParaRPr kumimoji="1" lang="ja-JP" altLang="en-US" sz="1600" b="1" dirty="0">
                <a:solidFill>
                  <a:schemeClr val="tx1">
                    <a:lumMod val="85000"/>
                    <a:lumOff val="15000"/>
                  </a:schemeClr>
                </a:solidFill>
                <a:latin typeface="+mn-ea"/>
              </a:endParaRPr>
            </a:p>
          </p:txBody>
        </p:sp>
        <p:sp>
          <p:nvSpPr>
            <p:cNvPr id="17" name="テキスト ボックス 16">
              <a:extLst>
                <a:ext uri="{FF2B5EF4-FFF2-40B4-BE49-F238E27FC236}">
                  <a16:creationId xmlns:a16="http://schemas.microsoft.com/office/drawing/2014/main" id="{ADB15916-C301-ED47-B1BB-E36AF6D1C6E9}"/>
                </a:ext>
              </a:extLst>
            </p:cNvPr>
            <p:cNvSpPr txBox="1"/>
            <p:nvPr/>
          </p:nvSpPr>
          <p:spPr>
            <a:xfrm>
              <a:off x="711313" y="801541"/>
              <a:ext cx="1082348"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主なパートナー</a:t>
              </a:r>
              <a:endParaRPr kumimoji="1" lang="ja-JP" altLang="en-US" sz="1000" b="1" dirty="0">
                <a:solidFill>
                  <a:schemeClr val="tx1">
                    <a:lumMod val="85000"/>
                    <a:lumOff val="15000"/>
                  </a:schemeClr>
                </a:solidFill>
                <a:latin typeface="+mn-ea"/>
              </a:endParaRPr>
            </a:p>
          </p:txBody>
        </p:sp>
      </p:grpSp>
      <p:grpSp>
        <p:nvGrpSpPr>
          <p:cNvPr id="18" name="グループ化 17">
            <a:extLst>
              <a:ext uri="{FF2B5EF4-FFF2-40B4-BE49-F238E27FC236}">
                <a16:creationId xmlns:a16="http://schemas.microsoft.com/office/drawing/2014/main" id="{D4316564-A271-EF4B-BB24-76DBB8A3B2F6}"/>
              </a:ext>
            </a:extLst>
          </p:cNvPr>
          <p:cNvGrpSpPr/>
          <p:nvPr/>
        </p:nvGrpSpPr>
        <p:grpSpPr>
          <a:xfrm>
            <a:off x="2280986" y="782203"/>
            <a:ext cx="1005266" cy="338554"/>
            <a:chOff x="403674" y="755374"/>
            <a:chExt cx="1005266" cy="338554"/>
          </a:xfrm>
        </p:grpSpPr>
        <p:sp>
          <p:nvSpPr>
            <p:cNvPr id="19" name="テキスト ボックス 18">
              <a:extLst>
                <a:ext uri="{FF2B5EF4-FFF2-40B4-BE49-F238E27FC236}">
                  <a16:creationId xmlns:a16="http://schemas.microsoft.com/office/drawing/2014/main" id="{CB413369-2BD8-7A46-8075-A5D900BDC49C}"/>
                </a:ext>
              </a:extLst>
            </p:cNvPr>
            <p:cNvSpPr txBox="1"/>
            <p:nvPr/>
          </p:nvSpPr>
          <p:spPr>
            <a:xfrm>
              <a:off x="403674" y="755374"/>
              <a:ext cx="489236"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KA</a:t>
              </a:r>
              <a:endParaRPr kumimoji="1" lang="ja-JP" altLang="en-US" sz="1600" b="1" dirty="0">
                <a:solidFill>
                  <a:schemeClr val="tx1">
                    <a:lumMod val="85000"/>
                    <a:lumOff val="15000"/>
                  </a:schemeClr>
                </a:solidFill>
                <a:latin typeface="+mn-ea"/>
              </a:endParaRPr>
            </a:p>
          </p:txBody>
        </p:sp>
        <p:sp>
          <p:nvSpPr>
            <p:cNvPr id="20" name="テキスト ボックス 19">
              <a:extLst>
                <a:ext uri="{FF2B5EF4-FFF2-40B4-BE49-F238E27FC236}">
                  <a16:creationId xmlns:a16="http://schemas.microsoft.com/office/drawing/2014/main" id="{F2ADD7CA-0AFE-2E43-AB8E-F0CF84D97D74}"/>
                </a:ext>
              </a:extLst>
            </p:cNvPr>
            <p:cNvSpPr txBox="1"/>
            <p:nvPr/>
          </p:nvSpPr>
          <p:spPr>
            <a:xfrm>
              <a:off x="711313" y="801541"/>
              <a:ext cx="697627" cy="246221"/>
            </a:xfrm>
            <a:prstGeom prst="rect">
              <a:avLst/>
            </a:prstGeom>
            <a:noFill/>
          </p:spPr>
          <p:txBody>
            <a:bodyPr wrap="none" rtlCol="0">
              <a:spAutoFit/>
            </a:bodyPr>
            <a:lstStyle/>
            <a:p>
              <a:r>
                <a:rPr kumimoji="1" lang="ja-JP" altLang="en-US" sz="1000" b="1">
                  <a:solidFill>
                    <a:schemeClr val="tx1">
                      <a:lumMod val="85000"/>
                      <a:lumOff val="15000"/>
                    </a:schemeClr>
                  </a:solidFill>
                  <a:latin typeface="+mn-ea"/>
                </a:rPr>
                <a:t>主要活動</a:t>
              </a:r>
              <a:endParaRPr kumimoji="1" lang="en-US" altLang="ja-JP" sz="1000" b="1" dirty="0">
                <a:solidFill>
                  <a:schemeClr val="tx1">
                    <a:lumMod val="85000"/>
                    <a:lumOff val="15000"/>
                  </a:schemeClr>
                </a:solidFill>
                <a:latin typeface="+mn-ea"/>
              </a:endParaRPr>
            </a:p>
          </p:txBody>
        </p:sp>
      </p:grpSp>
      <p:grpSp>
        <p:nvGrpSpPr>
          <p:cNvPr id="21" name="グループ化 20">
            <a:extLst>
              <a:ext uri="{FF2B5EF4-FFF2-40B4-BE49-F238E27FC236}">
                <a16:creationId xmlns:a16="http://schemas.microsoft.com/office/drawing/2014/main" id="{E3459267-01C6-C946-9A03-2EA1FFE1748F}"/>
              </a:ext>
            </a:extLst>
          </p:cNvPr>
          <p:cNvGrpSpPr/>
          <p:nvPr/>
        </p:nvGrpSpPr>
        <p:grpSpPr>
          <a:xfrm>
            <a:off x="4124867" y="782203"/>
            <a:ext cx="1005266" cy="338554"/>
            <a:chOff x="403674" y="755374"/>
            <a:chExt cx="1005266" cy="338554"/>
          </a:xfrm>
        </p:grpSpPr>
        <p:sp>
          <p:nvSpPr>
            <p:cNvPr id="22" name="テキスト ボックス 21">
              <a:extLst>
                <a:ext uri="{FF2B5EF4-FFF2-40B4-BE49-F238E27FC236}">
                  <a16:creationId xmlns:a16="http://schemas.microsoft.com/office/drawing/2014/main" id="{D74ECD12-CCFE-C14E-A4DB-8487D7DD1B1F}"/>
                </a:ext>
              </a:extLst>
            </p:cNvPr>
            <p:cNvSpPr txBox="1"/>
            <p:nvPr/>
          </p:nvSpPr>
          <p:spPr>
            <a:xfrm>
              <a:off x="403674" y="755374"/>
              <a:ext cx="47481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VP</a:t>
              </a:r>
              <a:endParaRPr kumimoji="1" lang="ja-JP" altLang="en-US" sz="1600" b="1" dirty="0">
                <a:solidFill>
                  <a:schemeClr val="tx1">
                    <a:lumMod val="85000"/>
                    <a:lumOff val="15000"/>
                  </a:schemeClr>
                </a:solidFill>
                <a:latin typeface="+mn-ea"/>
              </a:endParaRPr>
            </a:p>
          </p:txBody>
        </p:sp>
        <p:sp>
          <p:nvSpPr>
            <p:cNvPr id="23" name="テキスト ボックス 22">
              <a:extLst>
                <a:ext uri="{FF2B5EF4-FFF2-40B4-BE49-F238E27FC236}">
                  <a16:creationId xmlns:a16="http://schemas.microsoft.com/office/drawing/2014/main" id="{21C6FF43-A993-B24C-A8CC-E8ADDCC341AA}"/>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価値提案</a:t>
              </a:r>
            </a:p>
          </p:txBody>
        </p:sp>
      </p:grpSp>
      <p:grpSp>
        <p:nvGrpSpPr>
          <p:cNvPr id="24" name="グループ化 23">
            <a:extLst>
              <a:ext uri="{FF2B5EF4-FFF2-40B4-BE49-F238E27FC236}">
                <a16:creationId xmlns:a16="http://schemas.microsoft.com/office/drawing/2014/main" id="{C65C9781-5571-A644-A5A7-C7E5CBC285BD}"/>
              </a:ext>
            </a:extLst>
          </p:cNvPr>
          <p:cNvGrpSpPr/>
          <p:nvPr/>
        </p:nvGrpSpPr>
        <p:grpSpPr>
          <a:xfrm>
            <a:off x="5968748" y="782203"/>
            <a:ext cx="1261746" cy="338554"/>
            <a:chOff x="403674" y="755374"/>
            <a:chExt cx="1261746" cy="338554"/>
          </a:xfrm>
        </p:grpSpPr>
        <p:sp>
          <p:nvSpPr>
            <p:cNvPr id="25" name="テキスト ボックス 24">
              <a:extLst>
                <a:ext uri="{FF2B5EF4-FFF2-40B4-BE49-F238E27FC236}">
                  <a16:creationId xmlns:a16="http://schemas.microsoft.com/office/drawing/2014/main" id="{240E8867-8FF2-9840-BF1A-0A31C43AFF74}"/>
                </a:ext>
              </a:extLst>
            </p:cNvPr>
            <p:cNvSpPr txBox="1"/>
            <p:nvPr/>
          </p:nvSpPr>
          <p:spPr>
            <a:xfrm>
              <a:off x="403674" y="755374"/>
              <a:ext cx="479618"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CR</a:t>
              </a:r>
              <a:endParaRPr kumimoji="1" lang="ja-JP" altLang="en-US" sz="1600" b="1" dirty="0">
                <a:solidFill>
                  <a:schemeClr val="tx1">
                    <a:lumMod val="85000"/>
                    <a:lumOff val="15000"/>
                  </a:schemeClr>
                </a:solidFill>
                <a:latin typeface="+mn-ea"/>
              </a:endParaRPr>
            </a:p>
          </p:txBody>
        </p:sp>
        <p:sp>
          <p:nvSpPr>
            <p:cNvPr id="26" name="テキスト ボックス 25">
              <a:extLst>
                <a:ext uri="{FF2B5EF4-FFF2-40B4-BE49-F238E27FC236}">
                  <a16:creationId xmlns:a16="http://schemas.microsoft.com/office/drawing/2014/main" id="{EE18339A-824F-6A44-BF2A-3B1954449CB3}"/>
                </a:ext>
              </a:extLst>
            </p:cNvPr>
            <p:cNvSpPr txBox="1"/>
            <p:nvPr/>
          </p:nvSpPr>
          <p:spPr>
            <a:xfrm>
              <a:off x="711313" y="801541"/>
              <a:ext cx="95410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顧客との関係</a:t>
              </a:r>
              <a:endParaRPr kumimoji="1" lang="ja-JP" altLang="en-US" sz="1000" b="1" dirty="0">
                <a:solidFill>
                  <a:schemeClr val="tx1">
                    <a:lumMod val="85000"/>
                    <a:lumOff val="15000"/>
                  </a:schemeClr>
                </a:solidFill>
                <a:latin typeface="+mn-ea"/>
              </a:endParaRPr>
            </a:p>
          </p:txBody>
        </p:sp>
      </p:grpSp>
      <p:grpSp>
        <p:nvGrpSpPr>
          <p:cNvPr id="27" name="グループ化 26">
            <a:extLst>
              <a:ext uri="{FF2B5EF4-FFF2-40B4-BE49-F238E27FC236}">
                <a16:creationId xmlns:a16="http://schemas.microsoft.com/office/drawing/2014/main" id="{ADF5E389-FE84-5A41-8A02-5CE4DBD77017}"/>
              </a:ext>
            </a:extLst>
          </p:cNvPr>
          <p:cNvGrpSpPr/>
          <p:nvPr/>
        </p:nvGrpSpPr>
        <p:grpSpPr>
          <a:xfrm>
            <a:off x="7812629" y="782203"/>
            <a:ext cx="1389987" cy="338554"/>
            <a:chOff x="403674" y="755374"/>
            <a:chExt cx="1389987" cy="338554"/>
          </a:xfrm>
        </p:grpSpPr>
        <p:sp>
          <p:nvSpPr>
            <p:cNvPr id="28" name="テキスト ボックス 27">
              <a:extLst>
                <a:ext uri="{FF2B5EF4-FFF2-40B4-BE49-F238E27FC236}">
                  <a16:creationId xmlns:a16="http://schemas.microsoft.com/office/drawing/2014/main" id="{14CE9CBC-AE8F-4D4B-A76A-9D78A95570CE}"/>
                </a:ext>
              </a:extLst>
            </p:cNvPr>
            <p:cNvSpPr txBox="1"/>
            <p:nvPr/>
          </p:nvSpPr>
          <p:spPr>
            <a:xfrm>
              <a:off x="403674" y="755374"/>
              <a:ext cx="466794"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CS</a:t>
              </a:r>
              <a:endParaRPr kumimoji="1" lang="ja-JP" altLang="en-US" sz="1600" b="1" dirty="0">
                <a:solidFill>
                  <a:schemeClr val="tx1">
                    <a:lumMod val="85000"/>
                    <a:lumOff val="15000"/>
                  </a:schemeClr>
                </a:solidFill>
                <a:latin typeface="+mn-ea"/>
              </a:endParaRPr>
            </a:p>
          </p:txBody>
        </p:sp>
        <p:sp>
          <p:nvSpPr>
            <p:cNvPr id="29" name="テキスト ボックス 28">
              <a:extLst>
                <a:ext uri="{FF2B5EF4-FFF2-40B4-BE49-F238E27FC236}">
                  <a16:creationId xmlns:a16="http://schemas.microsoft.com/office/drawing/2014/main" id="{372366DA-C8CA-834D-8ABC-72646E7F095A}"/>
                </a:ext>
              </a:extLst>
            </p:cNvPr>
            <p:cNvSpPr txBox="1"/>
            <p:nvPr/>
          </p:nvSpPr>
          <p:spPr>
            <a:xfrm>
              <a:off x="711313" y="801541"/>
              <a:ext cx="1082348"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顧客セグメント</a:t>
              </a:r>
              <a:endParaRPr kumimoji="1" lang="ja-JP" altLang="en-US" sz="1000" b="1" dirty="0">
                <a:solidFill>
                  <a:schemeClr val="tx1">
                    <a:lumMod val="85000"/>
                    <a:lumOff val="15000"/>
                  </a:schemeClr>
                </a:solidFill>
                <a:latin typeface="+mn-ea"/>
              </a:endParaRPr>
            </a:p>
          </p:txBody>
        </p:sp>
      </p:grpSp>
      <p:grpSp>
        <p:nvGrpSpPr>
          <p:cNvPr id="30" name="グループ化 29">
            <a:extLst>
              <a:ext uri="{FF2B5EF4-FFF2-40B4-BE49-F238E27FC236}">
                <a16:creationId xmlns:a16="http://schemas.microsoft.com/office/drawing/2014/main" id="{EF44817A-099C-4E46-8904-E526896FCDE0}"/>
              </a:ext>
            </a:extLst>
          </p:cNvPr>
          <p:cNvGrpSpPr/>
          <p:nvPr/>
        </p:nvGrpSpPr>
        <p:grpSpPr>
          <a:xfrm>
            <a:off x="5968748" y="2585495"/>
            <a:ext cx="1005266" cy="338554"/>
            <a:chOff x="403674" y="755374"/>
            <a:chExt cx="1005266" cy="338554"/>
          </a:xfrm>
        </p:grpSpPr>
        <p:sp>
          <p:nvSpPr>
            <p:cNvPr id="31" name="テキスト ボックス 30">
              <a:extLst>
                <a:ext uri="{FF2B5EF4-FFF2-40B4-BE49-F238E27FC236}">
                  <a16:creationId xmlns:a16="http://schemas.microsoft.com/office/drawing/2014/main" id="{0445185A-A891-EC48-BD81-8F0049659660}"/>
                </a:ext>
              </a:extLst>
            </p:cNvPr>
            <p:cNvSpPr txBox="1"/>
            <p:nvPr/>
          </p:nvSpPr>
          <p:spPr>
            <a:xfrm>
              <a:off x="403674" y="755374"/>
              <a:ext cx="490840"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CH</a:t>
              </a:r>
              <a:endParaRPr kumimoji="1" lang="ja-JP" altLang="en-US" sz="1600" b="1" dirty="0">
                <a:solidFill>
                  <a:schemeClr val="tx1">
                    <a:lumMod val="85000"/>
                    <a:lumOff val="15000"/>
                  </a:schemeClr>
                </a:solidFill>
                <a:latin typeface="+mn-ea"/>
              </a:endParaRPr>
            </a:p>
          </p:txBody>
        </p:sp>
        <p:sp>
          <p:nvSpPr>
            <p:cNvPr id="32" name="テキスト ボックス 31">
              <a:extLst>
                <a:ext uri="{FF2B5EF4-FFF2-40B4-BE49-F238E27FC236}">
                  <a16:creationId xmlns:a16="http://schemas.microsoft.com/office/drawing/2014/main" id="{59BB05E1-7EE7-7646-B90B-0E5483912232}"/>
                </a:ext>
              </a:extLst>
            </p:cNvPr>
            <p:cNvSpPr txBox="1"/>
            <p:nvPr/>
          </p:nvSpPr>
          <p:spPr>
            <a:xfrm>
              <a:off x="711313" y="801541"/>
              <a:ext cx="69762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チャネル</a:t>
              </a:r>
            </a:p>
          </p:txBody>
        </p:sp>
      </p:grpSp>
      <p:grpSp>
        <p:nvGrpSpPr>
          <p:cNvPr id="33" name="グループ化 32">
            <a:extLst>
              <a:ext uri="{FF2B5EF4-FFF2-40B4-BE49-F238E27FC236}">
                <a16:creationId xmlns:a16="http://schemas.microsoft.com/office/drawing/2014/main" id="{D845D7D2-07E1-F445-AFE3-7A8B0B0178E8}"/>
              </a:ext>
            </a:extLst>
          </p:cNvPr>
          <p:cNvGrpSpPr/>
          <p:nvPr/>
        </p:nvGrpSpPr>
        <p:grpSpPr>
          <a:xfrm>
            <a:off x="2280986" y="2585495"/>
            <a:ext cx="1261746" cy="338554"/>
            <a:chOff x="403674" y="755374"/>
            <a:chExt cx="1261746" cy="338554"/>
          </a:xfrm>
        </p:grpSpPr>
        <p:sp>
          <p:nvSpPr>
            <p:cNvPr id="34" name="テキスト ボックス 33">
              <a:extLst>
                <a:ext uri="{FF2B5EF4-FFF2-40B4-BE49-F238E27FC236}">
                  <a16:creationId xmlns:a16="http://schemas.microsoft.com/office/drawing/2014/main" id="{054B0904-4AEA-BF4B-9B6F-8564481E282D}"/>
                </a:ext>
              </a:extLst>
            </p:cNvPr>
            <p:cNvSpPr txBox="1"/>
            <p:nvPr/>
          </p:nvSpPr>
          <p:spPr>
            <a:xfrm>
              <a:off x="403674" y="755374"/>
              <a:ext cx="490840" cy="338554"/>
            </a:xfrm>
            <a:prstGeom prst="rect">
              <a:avLst/>
            </a:prstGeom>
            <a:noFill/>
          </p:spPr>
          <p:txBody>
            <a:bodyPr wrap="none" rtlCol="0">
              <a:spAutoFit/>
            </a:bodyPr>
            <a:lstStyle/>
            <a:p>
              <a:r>
                <a:rPr lang="en-US" altLang="ja-JP" sz="1600" b="1" dirty="0">
                  <a:solidFill>
                    <a:schemeClr val="tx1">
                      <a:lumMod val="85000"/>
                      <a:lumOff val="15000"/>
                    </a:schemeClr>
                  </a:solidFill>
                  <a:latin typeface="+mn-ea"/>
                </a:rPr>
                <a:t>KR</a:t>
              </a:r>
              <a:endParaRPr kumimoji="1" lang="ja-JP" altLang="en-US" sz="1600" b="1" dirty="0">
                <a:solidFill>
                  <a:schemeClr val="tx1">
                    <a:lumMod val="85000"/>
                    <a:lumOff val="15000"/>
                  </a:schemeClr>
                </a:solidFill>
                <a:latin typeface="+mn-ea"/>
              </a:endParaRPr>
            </a:p>
          </p:txBody>
        </p:sp>
        <p:sp>
          <p:nvSpPr>
            <p:cNvPr id="35" name="テキスト ボックス 34">
              <a:extLst>
                <a:ext uri="{FF2B5EF4-FFF2-40B4-BE49-F238E27FC236}">
                  <a16:creationId xmlns:a16="http://schemas.microsoft.com/office/drawing/2014/main" id="{8D4D714E-CA31-8D4D-AE39-C0AD3CA9F679}"/>
                </a:ext>
              </a:extLst>
            </p:cNvPr>
            <p:cNvSpPr txBox="1"/>
            <p:nvPr/>
          </p:nvSpPr>
          <p:spPr>
            <a:xfrm>
              <a:off x="711313" y="801541"/>
              <a:ext cx="954107" cy="246221"/>
            </a:xfrm>
            <a:prstGeom prst="rect">
              <a:avLst/>
            </a:prstGeom>
            <a:noFill/>
          </p:spPr>
          <p:txBody>
            <a:bodyPr wrap="none" rtlCol="0">
              <a:spAutoFit/>
            </a:bodyPr>
            <a:lstStyle/>
            <a:p>
              <a:r>
                <a:rPr kumimoji="1" lang="ja-JP" altLang="en-US" sz="1000" b="1" dirty="0">
                  <a:solidFill>
                    <a:schemeClr val="tx1">
                      <a:lumMod val="85000"/>
                      <a:lumOff val="15000"/>
                    </a:schemeClr>
                  </a:solidFill>
                  <a:latin typeface="+mn-ea"/>
                </a:rPr>
                <a:t>主なリソース</a:t>
              </a:r>
            </a:p>
          </p:txBody>
        </p:sp>
      </p:grpSp>
      <p:grpSp>
        <p:nvGrpSpPr>
          <p:cNvPr id="36" name="グループ化 35">
            <a:extLst>
              <a:ext uri="{FF2B5EF4-FFF2-40B4-BE49-F238E27FC236}">
                <a16:creationId xmlns:a16="http://schemas.microsoft.com/office/drawing/2014/main" id="{50F88340-A893-A341-957B-28213BD47640}"/>
              </a:ext>
            </a:extLst>
          </p:cNvPr>
          <p:cNvGrpSpPr/>
          <p:nvPr/>
        </p:nvGrpSpPr>
        <p:grpSpPr>
          <a:xfrm>
            <a:off x="426739" y="4388786"/>
            <a:ext cx="1133506" cy="338554"/>
            <a:chOff x="403674" y="755374"/>
            <a:chExt cx="1133506" cy="338554"/>
          </a:xfrm>
        </p:grpSpPr>
        <p:sp>
          <p:nvSpPr>
            <p:cNvPr id="37" name="テキスト ボックス 36">
              <a:extLst>
                <a:ext uri="{FF2B5EF4-FFF2-40B4-BE49-F238E27FC236}">
                  <a16:creationId xmlns:a16="http://schemas.microsoft.com/office/drawing/2014/main" id="{43FF2D11-904E-CF43-9E91-87C5173C0F8D}"/>
                </a:ext>
              </a:extLst>
            </p:cNvPr>
            <p:cNvSpPr txBox="1"/>
            <p:nvPr/>
          </p:nvSpPr>
          <p:spPr>
            <a:xfrm>
              <a:off x="403674" y="755374"/>
              <a:ext cx="460382"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C$</a:t>
              </a:r>
              <a:endParaRPr kumimoji="1" lang="ja-JP" altLang="en-US" sz="1600" b="1" dirty="0">
                <a:solidFill>
                  <a:schemeClr val="tx1">
                    <a:lumMod val="85000"/>
                    <a:lumOff val="15000"/>
                  </a:schemeClr>
                </a:solidFill>
                <a:latin typeface="+mn-ea"/>
              </a:endParaRPr>
            </a:p>
          </p:txBody>
        </p:sp>
        <p:sp>
          <p:nvSpPr>
            <p:cNvPr id="38" name="テキスト ボックス 37">
              <a:extLst>
                <a:ext uri="{FF2B5EF4-FFF2-40B4-BE49-F238E27FC236}">
                  <a16:creationId xmlns:a16="http://schemas.microsoft.com/office/drawing/2014/main" id="{71C6DF3C-E2DF-3C43-8FFB-0EC13AC54F7E}"/>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コスト構造</a:t>
              </a:r>
              <a:endParaRPr kumimoji="1" lang="ja-JP" altLang="en-US" sz="1000" b="1" dirty="0">
                <a:solidFill>
                  <a:schemeClr val="tx1">
                    <a:lumMod val="85000"/>
                    <a:lumOff val="15000"/>
                  </a:schemeClr>
                </a:solidFill>
                <a:latin typeface="+mn-ea"/>
              </a:endParaRPr>
            </a:p>
          </p:txBody>
        </p:sp>
      </p:grpSp>
      <p:grpSp>
        <p:nvGrpSpPr>
          <p:cNvPr id="39" name="グループ化 38">
            <a:extLst>
              <a:ext uri="{FF2B5EF4-FFF2-40B4-BE49-F238E27FC236}">
                <a16:creationId xmlns:a16="http://schemas.microsoft.com/office/drawing/2014/main" id="{5A2E95F1-B966-8B42-BF56-386F7F88E8E8}"/>
              </a:ext>
            </a:extLst>
          </p:cNvPr>
          <p:cNvGrpSpPr/>
          <p:nvPr/>
        </p:nvGrpSpPr>
        <p:grpSpPr>
          <a:xfrm>
            <a:off x="5042452" y="4388786"/>
            <a:ext cx="1133506" cy="338554"/>
            <a:chOff x="403674" y="755374"/>
            <a:chExt cx="1133506" cy="338554"/>
          </a:xfrm>
        </p:grpSpPr>
        <p:sp>
          <p:nvSpPr>
            <p:cNvPr id="40" name="テキスト ボックス 39">
              <a:extLst>
                <a:ext uri="{FF2B5EF4-FFF2-40B4-BE49-F238E27FC236}">
                  <a16:creationId xmlns:a16="http://schemas.microsoft.com/office/drawing/2014/main" id="{4A75C347-F3A9-0048-B937-FE78C6A39D61}"/>
                </a:ext>
              </a:extLst>
            </p:cNvPr>
            <p:cNvSpPr txBox="1"/>
            <p:nvPr/>
          </p:nvSpPr>
          <p:spPr>
            <a:xfrm>
              <a:off x="403674" y="755374"/>
              <a:ext cx="457176" cy="338554"/>
            </a:xfrm>
            <a:prstGeom prst="rect">
              <a:avLst/>
            </a:prstGeom>
            <a:noFill/>
          </p:spPr>
          <p:txBody>
            <a:bodyPr wrap="none" rtlCol="0">
              <a:spAutoFit/>
            </a:bodyPr>
            <a:lstStyle/>
            <a:p>
              <a:r>
                <a:rPr kumimoji="1" lang="en-US" altLang="ja-JP" sz="1600" b="1" dirty="0">
                  <a:solidFill>
                    <a:schemeClr val="tx1">
                      <a:lumMod val="85000"/>
                      <a:lumOff val="15000"/>
                    </a:schemeClr>
                  </a:solidFill>
                  <a:latin typeface="+mn-ea"/>
                </a:rPr>
                <a:t>R$</a:t>
              </a:r>
              <a:endParaRPr kumimoji="1" lang="ja-JP" altLang="en-US" sz="1600" b="1" dirty="0">
                <a:solidFill>
                  <a:schemeClr val="tx1">
                    <a:lumMod val="85000"/>
                    <a:lumOff val="15000"/>
                  </a:schemeClr>
                </a:solidFill>
                <a:latin typeface="+mn-ea"/>
              </a:endParaRPr>
            </a:p>
          </p:txBody>
        </p:sp>
        <p:sp>
          <p:nvSpPr>
            <p:cNvPr id="41" name="テキスト ボックス 40">
              <a:extLst>
                <a:ext uri="{FF2B5EF4-FFF2-40B4-BE49-F238E27FC236}">
                  <a16:creationId xmlns:a16="http://schemas.microsoft.com/office/drawing/2014/main" id="{023923CB-B5B2-8E45-A297-6AC54A61C896}"/>
                </a:ext>
              </a:extLst>
            </p:cNvPr>
            <p:cNvSpPr txBox="1"/>
            <p:nvPr/>
          </p:nvSpPr>
          <p:spPr>
            <a:xfrm>
              <a:off x="711313" y="801541"/>
              <a:ext cx="825867" cy="246221"/>
            </a:xfrm>
            <a:prstGeom prst="rect">
              <a:avLst/>
            </a:prstGeom>
            <a:noFill/>
          </p:spPr>
          <p:txBody>
            <a:bodyPr wrap="none" rtlCol="0">
              <a:spAutoFit/>
            </a:bodyPr>
            <a:lstStyle/>
            <a:p>
              <a:r>
                <a:rPr lang="ja-JP" altLang="en-US" sz="1000" b="1" dirty="0">
                  <a:solidFill>
                    <a:schemeClr val="tx1">
                      <a:lumMod val="85000"/>
                      <a:lumOff val="15000"/>
                    </a:schemeClr>
                  </a:solidFill>
                  <a:latin typeface="+mn-ea"/>
                </a:rPr>
                <a:t>収益の流れ</a:t>
              </a:r>
              <a:endParaRPr kumimoji="1" lang="ja-JP" altLang="en-US" sz="1000" b="1" dirty="0">
                <a:solidFill>
                  <a:schemeClr val="tx1">
                    <a:lumMod val="85000"/>
                    <a:lumOff val="15000"/>
                  </a:schemeClr>
                </a:solidFill>
                <a:latin typeface="+mn-ea"/>
              </a:endParaRPr>
            </a:p>
          </p:txBody>
        </p:sp>
      </p:grpSp>
      <p:sp>
        <p:nvSpPr>
          <p:cNvPr id="42" name="正方形/長方形 41">
            <a:extLst>
              <a:ext uri="{FF2B5EF4-FFF2-40B4-BE49-F238E27FC236}">
                <a16:creationId xmlns:a16="http://schemas.microsoft.com/office/drawing/2014/main" id="{E8F5C75B-6DD6-5148-9052-A58020D430BA}"/>
              </a:ext>
            </a:extLst>
          </p:cNvPr>
          <p:cNvSpPr/>
          <p:nvPr/>
        </p:nvSpPr>
        <p:spPr>
          <a:xfrm>
            <a:off x="2036136" y="6164427"/>
            <a:ext cx="2050561" cy="461665"/>
          </a:xfrm>
          <a:prstGeom prst="rect">
            <a:avLst/>
          </a:prstGeom>
        </p:spPr>
        <p:txBody>
          <a:bodyPr wrap="none">
            <a:spAutoFit/>
          </a:bodyPr>
          <a:lstStyle/>
          <a:p>
            <a:r>
              <a:rPr lang="en-US" altLang="ja-JP" sz="800" dirty="0">
                <a:latin typeface="+mn-ea"/>
              </a:rPr>
              <a:t>The Business Model Canvas </a:t>
            </a:r>
          </a:p>
          <a:p>
            <a:r>
              <a:rPr lang="en-US" altLang="ja-JP" sz="800" dirty="0">
                <a:latin typeface="+mn-ea"/>
              </a:rPr>
              <a:t>©</a:t>
            </a:r>
            <a:r>
              <a:rPr lang="en-US" altLang="ja-JP" sz="800" dirty="0" err="1">
                <a:latin typeface="+mn-ea"/>
              </a:rPr>
              <a:t>Strategyzer</a:t>
            </a:r>
            <a:r>
              <a:rPr lang="en-US" altLang="ja-JP" sz="800" dirty="0">
                <a:latin typeface="+mn-ea"/>
              </a:rPr>
              <a:t>(https://</a:t>
            </a:r>
            <a:r>
              <a:rPr lang="en-US" altLang="ja-JP" sz="800" dirty="0" err="1">
                <a:latin typeface="+mn-ea"/>
              </a:rPr>
              <a:t>strategyzer.com</a:t>
            </a:r>
            <a:r>
              <a:rPr lang="en-US" altLang="ja-JP" sz="800" dirty="0">
                <a:latin typeface="+mn-ea"/>
              </a:rPr>
              <a:t>) </a:t>
            </a:r>
          </a:p>
          <a:p>
            <a:r>
              <a:rPr lang="en-US" altLang="ja-JP" sz="800" dirty="0">
                <a:latin typeface="+mn-ea"/>
              </a:rPr>
              <a:t>Designed by </a:t>
            </a:r>
            <a:r>
              <a:rPr lang="en-US" altLang="ja-JP" sz="800" dirty="0" err="1">
                <a:latin typeface="+mn-ea"/>
              </a:rPr>
              <a:t>Strategyzer</a:t>
            </a:r>
            <a:r>
              <a:rPr lang="en-US" altLang="ja-JP" sz="800" dirty="0">
                <a:latin typeface="+mn-ea"/>
              </a:rPr>
              <a:t> AG </a:t>
            </a:r>
            <a:endParaRPr lang="en-US" altLang="ja-JP" dirty="0">
              <a:latin typeface="+mn-ea"/>
            </a:endParaRPr>
          </a:p>
        </p:txBody>
      </p:sp>
      <p:pic>
        <p:nvPicPr>
          <p:cNvPr id="43" name="図 42">
            <a:extLst>
              <a:ext uri="{FF2B5EF4-FFF2-40B4-BE49-F238E27FC236}">
                <a16:creationId xmlns:a16="http://schemas.microsoft.com/office/drawing/2014/main" id="{6D52F58A-DD67-FB4C-9988-92493EF4A7BD}"/>
              </a:ext>
            </a:extLst>
          </p:cNvPr>
          <p:cNvPicPr>
            <a:picLocks noChangeAspect="1"/>
          </p:cNvPicPr>
          <p:nvPr/>
        </p:nvPicPr>
        <p:blipFill>
          <a:blip r:embed="rId2"/>
          <a:stretch>
            <a:fillRect/>
          </a:stretch>
        </p:blipFill>
        <p:spPr>
          <a:xfrm>
            <a:off x="356890" y="6254341"/>
            <a:ext cx="281836" cy="281836"/>
          </a:xfrm>
          <a:prstGeom prst="rect">
            <a:avLst/>
          </a:prstGeom>
        </p:spPr>
      </p:pic>
      <p:pic>
        <p:nvPicPr>
          <p:cNvPr id="44" name="図 43">
            <a:extLst>
              <a:ext uri="{FF2B5EF4-FFF2-40B4-BE49-F238E27FC236}">
                <a16:creationId xmlns:a16="http://schemas.microsoft.com/office/drawing/2014/main" id="{75BB43EF-FE7B-D949-94EB-922072891FAC}"/>
              </a:ext>
            </a:extLst>
          </p:cNvPr>
          <p:cNvPicPr>
            <a:picLocks noChangeAspect="1"/>
          </p:cNvPicPr>
          <p:nvPr/>
        </p:nvPicPr>
        <p:blipFill>
          <a:blip r:embed="rId3"/>
          <a:stretch>
            <a:fillRect/>
          </a:stretch>
        </p:blipFill>
        <p:spPr>
          <a:xfrm>
            <a:off x="689045" y="6254341"/>
            <a:ext cx="281836" cy="281836"/>
          </a:xfrm>
          <a:prstGeom prst="rect">
            <a:avLst/>
          </a:prstGeom>
        </p:spPr>
      </p:pic>
      <p:pic>
        <p:nvPicPr>
          <p:cNvPr id="45" name="図 44">
            <a:extLst>
              <a:ext uri="{FF2B5EF4-FFF2-40B4-BE49-F238E27FC236}">
                <a16:creationId xmlns:a16="http://schemas.microsoft.com/office/drawing/2014/main" id="{3C1D46D2-7E39-0444-97EA-9435CEB96E64}"/>
              </a:ext>
            </a:extLst>
          </p:cNvPr>
          <p:cNvPicPr>
            <a:picLocks noChangeAspect="1"/>
          </p:cNvPicPr>
          <p:nvPr/>
        </p:nvPicPr>
        <p:blipFill>
          <a:blip r:embed="rId4"/>
          <a:stretch>
            <a:fillRect/>
          </a:stretch>
        </p:blipFill>
        <p:spPr>
          <a:xfrm>
            <a:off x="1021199" y="6254341"/>
            <a:ext cx="281836" cy="281836"/>
          </a:xfrm>
          <a:prstGeom prst="rect">
            <a:avLst/>
          </a:prstGeom>
        </p:spPr>
      </p:pic>
      <p:pic>
        <p:nvPicPr>
          <p:cNvPr id="46" name="図 45">
            <a:extLst>
              <a:ext uri="{FF2B5EF4-FFF2-40B4-BE49-F238E27FC236}">
                <a16:creationId xmlns:a16="http://schemas.microsoft.com/office/drawing/2014/main" id="{3C96B007-10A3-DD46-8371-4F062A270111}"/>
              </a:ext>
            </a:extLst>
          </p:cNvPr>
          <p:cNvPicPr>
            <a:picLocks noChangeAspect="1"/>
          </p:cNvPicPr>
          <p:nvPr/>
        </p:nvPicPr>
        <p:blipFill>
          <a:blip r:embed="rId5"/>
          <a:stretch>
            <a:fillRect/>
          </a:stretch>
        </p:blipFill>
        <p:spPr>
          <a:xfrm>
            <a:off x="1353354" y="6254341"/>
            <a:ext cx="281836" cy="281836"/>
          </a:xfrm>
          <a:prstGeom prst="rect">
            <a:avLst/>
          </a:prstGeom>
        </p:spPr>
      </p:pic>
      <p:pic>
        <p:nvPicPr>
          <p:cNvPr id="47" name="図 46">
            <a:extLst>
              <a:ext uri="{FF2B5EF4-FFF2-40B4-BE49-F238E27FC236}">
                <a16:creationId xmlns:a16="http://schemas.microsoft.com/office/drawing/2014/main" id="{E8B630C5-6DAE-B84E-8117-F75C2C65FF97}"/>
              </a:ext>
            </a:extLst>
          </p:cNvPr>
          <p:cNvPicPr>
            <a:picLocks noChangeAspect="1"/>
          </p:cNvPicPr>
          <p:nvPr/>
        </p:nvPicPr>
        <p:blipFill>
          <a:blip r:embed="rId6"/>
          <a:stretch>
            <a:fillRect/>
          </a:stretch>
        </p:blipFill>
        <p:spPr>
          <a:xfrm>
            <a:off x="1685509" y="6254341"/>
            <a:ext cx="281836" cy="281836"/>
          </a:xfrm>
          <a:prstGeom prst="rect">
            <a:avLst/>
          </a:prstGeom>
        </p:spPr>
      </p:pic>
      <p:sp>
        <p:nvSpPr>
          <p:cNvPr id="48" name="テキスト ボックス 47">
            <a:extLst>
              <a:ext uri="{FF2B5EF4-FFF2-40B4-BE49-F238E27FC236}">
                <a16:creationId xmlns:a16="http://schemas.microsoft.com/office/drawing/2014/main" id="{19ECBD90-956F-2841-BF31-C49CFD21BA54}"/>
              </a:ext>
            </a:extLst>
          </p:cNvPr>
          <p:cNvSpPr txBox="1"/>
          <p:nvPr/>
        </p:nvSpPr>
        <p:spPr>
          <a:xfrm>
            <a:off x="426739" y="1120757"/>
            <a:ext cx="1675346" cy="830292"/>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中古衣料の回収ボックスを設置させてくれる企業各社</a:t>
            </a:r>
            <a:endParaRPr kumimoji="1" lang="ja-JP" altLang="en-US" sz="1100" dirty="0">
              <a:solidFill>
                <a:schemeClr val="tx1">
                  <a:lumMod val="85000"/>
                  <a:lumOff val="15000"/>
                </a:schemeClr>
              </a:solidFill>
              <a:latin typeface="+mn-ea"/>
            </a:endParaRPr>
          </a:p>
        </p:txBody>
      </p:sp>
      <p:sp>
        <p:nvSpPr>
          <p:cNvPr id="49" name="テキスト ボックス 48">
            <a:extLst>
              <a:ext uri="{FF2B5EF4-FFF2-40B4-BE49-F238E27FC236}">
                <a16:creationId xmlns:a16="http://schemas.microsoft.com/office/drawing/2014/main" id="{CEE7603E-BF39-D748-8E12-1A9541E1952D}"/>
              </a:ext>
            </a:extLst>
          </p:cNvPr>
          <p:cNvSpPr txBox="1"/>
          <p:nvPr/>
        </p:nvSpPr>
        <p:spPr>
          <a:xfrm>
            <a:off x="2280451" y="1120757"/>
            <a:ext cx="1675346" cy="5763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中古衣料の収集</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管理と配送</a:t>
            </a:r>
            <a:endParaRPr kumimoji="1" lang="ja-JP" altLang="en-US" sz="1100" dirty="0">
              <a:solidFill>
                <a:schemeClr val="tx1">
                  <a:lumMod val="85000"/>
                  <a:lumOff val="15000"/>
                </a:schemeClr>
              </a:solidFill>
              <a:latin typeface="+mn-ea"/>
            </a:endParaRPr>
          </a:p>
        </p:txBody>
      </p:sp>
      <p:sp>
        <p:nvSpPr>
          <p:cNvPr id="50" name="テキスト ボックス 49">
            <a:extLst>
              <a:ext uri="{FF2B5EF4-FFF2-40B4-BE49-F238E27FC236}">
                <a16:creationId xmlns:a16="http://schemas.microsoft.com/office/drawing/2014/main" id="{45909103-E9E9-0E43-8FC0-569E7134E8E3}"/>
              </a:ext>
            </a:extLst>
          </p:cNvPr>
          <p:cNvSpPr txBox="1"/>
          <p:nvPr/>
        </p:nvSpPr>
        <p:spPr>
          <a:xfrm>
            <a:off x="2280451" y="2966123"/>
            <a:ext cx="1675346" cy="576376"/>
          </a:xfrm>
          <a:prstGeom prst="rect">
            <a:avLst/>
          </a:prstGeom>
          <a:noFill/>
        </p:spPr>
        <p:txBody>
          <a:bodyPr wrap="square" rtlCol="0">
            <a:spAutoFit/>
          </a:bodyPr>
          <a:lstStyle/>
          <a:p>
            <a:pPr algn="just">
              <a:lnSpc>
                <a:spcPct val="150000"/>
              </a:lnSpc>
            </a:pPr>
            <a:r>
              <a:rPr kumimoji="1" lang="ja-JP" altLang="en-US" sz="1100">
                <a:solidFill>
                  <a:schemeClr val="tx1">
                    <a:lumMod val="85000"/>
                    <a:lumOff val="15000"/>
                  </a:schemeClr>
                </a:solidFill>
                <a:latin typeface="+mn-ea"/>
              </a:rPr>
              <a:t>活動に協力してくれる有志</a:t>
            </a:r>
            <a:endParaRPr kumimoji="1" lang="ja-JP" altLang="en-US" sz="1100" dirty="0">
              <a:solidFill>
                <a:schemeClr val="tx1">
                  <a:lumMod val="85000"/>
                  <a:lumOff val="15000"/>
                </a:schemeClr>
              </a:solidFill>
              <a:latin typeface="+mn-ea"/>
            </a:endParaRPr>
          </a:p>
        </p:txBody>
      </p:sp>
      <p:sp>
        <p:nvSpPr>
          <p:cNvPr id="51" name="テキスト ボックス 50">
            <a:extLst>
              <a:ext uri="{FF2B5EF4-FFF2-40B4-BE49-F238E27FC236}">
                <a16:creationId xmlns:a16="http://schemas.microsoft.com/office/drawing/2014/main" id="{FE4A2AEF-6569-7C43-A6A5-0D0B26B0924B}"/>
              </a:ext>
            </a:extLst>
          </p:cNvPr>
          <p:cNvSpPr txBox="1"/>
          <p:nvPr/>
        </p:nvSpPr>
        <p:spPr>
          <a:xfrm>
            <a:off x="4124039" y="1120757"/>
            <a:ext cx="1675346" cy="1338123"/>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中古衣料の収集と配送</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現地と日本の有志たちとの交流機会をつくる</a:t>
            </a:r>
            <a:endParaRPr kumimoji="1" lang="ja-JP" altLang="en-US" sz="1100" dirty="0">
              <a:solidFill>
                <a:schemeClr val="tx1">
                  <a:lumMod val="85000"/>
                  <a:lumOff val="15000"/>
                </a:schemeClr>
              </a:solidFill>
              <a:latin typeface="+mn-ea"/>
            </a:endParaRPr>
          </a:p>
        </p:txBody>
      </p:sp>
      <p:sp>
        <p:nvSpPr>
          <p:cNvPr id="52" name="テキスト ボックス 51">
            <a:extLst>
              <a:ext uri="{FF2B5EF4-FFF2-40B4-BE49-F238E27FC236}">
                <a16:creationId xmlns:a16="http://schemas.microsoft.com/office/drawing/2014/main" id="{ECBCAC02-C0FB-FB4B-BE55-311F62CE03B4}"/>
              </a:ext>
            </a:extLst>
          </p:cNvPr>
          <p:cNvSpPr txBox="1"/>
          <p:nvPr/>
        </p:nvSpPr>
        <p:spPr>
          <a:xfrm>
            <a:off x="5956917" y="1114781"/>
            <a:ext cx="1675346" cy="576376"/>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課題解決のための共創コミュニティ</a:t>
            </a:r>
            <a:endParaRPr lang="en-US" altLang="ja-JP" sz="1100" dirty="0">
              <a:solidFill>
                <a:schemeClr val="tx1">
                  <a:lumMod val="85000"/>
                  <a:lumOff val="15000"/>
                </a:schemeClr>
              </a:solidFill>
              <a:latin typeface="+mn-ea"/>
            </a:endParaRPr>
          </a:p>
        </p:txBody>
      </p:sp>
      <p:sp>
        <p:nvSpPr>
          <p:cNvPr id="53" name="テキスト ボックス 52">
            <a:extLst>
              <a:ext uri="{FF2B5EF4-FFF2-40B4-BE49-F238E27FC236}">
                <a16:creationId xmlns:a16="http://schemas.microsoft.com/office/drawing/2014/main" id="{F7096471-7B6F-6544-9C0A-7E19DB1933B2}"/>
              </a:ext>
            </a:extLst>
          </p:cNvPr>
          <p:cNvSpPr txBox="1"/>
          <p:nvPr/>
        </p:nvSpPr>
        <p:spPr>
          <a:xfrm>
            <a:off x="5970213" y="2931760"/>
            <a:ext cx="1675346" cy="322461"/>
          </a:xfrm>
          <a:prstGeom prst="rect">
            <a:avLst/>
          </a:prstGeom>
          <a:noFill/>
        </p:spPr>
        <p:txBody>
          <a:bodyPr wrap="square" rtlCol="0">
            <a:spAutoFit/>
          </a:bodyPr>
          <a:lstStyle/>
          <a:p>
            <a:pPr algn="just">
              <a:lnSpc>
                <a:spcPct val="150000"/>
              </a:lnSpc>
            </a:pPr>
            <a:r>
              <a:rPr lang="ja-JP" altLang="en-US" sz="1100">
                <a:solidFill>
                  <a:schemeClr val="tx1">
                    <a:lumMod val="85000"/>
                    <a:lumOff val="15000"/>
                  </a:schemeClr>
                </a:solidFill>
                <a:latin typeface="+mn-ea"/>
              </a:rPr>
              <a:t>現地の</a:t>
            </a:r>
            <a:r>
              <a:rPr lang="en-US" altLang="ja-JP" sz="1100" dirty="0">
                <a:solidFill>
                  <a:schemeClr val="tx1">
                    <a:lumMod val="85000"/>
                    <a:lumOff val="15000"/>
                  </a:schemeClr>
                </a:solidFill>
                <a:latin typeface="+mn-ea"/>
              </a:rPr>
              <a:t>NPO</a:t>
            </a:r>
            <a:r>
              <a:rPr lang="ja-JP" altLang="en-US" sz="1100">
                <a:solidFill>
                  <a:schemeClr val="tx1">
                    <a:lumMod val="85000"/>
                    <a:lumOff val="15000"/>
                  </a:schemeClr>
                </a:solidFill>
                <a:latin typeface="+mn-ea"/>
              </a:rPr>
              <a:t>法人</a:t>
            </a:r>
            <a:endParaRPr lang="en-US" altLang="ja-JP" sz="1100" dirty="0">
              <a:solidFill>
                <a:schemeClr val="tx1">
                  <a:lumMod val="85000"/>
                  <a:lumOff val="15000"/>
                </a:schemeClr>
              </a:solidFill>
              <a:latin typeface="+mn-ea"/>
            </a:endParaRPr>
          </a:p>
        </p:txBody>
      </p:sp>
      <p:sp>
        <p:nvSpPr>
          <p:cNvPr id="54" name="テキスト ボックス 53">
            <a:extLst>
              <a:ext uri="{FF2B5EF4-FFF2-40B4-BE49-F238E27FC236}">
                <a16:creationId xmlns:a16="http://schemas.microsoft.com/office/drawing/2014/main" id="{98522207-C37E-6441-AE7E-76655E4DE0A0}"/>
              </a:ext>
            </a:extLst>
          </p:cNvPr>
          <p:cNvSpPr txBox="1"/>
          <p:nvPr/>
        </p:nvSpPr>
        <p:spPr>
          <a:xfrm>
            <a:off x="7799481" y="1114781"/>
            <a:ext cx="1675346" cy="108420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ja-JP" altLang="en-US" sz="1100">
                <a:solidFill>
                  <a:schemeClr val="tx1">
                    <a:lumMod val="85000"/>
                    <a:lumOff val="15000"/>
                  </a:schemeClr>
                </a:solidFill>
                <a:latin typeface="+mn-ea"/>
              </a:rPr>
              <a:t>衣料品が不足している国</a:t>
            </a:r>
            <a:endParaRPr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lang="ja-JP" altLang="en-US" sz="1100">
                <a:solidFill>
                  <a:schemeClr val="tx1">
                    <a:lumMod val="85000"/>
                    <a:lumOff val="15000"/>
                  </a:schemeClr>
                </a:solidFill>
                <a:latin typeface="+mn-ea"/>
              </a:rPr>
              <a:t>着る服が不足して困っている人々</a:t>
            </a:r>
            <a:endParaRPr lang="en-US" altLang="ja-JP" sz="1100" dirty="0">
              <a:solidFill>
                <a:schemeClr val="tx1">
                  <a:lumMod val="85000"/>
                  <a:lumOff val="15000"/>
                </a:schemeClr>
              </a:solidFill>
              <a:latin typeface="+mn-ea"/>
            </a:endParaRPr>
          </a:p>
        </p:txBody>
      </p:sp>
      <p:sp>
        <p:nvSpPr>
          <p:cNvPr id="55" name="テキスト ボックス 54">
            <a:extLst>
              <a:ext uri="{FF2B5EF4-FFF2-40B4-BE49-F238E27FC236}">
                <a16:creationId xmlns:a16="http://schemas.microsoft.com/office/drawing/2014/main" id="{6B083245-E7F9-D147-B6A8-6AFDFFA081A9}"/>
              </a:ext>
            </a:extLst>
          </p:cNvPr>
          <p:cNvSpPr txBox="1"/>
          <p:nvPr/>
        </p:nvSpPr>
        <p:spPr>
          <a:xfrm>
            <a:off x="426739" y="4727840"/>
            <a:ext cx="4351738" cy="5763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衣料品の管理コスト</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活動の告知や報告用の</a:t>
            </a:r>
            <a:r>
              <a:rPr kumimoji="1" lang="en-US" altLang="ja-JP" sz="1100" dirty="0">
                <a:solidFill>
                  <a:schemeClr val="tx1">
                    <a:lumMod val="85000"/>
                    <a:lumOff val="15000"/>
                  </a:schemeClr>
                </a:solidFill>
                <a:latin typeface="+mn-ea"/>
              </a:rPr>
              <a:t>Web</a:t>
            </a:r>
            <a:r>
              <a:rPr kumimoji="1" lang="ja-JP" altLang="en-US" sz="1100">
                <a:solidFill>
                  <a:schemeClr val="tx1">
                    <a:lumMod val="85000"/>
                    <a:lumOff val="15000"/>
                  </a:schemeClr>
                </a:solidFill>
                <a:latin typeface="+mn-ea"/>
              </a:rPr>
              <a:t>サイト運営費用</a:t>
            </a:r>
            <a:endParaRPr kumimoji="1" lang="ja-JP" altLang="en-US" sz="1100" dirty="0">
              <a:solidFill>
                <a:schemeClr val="tx1">
                  <a:lumMod val="85000"/>
                  <a:lumOff val="15000"/>
                </a:schemeClr>
              </a:solidFill>
              <a:latin typeface="+mn-ea"/>
            </a:endParaRPr>
          </a:p>
        </p:txBody>
      </p:sp>
      <p:sp>
        <p:nvSpPr>
          <p:cNvPr id="56" name="テキスト ボックス 55">
            <a:extLst>
              <a:ext uri="{FF2B5EF4-FFF2-40B4-BE49-F238E27FC236}">
                <a16:creationId xmlns:a16="http://schemas.microsoft.com/office/drawing/2014/main" id="{5A499FED-2B8A-984A-B2BA-816A19B31639}"/>
              </a:ext>
            </a:extLst>
          </p:cNvPr>
          <p:cNvSpPr txBox="1"/>
          <p:nvPr/>
        </p:nvSpPr>
        <p:spPr>
          <a:xfrm>
            <a:off x="5042452" y="4723399"/>
            <a:ext cx="4351738" cy="576376"/>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寄付</a:t>
            </a:r>
            <a:endParaRPr kumimoji="1" lang="en-US" altLang="ja-JP" sz="1100" dirty="0">
              <a:solidFill>
                <a:schemeClr val="tx1">
                  <a:lumMod val="85000"/>
                  <a:lumOff val="15000"/>
                </a:schemeClr>
              </a:solidFill>
              <a:latin typeface="+mn-ea"/>
            </a:endParaRPr>
          </a:p>
          <a:p>
            <a:pPr marL="171450" indent="-171450" algn="just">
              <a:lnSpc>
                <a:spcPct val="150000"/>
              </a:lnSpc>
              <a:buFont typeface="Arial" panose="020B0604020202020204" pitchFamily="34" charset="0"/>
              <a:buChar char="•"/>
            </a:pPr>
            <a:r>
              <a:rPr kumimoji="1" lang="ja-JP" altLang="en-US" sz="1100">
                <a:solidFill>
                  <a:schemeClr val="tx1">
                    <a:lumMod val="85000"/>
                    <a:lumOff val="15000"/>
                  </a:schemeClr>
                </a:solidFill>
                <a:latin typeface="+mn-ea"/>
              </a:rPr>
              <a:t>クラウドファンディング </a:t>
            </a:r>
            <a:endParaRPr kumimoji="1" lang="ja-JP" altLang="en-US" sz="1100" dirty="0">
              <a:solidFill>
                <a:schemeClr val="tx1">
                  <a:lumMod val="85000"/>
                  <a:lumOff val="15000"/>
                </a:schemeClr>
              </a:solidFill>
              <a:latin typeface="+mn-ea"/>
            </a:endParaRPr>
          </a:p>
        </p:txBody>
      </p:sp>
    </p:spTree>
    <p:extLst>
      <p:ext uri="{BB962C8B-B14F-4D97-AF65-F5344CB8AC3E}">
        <p14:creationId xmlns:p14="http://schemas.microsoft.com/office/powerpoint/2010/main" val="1701701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3743332"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3</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P.110</a:t>
            </a:r>
            <a:r>
              <a:rPr kumimoji="1" lang="ja-JP" altLang="en-US" sz="1200" b="1" dirty="0">
                <a:solidFill>
                  <a:schemeClr val="bg1"/>
                </a:solidFill>
                <a:latin typeface="+mn-ea"/>
              </a:rPr>
              <a:t>）（戦略キャンバス）</a:t>
            </a:r>
          </a:p>
        </p:txBody>
      </p:sp>
      <p:sp>
        <p:nvSpPr>
          <p:cNvPr id="7" name="テキスト ボックス 6">
            <a:extLst>
              <a:ext uri="{FF2B5EF4-FFF2-40B4-BE49-F238E27FC236}">
                <a16:creationId xmlns:a16="http://schemas.microsoft.com/office/drawing/2014/main" id="{93EA3552-98E3-9348-A992-EA3F89436264}"/>
              </a:ext>
            </a:extLst>
          </p:cNvPr>
          <p:cNvSpPr txBox="1"/>
          <p:nvPr/>
        </p:nvSpPr>
        <p:spPr>
          <a:xfrm>
            <a:off x="580992" y="1336611"/>
            <a:ext cx="461665" cy="517455"/>
          </a:xfrm>
          <a:prstGeom prst="rect">
            <a:avLst/>
          </a:prstGeom>
          <a:noFill/>
        </p:spPr>
        <p:txBody>
          <a:bodyPr vert="eaVert" wrap="square" rtlCol="0" anchor="ctr">
            <a:spAutoFit/>
          </a:bodyPr>
          <a:lstStyle/>
          <a:p>
            <a:pPr algn="ctr"/>
            <a:r>
              <a:rPr lang="ja-JP" altLang="en-US" b="1">
                <a:solidFill>
                  <a:schemeClr val="tx1">
                    <a:lumMod val="85000"/>
                    <a:lumOff val="15000"/>
                  </a:schemeClr>
                </a:solidFill>
                <a:latin typeface="+mn-ea"/>
                <a:cs typeface="メイリオ"/>
              </a:rPr>
              <a:t>高</a:t>
            </a:r>
            <a:endParaRPr lang="en-US" altLang="ja-JP" b="1" dirty="0">
              <a:solidFill>
                <a:schemeClr val="tx1">
                  <a:lumMod val="85000"/>
                  <a:lumOff val="15000"/>
                </a:schemeClr>
              </a:solidFill>
              <a:latin typeface="+mn-ea"/>
              <a:cs typeface="メイリオ"/>
            </a:endParaRPr>
          </a:p>
        </p:txBody>
      </p:sp>
      <p:sp>
        <p:nvSpPr>
          <p:cNvPr id="8" name="テキスト ボックス 7">
            <a:extLst>
              <a:ext uri="{FF2B5EF4-FFF2-40B4-BE49-F238E27FC236}">
                <a16:creationId xmlns:a16="http://schemas.microsoft.com/office/drawing/2014/main" id="{F69F5022-E483-414E-8AF3-2635BF4B380C}"/>
              </a:ext>
            </a:extLst>
          </p:cNvPr>
          <p:cNvSpPr txBox="1"/>
          <p:nvPr/>
        </p:nvSpPr>
        <p:spPr>
          <a:xfrm>
            <a:off x="580992" y="3827646"/>
            <a:ext cx="461665" cy="517455"/>
          </a:xfrm>
          <a:prstGeom prst="rect">
            <a:avLst/>
          </a:prstGeom>
          <a:noFill/>
        </p:spPr>
        <p:txBody>
          <a:bodyPr vert="eaVert" wrap="square" rtlCol="0" anchor="ctr">
            <a:spAutoFit/>
          </a:bodyPr>
          <a:lstStyle/>
          <a:p>
            <a:pPr algn="ctr"/>
            <a:r>
              <a:rPr lang="ja-JP" altLang="en-US" b="1">
                <a:solidFill>
                  <a:schemeClr val="tx1">
                    <a:lumMod val="85000"/>
                    <a:lumOff val="15000"/>
                  </a:schemeClr>
                </a:solidFill>
                <a:latin typeface="+mn-ea"/>
                <a:cs typeface="メイリオ"/>
              </a:rPr>
              <a:t>低</a:t>
            </a:r>
            <a:endParaRPr lang="en-US" altLang="ja-JP" b="1" dirty="0">
              <a:solidFill>
                <a:schemeClr val="tx1">
                  <a:lumMod val="85000"/>
                  <a:lumOff val="15000"/>
                </a:schemeClr>
              </a:solidFill>
              <a:latin typeface="+mn-ea"/>
              <a:cs typeface="メイリオ"/>
            </a:endParaRPr>
          </a:p>
        </p:txBody>
      </p:sp>
      <p:cxnSp>
        <p:nvCxnSpPr>
          <p:cNvPr id="10" name="直線矢印コネクタ 5">
            <a:extLst>
              <a:ext uri="{FF2B5EF4-FFF2-40B4-BE49-F238E27FC236}">
                <a16:creationId xmlns:a16="http://schemas.microsoft.com/office/drawing/2014/main" id="{F966EACC-373F-034A-A062-89024BBE6D8B}"/>
              </a:ext>
            </a:extLst>
          </p:cNvPr>
          <p:cNvCxnSpPr>
            <a:cxnSpLocks/>
          </p:cNvCxnSpPr>
          <p:nvPr/>
        </p:nvCxnSpPr>
        <p:spPr>
          <a:xfrm>
            <a:off x="1073381" y="3607424"/>
            <a:ext cx="7985929" cy="0"/>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C75EC42F-9741-8E4B-882B-DF2A01CB201A}"/>
              </a:ext>
            </a:extLst>
          </p:cNvPr>
          <p:cNvCxnSpPr>
            <a:cxnSpLocks/>
          </p:cNvCxnSpPr>
          <p:nvPr/>
        </p:nvCxnSpPr>
        <p:spPr>
          <a:xfrm>
            <a:off x="1073381" y="2102070"/>
            <a:ext cx="7985929" cy="0"/>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直線矢印コネクタ 5">
            <a:extLst>
              <a:ext uri="{FF2B5EF4-FFF2-40B4-BE49-F238E27FC236}">
                <a16:creationId xmlns:a16="http://schemas.microsoft.com/office/drawing/2014/main" id="{BBE4E111-E9F3-1749-B38B-7E0BD4390AC2}"/>
              </a:ext>
            </a:extLst>
          </p:cNvPr>
          <p:cNvCxnSpPr>
            <a:cxnSpLocks/>
          </p:cNvCxnSpPr>
          <p:nvPr/>
        </p:nvCxnSpPr>
        <p:spPr>
          <a:xfrm>
            <a:off x="1073381" y="2603854"/>
            <a:ext cx="7985929" cy="0"/>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直線矢印コネクタ 5">
            <a:extLst>
              <a:ext uri="{FF2B5EF4-FFF2-40B4-BE49-F238E27FC236}">
                <a16:creationId xmlns:a16="http://schemas.microsoft.com/office/drawing/2014/main" id="{A44B9460-0B82-494F-A9C7-CBF9B90B6A18}"/>
              </a:ext>
            </a:extLst>
          </p:cNvPr>
          <p:cNvCxnSpPr>
            <a:cxnSpLocks/>
          </p:cNvCxnSpPr>
          <p:nvPr/>
        </p:nvCxnSpPr>
        <p:spPr>
          <a:xfrm>
            <a:off x="1073381" y="3105639"/>
            <a:ext cx="7985929" cy="0"/>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直線矢印コネクタ 5">
            <a:extLst>
              <a:ext uri="{FF2B5EF4-FFF2-40B4-BE49-F238E27FC236}">
                <a16:creationId xmlns:a16="http://schemas.microsoft.com/office/drawing/2014/main" id="{53C1DBA0-915D-7142-B25A-834747A7E8D5}"/>
              </a:ext>
            </a:extLst>
          </p:cNvPr>
          <p:cNvCxnSpPr>
            <a:cxnSpLocks/>
          </p:cNvCxnSpPr>
          <p:nvPr/>
        </p:nvCxnSpPr>
        <p:spPr>
          <a:xfrm>
            <a:off x="1476658"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586FA686-5704-5740-9AEB-9EE80424E9D1}"/>
              </a:ext>
            </a:extLst>
          </p:cNvPr>
          <p:cNvSpPr txBox="1"/>
          <p:nvPr/>
        </p:nvSpPr>
        <p:spPr>
          <a:xfrm>
            <a:off x="1261212"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価格</a:t>
            </a:r>
            <a:endParaRPr lang="en-US" altLang="ja-JP" sz="1600" b="1" dirty="0">
              <a:solidFill>
                <a:schemeClr val="tx1">
                  <a:lumMod val="85000"/>
                  <a:lumOff val="15000"/>
                </a:schemeClr>
              </a:solidFill>
              <a:latin typeface="+mn-ea"/>
              <a:cs typeface="メイリオ"/>
            </a:endParaRPr>
          </a:p>
        </p:txBody>
      </p:sp>
      <p:cxnSp>
        <p:nvCxnSpPr>
          <p:cNvPr id="16" name="直線矢印コネクタ 5">
            <a:extLst>
              <a:ext uri="{FF2B5EF4-FFF2-40B4-BE49-F238E27FC236}">
                <a16:creationId xmlns:a16="http://schemas.microsoft.com/office/drawing/2014/main" id="{23475019-5D69-0141-9DEA-B220C9F5E419}"/>
              </a:ext>
            </a:extLst>
          </p:cNvPr>
          <p:cNvCxnSpPr>
            <a:cxnSpLocks/>
          </p:cNvCxnSpPr>
          <p:nvPr/>
        </p:nvCxnSpPr>
        <p:spPr>
          <a:xfrm>
            <a:off x="8576975"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17E8E212-DD36-0F4B-9278-81C8E7F268C8}"/>
              </a:ext>
            </a:extLst>
          </p:cNvPr>
          <p:cNvSpPr txBox="1"/>
          <p:nvPr/>
        </p:nvSpPr>
        <p:spPr>
          <a:xfrm>
            <a:off x="8361528"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コミュニティ</a:t>
            </a:r>
            <a:endParaRPr lang="en-US" altLang="ja-JP" sz="1600" b="1" dirty="0">
              <a:solidFill>
                <a:schemeClr val="tx1">
                  <a:lumMod val="85000"/>
                  <a:lumOff val="15000"/>
                </a:schemeClr>
              </a:solidFill>
              <a:latin typeface="+mn-ea"/>
              <a:cs typeface="メイリオ"/>
            </a:endParaRPr>
          </a:p>
        </p:txBody>
      </p:sp>
      <p:cxnSp>
        <p:nvCxnSpPr>
          <p:cNvPr id="18" name="直線矢印コネクタ 5">
            <a:extLst>
              <a:ext uri="{FF2B5EF4-FFF2-40B4-BE49-F238E27FC236}">
                <a16:creationId xmlns:a16="http://schemas.microsoft.com/office/drawing/2014/main" id="{CEFB9B31-E6A9-6048-9B2E-133F9C427592}"/>
              </a:ext>
            </a:extLst>
          </p:cNvPr>
          <p:cNvCxnSpPr>
            <a:cxnSpLocks/>
          </p:cNvCxnSpPr>
          <p:nvPr/>
        </p:nvCxnSpPr>
        <p:spPr>
          <a:xfrm>
            <a:off x="2490986"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BF2D36E3-81C2-E441-9A44-D927EED42063}"/>
              </a:ext>
            </a:extLst>
          </p:cNvPr>
          <p:cNvSpPr txBox="1"/>
          <p:nvPr/>
        </p:nvSpPr>
        <p:spPr>
          <a:xfrm>
            <a:off x="2275543"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スタジオのデザイン</a:t>
            </a:r>
            <a:endParaRPr lang="en-US" altLang="ja-JP" sz="1600" b="1" dirty="0">
              <a:solidFill>
                <a:schemeClr val="tx1">
                  <a:lumMod val="85000"/>
                  <a:lumOff val="15000"/>
                </a:schemeClr>
              </a:solidFill>
              <a:latin typeface="+mn-ea"/>
              <a:cs typeface="メイリオ"/>
            </a:endParaRPr>
          </a:p>
        </p:txBody>
      </p:sp>
      <p:cxnSp>
        <p:nvCxnSpPr>
          <p:cNvPr id="20" name="直線矢印コネクタ 5">
            <a:extLst>
              <a:ext uri="{FF2B5EF4-FFF2-40B4-BE49-F238E27FC236}">
                <a16:creationId xmlns:a16="http://schemas.microsoft.com/office/drawing/2014/main" id="{8B996CD9-5949-EB4C-9E4A-C0C3ECB45ED6}"/>
              </a:ext>
            </a:extLst>
          </p:cNvPr>
          <p:cNvCxnSpPr>
            <a:cxnSpLocks/>
          </p:cNvCxnSpPr>
          <p:nvPr/>
        </p:nvCxnSpPr>
        <p:spPr>
          <a:xfrm>
            <a:off x="3505319"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C48D9CEF-CBBA-974D-A5A0-D2FDF9973419}"/>
              </a:ext>
            </a:extLst>
          </p:cNvPr>
          <p:cNvSpPr txBox="1"/>
          <p:nvPr/>
        </p:nvSpPr>
        <p:spPr>
          <a:xfrm>
            <a:off x="3289875"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スタッフの対応</a:t>
            </a:r>
            <a:endParaRPr lang="en-US" altLang="ja-JP" sz="1600" b="1" dirty="0">
              <a:solidFill>
                <a:schemeClr val="tx1">
                  <a:lumMod val="85000"/>
                  <a:lumOff val="15000"/>
                </a:schemeClr>
              </a:solidFill>
              <a:latin typeface="+mn-ea"/>
              <a:cs typeface="メイリオ"/>
            </a:endParaRPr>
          </a:p>
        </p:txBody>
      </p:sp>
      <p:cxnSp>
        <p:nvCxnSpPr>
          <p:cNvPr id="22" name="直線矢印コネクタ 5">
            <a:extLst>
              <a:ext uri="{FF2B5EF4-FFF2-40B4-BE49-F238E27FC236}">
                <a16:creationId xmlns:a16="http://schemas.microsoft.com/office/drawing/2014/main" id="{D449A2E0-587A-F741-A01D-B7C92844F034}"/>
              </a:ext>
            </a:extLst>
          </p:cNvPr>
          <p:cNvCxnSpPr>
            <a:cxnSpLocks/>
          </p:cNvCxnSpPr>
          <p:nvPr/>
        </p:nvCxnSpPr>
        <p:spPr>
          <a:xfrm>
            <a:off x="4519650"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FADBDF89-F94F-084B-B062-C7CE0BE260F0}"/>
              </a:ext>
            </a:extLst>
          </p:cNvPr>
          <p:cNvSpPr txBox="1"/>
          <p:nvPr/>
        </p:nvSpPr>
        <p:spPr>
          <a:xfrm>
            <a:off x="4304208"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プロモーション</a:t>
            </a:r>
            <a:endParaRPr lang="en-US" altLang="ja-JP" sz="1600" b="1" dirty="0">
              <a:solidFill>
                <a:schemeClr val="tx1">
                  <a:lumMod val="85000"/>
                  <a:lumOff val="15000"/>
                </a:schemeClr>
              </a:solidFill>
              <a:latin typeface="+mn-ea"/>
              <a:cs typeface="メイリオ"/>
            </a:endParaRPr>
          </a:p>
        </p:txBody>
      </p:sp>
      <p:cxnSp>
        <p:nvCxnSpPr>
          <p:cNvPr id="24" name="直線矢印コネクタ 5">
            <a:extLst>
              <a:ext uri="{FF2B5EF4-FFF2-40B4-BE49-F238E27FC236}">
                <a16:creationId xmlns:a16="http://schemas.microsoft.com/office/drawing/2014/main" id="{ED70EA2B-4338-4040-8478-F82A666030B1}"/>
              </a:ext>
            </a:extLst>
          </p:cNvPr>
          <p:cNvCxnSpPr>
            <a:cxnSpLocks/>
          </p:cNvCxnSpPr>
          <p:nvPr/>
        </p:nvCxnSpPr>
        <p:spPr>
          <a:xfrm>
            <a:off x="5533980"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52E786ED-C4A7-FC40-9851-753D6654FF40}"/>
              </a:ext>
            </a:extLst>
          </p:cNvPr>
          <p:cNvSpPr txBox="1"/>
          <p:nvPr/>
        </p:nvSpPr>
        <p:spPr>
          <a:xfrm>
            <a:off x="5318539"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関連商品</a:t>
            </a:r>
            <a:endParaRPr lang="en-US" altLang="ja-JP" sz="1600" b="1" dirty="0">
              <a:solidFill>
                <a:schemeClr val="tx1">
                  <a:lumMod val="85000"/>
                  <a:lumOff val="15000"/>
                </a:schemeClr>
              </a:solidFill>
              <a:latin typeface="+mn-ea"/>
              <a:cs typeface="メイリオ"/>
            </a:endParaRPr>
          </a:p>
        </p:txBody>
      </p:sp>
      <p:cxnSp>
        <p:nvCxnSpPr>
          <p:cNvPr id="26" name="直線矢印コネクタ 5">
            <a:extLst>
              <a:ext uri="{FF2B5EF4-FFF2-40B4-BE49-F238E27FC236}">
                <a16:creationId xmlns:a16="http://schemas.microsoft.com/office/drawing/2014/main" id="{0C301BD1-C53D-FD49-BB2A-C04263DA2C0A}"/>
              </a:ext>
            </a:extLst>
          </p:cNvPr>
          <p:cNvCxnSpPr>
            <a:cxnSpLocks/>
          </p:cNvCxnSpPr>
          <p:nvPr/>
        </p:nvCxnSpPr>
        <p:spPr>
          <a:xfrm>
            <a:off x="6548311"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EB43CCC0-1E48-B843-9928-6BD3827C71B1}"/>
              </a:ext>
            </a:extLst>
          </p:cNvPr>
          <p:cNvSpPr txBox="1"/>
          <p:nvPr/>
        </p:nvSpPr>
        <p:spPr>
          <a:xfrm>
            <a:off x="6332871"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納品の早さ</a:t>
            </a:r>
            <a:endParaRPr lang="en-US" altLang="ja-JP" sz="1600" b="1" dirty="0">
              <a:solidFill>
                <a:schemeClr val="tx1">
                  <a:lumMod val="85000"/>
                  <a:lumOff val="15000"/>
                </a:schemeClr>
              </a:solidFill>
              <a:latin typeface="+mn-ea"/>
              <a:cs typeface="メイリオ"/>
            </a:endParaRPr>
          </a:p>
        </p:txBody>
      </p:sp>
      <p:cxnSp>
        <p:nvCxnSpPr>
          <p:cNvPr id="28" name="直線矢印コネクタ 5">
            <a:extLst>
              <a:ext uri="{FF2B5EF4-FFF2-40B4-BE49-F238E27FC236}">
                <a16:creationId xmlns:a16="http://schemas.microsoft.com/office/drawing/2014/main" id="{AF39EE08-5538-E34A-B383-561D8BFB9322}"/>
              </a:ext>
            </a:extLst>
          </p:cNvPr>
          <p:cNvCxnSpPr>
            <a:cxnSpLocks/>
          </p:cNvCxnSpPr>
          <p:nvPr/>
        </p:nvCxnSpPr>
        <p:spPr>
          <a:xfrm>
            <a:off x="7562643" y="1600285"/>
            <a:ext cx="3" cy="2465542"/>
          </a:xfrm>
          <a:prstGeom prst="straightConnector1">
            <a:avLst/>
          </a:prstGeom>
          <a:ln w="6350">
            <a:solidFill>
              <a:schemeClr val="bg1">
                <a:lumMod val="85000"/>
              </a:schemeClr>
            </a:solidFill>
            <a:prstDash val="sys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25A7EF5D-B870-0649-89F4-B09D2A684FF6}"/>
              </a:ext>
            </a:extLst>
          </p:cNvPr>
          <p:cNvSpPr txBox="1"/>
          <p:nvPr/>
        </p:nvSpPr>
        <p:spPr>
          <a:xfrm>
            <a:off x="7347202" y="4271837"/>
            <a:ext cx="430887" cy="2007953"/>
          </a:xfrm>
          <a:prstGeom prst="rect">
            <a:avLst/>
          </a:prstGeom>
          <a:noFill/>
        </p:spPr>
        <p:txBody>
          <a:bodyPr vert="eaVert" wrap="square" rtlCol="0" anchor="ctr">
            <a:spAutoFit/>
          </a:bodyPr>
          <a:lstStyle/>
          <a:p>
            <a:r>
              <a:rPr lang="ja-JP" altLang="en-US" sz="1600" b="1">
                <a:solidFill>
                  <a:schemeClr val="tx1">
                    <a:lumMod val="85000"/>
                    <a:lumOff val="15000"/>
                  </a:schemeClr>
                </a:solidFill>
                <a:latin typeface="+mn-ea"/>
                <a:cs typeface="メイリオ"/>
              </a:rPr>
              <a:t>フォロー</a:t>
            </a:r>
            <a:endParaRPr lang="en-US" altLang="ja-JP" sz="1600" b="1" dirty="0">
              <a:solidFill>
                <a:schemeClr val="tx1">
                  <a:lumMod val="85000"/>
                  <a:lumOff val="15000"/>
                </a:schemeClr>
              </a:solidFill>
              <a:latin typeface="+mn-ea"/>
              <a:cs typeface="メイリオ"/>
            </a:endParaRPr>
          </a:p>
        </p:txBody>
      </p:sp>
      <p:cxnSp>
        <p:nvCxnSpPr>
          <p:cNvPr id="30" name="直線矢印コネクタ 5">
            <a:extLst>
              <a:ext uri="{FF2B5EF4-FFF2-40B4-BE49-F238E27FC236}">
                <a16:creationId xmlns:a16="http://schemas.microsoft.com/office/drawing/2014/main" id="{04420089-686C-EC40-85FE-5EF75B93E973}"/>
              </a:ext>
            </a:extLst>
          </p:cNvPr>
          <p:cNvCxnSpPr>
            <a:cxnSpLocks/>
          </p:cNvCxnSpPr>
          <p:nvPr/>
        </p:nvCxnSpPr>
        <p:spPr>
          <a:xfrm>
            <a:off x="1073381" y="1600285"/>
            <a:ext cx="7985929"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5">
            <a:extLst>
              <a:ext uri="{FF2B5EF4-FFF2-40B4-BE49-F238E27FC236}">
                <a16:creationId xmlns:a16="http://schemas.microsoft.com/office/drawing/2014/main" id="{85710D51-2B6F-6540-9079-CC7CA7E3F5C0}"/>
              </a:ext>
            </a:extLst>
          </p:cNvPr>
          <p:cNvCxnSpPr>
            <a:cxnSpLocks/>
          </p:cNvCxnSpPr>
          <p:nvPr/>
        </p:nvCxnSpPr>
        <p:spPr>
          <a:xfrm flipV="1">
            <a:off x="1476658" y="2457554"/>
            <a:ext cx="1014328" cy="501787"/>
          </a:xfrm>
          <a:prstGeom prst="straightConnector1">
            <a:avLst/>
          </a:prstGeom>
          <a:ln w="38100">
            <a:solidFill>
              <a:schemeClr val="tx1">
                <a:lumMod val="75000"/>
                <a:lumOff val="2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5">
            <a:extLst>
              <a:ext uri="{FF2B5EF4-FFF2-40B4-BE49-F238E27FC236}">
                <a16:creationId xmlns:a16="http://schemas.microsoft.com/office/drawing/2014/main" id="{EC672A97-AD0D-5E47-86A2-EAF63498343F}"/>
              </a:ext>
            </a:extLst>
          </p:cNvPr>
          <p:cNvCxnSpPr>
            <a:cxnSpLocks/>
          </p:cNvCxnSpPr>
          <p:nvPr/>
        </p:nvCxnSpPr>
        <p:spPr>
          <a:xfrm>
            <a:off x="2490986" y="2457551"/>
            <a:ext cx="984413" cy="324045"/>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3" name="直線矢印コネクタ 5">
            <a:extLst>
              <a:ext uri="{FF2B5EF4-FFF2-40B4-BE49-F238E27FC236}">
                <a16:creationId xmlns:a16="http://schemas.microsoft.com/office/drawing/2014/main" id="{A46493E2-E65F-6747-B3DB-8DA439CF2B7E}"/>
              </a:ext>
            </a:extLst>
          </p:cNvPr>
          <p:cNvCxnSpPr>
            <a:cxnSpLocks/>
          </p:cNvCxnSpPr>
          <p:nvPr/>
        </p:nvCxnSpPr>
        <p:spPr>
          <a:xfrm>
            <a:off x="3496657" y="2787983"/>
            <a:ext cx="1058942" cy="322753"/>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5">
            <a:extLst>
              <a:ext uri="{FF2B5EF4-FFF2-40B4-BE49-F238E27FC236}">
                <a16:creationId xmlns:a16="http://schemas.microsoft.com/office/drawing/2014/main" id="{DBF2A3C1-F738-7A42-B7CB-261E9BD50960}"/>
              </a:ext>
            </a:extLst>
          </p:cNvPr>
          <p:cNvCxnSpPr>
            <a:cxnSpLocks/>
          </p:cNvCxnSpPr>
          <p:nvPr/>
        </p:nvCxnSpPr>
        <p:spPr>
          <a:xfrm>
            <a:off x="4525512" y="3106932"/>
            <a:ext cx="1008468" cy="142043"/>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5" name="直線矢印コネクタ 5">
            <a:extLst>
              <a:ext uri="{FF2B5EF4-FFF2-40B4-BE49-F238E27FC236}">
                <a16:creationId xmlns:a16="http://schemas.microsoft.com/office/drawing/2014/main" id="{086B52A5-C1A7-CB41-9934-72E23DE6D0C0}"/>
              </a:ext>
            </a:extLst>
          </p:cNvPr>
          <p:cNvCxnSpPr>
            <a:cxnSpLocks/>
          </p:cNvCxnSpPr>
          <p:nvPr/>
        </p:nvCxnSpPr>
        <p:spPr>
          <a:xfrm>
            <a:off x="5531887" y="3257289"/>
            <a:ext cx="1008468" cy="142043"/>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6" name="直線矢印コネクタ 5">
            <a:extLst>
              <a:ext uri="{FF2B5EF4-FFF2-40B4-BE49-F238E27FC236}">
                <a16:creationId xmlns:a16="http://schemas.microsoft.com/office/drawing/2014/main" id="{989DA2CE-DF3F-1841-888D-FC373E745DFB}"/>
              </a:ext>
            </a:extLst>
          </p:cNvPr>
          <p:cNvCxnSpPr>
            <a:cxnSpLocks/>
          </p:cNvCxnSpPr>
          <p:nvPr/>
        </p:nvCxnSpPr>
        <p:spPr>
          <a:xfrm>
            <a:off x="6540354" y="3402372"/>
            <a:ext cx="1022288" cy="24317"/>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7" name="直線矢印コネクタ 5">
            <a:extLst>
              <a:ext uri="{FF2B5EF4-FFF2-40B4-BE49-F238E27FC236}">
                <a16:creationId xmlns:a16="http://schemas.microsoft.com/office/drawing/2014/main" id="{64AA4205-4F9D-6B4B-BB19-EC9348783F4E}"/>
              </a:ext>
            </a:extLst>
          </p:cNvPr>
          <p:cNvCxnSpPr>
            <a:cxnSpLocks/>
          </p:cNvCxnSpPr>
          <p:nvPr/>
        </p:nvCxnSpPr>
        <p:spPr>
          <a:xfrm flipV="1">
            <a:off x="2458637" y="2117788"/>
            <a:ext cx="1042557" cy="976981"/>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8" name="直線矢印コネクタ 5">
            <a:extLst>
              <a:ext uri="{FF2B5EF4-FFF2-40B4-BE49-F238E27FC236}">
                <a16:creationId xmlns:a16="http://schemas.microsoft.com/office/drawing/2014/main" id="{2C04BAE9-C354-E143-B899-90D611B220B4}"/>
              </a:ext>
            </a:extLst>
          </p:cNvPr>
          <p:cNvCxnSpPr>
            <a:cxnSpLocks/>
          </p:cNvCxnSpPr>
          <p:nvPr/>
        </p:nvCxnSpPr>
        <p:spPr>
          <a:xfrm flipV="1">
            <a:off x="1488212" y="3106932"/>
            <a:ext cx="974020" cy="273023"/>
          </a:xfrm>
          <a:prstGeom prst="straightConnector1">
            <a:avLst/>
          </a:prstGeom>
          <a:ln w="38100">
            <a:solidFill>
              <a:srgbClr val="F99274"/>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39" name="直線矢印コネクタ 5">
            <a:extLst>
              <a:ext uri="{FF2B5EF4-FFF2-40B4-BE49-F238E27FC236}">
                <a16:creationId xmlns:a16="http://schemas.microsoft.com/office/drawing/2014/main" id="{D474EE9A-89B5-3D4E-BAEB-C82D8A235BF6}"/>
              </a:ext>
            </a:extLst>
          </p:cNvPr>
          <p:cNvCxnSpPr>
            <a:cxnSpLocks/>
          </p:cNvCxnSpPr>
          <p:nvPr/>
        </p:nvCxnSpPr>
        <p:spPr>
          <a:xfrm>
            <a:off x="3529949" y="2112820"/>
            <a:ext cx="1025649" cy="180561"/>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5">
            <a:extLst>
              <a:ext uri="{FF2B5EF4-FFF2-40B4-BE49-F238E27FC236}">
                <a16:creationId xmlns:a16="http://schemas.microsoft.com/office/drawing/2014/main" id="{C05F1580-AAA6-0942-900C-F4C12F636960}"/>
              </a:ext>
            </a:extLst>
          </p:cNvPr>
          <p:cNvCxnSpPr>
            <a:cxnSpLocks/>
          </p:cNvCxnSpPr>
          <p:nvPr/>
        </p:nvCxnSpPr>
        <p:spPr>
          <a:xfrm>
            <a:off x="4555599" y="2293381"/>
            <a:ext cx="968747" cy="1308948"/>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5">
            <a:extLst>
              <a:ext uri="{FF2B5EF4-FFF2-40B4-BE49-F238E27FC236}">
                <a16:creationId xmlns:a16="http://schemas.microsoft.com/office/drawing/2014/main" id="{679B1ADB-77C9-5B4E-BC61-E18D2C21539E}"/>
              </a:ext>
            </a:extLst>
          </p:cNvPr>
          <p:cNvCxnSpPr>
            <a:cxnSpLocks/>
          </p:cNvCxnSpPr>
          <p:nvPr/>
        </p:nvCxnSpPr>
        <p:spPr>
          <a:xfrm flipV="1">
            <a:off x="5543616" y="3568910"/>
            <a:ext cx="996739" cy="33419"/>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5">
            <a:extLst>
              <a:ext uri="{FF2B5EF4-FFF2-40B4-BE49-F238E27FC236}">
                <a16:creationId xmlns:a16="http://schemas.microsoft.com/office/drawing/2014/main" id="{9F6A670F-FE5D-164C-A0DD-42BF5E1BCE18}"/>
              </a:ext>
            </a:extLst>
          </p:cNvPr>
          <p:cNvCxnSpPr>
            <a:cxnSpLocks/>
          </p:cNvCxnSpPr>
          <p:nvPr/>
        </p:nvCxnSpPr>
        <p:spPr>
          <a:xfrm flipV="1">
            <a:off x="6559193" y="2296374"/>
            <a:ext cx="997084" cy="1264170"/>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5">
            <a:extLst>
              <a:ext uri="{FF2B5EF4-FFF2-40B4-BE49-F238E27FC236}">
                <a16:creationId xmlns:a16="http://schemas.microsoft.com/office/drawing/2014/main" id="{467A3CDE-0829-6643-8E21-BE1C769EAD06}"/>
              </a:ext>
            </a:extLst>
          </p:cNvPr>
          <p:cNvCxnSpPr>
            <a:cxnSpLocks/>
          </p:cNvCxnSpPr>
          <p:nvPr/>
        </p:nvCxnSpPr>
        <p:spPr>
          <a:xfrm flipV="1">
            <a:off x="7570479" y="1814786"/>
            <a:ext cx="1010152" cy="468516"/>
          </a:xfrm>
          <a:prstGeom prst="straightConnector1">
            <a:avLst/>
          </a:prstGeom>
          <a:ln w="38100">
            <a:solidFill>
              <a:srgbClr val="F99274"/>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C28314C3-EC7B-6E4D-A888-5E5333262B79}"/>
              </a:ext>
            </a:extLst>
          </p:cNvPr>
          <p:cNvSpPr txBox="1"/>
          <p:nvPr/>
        </p:nvSpPr>
        <p:spPr>
          <a:xfrm>
            <a:off x="7518878" y="3250263"/>
            <a:ext cx="1691438" cy="338554"/>
          </a:xfrm>
          <a:prstGeom prst="rect">
            <a:avLst/>
          </a:prstGeom>
          <a:noFill/>
        </p:spPr>
        <p:txBody>
          <a:bodyPr vert="horz" wrap="square" rtlCol="0" anchor="ctr">
            <a:spAutoFit/>
          </a:bodyPr>
          <a:lstStyle/>
          <a:p>
            <a:pPr algn="ctr"/>
            <a:r>
              <a:rPr lang="ja-JP" altLang="en-US" sz="1600" b="1">
                <a:solidFill>
                  <a:schemeClr val="tx1">
                    <a:lumMod val="85000"/>
                    <a:lumOff val="15000"/>
                  </a:schemeClr>
                </a:solidFill>
                <a:latin typeface="+mn-ea"/>
                <a:cs typeface="メイリオ"/>
              </a:rPr>
              <a:t>競合平均</a:t>
            </a:r>
            <a:endParaRPr lang="en-US" altLang="ja-JP" sz="1600" b="1" dirty="0">
              <a:solidFill>
                <a:schemeClr val="tx1">
                  <a:lumMod val="85000"/>
                  <a:lumOff val="15000"/>
                </a:schemeClr>
              </a:solidFill>
              <a:latin typeface="+mn-ea"/>
              <a:cs typeface="メイリオ"/>
            </a:endParaRPr>
          </a:p>
        </p:txBody>
      </p:sp>
      <p:sp>
        <p:nvSpPr>
          <p:cNvPr id="45" name="テキスト ボックス 44">
            <a:extLst>
              <a:ext uri="{FF2B5EF4-FFF2-40B4-BE49-F238E27FC236}">
                <a16:creationId xmlns:a16="http://schemas.microsoft.com/office/drawing/2014/main" id="{582C48FC-7F00-6148-A08C-DDD9BA67DB86}"/>
              </a:ext>
            </a:extLst>
          </p:cNvPr>
          <p:cNvSpPr txBox="1"/>
          <p:nvPr/>
        </p:nvSpPr>
        <p:spPr>
          <a:xfrm>
            <a:off x="8195929" y="1988005"/>
            <a:ext cx="1098784" cy="338554"/>
          </a:xfrm>
          <a:prstGeom prst="rect">
            <a:avLst/>
          </a:prstGeom>
          <a:noFill/>
        </p:spPr>
        <p:txBody>
          <a:bodyPr vert="horz" wrap="square" rtlCol="0" anchor="ctr">
            <a:spAutoFit/>
          </a:bodyPr>
          <a:lstStyle/>
          <a:p>
            <a:pPr algn="ctr"/>
            <a:r>
              <a:rPr lang="ja-JP" altLang="en-US" sz="1600" b="1">
                <a:solidFill>
                  <a:srgbClr val="F99274"/>
                </a:solidFill>
                <a:latin typeface="+mn-ea"/>
                <a:cs typeface="メイリオ"/>
              </a:rPr>
              <a:t>自社</a:t>
            </a:r>
            <a:endParaRPr lang="en-US" altLang="ja-JP" sz="1600" b="1" dirty="0">
              <a:solidFill>
                <a:srgbClr val="F99274"/>
              </a:solidFill>
              <a:latin typeface="+mn-ea"/>
              <a:cs typeface="メイリオ"/>
            </a:endParaRPr>
          </a:p>
        </p:txBody>
      </p:sp>
      <p:sp>
        <p:nvSpPr>
          <p:cNvPr id="47" name="テキスト ボックス 46">
            <a:extLst>
              <a:ext uri="{FF2B5EF4-FFF2-40B4-BE49-F238E27FC236}">
                <a16:creationId xmlns:a16="http://schemas.microsoft.com/office/drawing/2014/main" id="{1B1FCAF2-4BA7-B44B-940F-5F6B4B258DD8}"/>
              </a:ext>
            </a:extLst>
          </p:cNvPr>
          <p:cNvSpPr txBox="1"/>
          <p:nvPr/>
        </p:nvSpPr>
        <p:spPr>
          <a:xfrm>
            <a:off x="1457857" y="1048100"/>
            <a:ext cx="6974916" cy="338554"/>
          </a:xfrm>
          <a:prstGeom prst="rect">
            <a:avLst/>
          </a:prstGeom>
          <a:noFill/>
        </p:spPr>
        <p:txBody>
          <a:bodyPr vert="horz" wrap="square" rtlCol="0" anchor="ctr">
            <a:spAutoFit/>
          </a:bodyPr>
          <a:lstStyle/>
          <a:p>
            <a:pPr algn="ctr"/>
            <a:r>
              <a:rPr lang="ja-JP" altLang="en-US" sz="1600" b="1">
                <a:solidFill>
                  <a:schemeClr val="tx1">
                    <a:lumMod val="85000"/>
                    <a:lumOff val="15000"/>
                  </a:schemeClr>
                </a:solidFill>
                <a:latin typeface="+mn-ea"/>
                <a:cs typeface="メイリオ"/>
              </a:rPr>
              <a:t>写真館事業者が戦略キャンバスを考える例</a:t>
            </a:r>
            <a:endParaRPr lang="en-US" altLang="ja-JP" sz="1600" b="1" dirty="0">
              <a:solidFill>
                <a:schemeClr val="tx1">
                  <a:lumMod val="85000"/>
                  <a:lumOff val="15000"/>
                </a:schemeClr>
              </a:solidFill>
              <a:latin typeface="+mn-ea"/>
              <a:cs typeface="メイリオ"/>
            </a:endParaRPr>
          </a:p>
        </p:txBody>
      </p:sp>
      <p:cxnSp>
        <p:nvCxnSpPr>
          <p:cNvPr id="9" name="直線矢印コネクタ 5">
            <a:extLst>
              <a:ext uri="{FF2B5EF4-FFF2-40B4-BE49-F238E27FC236}">
                <a16:creationId xmlns:a16="http://schemas.microsoft.com/office/drawing/2014/main" id="{A9D60D59-4D3A-DC45-B01E-76F99D6600EA}"/>
              </a:ext>
            </a:extLst>
          </p:cNvPr>
          <p:cNvCxnSpPr>
            <a:cxnSpLocks/>
          </p:cNvCxnSpPr>
          <p:nvPr/>
        </p:nvCxnSpPr>
        <p:spPr>
          <a:xfrm>
            <a:off x="1073381" y="4076957"/>
            <a:ext cx="7985929"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42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4512774"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3</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P.111</a:t>
            </a:r>
            <a:r>
              <a:rPr kumimoji="1" lang="ja-JP" altLang="en-US" sz="1200" b="1" dirty="0">
                <a:solidFill>
                  <a:schemeClr val="bg1"/>
                </a:solidFill>
                <a:latin typeface="+mn-ea"/>
              </a:rPr>
              <a:t>）（アンゾフの成長マトリクス）</a:t>
            </a:r>
          </a:p>
        </p:txBody>
      </p:sp>
      <p:sp>
        <p:nvSpPr>
          <p:cNvPr id="6" name="正方形/長方形 5">
            <a:extLst>
              <a:ext uri="{FF2B5EF4-FFF2-40B4-BE49-F238E27FC236}">
                <a16:creationId xmlns:a16="http://schemas.microsoft.com/office/drawing/2014/main" id="{85D5EB9E-59FD-BB4A-86DE-BED91F17574A}"/>
              </a:ext>
            </a:extLst>
          </p:cNvPr>
          <p:cNvSpPr/>
          <p:nvPr/>
        </p:nvSpPr>
        <p:spPr>
          <a:xfrm rot="16200000">
            <a:off x="-1378139" y="3822678"/>
            <a:ext cx="4871235"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3A76D16-4A0D-E141-AF20-9FBDCFC7CD02}"/>
              </a:ext>
            </a:extLst>
          </p:cNvPr>
          <p:cNvSpPr/>
          <p:nvPr/>
        </p:nvSpPr>
        <p:spPr>
          <a:xfrm rot="16200000">
            <a:off x="-1850005" y="3825862"/>
            <a:ext cx="4871235" cy="45754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D51EFF2E-651D-E144-AB41-737A1941C992}"/>
              </a:ext>
            </a:extLst>
          </p:cNvPr>
          <p:cNvCxnSpPr>
            <a:cxnSpLocks/>
          </p:cNvCxnSpPr>
          <p:nvPr/>
        </p:nvCxnSpPr>
        <p:spPr>
          <a:xfrm rot="16200000">
            <a:off x="-1619202" y="4052603"/>
            <a:ext cx="486717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EDCB5DA-5928-654E-B067-D7BA5B37360D}"/>
              </a:ext>
            </a:extLst>
          </p:cNvPr>
          <p:cNvSpPr/>
          <p:nvPr/>
        </p:nvSpPr>
        <p:spPr>
          <a:xfrm>
            <a:off x="1277342" y="1158289"/>
            <a:ext cx="8286298"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5372AE5D-765C-6F47-A0B4-2C41B91BE8C8}"/>
              </a:ext>
            </a:extLst>
          </p:cNvPr>
          <p:cNvCxnSpPr>
            <a:cxnSpLocks/>
          </p:cNvCxnSpPr>
          <p:nvPr/>
        </p:nvCxnSpPr>
        <p:spPr>
          <a:xfrm>
            <a:off x="356840" y="1615833"/>
            <a:ext cx="92068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18578A91-CF6E-2041-9696-FD2CF8514813}"/>
              </a:ext>
            </a:extLst>
          </p:cNvPr>
          <p:cNvSpPr/>
          <p:nvPr/>
        </p:nvSpPr>
        <p:spPr>
          <a:xfrm>
            <a:off x="1271927" y="686423"/>
            <a:ext cx="8286298" cy="45754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CE8B1F8-2A5A-6148-86A9-DDA4C5956E62}"/>
              </a:ext>
            </a:extLst>
          </p:cNvPr>
          <p:cNvCxnSpPr>
            <a:cxnSpLocks/>
          </p:cNvCxnSpPr>
          <p:nvPr/>
        </p:nvCxnSpPr>
        <p:spPr>
          <a:xfrm>
            <a:off x="1278836" y="1143967"/>
            <a:ext cx="827938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6FA2585-1F1C-BF4E-8BB1-1B37585493A3}"/>
              </a:ext>
            </a:extLst>
          </p:cNvPr>
          <p:cNvSpPr txBox="1"/>
          <p:nvPr/>
        </p:nvSpPr>
        <p:spPr>
          <a:xfrm>
            <a:off x="4271092" y="745918"/>
            <a:ext cx="228796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製品</a:t>
            </a:r>
            <a:endParaRPr kumimoji="1" lang="ja-JP" altLang="en-US" sz="1600" b="1" dirty="0">
              <a:solidFill>
                <a:schemeClr val="tx1">
                  <a:lumMod val="75000"/>
                  <a:lumOff val="25000"/>
                </a:schemeClr>
              </a:solidFill>
              <a:latin typeface="+mn-ea"/>
            </a:endParaRPr>
          </a:p>
        </p:txBody>
      </p:sp>
      <p:cxnSp>
        <p:nvCxnSpPr>
          <p:cNvPr id="15" name="直線コネクタ 14">
            <a:extLst>
              <a:ext uri="{FF2B5EF4-FFF2-40B4-BE49-F238E27FC236}">
                <a16:creationId xmlns:a16="http://schemas.microsoft.com/office/drawing/2014/main" id="{17B38F7D-262E-7F4E-A28E-76515D926FE3}"/>
              </a:ext>
            </a:extLst>
          </p:cNvPr>
          <p:cNvCxnSpPr>
            <a:cxnSpLocks/>
          </p:cNvCxnSpPr>
          <p:nvPr/>
        </p:nvCxnSpPr>
        <p:spPr>
          <a:xfrm flipH="1" flipV="1">
            <a:off x="1286250" y="686423"/>
            <a:ext cx="1" cy="579658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E22DFE0-2E22-7849-8465-34176D4848F6}"/>
              </a:ext>
            </a:extLst>
          </p:cNvPr>
          <p:cNvCxnSpPr>
            <a:cxnSpLocks/>
          </p:cNvCxnSpPr>
          <p:nvPr/>
        </p:nvCxnSpPr>
        <p:spPr>
          <a:xfrm flipV="1">
            <a:off x="356842" y="1615832"/>
            <a:ext cx="0" cy="487442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9A94FD-098B-8B4A-B2E3-1909EA8CC94F}"/>
              </a:ext>
            </a:extLst>
          </p:cNvPr>
          <p:cNvCxnSpPr>
            <a:cxnSpLocks/>
          </p:cNvCxnSpPr>
          <p:nvPr/>
        </p:nvCxnSpPr>
        <p:spPr>
          <a:xfrm>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D844B24-B18C-A44B-8E2E-1D7DB2641110}"/>
              </a:ext>
            </a:extLst>
          </p:cNvPr>
          <p:cNvCxnSpPr>
            <a:cxnSpLocks/>
          </p:cNvCxnSpPr>
          <p:nvPr/>
        </p:nvCxnSpPr>
        <p:spPr>
          <a:xfrm flipH="1" flipV="1">
            <a:off x="9557622" y="686423"/>
            <a:ext cx="1" cy="5796583"/>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B01FACA-4DB3-3344-82B4-FCC73EA94C82}"/>
              </a:ext>
            </a:extLst>
          </p:cNvPr>
          <p:cNvCxnSpPr>
            <a:cxnSpLocks/>
          </p:cNvCxnSpPr>
          <p:nvPr/>
        </p:nvCxnSpPr>
        <p:spPr>
          <a:xfrm>
            <a:off x="1286250" y="686423"/>
            <a:ext cx="827938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70B22D8-833F-E548-B36D-A3B8A56DC193}"/>
              </a:ext>
            </a:extLst>
          </p:cNvPr>
          <p:cNvCxnSpPr>
            <a:cxnSpLocks/>
          </p:cNvCxnSpPr>
          <p:nvPr/>
        </p:nvCxnSpPr>
        <p:spPr>
          <a:xfrm>
            <a:off x="814384" y="4053042"/>
            <a:ext cx="8749258"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206A41E-E039-5B47-AC47-6208B60920D7}"/>
              </a:ext>
            </a:extLst>
          </p:cNvPr>
          <p:cNvCxnSpPr>
            <a:cxnSpLocks/>
          </p:cNvCxnSpPr>
          <p:nvPr/>
        </p:nvCxnSpPr>
        <p:spPr>
          <a:xfrm flipV="1">
            <a:off x="5415077" y="1143968"/>
            <a:ext cx="0" cy="5346284"/>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9912CED-51EE-2B4F-A6C9-68917A33A660}"/>
              </a:ext>
            </a:extLst>
          </p:cNvPr>
          <p:cNvSpPr txBox="1"/>
          <p:nvPr/>
        </p:nvSpPr>
        <p:spPr>
          <a:xfrm>
            <a:off x="1285649" y="1217784"/>
            <a:ext cx="412340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既存</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5ACE63AE-16AF-4D46-87DE-BDF6C16F8DEF}"/>
              </a:ext>
            </a:extLst>
          </p:cNvPr>
          <p:cNvSpPr txBox="1"/>
          <p:nvPr/>
        </p:nvSpPr>
        <p:spPr>
          <a:xfrm>
            <a:off x="5440232" y="1217784"/>
            <a:ext cx="412340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新規</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1F804F0E-F17A-F541-A48D-82B9EDCACE3A}"/>
              </a:ext>
            </a:extLst>
          </p:cNvPr>
          <p:cNvSpPr txBox="1"/>
          <p:nvPr/>
        </p:nvSpPr>
        <p:spPr>
          <a:xfrm>
            <a:off x="371696" y="2844782"/>
            <a:ext cx="430887" cy="2419705"/>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市場</a:t>
            </a:r>
            <a:endParaRPr kumimoji="1" lang="ja-JP" altLang="en-US" sz="1600" b="1"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0EF8DFC4-7B8D-AD42-89BE-B13B6469617E}"/>
              </a:ext>
            </a:extLst>
          </p:cNvPr>
          <p:cNvSpPr txBox="1"/>
          <p:nvPr/>
        </p:nvSpPr>
        <p:spPr>
          <a:xfrm>
            <a:off x="842035" y="1612649"/>
            <a:ext cx="430887" cy="2438802"/>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既存</a:t>
            </a:r>
            <a:endParaRPr kumimoji="1" lang="ja-JP" altLang="en-US" sz="1600" b="1"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56AF27C7-7B75-394D-9C40-89E4CA81D356}"/>
              </a:ext>
            </a:extLst>
          </p:cNvPr>
          <p:cNvSpPr txBox="1"/>
          <p:nvPr/>
        </p:nvSpPr>
        <p:spPr>
          <a:xfrm>
            <a:off x="842035" y="4048266"/>
            <a:ext cx="430887" cy="2438802"/>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新規</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01D1C7B4-FC32-BF46-9EDE-EA04F5F094CA}"/>
              </a:ext>
            </a:extLst>
          </p:cNvPr>
          <p:cNvSpPr txBox="1"/>
          <p:nvPr/>
        </p:nvSpPr>
        <p:spPr>
          <a:xfrm>
            <a:off x="1293665" y="2665161"/>
            <a:ext cx="40962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市場浸透</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F3E65ABF-65EE-F540-9614-E4A40B184EE9}"/>
              </a:ext>
            </a:extLst>
          </p:cNvPr>
          <p:cNvSpPr txBox="1"/>
          <p:nvPr/>
        </p:nvSpPr>
        <p:spPr>
          <a:xfrm>
            <a:off x="5421098" y="2665161"/>
            <a:ext cx="414254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新製品開発</a:t>
            </a:r>
            <a:endParaRPr kumimoji="1" lang="ja-JP" altLang="en-US" sz="1600" b="1" dirty="0">
              <a:solidFill>
                <a:schemeClr val="tx1">
                  <a:lumMod val="75000"/>
                  <a:lumOff val="25000"/>
                </a:schemeClr>
              </a:solidFill>
              <a:latin typeface="+mn-ea"/>
            </a:endParaRPr>
          </a:p>
        </p:txBody>
      </p:sp>
      <p:sp>
        <p:nvSpPr>
          <p:cNvPr id="32" name="テキスト ボックス 31">
            <a:extLst>
              <a:ext uri="{FF2B5EF4-FFF2-40B4-BE49-F238E27FC236}">
                <a16:creationId xmlns:a16="http://schemas.microsoft.com/office/drawing/2014/main" id="{70C40F7E-708A-CA4C-A791-E34790D003C4}"/>
              </a:ext>
            </a:extLst>
          </p:cNvPr>
          <p:cNvSpPr txBox="1"/>
          <p:nvPr/>
        </p:nvSpPr>
        <p:spPr>
          <a:xfrm>
            <a:off x="1293665" y="5102370"/>
            <a:ext cx="40962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新市場開拓</a:t>
            </a:r>
            <a:endParaRPr kumimoji="1" lang="ja-JP" altLang="en-US" sz="1600" b="1" dirty="0">
              <a:solidFill>
                <a:schemeClr val="tx1">
                  <a:lumMod val="75000"/>
                  <a:lumOff val="25000"/>
                </a:schemeClr>
              </a:solidFill>
              <a:latin typeface="+mn-ea"/>
            </a:endParaRPr>
          </a:p>
        </p:txBody>
      </p:sp>
      <p:sp>
        <p:nvSpPr>
          <p:cNvPr id="33" name="テキスト ボックス 32">
            <a:extLst>
              <a:ext uri="{FF2B5EF4-FFF2-40B4-BE49-F238E27FC236}">
                <a16:creationId xmlns:a16="http://schemas.microsoft.com/office/drawing/2014/main" id="{24BAA1B3-B2BB-F648-9CD2-FC730D205599}"/>
              </a:ext>
            </a:extLst>
          </p:cNvPr>
          <p:cNvSpPr txBox="1"/>
          <p:nvPr/>
        </p:nvSpPr>
        <p:spPr>
          <a:xfrm>
            <a:off x="5421098" y="5102370"/>
            <a:ext cx="414254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多角化</a:t>
            </a:r>
            <a:endParaRPr kumimoji="1" lang="ja-JP" altLang="en-US"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1253293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986441"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35_Why</a:t>
            </a:r>
            <a:r>
              <a:rPr lang="ja-JP" altLang="en-US" sz="1200" b="1">
                <a:solidFill>
                  <a:schemeClr val="tx1">
                    <a:lumMod val="75000"/>
                    <a:lumOff val="25000"/>
                  </a:schemeClr>
                </a:solidFill>
                <a:latin typeface="+mn-ea"/>
              </a:rPr>
              <a:t>思考（目的探索）</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147941C8-C548-7F4F-9745-E1989E11F5D4}"/>
              </a:ext>
            </a:extLst>
          </p:cNvPr>
          <p:cNvGrpSpPr/>
          <p:nvPr/>
        </p:nvGrpSpPr>
        <p:grpSpPr>
          <a:xfrm>
            <a:off x="348377" y="2497745"/>
            <a:ext cx="3474370" cy="2181184"/>
            <a:chOff x="348377" y="2497745"/>
            <a:chExt cx="2825227" cy="2181184"/>
          </a:xfrm>
        </p:grpSpPr>
        <p:sp>
          <p:nvSpPr>
            <p:cNvPr id="7" name="正方形/長方形 6">
              <a:extLst>
                <a:ext uri="{FF2B5EF4-FFF2-40B4-BE49-F238E27FC236}">
                  <a16:creationId xmlns:a16="http://schemas.microsoft.com/office/drawing/2014/main" id="{6C3A413E-7628-9441-AF86-00EDFD2F5649}"/>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04323D4-074B-6A4C-9B43-336D2CA3E2D2}"/>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F1119DBF-4FD7-5A4E-86EB-E144AFA0148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886D1BB-7365-5A48-9A5A-4038F2EB18E2}"/>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課題（</a:t>
              </a:r>
              <a:r>
                <a:rPr kumimoji="1" lang="en-US" altLang="ja-JP" sz="1600" b="1" dirty="0">
                  <a:solidFill>
                    <a:schemeClr val="tx1">
                      <a:lumMod val="75000"/>
                      <a:lumOff val="25000"/>
                    </a:schemeClr>
                  </a:solidFill>
                  <a:latin typeface="+mn-ea"/>
                </a:rPr>
                <a:t>What</a:t>
              </a:r>
              <a:r>
                <a:rPr kumimoji="1" lang="ja-JP" altLang="en-US" sz="1600" b="1">
                  <a:solidFill>
                    <a:schemeClr val="tx1">
                      <a:lumMod val="75000"/>
                      <a:lumOff val="25000"/>
                    </a:schemeClr>
                  </a:solidFill>
                  <a:latin typeface="+mn-ea"/>
                </a:rPr>
                <a:t>）</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6A392401-74B3-9F40-B914-90355E6D121B}"/>
                </a:ext>
              </a:extLst>
            </p:cNvPr>
            <p:cNvSpPr txBox="1"/>
            <p:nvPr/>
          </p:nvSpPr>
          <p:spPr>
            <a:xfrm>
              <a:off x="539206" y="3126174"/>
              <a:ext cx="2452033" cy="708464"/>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企業アカウントとして運用している</a:t>
              </a:r>
              <a:r>
                <a:rPr kumimoji="1" lang="en-US" altLang="ja-JP" sz="1400" dirty="0">
                  <a:solidFill>
                    <a:schemeClr val="tx1">
                      <a:lumMod val="75000"/>
                      <a:lumOff val="25000"/>
                    </a:schemeClr>
                  </a:solidFill>
                  <a:latin typeface="+mn-ea"/>
                </a:rPr>
                <a:t>SNS</a:t>
              </a:r>
              <a:r>
                <a:rPr kumimoji="1" lang="ja-JP" altLang="en-US" sz="1400">
                  <a:solidFill>
                    <a:schemeClr val="tx1">
                      <a:lumMod val="75000"/>
                      <a:lumOff val="25000"/>
                    </a:schemeClr>
                  </a:solidFill>
                  <a:latin typeface="+mn-ea"/>
                </a:rPr>
                <a:t>のフォロワー数を増やす</a:t>
              </a:r>
              <a:endParaRPr kumimoji="1" lang="ja-JP" altLang="en-US" sz="14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EF698D4D-3AD7-6F4A-93B7-F9259A872CF2}"/>
              </a:ext>
            </a:extLst>
          </p:cNvPr>
          <p:cNvGrpSpPr/>
          <p:nvPr/>
        </p:nvGrpSpPr>
        <p:grpSpPr>
          <a:xfrm>
            <a:off x="6083254" y="686423"/>
            <a:ext cx="3474370" cy="2181184"/>
            <a:chOff x="348377" y="2497745"/>
            <a:chExt cx="2825227" cy="2181184"/>
          </a:xfrm>
        </p:grpSpPr>
        <p:sp>
          <p:nvSpPr>
            <p:cNvPr id="13" name="正方形/長方形 12">
              <a:extLst>
                <a:ext uri="{FF2B5EF4-FFF2-40B4-BE49-F238E27FC236}">
                  <a16:creationId xmlns:a16="http://schemas.microsoft.com/office/drawing/2014/main" id="{1FD57745-6365-B641-A57E-89F05623F7F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9AFA9AC-452D-0B49-B48F-6476367209EC}"/>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C122618F-D3BE-E742-B8B1-50C05290686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070A254-A897-0744-AC7A-BF9F9540D7DE}"/>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目的（</a:t>
              </a:r>
              <a:r>
                <a:rPr kumimoji="1" lang="en-US" altLang="ja-JP" sz="1600" b="1" dirty="0">
                  <a:solidFill>
                    <a:schemeClr val="tx1">
                      <a:lumMod val="75000"/>
                      <a:lumOff val="25000"/>
                    </a:schemeClr>
                  </a:solidFill>
                  <a:latin typeface="+mn-ea"/>
                </a:rPr>
                <a:t>Why</a:t>
              </a:r>
              <a:r>
                <a:rPr kumimoji="1" lang="ja-JP" altLang="en-US" sz="1600" b="1">
                  <a:solidFill>
                    <a:schemeClr val="tx1">
                      <a:lumMod val="75000"/>
                      <a:lumOff val="25000"/>
                    </a:schemeClr>
                  </a:solidFill>
                  <a:latin typeface="+mn-ea"/>
                </a:rPr>
                <a:t>）</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D8995A11-7BBF-CA4A-804A-A7763F2318E0}"/>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サービスのプロモーション時における、ファン層に対する訴求力を高めるため</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5453B387-BA59-9044-B0C2-1D6D6042F09B}"/>
              </a:ext>
            </a:extLst>
          </p:cNvPr>
          <p:cNvGrpSpPr/>
          <p:nvPr/>
        </p:nvGrpSpPr>
        <p:grpSpPr>
          <a:xfrm>
            <a:off x="6072813" y="4309068"/>
            <a:ext cx="3484811" cy="2181184"/>
            <a:chOff x="348377" y="2497745"/>
            <a:chExt cx="2825227" cy="2181184"/>
          </a:xfrm>
        </p:grpSpPr>
        <p:sp>
          <p:nvSpPr>
            <p:cNvPr id="19" name="正方形/長方形 18">
              <a:extLst>
                <a:ext uri="{FF2B5EF4-FFF2-40B4-BE49-F238E27FC236}">
                  <a16:creationId xmlns:a16="http://schemas.microsoft.com/office/drawing/2014/main" id="{00D04E97-D748-604A-80D4-30DAE079A287}"/>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295099D-E3AC-D140-89EA-9547566D5635}"/>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41812A45-A676-9744-90B1-7F65C4C87588}"/>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097F53A-EFB0-034A-82A8-C70C81129819}"/>
                </a:ext>
              </a:extLst>
            </p:cNvPr>
            <p:cNvSpPr txBox="1"/>
            <p:nvPr/>
          </p:nvSpPr>
          <p:spPr>
            <a:xfrm>
              <a:off x="356841" y="2562265"/>
              <a:ext cx="2816763" cy="338554"/>
            </a:xfrm>
            <a:prstGeom prst="rect">
              <a:avLst/>
            </a:prstGeom>
            <a:noFill/>
          </p:spPr>
          <p:txBody>
            <a:bodyPr wrap="square" rtlCol="0" anchor="ctr">
              <a:spAutoFit/>
            </a:bodyPr>
            <a:lstStyle/>
            <a:p>
              <a:pPr algn="ctr"/>
              <a:r>
                <a:rPr lang="ja-JP" altLang="en-US" sz="1600" b="1">
                  <a:solidFill>
                    <a:schemeClr val="tx1">
                      <a:lumMod val="75000"/>
                      <a:lumOff val="25000"/>
                    </a:schemeClr>
                  </a:solidFill>
                  <a:latin typeface="+mn-ea"/>
                </a:rPr>
                <a:t>手段（</a:t>
              </a:r>
              <a:r>
                <a:rPr lang="en-US" altLang="ja-JP" sz="1600" b="1" dirty="0">
                  <a:solidFill>
                    <a:schemeClr val="tx1">
                      <a:lumMod val="75000"/>
                      <a:lumOff val="25000"/>
                    </a:schemeClr>
                  </a:solidFill>
                  <a:latin typeface="+mn-ea"/>
                </a:rPr>
                <a:t>How</a:t>
              </a:r>
              <a:r>
                <a:rPr lang="ja-JP" altLang="en-US" sz="1600" b="1">
                  <a:solidFill>
                    <a:schemeClr val="tx1">
                      <a:lumMod val="75000"/>
                      <a:lumOff val="25000"/>
                    </a:schemeClr>
                  </a:solidFill>
                  <a:latin typeface="+mn-ea"/>
                </a:rPr>
                <a:t>）</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2D8C3CDE-6188-014F-AE36-5238ADC3498B}"/>
                </a:ext>
              </a:extLst>
            </p:cNvPr>
            <p:cNvSpPr txBox="1"/>
            <p:nvPr/>
          </p:nvSpPr>
          <p:spPr>
            <a:xfrm>
              <a:off x="539206" y="3126174"/>
              <a:ext cx="2452033" cy="10310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記事を書いて毎日投稿する</a:t>
              </a:r>
              <a:endParaRPr kumimoji="1" lang="en-US" altLang="ja-JP" sz="14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プレゼントキャンペーンを行う</a:t>
              </a:r>
              <a:endParaRPr kumimoji="1" lang="en-US" altLang="ja-JP" sz="14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en-US" altLang="ja-JP" sz="1400" dirty="0">
                  <a:solidFill>
                    <a:schemeClr val="tx1">
                      <a:lumMod val="75000"/>
                      <a:lumOff val="25000"/>
                    </a:schemeClr>
                  </a:solidFill>
                  <a:latin typeface="+mn-ea"/>
                </a:rPr>
                <a:t>SNS</a:t>
              </a:r>
              <a:r>
                <a:rPr kumimoji="1" lang="ja-JP" altLang="en-US" sz="1400">
                  <a:solidFill>
                    <a:schemeClr val="tx1">
                      <a:lumMod val="75000"/>
                      <a:lumOff val="25000"/>
                    </a:schemeClr>
                  </a:solidFill>
                  <a:latin typeface="+mn-ea"/>
                </a:rPr>
                <a:t>運用の担当者を配置する</a:t>
              </a:r>
              <a:endParaRPr kumimoji="1" lang="ja-JP" altLang="en-US" sz="1400" dirty="0">
                <a:solidFill>
                  <a:schemeClr val="tx1">
                    <a:lumMod val="75000"/>
                    <a:lumOff val="25000"/>
                  </a:schemeClr>
                </a:solidFill>
                <a:latin typeface="+mn-ea"/>
              </a:endParaRPr>
            </a:p>
          </p:txBody>
        </p:sp>
      </p:grpSp>
      <p:cxnSp>
        <p:nvCxnSpPr>
          <p:cNvPr id="24" name="直線矢印コネクタ 23">
            <a:extLst>
              <a:ext uri="{FF2B5EF4-FFF2-40B4-BE49-F238E27FC236}">
                <a16:creationId xmlns:a16="http://schemas.microsoft.com/office/drawing/2014/main" id="{366CAE01-6836-C14E-8DB9-9E4ADE60B7EA}"/>
              </a:ext>
            </a:extLst>
          </p:cNvPr>
          <p:cNvCxnSpPr>
            <a:cxnSpLocks/>
          </p:cNvCxnSpPr>
          <p:nvPr/>
        </p:nvCxnSpPr>
        <p:spPr>
          <a:xfrm flipH="1">
            <a:off x="7820439" y="2867607"/>
            <a:ext cx="5205" cy="144146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97E4D78A-DECB-F442-A757-E8C9C1C17A9D}"/>
              </a:ext>
            </a:extLst>
          </p:cNvPr>
          <p:cNvCxnSpPr>
            <a:cxnSpLocks/>
            <a:stCxn id="7" idx="0"/>
            <a:endCxn id="14" idx="1"/>
          </p:cNvCxnSpPr>
          <p:nvPr/>
        </p:nvCxnSpPr>
        <p:spPr>
          <a:xfrm rot="5400000" flipH="1" flipV="1">
            <a:off x="3729248" y="133330"/>
            <a:ext cx="720731" cy="4008102"/>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4">
            <a:extLst>
              <a:ext uri="{FF2B5EF4-FFF2-40B4-BE49-F238E27FC236}">
                <a16:creationId xmlns:a16="http://schemas.microsoft.com/office/drawing/2014/main" id="{9C3BBABF-76AC-8A4E-B95D-B1A46E91F0CD}"/>
              </a:ext>
            </a:extLst>
          </p:cNvPr>
          <p:cNvCxnSpPr>
            <a:cxnSpLocks/>
            <a:stCxn id="8" idx="2"/>
            <a:endCxn id="20" idx="1"/>
          </p:cNvCxnSpPr>
          <p:nvPr/>
        </p:nvCxnSpPr>
        <p:spPr>
          <a:xfrm rot="16200000" flipH="1">
            <a:off x="3726645" y="3043050"/>
            <a:ext cx="720731" cy="3992487"/>
          </a:xfrm>
          <a:prstGeom prst="bentConnector2">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51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36_</a:t>
            </a:r>
            <a:r>
              <a:rPr lang="ja-JP" altLang="en-US" sz="1200" b="1">
                <a:solidFill>
                  <a:schemeClr val="tx1">
                    <a:lumMod val="75000"/>
                    <a:lumOff val="25000"/>
                  </a:schemeClr>
                </a:solidFill>
                <a:latin typeface="+mn-ea"/>
              </a:rPr>
              <a:t>改善思考</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C9FE53C6-2E36-DE41-B65C-0E1136C2F199}"/>
              </a:ext>
            </a:extLst>
          </p:cNvPr>
          <p:cNvGrpSpPr/>
          <p:nvPr/>
        </p:nvGrpSpPr>
        <p:grpSpPr>
          <a:xfrm>
            <a:off x="3568138" y="686423"/>
            <a:ext cx="2778188" cy="2181184"/>
            <a:chOff x="356841" y="2497745"/>
            <a:chExt cx="2816763" cy="2181184"/>
          </a:xfrm>
        </p:grpSpPr>
        <p:sp>
          <p:nvSpPr>
            <p:cNvPr id="7" name="正方形/長方形 6">
              <a:extLst>
                <a:ext uri="{FF2B5EF4-FFF2-40B4-BE49-F238E27FC236}">
                  <a16:creationId xmlns:a16="http://schemas.microsoft.com/office/drawing/2014/main" id="{72E39BC6-6C38-3C42-9776-8FFABD92C572}"/>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CB7D49D-1F74-8543-AB89-B4654B28F805}"/>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E58A907D-1BEF-C049-956C-7FE5210DF702}"/>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9464640-3763-6E45-B6BF-3DB1246DBEE8}"/>
                </a:ext>
              </a:extLst>
            </p:cNvPr>
            <p:cNvSpPr txBox="1"/>
            <p:nvPr/>
          </p:nvSpPr>
          <p:spPr>
            <a:xfrm>
              <a:off x="356841" y="2562265"/>
              <a:ext cx="2816762"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Plan</a:t>
              </a:r>
              <a:r>
                <a:rPr kumimoji="1" lang="ja-JP" altLang="en-US" sz="1600" b="1">
                  <a:solidFill>
                    <a:schemeClr val="tx1">
                      <a:lumMod val="75000"/>
                      <a:lumOff val="25000"/>
                    </a:schemeClr>
                  </a:solidFill>
                  <a:latin typeface="+mn-ea"/>
                </a:rPr>
                <a:t>：計画</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2A825511-2013-454F-A878-A64F17581A58}"/>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en-US" altLang="ja-JP" sz="1600" dirty="0">
                  <a:solidFill>
                    <a:schemeClr val="tx1">
                      <a:lumMod val="75000"/>
                      <a:lumOff val="25000"/>
                    </a:schemeClr>
                  </a:solidFill>
                  <a:latin typeface="+mn-ea"/>
                </a:rPr>
                <a:t>SNS</a:t>
              </a:r>
              <a:r>
                <a:rPr kumimoji="1" lang="ja-JP" altLang="en-US" sz="1600">
                  <a:solidFill>
                    <a:schemeClr val="tx1">
                      <a:lumMod val="75000"/>
                      <a:lumOff val="25000"/>
                    </a:schemeClr>
                  </a:solidFill>
                  <a:latin typeface="+mn-ea"/>
                </a:rPr>
                <a:t>向けの記事を</a:t>
              </a:r>
              <a:r>
                <a:rPr kumimoji="1" lang="en-US" altLang="ja-JP" sz="1600" dirty="0">
                  <a:solidFill>
                    <a:schemeClr val="tx1">
                      <a:lumMod val="75000"/>
                      <a:lumOff val="25000"/>
                    </a:schemeClr>
                  </a:solidFill>
                  <a:latin typeface="+mn-ea"/>
                </a:rPr>
                <a:t>30</a:t>
              </a:r>
              <a:r>
                <a:rPr kumimoji="1" lang="ja-JP" altLang="en-US" sz="1600">
                  <a:solidFill>
                    <a:schemeClr val="tx1">
                      <a:lumMod val="75000"/>
                      <a:lumOff val="25000"/>
                    </a:schemeClr>
                  </a:solidFill>
                  <a:latin typeface="+mn-ea"/>
                </a:rPr>
                <a:t>本投稿。トータル</a:t>
              </a:r>
              <a:r>
                <a:rPr kumimoji="1" lang="en-US" altLang="ja-JP" sz="1600" dirty="0">
                  <a:solidFill>
                    <a:schemeClr val="tx1">
                      <a:lumMod val="75000"/>
                      <a:lumOff val="25000"/>
                    </a:schemeClr>
                  </a:solidFill>
                  <a:latin typeface="+mn-ea"/>
                </a:rPr>
                <a:t>150</a:t>
              </a:r>
              <a:r>
                <a:rPr kumimoji="1" lang="ja-JP" altLang="en-US" sz="1600">
                  <a:solidFill>
                    <a:schemeClr val="tx1">
                      <a:lumMod val="75000"/>
                      <a:lumOff val="25000"/>
                    </a:schemeClr>
                  </a:solidFill>
                  <a:latin typeface="+mn-ea"/>
                </a:rPr>
                <a:t>万</a:t>
              </a:r>
              <a:r>
                <a:rPr kumimoji="1" lang="en-US" altLang="ja-JP" sz="1600" dirty="0">
                  <a:solidFill>
                    <a:schemeClr val="tx1">
                      <a:lumMod val="75000"/>
                      <a:lumOff val="25000"/>
                    </a:schemeClr>
                  </a:solidFill>
                  <a:latin typeface="+mn-ea"/>
                </a:rPr>
                <a:t>PV</a:t>
              </a:r>
              <a:r>
                <a:rPr kumimoji="1" lang="ja-JP" altLang="en-US" sz="1600">
                  <a:solidFill>
                    <a:schemeClr val="tx1">
                      <a:lumMod val="75000"/>
                      <a:lumOff val="25000"/>
                    </a:schemeClr>
                  </a:solidFill>
                  <a:latin typeface="+mn-ea"/>
                </a:rPr>
                <a:t>を目指す</a:t>
              </a:r>
              <a:endParaRPr kumimoji="1" lang="en-US" altLang="ja-JP" sz="16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337C39B0-03E8-B546-B611-D0C6A1061AA0}"/>
              </a:ext>
            </a:extLst>
          </p:cNvPr>
          <p:cNvGrpSpPr/>
          <p:nvPr/>
        </p:nvGrpSpPr>
        <p:grpSpPr>
          <a:xfrm>
            <a:off x="6779435" y="2497745"/>
            <a:ext cx="2778188" cy="2181184"/>
            <a:chOff x="356841" y="2497745"/>
            <a:chExt cx="2816763" cy="2181184"/>
          </a:xfrm>
        </p:grpSpPr>
        <p:sp>
          <p:nvSpPr>
            <p:cNvPr id="13" name="正方形/長方形 12">
              <a:extLst>
                <a:ext uri="{FF2B5EF4-FFF2-40B4-BE49-F238E27FC236}">
                  <a16:creationId xmlns:a16="http://schemas.microsoft.com/office/drawing/2014/main" id="{2A1DDA36-8DCF-7A43-BA64-88E5A280A6FD}"/>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D96328F-59A6-9F47-BA16-EFF1D622288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427DF6E0-763B-DB46-B71B-47EAB9DE240B}"/>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C1AA49F-3BAF-CE4B-BC1F-7DD737026B57}"/>
                </a:ext>
              </a:extLst>
            </p:cNvPr>
            <p:cNvSpPr txBox="1"/>
            <p:nvPr/>
          </p:nvSpPr>
          <p:spPr>
            <a:xfrm>
              <a:off x="356841" y="2562265"/>
              <a:ext cx="2816762"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Do</a:t>
              </a:r>
              <a:r>
                <a:rPr kumimoji="1" lang="ja-JP" altLang="en-US" sz="1600" b="1">
                  <a:solidFill>
                    <a:schemeClr val="tx1">
                      <a:lumMod val="75000"/>
                      <a:lumOff val="25000"/>
                    </a:schemeClr>
                  </a:solidFill>
                  <a:latin typeface="+mn-ea"/>
                </a:rPr>
                <a:t>：実行／結果</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4C83BED9-B77E-BC47-8F75-B2908E22FE99}"/>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記事数は</a:t>
              </a:r>
              <a:r>
                <a:rPr kumimoji="1" lang="en-US" altLang="ja-JP" sz="1600" dirty="0">
                  <a:solidFill>
                    <a:schemeClr val="tx1">
                      <a:lumMod val="75000"/>
                      <a:lumOff val="25000"/>
                    </a:schemeClr>
                  </a:solidFill>
                  <a:latin typeface="+mn-ea"/>
                </a:rPr>
                <a:t>35</a:t>
              </a:r>
              <a:r>
                <a:rPr kumimoji="1" lang="ja-JP" altLang="en-US" sz="1600">
                  <a:solidFill>
                    <a:schemeClr val="tx1">
                      <a:lumMod val="75000"/>
                      <a:lumOff val="25000"/>
                    </a:schemeClr>
                  </a:solidFill>
                  <a:latin typeface="+mn-ea"/>
                </a:rPr>
                <a:t>本投稿済みで達成。</a:t>
              </a:r>
              <a:r>
                <a:rPr kumimoji="1" lang="en-US" altLang="ja-JP" sz="1600" dirty="0">
                  <a:solidFill>
                    <a:schemeClr val="tx1">
                      <a:lumMod val="75000"/>
                      <a:lumOff val="25000"/>
                    </a:schemeClr>
                  </a:solidFill>
                  <a:latin typeface="+mn-ea"/>
                </a:rPr>
                <a:t>PV</a:t>
              </a:r>
              <a:r>
                <a:rPr kumimoji="1" lang="ja-JP" altLang="en-US" sz="1600">
                  <a:solidFill>
                    <a:schemeClr val="tx1">
                      <a:lumMod val="75000"/>
                      <a:lumOff val="25000"/>
                    </a:schemeClr>
                  </a:solidFill>
                  <a:latin typeface="+mn-ea"/>
                </a:rPr>
                <a:t>数は</a:t>
              </a:r>
              <a:r>
                <a:rPr kumimoji="1" lang="en-US" altLang="ja-JP" sz="1600" dirty="0">
                  <a:solidFill>
                    <a:schemeClr val="tx1">
                      <a:lumMod val="75000"/>
                      <a:lumOff val="25000"/>
                    </a:schemeClr>
                  </a:solidFill>
                  <a:latin typeface="+mn-ea"/>
                </a:rPr>
                <a:t>100</a:t>
              </a:r>
              <a:r>
                <a:rPr kumimoji="1" lang="ja-JP" altLang="en-US" sz="1600">
                  <a:solidFill>
                    <a:schemeClr val="tx1">
                      <a:lumMod val="75000"/>
                      <a:lumOff val="25000"/>
                    </a:schemeClr>
                  </a:solidFill>
                  <a:latin typeface="+mn-ea"/>
                </a:rPr>
                <a:t>万</a:t>
              </a:r>
              <a:r>
                <a:rPr kumimoji="1" lang="en-US" altLang="ja-JP" sz="1600" dirty="0">
                  <a:solidFill>
                    <a:schemeClr val="tx1">
                      <a:lumMod val="75000"/>
                      <a:lumOff val="25000"/>
                    </a:schemeClr>
                  </a:solidFill>
                  <a:latin typeface="+mn-ea"/>
                </a:rPr>
                <a:t>PV</a:t>
              </a:r>
              <a:r>
                <a:rPr kumimoji="1" lang="ja-JP" altLang="en-US" sz="1600">
                  <a:solidFill>
                    <a:schemeClr val="tx1">
                      <a:lumMod val="75000"/>
                      <a:lumOff val="25000"/>
                    </a:schemeClr>
                  </a:solidFill>
                  <a:latin typeface="+mn-ea"/>
                </a:rPr>
                <a:t>で目標の</a:t>
              </a:r>
              <a:r>
                <a:rPr kumimoji="1" lang="en-US" altLang="ja-JP" sz="1600" dirty="0">
                  <a:solidFill>
                    <a:schemeClr val="tx1">
                      <a:lumMod val="75000"/>
                      <a:lumOff val="25000"/>
                    </a:schemeClr>
                  </a:solidFill>
                  <a:latin typeface="+mn-ea"/>
                </a:rPr>
                <a:t>3</a:t>
              </a:r>
              <a:r>
                <a:rPr kumimoji="1" lang="ja-JP" altLang="en-US" sz="1600">
                  <a:solidFill>
                    <a:schemeClr val="tx1">
                      <a:lumMod val="75000"/>
                      <a:lumOff val="25000"/>
                    </a:schemeClr>
                  </a:solidFill>
                  <a:latin typeface="+mn-ea"/>
                </a:rPr>
                <a:t>分の</a:t>
              </a:r>
              <a:r>
                <a:rPr kumimoji="1" lang="en-US" altLang="ja-JP" sz="1600" dirty="0">
                  <a:solidFill>
                    <a:schemeClr val="tx1">
                      <a:lumMod val="75000"/>
                      <a:lumOff val="25000"/>
                    </a:schemeClr>
                  </a:solidFill>
                  <a:latin typeface="+mn-ea"/>
                </a:rPr>
                <a:t>2</a:t>
              </a:r>
            </a:p>
          </p:txBody>
        </p:sp>
      </p:grpSp>
      <p:grpSp>
        <p:nvGrpSpPr>
          <p:cNvPr id="18" name="グループ化 17">
            <a:extLst>
              <a:ext uri="{FF2B5EF4-FFF2-40B4-BE49-F238E27FC236}">
                <a16:creationId xmlns:a16="http://schemas.microsoft.com/office/drawing/2014/main" id="{812EBEE6-7910-C349-8D04-87EE881F339F}"/>
              </a:ext>
            </a:extLst>
          </p:cNvPr>
          <p:cNvGrpSpPr/>
          <p:nvPr/>
        </p:nvGrpSpPr>
        <p:grpSpPr>
          <a:xfrm>
            <a:off x="3568138" y="4309068"/>
            <a:ext cx="2778188" cy="2181184"/>
            <a:chOff x="356841" y="2497745"/>
            <a:chExt cx="2816763" cy="2181184"/>
          </a:xfrm>
        </p:grpSpPr>
        <p:sp>
          <p:nvSpPr>
            <p:cNvPr id="19" name="正方形/長方形 18">
              <a:extLst>
                <a:ext uri="{FF2B5EF4-FFF2-40B4-BE49-F238E27FC236}">
                  <a16:creationId xmlns:a16="http://schemas.microsoft.com/office/drawing/2014/main" id="{FE5369C5-B485-D54E-85DF-AA9A560AC7F1}"/>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61D0E1A-E620-4847-ACF6-9344F9C9D0D7}"/>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B35E79EB-A885-6542-A89F-480552E7EDB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03CB0DD-5CD9-A145-BDA4-B5F0D0523CFD}"/>
                </a:ext>
              </a:extLst>
            </p:cNvPr>
            <p:cNvSpPr txBox="1"/>
            <p:nvPr/>
          </p:nvSpPr>
          <p:spPr>
            <a:xfrm>
              <a:off x="356841" y="2562265"/>
              <a:ext cx="2816762"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Check</a:t>
              </a:r>
              <a:r>
                <a:rPr kumimoji="1" lang="ja-JP" altLang="en-US" sz="1600" b="1">
                  <a:solidFill>
                    <a:schemeClr val="tx1">
                      <a:lumMod val="75000"/>
                      <a:lumOff val="25000"/>
                    </a:schemeClr>
                  </a:solidFill>
                  <a:latin typeface="+mn-ea"/>
                </a:rPr>
                <a:t>：評価</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A8C6B7C4-04EB-0F4D-844B-14B0F2826239}"/>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dirty="0">
                  <a:solidFill>
                    <a:schemeClr val="tx1">
                      <a:lumMod val="75000"/>
                      <a:lumOff val="25000"/>
                    </a:schemeClr>
                  </a:solidFill>
                  <a:latin typeface="+mn-ea"/>
                </a:rPr>
                <a:t>制作体制を整えられた点はよかった。しかし記事の内容が浅い</a:t>
              </a:r>
              <a:endParaRPr kumimoji="1" lang="en-US" altLang="ja-JP" sz="1600"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5F4F17AD-E051-CD48-B79E-469D8388C4FA}"/>
              </a:ext>
            </a:extLst>
          </p:cNvPr>
          <p:cNvGrpSpPr/>
          <p:nvPr/>
        </p:nvGrpSpPr>
        <p:grpSpPr>
          <a:xfrm>
            <a:off x="356842" y="2497745"/>
            <a:ext cx="2778188" cy="2181184"/>
            <a:chOff x="356841" y="2497745"/>
            <a:chExt cx="2816763" cy="2181184"/>
          </a:xfrm>
        </p:grpSpPr>
        <p:sp>
          <p:nvSpPr>
            <p:cNvPr id="25" name="正方形/長方形 24">
              <a:extLst>
                <a:ext uri="{FF2B5EF4-FFF2-40B4-BE49-F238E27FC236}">
                  <a16:creationId xmlns:a16="http://schemas.microsoft.com/office/drawing/2014/main" id="{6A77EC6A-C877-434D-9744-C9E993602368}"/>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DECBCAE-FEC3-6D48-B1C7-DE2D1262744F}"/>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86AB062A-F6BA-494E-9954-5EF60580606A}"/>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FE1B8D5-57F1-BF47-BDB0-8700D41BE3B2}"/>
                </a:ext>
              </a:extLst>
            </p:cNvPr>
            <p:cNvSpPr txBox="1"/>
            <p:nvPr/>
          </p:nvSpPr>
          <p:spPr>
            <a:xfrm>
              <a:off x="356841" y="2562265"/>
              <a:ext cx="2816762"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Action</a:t>
              </a:r>
              <a:r>
                <a:rPr kumimoji="1" lang="ja-JP" altLang="en-US" sz="1600" b="1">
                  <a:solidFill>
                    <a:schemeClr val="tx1">
                      <a:lumMod val="75000"/>
                      <a:lumOff val="25000"/>
                    </a:schemeClr>
                  </a:solidFill>
                  <a:latin typeface="+mn-ea"/>
                </a:rPr>
                <a:t>：改善</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60CFE549-84BF-9442-A33F-D79387BDD905}"/>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チーム外のメンバーによる企画案の募集・レビュー体制を整備する</a:t>
              </a:r>
              <a:endParaRPr kumimoji="1" lang="en-US" altLang="ja-JP" sz="1600" dirty="0">
                <a:solidFill>
                  <a:schemeClr val="tx1">
                    <a:lumMod val="75000"/>
                    <a:lumOff val="25000"/>
                  </a:schemeClr>
                </a:solidFill>
                <a:latin typeface="+mn-ea"/>
              </a:endParaRPr>
            </a:p>
          </p:txBody>
        </p:sp>
      </p:grpSp>
      <p:cxnSp>
        <p:nvCxnSpPr>
          <p:cNvPr id="30" name="直線矢印コネクタ 24">
            <a:extLst>
              <a:ext uri="{FF2B5EF4-FFF2-40B4-BE49-F238E27FC236}">
                <a16:creationId xmlns:a16="http://schemas.microsoft.com/office/drawing/2014/main" id="{7B9FD653-574F-314A-A372-60B5D1D1C160}"/>
              </a:ext>
            </a:extLst>
          </p:cNvPr>
          <p:cNvCxnSpPr>
            <a:cxnSpLocks/>
            <a:stCxn id="8" idx="3"/>
            <a:endCxn id="13" idx="0"/>
          </p:cNvCxnSpPr>
          <p:nvPr/>
        </p:nvCxnSpPr>
        <p:spPr>
          <a:xfrm>
            <a:off x="6346326" y="1777015"/>
            <a:ext cx="1822204" cy="72073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24">
            <a:extLst>
              <a:ext uri="{FF2B5EF4-FFF2-40B4-BE49-F238E27FC236}">
                <a16:creationId xmlns:a16="http://schemas.microsoft.com/office/drawing/2014/main" id="{4F57DED0-D6DB-BC4D-AAC4-617BC7DEAE13}"/>
              </a:ext>
            </a:extLst>
          </p:cNvPr>
          <p:cNvCxnSpPr>
            <a:cxnSpLocks/>
            <a:stCxn id="14" idx="2"/>
            <a:endCxn id="20" idx="3"/>
          </p:cNvCxnSpPr>
          <p:nvPr/>
        </p:nvCxnSpPr>
        <p:spPr>
          <a:xfrm rot="5400000">
            <a:off x="6897063" y="4128192"/>
            <a:ext cx="720731" cy="1822204"/>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24">
            <a:extLst>
              <a:ext uri="{FF2B5EF4-FFF2-40B4-BE49-F238E27FC236}">
                <a16:creationId xmlns:a16="http://schemas.microsoft.com/office/drawing/2014/main" id="{67C5F459-B31F-4945-B4A7-C14E057A20F6}"/>
              </a:ext>
            </a:extLst>
          </p:cNvPr>
          <p:cNvCxnSpPr>
            <a:cxnSpLocks/>
            <a:stCxn id="20" idx="1"/>
            <a:endCxn id="26" idx="2"/>
          </p:cNvCxnSpPr>
          <p:nvPr/>
        </p:nvCxnSpPr>
        <p:spPr>
          <a:xfrm rot="10800000">
            <a:off x="1745937" y="4678930"/>
            <a:ext cx="1822202" cy="72073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24">
            <a:extLst>
              <a:ext uri="{FF2B5EF4-FFF2-40B4-BE49-F238E27FC236}">
                <a16:creationId xmlns:a16="http://schemas.microsoft.com/office/drawing/2014/main" id="{3A81A1AD-6151-5540-8342-8C933B33C010}"/>
              </a:ext>
            </a:extLst>
          </p:cNvPr>
          <p:cNvCxnSpPr>
            <a:cxnSpLocks/>
            <a:stCxn id="25" idx="0"/>
          </p:cNvCxnSpPr>
          <p:nvPr/>
        </p:nvCxnSpPr>
        <p:spPr>
          <a:xfrm rot="5400000" flipH="1" flipV="1">
            <a:off x="2206740" y="1316213"/>
            <a:ext cx="720731" cy="1642336"/>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ACFD818-5496-ED42-BC05-DD9B16845BE6}"/>
              </a:ext>
            </a:extLst>
          </p:cNvPr>
          <p:cNvSpPr txBox="1"/>
          <p:nvPr/>
        </p:nvSpPr>
        <p:spPr>
          <a:xfrm>
            <a:off x="1745935" y="1362316"/>
            <a:ext cx="1642337"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次の計画へ</a:t>
            </a:r>
            <a:endParaRPr kumimoji="1" lang="ja-JP" altLang="en-US" sz="1400" b="1" dirty="0">
              <a:solidFill>
                <a:schemeClr val="tx1">
                  <a:lumMod val="75000"/>
                  <a:lumOff val="25000"/>
                </a:schemeClr>
              </a:solidFill>
              <a:latin typeface="+mn-ea"/>
            </a:endParaRPr>
          </a:p>
        </p:txBody>
      </p:sp>
    </p:spTree>
    <p:extLst>
      <p:ext uri="{BB962C8B-B14F-4D97-AF65-F5344CB8AC3E}">
        <p14:creationId xmlns:p14="http://schemas.microsoft.com/office/powerpoint/2010/main" val="4070289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5151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37_</a:t>
            </a:r>
            <a:r>
              <a:rPr lang="ja-JP" altLang="en-US" sz="1200" b="1">
                <a:solidFill>
                  <a:schemeClr val="tx1">
                    <a:lumMod val="75000"/>
                    <a:lumOff val="25000"/>
                  </a:schemeClr>
                </a:solidFill>
                <a:latin typeface="+mn-ea"/>
              </a:rPr>
              <a:t>経験学習モデル</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44E77503-CBEA-244B-97FD-F29CB6ED7611}"/>
              </a:ext>
            </a:extLst>
          </p:cNvPr>
          <p:cNvGrpSpPr/>
          <p:nvPr/>
        </p:nvGrpSpPr>
        <p:grpSpPr>
          <a:xfrm>
            <a:off x="3568138" y="686423"/>
            <a:ext cx="2778188" cy="2181184"/>
            <a:chOff x="356841" y="2497745"/>
            <a:chExt cx="2816763" cy="2181184"/>
          </a:xfrm>
        </p:grpSpPr>
        <p:sp>
          <p:nvSpPr>
            <p:cNvPr id="7" name="正方形/長方形 6">
              <a:extLst>
                <a:ext uri="{FF2B5EF4-FFF2-40B4-BE49-F238E27FC236}">
                  <a16:creationId xmlns:a16="http://schemas.microsoft.com/office/drawing/2014/main" id="{1B6C645C-B377-4E4B-B5B2-7DC2D6B7D03D}"/>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6DD8BBA-3A7F-8B42-90D5-DBE141BAC546}"/>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5EA801E9-313B-E942-B077-25956D6EA417}"/>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A263B96-8817-EC4E-9FE0-D1BBADDAF4D5}"/>
                </a:ext>
              </a:extLst>
            </p:cNvPr>
            <p:cNvSpPr txBox="1"/>
            <p:nvPr/>
          </p:nvSpPr>
          <p:spPr>
            <a:xfrm>
              <a:off x="356841" y="2562265"/>
              <a:ext cx="281676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具体的経験</a:t>
              </a:r>
              <a:endParaRPr kumimoji="1" lang="ja-JP" altLang="en-US" sz="1600"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7F8B2A08-235B-774A-9191-C6AABB8A8650}"/>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複数の企業とプロジェクトを共同運営。考え方が合わずたびたび揉めた</a:t>
              </a:r>
              <a:endParaRPr kumimoji="1" lang="en-US" altLang="ja-JP" sz="1600"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0EFF040F-1D36-1C4C-A0AB-5DAA426EDA9C}"/>
              </a:ext>
            </a:extLst>
          </p:cNvPr>
          <p:cNvGrpSpPr/>
          <p:nvPr/>
        </p:nvGrpSpPr>
        <p:grpSpPr>
          <a:xfrm>
            <a:off x="6779435" y="2497745"/>
            <a:ext cx="2778188" cy="2181184"/>
            <a:chOff x="356841" y="2497745"/>
            <a:chExt cx="2816763" cy="2181184"/>
          </a:xfrm>
        </p:grpSpPr>
        <p:sp>
          <p:nvSpPr>
            <p:cNvPr id="13" name="正方形/長方形 12">
              <a:extLst>
                <a:ext uri="{FF2B5EF4-FFF2-40B4-BE49-F238E27FC236}">
                  <a16:creationId xmlns:a16="http://schemas.microsoft.com/office/drawing/2014/main" id="{053F298F-D908-F44D-A00B-D87DB29FDEA3}"/>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42BD16A-7D04-2747-A704-555524B31ACB}"/>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B100F7A4-06CC-6643-A633-A1B2C99F4BA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6AF95F-EEC6-5143-8C47-3AB8D7674F59}"/>
                </a:ext>
              </a:extLst>
            </p:cNvPr>
            <p:cNvSpPr txBox="1"/>
            <p:nvPr/>
          </p:nvSpPr>
          <p:spPr>
            <a:xfrm>
              <a:off x="356841" y="2562265"/>
              <a:ext cx="281676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省察的内省</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63263E65-9DB3-004F-9503-228837C81608}"/>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考え方や基準の違いをすり合わせる時間を取らなかったのが原因だ</a:t>
              </a:r>
              <a:endParaRPr kumimoji="1" lang="en-US" altLang="ja-JP" sz="16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B1E0AB89-A2F0-CB4B-8689-A035F6E253A2}"/>
              </a:ext>
            </a:extLst>
          </p:cNvPr>
          <p:cNvGrpSpPr/>
          <p:nvPr/>
        </p:nvGrpSpPr>
        <p:grpSpPr>
          <a:xfrm>
            <a:off x="3568138" y="4309068"/>
            <a:ext cx="2778188" cy="2181184"/>
            <a:chOff x="356841" y="2497745"/>
            <a:chExt cx="2816763" cy="2181184"/>
          </a:xfrm>
        </p:grpSpPr>
        <p:sp>
          <p:nvSpPr>
            <p:cNvPr id="19" name="正方形/長方形 18">
              <a:extLst>
                <a:ext uri="{FF2B5EF4-FFF2-40B4-BE49-F238E27FC236}">
                  <a16:creationId xmlns:a16="http://schemas.microsoft.com/office/drawing/2014/main" id="{B925DA59-1983-BC47-9AD8-20912A6E0F80}"/>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EA257C0-EA17-6A49-ACE6-9415AA4135AC}"/>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52BFE8FB-CF5B-1F45-AA03-361E3DF1C7C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1010A2A-6FDB-ED48-8C23-700551D98474}"/>
                </a:ext>
              </a:extLst>
            </p:cNvPr>
            <p:cNvSpPr txBox="1"/>
            <p:nvPr/>
          </p:nvSpPr>
          <p:spPr>
            <a:xfrm>
              <a:off x="356841" y="2562265"/>
              <a:ext cx="281676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抽象的概念化</a:t>
              </a:r>
              <a:endParaRPr kumimoji="1" lang="ja-JP" altLang="en-US" sz="1600"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AF9C1380-419E-1844-AEED-3D53F7E849A8}"/>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人と一緒に仕事を始めるときは、最初に考え方や基準を共有すべし</a:t>
              </a:r>
              <a:endParaRPr kumimoji="1" lang="en-US" altLang="ja-JP" sz="1600"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0063D6DD-5424-E54F-BE59-0C10BE085E47}"/>
              </a:ext>
            </a:extLst>
          </p:cNvPr>
          <p:cNvGrpSpPr/>
          <p:nvPr/>
        </p:nvGrpSpPr>
        <p:grpSpPr>
          <a:xfrm>
            <a:off x="356842" y="2497745"/>
            <a:ext cx="2778188" cy="2181184"/>
            <a:chOff x="356841" y="2497745"/>
            <a:chExt cx="2816763" cy="2181184"/>
          </a:xfrm>
        </p:grpSpPr>
        <p:sp>
          <p:nvSpPr>
            <p:cNvPr id="25" name="正方形/長方形 24">
              <a:extLst>
                <a:ext uri="{FF2B5EF4-FFF2-40B4-BE49-F238E27FC236}">
                  <a16:creationId xmlns:a16="http://schemas.microsoft.com/office/drawing/2014/main" id="{2BC96CB9-DA42-BB46-B2FA-CB90D3D480E0}"/>
                </a:ext>
              </a:extLst>
            </p:cNvPr>
            <p:cNvSpPr/>
            <p:nvPr/>
          </p:nvSpPr>
          <p:spPr>
            <a:xfrm>
              <a:off x="356842" y="2497746"/>
              <a:ext cx="2816762"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332A54FF-5C69-184E-B667-19840DA2ACB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47EBFD36-6067-7D47-9499-893E23A55F4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618AA53-F666-8D4D-AAAE-0D0848118554}"/>
                </a:ext>
              </a:extLst>
            </p:cNvPr>
            <p:cNvSpPr txBox="1"/>
            <p:nvPr/>
          </p:nvSpPr>
          <p:spPr>
            <a:xfrm>
              <a:off x="356841" y="2562265"/>
              <a:ext cx="281676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能動的実験</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DAE4C962-671B-DD48-B5F8-8FD3D19FCC4E}"/>
                </a:ext>
              </a:extLst>
            </p:cNvPr>
            <p:cNvSpPr txBox="1"/>
            <p:nvPr/>
          </p:nvSpPr>
          <p:spPr>
            <a:xfrm>
              <a:off x="539206" y="3126174"/>
              <a:ext cx="2452033" cy="1165127"/>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次回は最初に合宿を行って考え方や仕事の仕方の違いをすり合わせる</a:t>
              </a:r>
              <a:endParaRPr kumimoji="1" lang="en-US" altLang="ja-JP" sz="1600" dirty="0">
                <a:solidFill>
                  <a:schemeClr val="tx1">
                    <a:lumMod val="75000"/>
                    <a:lumOff val="25000"/>
                  </a:schemeClr>
                </a:solidFill>
                <a:latin typeface="+mn-ea"/>
              </a:endParaRPr>
            </a:p>
          </p:txBody>
        </p:sp>
      </p:grpSp>
      <p:cxnSp>
        <p:nvCxnSpPr>
          <p:cNvPr id="30" name="直線矢印コネクタ 24">
            <a:extLst>
              <a:ext uri="{FF2B5EF4-FFF2-40B4-BE49-F238E27FC236}">
                <a16:creationId xmlns:a16="http://schemas.microsoft.com/office/drawing/2014/main" id="{30BD7F91-C065-6F4E-BB4B-D12595FD31D2}"/>
              </a:ext>
            </a:extLst>
          </p:cNvPr>
          <p:cNvCxnSpPr>
            <a:cxnSpLocks/>
            <a:stCxn id="8" idx="3"/>
            <a:endCxn id="13" idx="0"/>
          </p:cNvCxnSpPr>
          <p:nvPr/>
        </p:nvCxnSpPr>
        <p:spPr>
          <a:xfrm>
            <a:off x="6346326" y="1777015"/>
            <a:ext cx="1822204" cy="72073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24">
            <a:extLst>
              <a:ext uri="{FF2B5EF4-FFF2-40B4-BE49-F238E27FC236}">
                <a16:creationId xmlns:a16="http://schemas.microsoft.com/office/drawing/2014/main" id="{0BD4EBBA-D709-2948-A87F-4F73129C736B}"/>
              </a:ext>
            </a:extLst>
          </p:cNvPr>
          <p:cNvCxnSpPr>
            <a:cxnSpLocks/>
            <a:stCxn id="14" idx="2"/>
            <a:endCxn id="20" idx="3"/>
          </p:cNvCxnSpPr>
          <p:nvPr/>
        </p:nvCxnSpPr>
        <p:spPr>
          <a:xfrm rot="5400000">
            <a:off x="6897063" y="4128192"/>
            <a:ext cx="720731" cy="1822204"/>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24">
            <a:extLst>
              <a:ext uri="{FF2B5EF4-FFF2-40B4-BE49-F238E27FC236}">
                <a16:creationId xmlns:a16="http://schemas.microsoft.com/office/drawing/2014/main" id="{849A6CE2-FD00-C345-A6E4-B7A0075AC697}"/>
              </a:ext>
            </a:extLst>
          </p:cNvPr>
          <p:cNvCxnSpPr>
            <a:cxnSpLocks/>
            <a:stCxn id="20" idx="1"/>
            <a:endCxn id="26" idx="2"/>
          </p:cNvCxnSpPr>
          <p:nvPr/>
        </p:nvCxnSpPr>
        <p:spPr>
          <a:xfrm rot="10800000">
            <a:off x="1745937" y="4678930"/>
            <a:ext cx="1822202" cy="720731"/>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24">
            <a:extLst>
              <a:ext uri="{FF2B5EF4-FFF2-40B4-BE49-F238E27FC236}">
                <a16:creationId xmlns:a16="http://schemas.microsoft.com/office/drawing/2014/main" id="{7DF62B47-67D0-C740-B86A-8850E58F94ED}"/>
              </a:ext>
            </a:extLst>
          </p:cNvPr>
          <p:cNvCxnSpPr>
            <a:cxnSpLocks/>
            <a:stCxn id="25" idx="0"/>
          </p:cNvCxnSpPr>
          <p:nvPr/>
        </p:nvCxnSpPr>
        <p:spPr>
          <a:xfrm rot="5400000" flipH="1" flipV="1">
            <a:off x="2206740" y="1316213"/>
            <a:ext cx="720731" cy="1642336"/>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0DE4BB6-C427-6548-A85E-DF4DCC2CB919}"/>
              </a:ext>
            </a:extLst>
          </p:cNvPr>
          <p:cNvSpPr txBox="1"/>
          <p:nvPr/>
        </p:nvSpPr>
        <p:spPr>
          <a:xfrm>
            <a:off x="1745935" y="1362316"/>
            <a:ext cx="1642337"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次なる経験へ</a:t>
            </a:r>
            <a:endParaRPr kumimoji="1" lang="ja-JP" altLang="en-US" sz="1400" b="1" dirty="0">
              <a:solidFill>
                <a:schemeClr val="tx1">
                  <a:lumMod val="75000"/>
                  <a:lumOff val="25000"/>
                </a:schemeClr>
              </a:solidFill>
              <a:latin typeface="+mn-ea"/>
            </a:endParaRPr>
          </a:p>
        </p:txBody>
      </p:sp>
    </p:spTree>
    <p:extLst>
      <p:ext uri="{BB962C8B-B14F-4D97-AF65-F5344CB8AC3E}">
        <p14:creationId xmlns:p14="http://schemas.microsoft.com/office/powerpoint/2010/main" val="1728671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8229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38_</a:t>
            </a:r>
            <a:r>
              <a:rPr lang="ja-JP" altLang="en-US" sz="1200" b="1">
                <a:solidFill>
                  <a:schemeClr val="tx1">
                    <a:lumMod val="75000"/>
                    <a:lumOff val="25000"/>
                  </a:schemeClr>
                </a:solidFill>
                <a:latin typeface="+mn-ea"/>
              </a:rPr>
              <a:t>ダブル・ループ学習</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035DF92A-F210-024C-B760-C75AA5C812DE}"/>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3D94C785-BF40-784B-8F10-87AC2FFCDDFD}"/>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CC636FF-B5D3-9A49-8E31-629973D364A3}"/>
              </a:ext>
            </a:extLst>
          </p:cNvPr>
          <p:cNvSpPr txBox="1"/>
          <p:nvPr/>
        </p:nvSpPr>
        <p:spPr>
          <a:xfrm>
            <a:off x="376749" y="750942"/>
            <a:ext cx="303479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変数の振り返り</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F503024F-EE53-7C4A-82D1-9603B49D098B}"/>
              </a:ext>
            </a:extLst>
          </p:cNvPr>
          <p:cNvSpPr txBox="1"/>
          <p:nvPr/>
        </p:nvSpPr>
        <p:spPr>
          <a:xfrm>
            <a:off x="3423769" y="750942"/>
            <a:ext cx="306692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行動戦略の振り返り</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9ACC97FA-16CC-CA42-9166-E07B23905EE3}"/>
              </a:ext>
            </a:extLst>
          </p:cNvPr>
          <p:cNvSpPr txBox="1"/>
          <p:nvPr/>
        </p:nvSpPr>
        <p:spPr>
          <a:xfrm>
            <a:off x="6478467" y="750942"/>
            <a:ext cx="30791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得られた結果</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396068D7-D74F-C549-BC48-0DD8C7613CD5}"/>
              </a:ext>
            </a:extLst>
          </p:cNvPr>
          <p:cNvCxnSpPr>
            <a:cxnSpLocks/>
          </p:cNvCxnSpPr>
          <p:nvPr/>
        </p:nvCxnSpPr>
        <p:spPr>
          <a:xfrm flipV="1">
            <a:off x="3423769"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D64975AA-1989-D54C-BCB1-DE1F00199E18}"/>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12142248-028B-104B-87C5-94E6ADE362A1}"/>
              </a:ext>
            </a:extLst>
          </p:cNvPr>
          <p:cNvCxnSpPr>
            <a:cxnSpLocks/>
          </p:cNvCxnSpPr>
          <p:nvPr/>
        </p:nvCxnSpPr>
        <p:spPr>
          <a:xfrm flipV="1">
            <a:off x="649069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48FA36C-75E9-0A4E-BDF5-2ED9913F43A2}"/>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A09787A-9B79-704B-90A6-E3292DC25741}"/>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D868817-18E6-BB44-84BC-747C8DC2E6CC}"/>
              </a:ext>
            </a:extLst>
          </p:cNvPr>
          <p:cNvSpPr txBox="1"/>
          <p:nvPr/>
        </p:nvSpPr>
        <p:spPr>
          <a:xfrm>
            <a:off x="601035" y="1392429"/>
            <a:ext cx="2586220" cy="135421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地域の</a:t>
            </a:r>
            <a:r>
              <a:rPr kumimoji="1" lang="en-US" altLang="ja-JP" sz="1400" dirty="0">
                <a:solidFill>
                  <a:schemeClr val="tx1">
                    <a:lumMod val="75000"/>
                    <a:lumOff val="25000"/>
                  </a:schemeClr>
                </a:solidFill>
                <a:latin typeface="+mn-ea"/>
              </a:rPr>
              <a:t>PR</a:t>
            </a:r>
            <a:r>
              <a:rPr kumimoji="1" lang="ja-JP" altLang="en-US" sz="1400">
                <a:solidFill>
                  <a:schemeClr val="tx1">
                    <a:lumMod val="75000"/>
                    <a:lumOff val="25000"/>
                  </a:schemeClr>
                </a:solidFill>
                <a:latin typeface="+mn-ea"/>
              </a:rPr>
              <a:t>手段としてイベント開催はベストか？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評価指標は来訪者数で正しいのか？</a:t>
            </a:r>
            <a:endParaRPr kumimoji="1" lang="ja-JP" altLang="en-US" sz="1400"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295BDAAB-4C07-764E-A7BE-C7D416943D79}"/>
              </a:ext>
            </a:extLst>
          </p:cNvPr>
          <p:cNvSpPr txBox="1"/>
          <p:nvPr/>
        </p:nvSpPr>
        <p:spPr>
          <a:xfrm>
            <a:off x="3664122" y="1392429"/>
            <a:ext cx="2586220" cy="135421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目標とする来訪者数を達成できなかった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イベントのインパクトや集客を強化すべき</a:t>
            </a:r>
            <a:endParaRPr kumimoji="1" lang="ja-JP" altLang="en-US" sz="1400"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23662C89-0412-2644-A5F4-7D25E096AB3F}"/>
              </a:ext>
            </a:extLst>
          </p:cNvPr>
          <p:cNvSpPr txBox="1"/>
          <p:nvPr/>
        </p:nvSpPr>
        <p:spPr>
          <a:xfrm>
            <a:off x="6724935" y="1392429"/>
            <a:ext cx="2586220" cy="135421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dirty="0">
                <a:solidFill>
                  <a:schemeClr val="tx1">
                    <a:lumMod val="75000"/>
                    <a:lumOff val="25000"/>
                  </a:schemeClr>
                </a:solidFill>
                <a:latin typeface="+mn-ea"/>
              </a:rPr>
              <a:t>地元地域の</a:t>
            </a:r>
            <a:r>
              <a:rPr kumimoji="1" lang="en-US" altLang="ja-JP" sz="1400" dirty="0">
                <a:solidFill>
                  <a:schemeClr val="tx1">
                    <a:lumMod val="75000"/>
                    <a:lumOff val="25000"/>
                  </a:schemeClr>
                </a:solidFill>
                <a:latin typeface="+mn-ea"/>
              </a:rPr>
              <a:t>PR</a:t>
            </a:r>
            <a:r>
              <a:rPr kumimoji="1" lang="ja-JP" altLang="en-US" sz="1400" dirty="0">
                <a:solidFill>
                  <a:schemeClr val="tx1">
                    <a:lumMod val="75000"/>
                    <a:lumOff val="25000"/>
                  </a:schemeClr>
                </a:solidFill>
                <a:latin typeface="+mn-ea"/>
              </a:rPr>
              <a:t>プロジェクトを立ち上げた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dirty="0">
                <a:solidFill>
                  <a:schemeClr val="tx1">
                    <a:lumMod val="75000"/>
                    <a:lumOff val="25000"/>
                  </a:schemeClr>
                </a:solidFill>
                <a:latin typeface="+mn-ea"/>
              </a:rPr>
              <a:t>来訪者を増やすためイベントを企画・開催</a:t>
            </a:r>
          </a:p>
        </p:txBody>
      </p:sp>
    </p:spTree>
    <p:extLst>
      <p:ext uri="{BB962C8B-B14F-4D97-AF65-F5344CB8AC3E}">
        <p14:creationId xmlns:p14="http://schemas.microsoft.com/office/powerpoint/2010/main" val="3468218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3612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39_</a:t>
            </a:r>
            <a:r>
              <a:rPr lang="ja-JP" altLang="en-US" sz="1200" b="1">
                <a:solidFill>
                  <a:schemeClr val="tx1">
                    <a:lumMod val="75000"/>
                    <a:lumOff val="25000"/>
                  </a:schemeClr>
                </a:solidFill>
                <a:latin typeface="+mn-ea"/>
              </a:rPr>
              <a:t>プロセス思考</a:t>
            </a:r>
            <a:endParaRPr kumimoji="1" lang="ja-JP" altLang="en-US" sz="1200" b="1"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98D4D062-4642-F34D-8D2D-A273948445E8}"/>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97BCF1CF-FF81-9644-9FAC-5918BB847460}"/>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1D1591D5-A924-A247-97D0-77CB7D668CAC}"/>
              </a:ext>
            </a:extLst>
          </p:cNvPr>
          <p:cNvSpPr txBox="1"/>
          <p:nvPr/>
        </p:nvSpPr>
        <p:spPr>
          <a:xfrm>
            <a:off x="407852" y="686423"/>
            <a:ext cx="430887" cy="145094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プロセス</a:t>
            </a:r>
            <a:endParaRPr kumimoji="1" lang="ja-JP" altLang="en-US" sz="1600" b="1"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B0CC818E-A178-6D42-A0D9-3FC1FA8DC1A3}"/>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E656FF6C-804B-9D43-B368-3D1984DEBDA2}"/>
              </a:ext>
            </a:extLst>
          </p:cNvPr>
          <p:cNvCxnSpPr>
            <a:cxnSpLocks/>
          </p:cNvCxnSpPr>
          <p:nvPr/>
        </p:nvCxnSpPr>
        <p:spPr>
          <a:xfrm flipH="1">
            <a:off x="356842" y="213738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92F4547-DE86-9B42-A5F3-3865FD0D6149}"/>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B865797-6F2E-3140-BBA7-99E553635CD4}"/>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C59B575F-C50C-8A4F-B43C-03171478B830}"/>
              </a:ext>
            </a:extLst>
          </p:cNvPr>
          <p:cNvSpPr txBox="1"/>
          <p:nvPr/>
        </p:nvSpPr>
        <p:spPr>
          <a:xfrm>
            <a:off x="407852" y="2137380"/>
            <a:ext cx="430887" cy="4352872"/>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具体的なアクションの内容</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0F564835-B9CC-1C40-9467-092FA6373921}"/>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7A23E30-969C-0847-8212-C4E0CA03A03D}"/>
              </a:ext>
            </a:extLst>
          </p:cNvPr>
          <p:cNvCxnSpPr>
            <a:cxnSpLocks/>
          </p:cNvCxnSpPr>
          <p:nvPr/>
        </p:nvCxnSpPr>
        <p:spPr>
          <a:xfrm flipH="1">
            <a:off x="875124" y="3588337"/>
            <a:ext cx="8682499" cy="0"/>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2C3970-B733-CB43-B59C-E88E145137C6}"/>
              </a:ext>
            </a:extLst>
          </p:cNvPr>
          <p:cNvCxnSpPr>
            <a:cxnSpLocks/>
          </p:cNvCxnSpPr>
          <p:nvPr/>
        </p:nvCxnSpPr>
        <p:spPr>
          <a:xfrm flipH="1">
            <a:off x="875124" y="5039294"/>
            <a:ext cx="8682499" cy="0"/>
          </a:xfrm>
          <a:prstGeom prst="line">
            <a:avLst/>
          </a:prstGeom>
          <a:ln w="9525">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48DDDBD-F0F5-6446-9CE7-EE6183F21441}"/>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FAE8C00-DBDD-EB45-9DE1-971A035E611A}"/>
              </a:ext>
            </a:extLst>
          </p:cNvPr>
          <p:cNvCxnSpPr>
            <a:cxnSpLocks/>
          </p:cNvCxnSpPr>
          <p:nvPr/>
        </p:nvCxnSpPr>
        <p:spPr>
          <a:xfrm flipV="1">
            <a:off x="2621782" y="686423"/>
            <a:ext cx="0" cy="5803829"/>
          </a:xfrm>
          <a:prstGeom prst="line">
            <a:avLst/>
          </a:prstGeom>
          <a:ln w="63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B86D3FD-380C-2E4A-9B35-62873BDC0E79}"/>
              </a:ext>
            </a:extLst>
          </p:cNvPr>
          <p:cNvCxnSpPr>
            <a:cxnSpLocks/>
          </p:cNvCxnSpPr>
          <p:nvPr/>
        </p:nvCxnSpPr>
        <p:spPr>
          <a:xfrm flipV="1">
            <a:off x="4355742" y="686423"/>
            <a:ext cx="0" cy="5803829"/>
          </a:xfrm>
          <a:prstGeom prst="line">
            <a:avLst/>
          </a:prstGeom>
          <a:ln w="63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419CF52-C073-2E44-B2E2-DC6EED891B75}"/>
              </a:ext>
            </a:extLst>
          </p:cNvPr>
          <p:cNvCxnSpPr>
            <a:cxnSpLocks/>
          </p:cNvCxnSpPr>
          <p:nvPr/>
        </p:nvCxnSpPr>
        <p:spPr>
          <a:xfrm flipV="1">
            <a:off x="6089702" y="686423"/>
            <a:ext cx="0" cy="5803829"/>
          </a:xfrm>
          <a:prstGeom prst="line">
            <a:avLst/>
          </a:prstGeom>
          <a:ln w="63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2B32EA8-B214-7148-A4FD-0A019BE10990}"/>
              </a:ext>
            </a:extLst>
          </p:cNvPr>
          <p:cNvCxnSpPr>
            <a:cxnSpLocks/>
          </p:cNvCxnSpPr>
          <p:nvPr/>
        </p:nvCxnSpPr>
        <p:spPr>
          <a:xfrm flipV="1">
            <a:off x="7823662" y="686423"/>
            <a:ext cx="0" cy="5803829"/>
          </a:xfrm>
          <a:prstGeom prst="line">
            <a:avLst/>
          </a:prstGeom>
          <a:ln w="63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E4A570-6DAF-BC49-B2F9-2655E1D5DB3C}"/>
              </a:ext>
            </a:extLst>
          </p:cNvPr>
          <p:cNvCxnSpPr>
            <a:cxnSpLocks/>
          </p:cNvCxnSpPr>
          <p:nvPr/>
        </p:nvCxnSpPr>
        <p:spPr>
          <a:xfrm flipV="1">
            <a:off x="9557623" y="686423"/>
            <a:ext cx="0" cy="5803829"/>
          </a:xfrm>
          <a:prstGeom prst="line">
            <a:avLst/>
          </a:prstGeom>
          <a:ln w="63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16E7E233-7085-0B4F-91D6-ABC562CB91C7}"/>
              </a:ext>
            </a:extLst>
          </p:cNvPr>
          <p:cNvGrpSpPr/>
          <p:nvPr/>
        </p:nvGrpSpPr>
        <p:grpSpPr>
          <a:xfrm>
            <a:off x="985890" y="857308"/>
            <a:ext cx="1537824" cy="1109183"/>
            <a:chOff x="356842" y="2955290"/>
            <a:chExt cx="2816762" cy="1109183"/>
          </a:xfrm>
        </p:grpSpPr>
        <p:sp>
          <p:nvSpPr>
            <p:cNvPr id="23" name="正方形/長方形 22">
              <a:extLst>
                <a:ext uri="{FF2B5EF4-FFF2-40B4-BE49-F238E27FC236}">
                  <a16:creationId xmlns:a16="http://schemas.microsoft.com/office/drawing/2014/main" id="{584376F0-47CB-9249-BF9B-1ECD841B68C5}"/>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4" name="テキスト ボックス 23">
              <a:extLst>
                <a:ext uri="{FF2B5EF4-FFF2-40B4-BE49-F238E27FC236}">
                  <a16:creationId xmlns:a16="http://schemas.microsoft.com/office/drawing/2014/main" id="{4C03ACC4-FFC5-2F4F-8699-ABDF5CDF540A}"/>
                </a:ext>
              </a:extLst>
            </p:cNvPr>
            <p:cNvSpPr txBox="1"/>
            <p:nvPr/>
          </p:nvSpPr>
          <p:spPr>
            <a:xfrm>
              <a:off x="539205" y="3055054"/>
              <a:ext cx="2452034"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情報収集</a:t>
              </a:r>
              <a:endParaRPr kumimoji="1" lang="ja-JP" altLang="en-US" sz="1200" dirty="0">
                <a:solidFill>
                  <a:schemeClr val="tx1">
                    <a:lumMod val="75000"/>
                    <a:lumOff val="25000"/>
                  </a:schemeClr>
                </a:solidFill>
                <a:latin typeface="+mn-ea"/>
              </a:endParaRPr>
            </a:p>
          </p:txBody>
        </p:sp>
      </p:grpSp>
      <p:grpSp>
        <p:nvGrpSpPr>
          <p:cNvPr id="25" name="グループ化 24">
            <a:extLst>
              <a:ext uri="{FF2B5EF4-FFF2-40B4-BE49-F238E27FC236}">
                <a16:creationId xmlns:a16="http://schemas.microsoft.com/office/drawing/2014/main" id="{ED91B909-16AE-614A-9DF3-5E49914BCCD1}"/>
              </a:ext>
            </a:extLst>
          </p:cNvPr>
          <p:cNvGrpSpPr/>
          <p:nvPr/>
        </p:nvGrpSpPr>
        <p:grpSpPr>
          <a:xfrm>
            <a:off x="2719850" y="857308"/>
            <a:ext cx="1537824" cy="1109183"/>
            <a:chOff x="356842" y="2955290"/>
            <a:chExt cx="2816762" cy="1109183"/>
          </a:xfrm>
        </p:grpSpPr>
        <p:sp>
          <p:nvSpPr>
            <p:cNvPr id="26" name="正方形/長方形 25">
              <a:extLst>
                <a:ext uri="{FF2B5EF4-FFF2-40B4-BE49-F238E27FC236}">
                  <a16:creationId xmlns:a16="http://schemas.microsoft.com/office/drawing/2014/main" id="{DD27377D-0964-6440-AE70-C19C809AEE32}"/>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7" name="テキスト ボックス 26">
              <a:extLst>
                <a:ext uri="{FF2B5EF4-FFF2-40B4-BE49-F238E27FC236}">
                  <a16:creationId xmlns:a16="http://schemas.microsoft.com/office/drawing/2014/main" id="{C3C16739-C6A7-044A-9839-543A33D0FF7E}"/>
                </a:ext>
              </a:extLst>
            </p:cNvPr>
            <p:cNvSpPr txBox="1"/>
            <p:nvPr/>
          </p:nvSpPr>
          <p:spPr>
            <a:xfrm>
              <a:off x="539205" y="3055054"/>
              <a:ext cx="2452034"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社内提案</a:t>
              </a:r>
              <a:endParaRPr kumimoji="1" lang="ja-JP" altLang="en-US" sz="1200" dirty="0">
                <a:solidFill>
                  <a:schemeClr val="tx1">
                    <a:lumMod val="75000"/>
                    <a:lumOff val="25000"/>
                  </a:schemeClr>
                </a:solidFill>
                <a:latin typeface="+mn-ea"/>
              </a:endParaRPr>
            </a:p>
          </p:txBody>
        </p:sp>
      </p:grpSp>
      <p:grpSp>
        <p:nvGrpSpPr>
          <p:cNvPr id="28" name="グループ化 27">
            <a:extLst>
              <a:ext uri="{FF2B5EF4-FFF2-40B4-BE49-F238E27FC236}">
                <a16:creationId xmlns:a16="http://schemas.microsoft.com/office/drawing/2014/main" id="{30D51AFA-41CD-CD42-8A4D-058301AFBAAA}"/>
              </a:ext>
            </a:extLst>
          </p:cNvPr>
          <p:cNvGrpSpPr/>
          <p:nvPr/>
        </p:nvGrpSpPr>
        <p:grpSpPr>
          <a:xfrm>
            <a:off x="4453810" y="857308"/>
            <a:ext cx="1537824" cy="1109183"/>
            <a:chOff x="356842" y="2955290"/>
            <a:chExt cx="2816762" cy="1109183"/>
          </a:xfrm>
        </p:grpSpPr>
        <p:sp>
          <p:nvSpPr>
            <p:cNvPr id="29" name="正方形/長方形 28">
              <a:extLst>
                <a:ext uri="{FF2B5EF4-FFF2-40B4-BE49-F238E27FC236}">
                  <a16:creationId xmlns:a16="http://schemas.microsoft.com/office/drawing/2014/main" id="{CA3BF897-240D-4C46-A7D4-BF6362C86417}"/>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5" name="テキスト ボックス 34">
              <a:extLst>
                <a:ext uri="{FF2B5EF4-FFF2-40B4-BE49-F238E27FC236}">
                  <a16:creationId xmlns:a16="http://schemas.microsoft.com/office/drawing/2014/main" id="{54E762B7-DCAF-F94F-9469-4C1EF545DF30}"/>
                </a:ext>
              </a:extLst>
            </p:cNvPr>
            <p:cNvSpPr txBox="1"/>
            <p:nvPr/>
          </p:nvSpPr>
          <p:spPr>
            <a:xfrm>
              <a:off x="539205" y="3055054"/>
              <a:ext cx="2452034"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導入サポートの受講</a:t>
              </a:r>
              <a:endParaRPr kumimoji="1" lang="ja-JP" altLang="en-US" sz="1200" dirty="0">
                <a:solidFill>
                  <a:schemeClr val="tx1">
                    <a:lumMod val="75000"/>
                    <a:lumOff val="25000"/>
                  </a:schemeClr>
                </a:solidFill>
                <a:latin typeface="+mn-ea"/>
              </a:endParaRPr>
            </a:p>
          </p:txBody>
        </p:sp>
      </p:grpSp>
      <p:grpSp>
        <p:nvGrpSpPr>
          <p:cNvPr id="38" name="グループ化 37">
            <a:extLst>
              <a:ext uri="{FF2B5EF4-FFF2-40B4-BE49-F238E27FC236}">
                <a16:creationId xmlns:a16="http://schemas.microsoft.com/office/drawing/2014/main" id="{C127368F-9302-B147-8B79-651FD94828E9}"/>
              </a:ext>
            </a:extLst>
          </p:cNvPr>
          <p:cNvGrpSpPr/>
          <p:nvPr/>
        </p:nvGrpSpPr>
        <p:grpSpPr>
          <a:xfrm>
            <a:off x="6187770" y="857308"/>
            <a:ext cx="1537824" cy="1109183"/>
            <a:chOff x="356842" y="2955290"/>
            <a:chExt cx="2816762" cy="1109183"/>
          </a:xfrm>
        </p:grpSpPr>
        <p:sp>
          <p:nvSpPr>
            <p:cNvPr id="40" name="正方形/長方形 39">
              <a:extLst>
                <a:ext uri="{FF2B5EF4-FFF2-40B4-BE49-F238E27FC236}">
                  <a16:creationId xmlns:a16="http://schemas.microsoft.com/office/drawing/2014/main" id="{EB2D66F8-9864-4247-B997-6C91E9290A7D}"/>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1" name="テキスト ボックス 40">
              <a:extLst>
                <a:ext uri="{FF2B5EF4-FFF2-40B4-BE49-F238E27FC236}">
                  <a16:creationId xmlns:a16="http://schemas.microsoft.com/office/drawing/2014/main" id="{ABF0C412-691A-1F41-9D4E-67F0BA39B532}"/>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初期運用（マニュアルを作成）</a:t>
              </a:r>
              <a:endParaRPr kumimoji="1" lang="ja-JP" altLang="en-US" sz="1200" dirty="0">
                <a:solidFill>
                  <a:schemeClr val="tx1">
                    <a:lumMod val="75000"/>
                    <a:lumOff val="25000"/>
                  </a:schemeClr>
                </a:solidFill>
                <a:latin typeface="+mn-ea"/>
              </a:endParaRPr>
            </a:p>
          </p:txBody>
        </p:sp>
      </p:grpSp>
      <p:grpSp>
        <p:nvGrpSpPr>
          <p:cNvPr id="42" name="グループ化 41">
            <a:extLst>
              <a:ext uri="{FF2B5EF4-FFF2-40B4-BE49-F238E27FC236}">
                <a16:creationId xmlns:a16="http://schemas.microsoft.com/office/drawing/2014/main" id="{B93C2674-26CE-164B-A2EC-6BD22E9A4349}"/>
              </a:ext>
            </a:extLst>
          </p:cNvPr>
          <p:cNvGrpSpPr/>
          <p:nvPr/>
        </p:nvGrpSpPr>
        <p:grpSpPr>
          <a:xfrm>
            <a:off x="7921730" y="857308"/>
            <a:ext cx="1537824" cy="1109183"/>
            <a:chOff x="356842" y="2955290"/>
            <a:chExt cx="2816762" cy="1109183"/>
          </a:xfrm>
        </p:grpSpPr>
        <p:sp>
          <p:nvSpPr>
            <p:cNvPr id="43" name="正方形/長方形 42">
              <a:extLst>
                <a:ext uri="{FF2B5EF4-FFF2-40B4-BE49-F238E27FC236}">
                  <a16:creationId xmlns:a16="http://schemas.microsoft.com/office/drawing/2014/main" id="{E51B68F2-D22F-E24B-89B3-4CB71B903480}"/>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44" name="テキスト ボックス 43">
              <a:extLst>
                <a:ext uri="{FF2B5EF4-FFF2-40B4-BE49-F238E27FC236}">
                  <a16:creationId xmlns:a16="http://schemas.microsoft.com/office/drawing/2014/main" id="{31A3BF54-5DD5-9246-BB39-C09A1FE734B4}"/>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定着化の促進（</a:t>
              </a:r>
              <a:r>
                <a:rPr kumimoji="1" lang="en-US" altLang="ja-JP" sz="1200" dirty="0">
                  <a:solidFill>
                    <a:schemeClr val="tx1">
                      <a:lumMod val="75000"/>
                      <a:lumOff val="25000"/>
                    </a:schemeClr>
                  </a:solidFill>
                  <a:latin typeface="+mn-ea"/>
                </a:rPr>
                <a:t>※</a:t>
              </a:r>
              <a:r>
                <a:rPr kumimoji="1" lang="ja-JP" altLang="en-US" sz="1200">
                  <a:solidFill>
                    <a:schemeClr val="tx1">
                      <a:lumMod val="75000"/>
                      <a:lumOff val="25000"/>
                    </a:schemeClr>
                  </a:solidFill>
                  <a:latin typeface="+mn-ea"/>
                </a:rPr>
                <a:t>定着せず目標未達成）</a:t>
              </a:r>
              <a:endParaRPr kumimoji="1" lang="ja-JP" altLang="en-US" sz="1200" dirty="0">
                <a:solidFill>
                  <a:schemeClr val="tx1">
                    <a:lumMod val="75000"/>
                    <a:lumOff val="25000"/>
                  </a:schemeClr>
                </a:solidFill>
                <a:latin typeface="+mn-ea"/>
              </a:endParaRPr>
            </a:p>
          </p:txBody>
        </p:sp>
      </p:grpSp>
      <p:cxnSp>
        <p:nvCxnSpPr>
          <p:cNvPr id="45" name="直線矢印コネクタ 24">
            <a:extLst>
              <a:ext uri="{FF2B5EF4-FFF2-40B4-BE49-F238E27FC236}">
                <a16:creationId xmlns:a16="http://schemas.microsoft.com/office/drawing/2014/main" id="{98E3E20A-C585-7C40-BE86-8057B42D256A}"/>
              </a:ext>
            </a:extLst>
          </p:cNvPr>
          <p:cNvCxnSpPr>
            <a:cxnSpLocks/>
            <a:stCxn id="23" idx="3"/>
            <a:endCxn id="26" idx="1"/>
          </p:cNvCxnSpPr>
          <p:nvPr/>
        </p:nvCxnSpPr>
        <p:spPr>
          <a:xfrm>
            <a:off x="2523714" y="1411900"/>
            <a:ext cx="19613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24">
            <a:extLst>
              <a:ext uri="{FF2B5EF4-FFF2-40B4-BE49-F238E27FC236}">
                <a16:creationId xmlns:a16="http://schemas.microsoft.com/office/drawing/2014/main" id="{223C6A7B-CF3C-7347-9A23-B7242B08D6C7}"/>
              </a:ext>
            </a:extLst>
          </p:cNvPr>
          <p:cNvCxnSpPr>
            <a:cxnSpLocks/>
            <a:stCxn id="26" idx="3"/>
            <a:endCxn id="29" idx="1"/>
          </p:cNvCxnSpPr>
          <p:nvPr/>
        </p:nvCxnSpPr>
        <p:spPr>
          <a:xfrm>
            <a:off x="4257674" y="1411900"/>
            <a:ext cx="19613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24">
            <a:extLst>
              <a:ext uri="{FF2B5EF4-FFF2-40B4-BE49-F238E27FC236}">
                <a16:creationId xmlns:a16="http://schemas.microsoft.com/office/drawing/2014/main" id="{CFEEABC7-C28A-A542-A9C1-CD8AAEB0A0A3}"/>
              </a:ext>
            </a:extLst>
          </p:cNvPr>
          <p:cNvCxnSpPr>
            <a:cxnSpLocks/>
            <a:stCxn id="29" idx="3"/>
            <a:endCxn id="40" idx="1"/>
          </p:cNvCxnSpPr>
          <p:nvPr/>
        </p:nvCxnSpPr>
        <p:spPr>
          <a:xfrm>
            <a:off x="5991634" y="1411900"/>
            <a:ext cx="19613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24">
            <a:extLst>
              <a:ext uri="{FF2B5EF4-FFF2-40B4-BE49-F238E27FC236}">
                <a16:creationId xmlns:a16="http://schemas.microsoft.com/office/drawing/2014/main" id="{41CE82A7-35AE-6242-A97B-2666C6735BCB}"/>
              </a:ext>
            </a:extLst>
          </p:cNvPr>
          <p:cNvCxnSpPr>
            <a:cxnSpLocks/>
            <a:stCxn id="40" idx="3"/>
            <a:endCxn id="43" idx="1"/>
          </p:cNvCxnSpPr>
          <p:nvPr/>
        </p:nvCxnSpPr>
        <p:spPr>
          <a:xfrm>
            <a:off x="7725594" y="1411900"/>
            <a:ext cx="19613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C54F90D2-F11B-F748-A309-7E0A7400B39B}"/>
              </a:ext>
            </a:extLst>
          </p:cNvPr>
          <p:cNvGrpSpPr/>
          <p:nvPr/>
        </p:nvGrpSpPr>
        <p:grpSpPr>
          <a:xfrm>
            <a:off x="985890" y="2308267"/>
            <a:ext cx="1537824" cy="4011097"/>
            <a:chOff x="985890" y="2308267"/>
            <a:chExt cx="1537824" cy="4011097"/>
          </a:xfrm>
        </p:grpSpPr>
        <p:grpSp>
          <p:nvGrpSpPr>
            <p:cNvPr id="50" name="グループ化 49">
              <a:extLst>
                <a:ext uri="{FF2B5EF4-FFF2-40B4-BE49-F238E27FC236}">
                  <a16:creationId xmlns:a16="http://schemas.microsoft.com/office/drawing/2014/main" id="{55E4B79D-82A5-7B4B-B55B-DBE2B13D578D}"/>
                </a:ext>
              </a:extLst>
            </p:cNvPr>
            <p:cNvGrpSpPr/>
            <p:nvPr/>
          </p:nvGrpSpPr>
          <p:grpSpPr>
            <a:xfrm>
              <a:off x="985890" y="2308267"/>
              <a:ext cx="1537824" cy="1109183"/>
              <a:chOff x="356842" y="2955290"/>
              <a:chExt cx="2816762" cy="1109183"/>
            </a:xfrm>
          </p:grpSpPr>
          <p:sp>
            <p:nvSpPr>
              <p:cNvPr id="51" name="正方形/長方形 50">
                <a:extLst>
                  <a:ext uri="{FF2B5EF4-FFF2-40B4-BE49-F238E27FC236}">
                    <a16:creationId xmlns:a16="http://schemas.microsoft.com/office/drawing/2014/main" id="{0D72626D-B36E-D641-BC76-1FF801C5CAD4}"/>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2" name="テキスト ボックス 51">
                <a:extLst>
                  <a:ext uri="{FF2B5EF4-FFF2-40B4-BE49-F238E27FC236}">
                    <a16:creationId xmlns:a16="http://schemas.microsoft.com/office/drawing/2014/main" id="{4D554A2A-75E2-9D4D-A421-926881F04A1F}"/>
                  </a:ext>
                </a:extLst>
              </p:cNvPr>
              <p:cNvSpPr txBox="1"/>
              <p:nvPr/>
            </p:nvSpPr>
            <p:spPr>
              <a:xfrm>
                <a:off x="539205" y="3055054"/>
                <a:ext cx="2452034"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マニュアルツールの情報収集</a:t>
                </a:r>
                <a:endParaRPr kumimoji="1" lang="ja-JP" altLang="en-US" sz="1200" dirty="0">
                  <a:solidFill>
                    <a:schemeClr val="tx1">
                      <a:lumMod val="75000"/>
                      <a:lumOff val="25000"/>
                    </a:schemeClr>
                  </a:solidFill>
                  <a:latin typeface="+mn-ea"/>
                </a:endParaRPr>
              </a:p>
            </p:txBody>
          </p:sp>
        </p:grpSp>
        <p:grpSp>
          <p:nvGrpSpPr>
            <p:cNvPr id="53" name="グループ化 52">
              <a:extLst>
                <a:ext uri="{FF2B5EF4-FFF2-40B4-BE49-F238E27FC236}">
                  <a16:creationId xmlns:a16="http://schemas.microsoft.com/office/drawing/2014/main" id="{F878757E-A9D5-E047-9B24-7EF5BBD0ADBD}"/>
                </a:ext>
              </a:extLst>
            </p:cNvPr>
            <p:cNvGrpSpPr/>
            <p:nvPr/>
          </p:nvGrpSpPr>
          <p:grpSpPr>
            <a:xfrm>
              <a:off x="985890" y="3759224"/>
              <a:ext cx="1537824" cy="1109183"/>
              <a:chOff x="356842" y="2955290"/>
              <a:chExt cx="2816762" cy="1109183"/>
            </a:xfrm>
          </p:grpSpPr>
          <p:sp>
            <p:nvSpPr>
              <p:cNvPr id="54" name="正方形/長方形 53">
                <a:extLst>
                  <a:ext uri="{FF2B5EF4-FFF2-40B4-BE49-F238E27FC236}">
                    <a16:creationId xmlns:a16="http://schemas.microsoft.com/office/drawing/2014/main" id="{A7FA642B-6766-5A41-9B90-A83221FFA8F2}"/>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5" name="テキスト ボックス 54">
                <a:extLst>
                  <a:ext uri="{FF2B5EF4-FFF2-40B4-BE49-F238E27FC236}">
                    <a16:creationId xmlns:a16="http://schemas.microsoft.com/office/drawing/2014/main" id="{2C48D029-BDDE-3443-A2D5-62B920ACCBDF}"/>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4</a:t>
                </a:r>
                <a:r>
                  <a:rPr kumimoji="1" lang="ja-JP" altLang="en-US" sz="1200">
                    <a:solidFill>
                      <a:schemeClr val="tx1">
                        <a:lumMod val="75000"/>
                        <a:lumOff val="25000"/>
                      </a:schemeClr>
                    </a:solidFill>
                    <a:latin typeface="+mn-ea"/>
                  </a:rPr>
                  <a:t>社分の情報を比較して</a:t>
                </a:r>
                <a:r>
                  <a:rPr kumimoji="1" lang="en-US" altLang="ja-JP" sz="1200" dirty="0">
                    <a:solidFill>
                      <a:schemeClr val="tx1">
                        <a:lumMod val="75000"/>
                        <a:lumOff val="25000"/>
                      </a:schemeClr>
                    </a:solidFill>
                    <a:latin typeface="+mn-ea"/>
                  </a:rPr>
                  <a:t>S</a:t>
                </a:r>
                <a:r>
                  <a:rPr kumimoji="1" lang="ja-JP" altLang="en-US" sz="1200">
                    <a:solidFill>
                      <a:schemeClr val="tx1">
                        <a:lumMod val="75000"/>
                        <a:lumOff val="25000"/>
                      </a:schemeClr>
                    </a:solidFill>
                    <a:latin typeface="+mn-ea"/>
                  </a:rPr>
                  <a:t>社に決定</a:t>
                </a:r>
                <a:endParaRPr kumimoji="1" lang="ja-JP" altLang="en-US" sz="1200" dirty="0">
                  <a:solidFill>
                    <a:schemeClr val="tx1">
                      <a:lumMod val="75000"/>
                      <a:lumOff val="25000"/>
                    </a:schemeClr>
                  </a:solidFill>
                  <a:latin typeface="+mn-ea"/>
                </a:endParaRPr>
              </a:p>
            </p:txBody>
          </p:sp>
        </p:grpSp>
        <p:grpSp>
          <p:nvGrpSpPr>
            <p:cNvPr id="56" name="グループ化 55">
              <a:extLst>
                <a:ext uri="{FF2B5EF4-FFF2-40B4-BE49-F238E27FC236}">
                  <a16:creationId xmlns:a16="http://schemas.microsoft.com/office/drawing/2014/main" id="{6E1A79CD-3330-614C-9BAB-6738089B4E5B}"/>
                </a:ext>
              </a:extLst>
            </p:cNvPr>
            <p:cNvGrpSpPr/>
            <p:nvPr/>
          </p:nvGrpSpPr>
          <p:grpSpPr>
            <a:xfrm>
              <a:off x="985890" y="5210181"/>
              <a:ext cx="1537824" cy="1109183"/>
              <a:chOff x="356842" y="2955290"/>
              <a:chExt cx="2816762" cy="1109183"/>
            </a:xfrm>
          </p:grpSpPr>
          <p:sp>
            <p:nvSpPr>
              <p:cNvPr id="57" name="正方形/長方形 56">
                <a:extLst>
                  <a:ext uri="{FF2B5EF4-FFF2-40B4-BE49-F238E27FC236}">
                    <a16:creationId xmlns:a16="http://schemas.microsoft.com/office/drawing/2014/main" id="{501B1315-1636-A946-B06E-E76F07D996AC}"/>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8" name="テキスト ボックス 57">
                <a:extLst>
                  <a:ext uri="{FF2B5EF4-FFF2-40B4-BE49-F238E27FC236}">
                    <a16:creationId xmlns:a16="http://schemas.microsoft.com/office/drawing/2014/main" id="{DE3BFD35-9683-FC44-B8D6-C99F341A5546}"/>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この段階で社長の承諾を得ておいた</a:t>
                </a:r>
                <a:endParaRPr kumimoji="1" lang="ja-JP" altLang="en-US" sz="1200" dirty="0">
                  <a:solidFill>
                    <a:schemeClr val="tx1">
                      <a:lumMod val="75000"/>
                      <a:lumOff val="25000"/>
                    </a:schemeClr>
                  </a:solidFill>
                  <a:latin typeface="+mn-ea"/>
                </a:endParaRPr>
              </a:p>
            </p:txBody>
          </p:sp>
        </p:grpSp>
      </p:grpSp>
      <p:grpSp>
        <p:nvGrpSpPr>
          <p:cNvPr id="61" name="グループ化 60">
            <a:extLst>
              <a:ext uri="{FF2B5EF4-FFF2-40B4-BE49-F238E27FC236}">
                <a16:creationId xmlns:a16="http://schemas.microsoft.com/office/drawing/2014/main" id="{38595C1B-3D0E-3F42-85CC-385DFBD9A71F}"/>
              </a:ext>
            </a:extLst>
          </p:cNvPr>
          <p:cNvGrpSpPr/>
          <p:nvPr/>
        </p:nvGrpSpPr>
        <p:grpSpPr>
          <a:xfrm>
            <a:off x="2718476" y="2308267"/>
            <a:ext cx="1537824" cy="1109183"/>
            <a:chOff x="356842" y="2955290"/>
            <a:chExt cx="2816762" cy="1109183"/>
          </a:xfrm>
        </p:grpSpPr>
        <p:sp>
          <p:nvSpPr>
            <p:cNvPr id="68" name="正方形/長方形 67">
              <a:extLst>
                <a:ext uri="{FF2B5EF4-FFF2-40B4-BE49-F238E27FC236}">
                  <a16:creationId xmlns:a16="http://schemas.microsoft.com/office/drawing/2014/main" id="{D6ABD7DE-388A-0040-9074-98764464A931}"/>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69" name="テキスト ボックス 68">
              <a:extLst>
                <a:ext uri="{FF2B5EF4-FFF2-40B4-BE49-F238E27FC236}">
                  <a16:creationId xmlns:a16="http://schemas.microsoft.com/office/drawing/2014/main" id="{75732310-F700-8549-9CA6-F163C17C1FDD}"/>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社長を交えた幹部会議で導入の提案</a:t>
              </a:r>
              <a:endParaRPr kumimoji="1" lang="ja-JP" altLang="en-US" sz="1200" dirty="0">
                <a:solidFill>
                  <a:schemeClr val="tx1">
                    <a:lumMod val="75000"/>
                    <a:lumOff val="25000"/>
                  </a:schemeClr>
                </a:solidFill>
                <a:latin typeface="+mn-ea"/>
              </a:endParaRPr>
            </a:p>
          </p:txBody>
        </p:sp>
      </p:grpSp>
      <p:grpSp>
        <p:nvGrpSpPr>
          <p:cNvPr id="62" name="グループ化 61">
            <a:extLst>
              <a:ext uri="{FF2B5EF4-FFF2-40B4-BE49-F238E27FC236}">
                <a16:creationId xmlns:a16="http://schemas.microsoft.com/office/drawing/2014/main" id="{C6CF2530-9816-F249-828B-46463674DE3D}"/>
              </a:ext>
            </a:extLst>
          </p:cNvPr>
          <p:cNvGrpSpPr/>
          <p:nvPr/>
        </p:nvGrpSpPr>
        <p:grpSpPr>
          <a:xfrm>
            <a:off x="2718476" y="3759224"/>
            <a:ext cx="1537824" cy="1109183"/>
            <a:chOff x="356842" y="2955290"/>
            <a:chExt cx="2816762" cy="1109183"/>
          </a:xfrm>
        </p:grpSpPr>
        <p:sp>
          <p:nvSpPr>
            <p:cNvPr id="66" name="正方形/長方形 65">
              <a:extLst>
                <a:ext uri="{FF2B5EF4-FFF2-40B4-BE49-F238E27FC236}">
                  <a16:creationId xmlns:a16="http://schemas.microsoft.com/office/drawing/2014/main" id="{506B13A5-4A3F-9F4C-80AD-6ABB3914F545}"/>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67" name="テキスト ボックス 66">
              <a:extLst>
                <a:ext uri="{FF2B5EF4-FFF2-40B4-BE49-F238E27FC236}">
                  <a16:creationId xmlns:a16="http://schemas.microsoft.com/office/drawing/2014/main" id="{544A52C9-D41C-D045-A415-63008A5D823D}"/>
                </a:ext>
              </a:extLst>
            </p:cNvPr>
            <p:cNvSpPr txBox="1"/>
            <p:nvPr/>
          </p:nvSpPr>
          <p:spPr>
            <a:xfrm>
              <a:off x="539205" y="3055054"/>
              <a:ext cx="2452034"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マニュアル導入チームを結成</a:t>
              </a:r>
              <a:endParaRPr kumimoji="1" lang="ja-JP" altLang="en-US" sz="1200" dirty="0">
                <a:solidFill>
                  <a:schemeClr val="tx1">
                    <a:lumMod val="75000"/>
                    <a:lumOff val="25000"/>
                  </a:schemeClr>
                </a:solidFill>
                <a:latin typeface="+mn-ea"/>
              </a:endParaRPr>
            </a:p>
          </p:txBody>
        </p:sp>
      </p:grpSp>
      <p:grpSp>
        <p:nvGrpSpPr>
          <p:cNvPr id="63" name="グループ化 62">
            <a:extLst>
              <a:ext uri="{FF2B5EF4-FFF2-40B4-BE49-F238E27FC236}">
                <a16:creationId xmlns:a16="http://schemas.microsoft.com/office/drawing/2014/main" id="{F4463F3A-B7DB-A94D-B908-DB31F2ED3A08}"/>
              </a:ext>
            </a:extLst>
          </p:cNvPr>
          <p:cNvGrpSpPr/>
          <p:nvPr/>
        </p:nvGrpSpPr>
        <p:grpSpPr>
          <a:xfrm>
            <a:off x="2718476" y="5210181"/>
            <a:ext cx="1537824" cy="1109183"/>
            <a:chOff x="356842" y="2955290"/>
            <a:chExt cx="2816762" cy="1109183"/>
          </a:xfrm>
        </p:grpSpPr>
        <p:sp>
          <p:nvSpPr>
            <p:cNvPr id="64" name="正方形/長方形 63">
              <a:extLst>
                <a:ext uri="{FF2B5EF4-FFF2-40B4-BE49-F238E27FC236}">
                  <a16:creationId xmlns:a16="http://schemas.microsoft.com/office/drawing/2014/main" id="{40537662-1DAC-9A41-9BE4-E1AA5F21B944}"/>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65" name="テキスト ボックス 64">
              <a:extLst>
                <a:ext uri="{FF2B5EF4-FFF2-40B4-BE49-F238E27FC236}">
                  <a16:creationId xmlns:a16="http://schemas.microsoft.com/office/drawing/2014/main" id="{B69EF9AD-3C4E-434C-BFE4-1169DD31BA7E}"/>
                </a:ext>
              </a:extLst>
            </p:cNvPr>
            <p:cNvSpPr txBox="1"/>
            <p:nvPr/>
          </p:nvSpPr>
          <p:spPr>
            <a:xfrm>
              <a:off x="539205" y="3055054"/>
              <a:ext cx="2452034"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予算取りなど事務的な手続き</a:t>
              </a:r>
              <a:endParaRPr kumimoji="1" lang="ja-JP" altLang="en-US" sz="1200" dirty="0">
                <a:solidFill>
                  <a:schemeClr val="tx1">
                    <a:lumMod val="75000"/>
                    <a:lumOff val="25000"/>
                  </a:schemeClr>
                </a:solidFill>
                <a:latin typeface="+mn-ea"/>
              </a:endParaRPr>
            </a:p>
          </p:txBody>
        </p:sp>
      </p:grpSp>
      <p:grpSp>
        <p:nvGrpSpPr>
          <p:cNvPr id="71" name="グループ化 70">
            <a:extLst>
              <a:ext uri="{FF2B5EF4-FFF2-40B4-BE49-F238E27FC236}">
                <a16:creationId xmlns:a16="http://schemas.microsoft.com/office/drawing/2014/main" id="{D787A70D-4853-A441-870A-2E1636F6605A}"/>
              </a:ext>
            </a:extLst>
          </p:cNvPr>
          <p:cNvGrpSpPr/>
          <p:nvPr/>
        </p:nvGrpSpPr>
        <p:grpSpPr>
          <a:xfrm>
            <a:off x="4451062" y="2308267"/>
            <a:ext cx="1537824" cy="1109183"/>
            <a:chOff x="356842" y="2955290"/>
            <a:chExt cx="2816762" cy="1109183"/>
          </a:xfrm>
        </p:grpSpPr>
        <p:sp>
          <p:nvSpPr>
            <p:cNvPr id="78" name="正方形/長方形 77">
              <a:extLst>
                <a:ext uri="{FF2B5EF4-FFF2-40B4-BE49-F238E27FC236}">
                  <a16:creationId xmlns:a16="http://schemas.microsoft.com/office/drawing/2014/main" id="{91A21000-4A88-3144-84C7-6010AAA569B1}"/>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79" name="テキスト ボックス 78">
              <a:extLst>
                <a:ext uri="{FF2B5EF4-FFF2-40B4-BE49-F238E27FC236}">
                  <a16:creationId xmlns:a16="http://schemas.microsoft.com/office/drawing/2014/main" id="{E5551297-0B01-4C4C-9B7A-E60B31426376}"/>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担当者＋幹部で操作方法のセミナー受講</a:t>
              </a:r>
              <a:endParaRPr kumimoji="1" lang="ja-JP" altLang="en-US" sz="1200" dirty="0">
                <a:solidFill>
                  <a:schemeClr val="tx1">
                    <a:lumMod val="75000"/>
                    <a:lumOff val="25000"/>
                  </a:schemeClr>
                </a:solidFill>
                <a:latin typeface="+mn-ea"/>
              </a:endParaRPr>
            </a:p>
          </p:txBody>
        </p:sp>
      </p:grpSp>
      <p:grpSp>
        <p:nvGrpSpPr>
          <p:cNvPr id="81" name="グループ化 80">
            <a:extLst>
              <a:ext uri="{FF2B5EF4-FFF2-40B4-BE49-F238E27FC236}">
                <a16:creationId xmlns:a16="http://schemas.microsoft.com/office/drawing/2014/main" id="{5F6BFD67-F362-E24A-8750-E0615CA7E9F0}"/>
              </a:ext>
            </a:extLst>
          </p:cNvPr>
          <p:cNvGrpSpPr/>
          <p:nvPr/>
        </p:nvGrpSpPr>
        <p:grpSpPr>
          <a:xfrm>
            <a:off x="6183648" y="2308267"/>
            <a:ext cx="1537824" cy="1109183"/>
            <a:chOff x="356842" y="2955290"/>
            <a:chExt cx="2816762" cy="1109183"/>
          </a:xfrm>
        </p:grpSpPr>
        <p:sp>
          <p:nvSpPr>
            <p:cNvPr id="88" name="正方形/長方形 87">
              <a:extLst>
                <a:ext uri="{FF2B5EF4-FFF2-40B4-BE49-F238E27FC236}">
                  <a16:creationId xmlns:a16="http://schemas.microsoft.com/office/drawing/2014/main" id="{5934CEB5-EC8D-E34D-B0D5-3664DA060EEE}"/>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89" name="テキスト ボックス 88">
              <a:extLst>
                <a:ext uri="{FF2B5EF4-FFF2-40B4-BE49-F238E27FC236}">
                  <a16:creationId xmlns:a16="http://schemas.microsoft.com/office/drawing/2014/main" id="{18610EF6-8D5F-134A-BCAF-53083B4A63EA}"/>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まずは既存のマニュアルを電子化</a:t>
              </a:r>
              <a:endParaRPr kumimoji="1" lang="ja-JP" altLang="en-US" sz="1200" dirty="0">
                <a:solidFill>
                  <a:schemeClr val="tx1">
                    <a:lumMod val="75000"/>
                    <a:lumOff val="25000"/>
                  </a:schemeClr>
                </a:solidFill>
                <a:latin typeface="+mn-ea"/>
              </a:endParaRPr>
            </a:p>
          </p:txBody>
        </p:sp>
      </p:grpSp>
      <p:grpSp>
        <p:nvGrpSpPr>
          <p:cNvPr id="82" name="グループ化 81">
            <a:extLst>
              <a:ext uri="{FF2B5EF4-FFF2-40B4-BE49-F238E27FC236}">
                <a16:creationId xmlns:a16="http://schemas.microsoft.com/office/drawing/2014/main" id="{5BD2E11E-97A7-4D45-84D4-771A41AF9432}"/>
              </a:ext>
            </a:extLst>
          </p:cNvPr>
          <p:cNvGrpSpPr/>
          <p:nvPr/>
        </p:nvGrpSpPr>
        <p:grpSpPr>
          <a:xfrm>
            <a:off x="6183648" y="3759224"/>
            <a:ext cx="1537824" cy="1109183"/>
            <a:chOff x="356842" y="2955290"/>
            <a:chExt cx="2816762" cy="1109183"/>
          </a:xfrm>
        </p:grpSpPr>
        <p:sp>
          <p:nvSpPr>
            <p:cNvPr id="86" name="正方形/長方形 85">
              <a:extLst>
                <a:ext uri="{FF2B5EF4-FFF2-40B4-BE49-F238E27FC236}">
                  <a16:creationId xmlns:a16="http://schemas.microsoft.com/office/drawing/2014/main" id="{750861B9-553F-CF4D-921F-6E967B524BAA}"/>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87" name="テキスト ボックス 86">
              <a:extLst>
                <a:ext uri="{FF2B5EF4-FFF2-40B4-BE49-F238E27FC236}">
                  <a16:creationId xmlns:a16="http://schemas.microsoft.com/office/drawing/2014/main" id="{EF625CBA-B9D0-4847-9BAC-F87664CDA1C8}"/>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幹部メンバー以外にも定例会で周知</a:t>
              </a:r>
              <a:endParaRPr kumimoji="1" lang="ja-JP" altLang="en-US" sz="1200" dirty="0">
                <a:solidFill>
                  <a:schemeClr val="tx1">
                    <a:lumMod val="75000"/>
                    <a:lumOff val="25000"/>
                  </a:schemeClr>
                </a:solidFill>
                <a:latin typeface="+mn-ea"/>
              </a:endParaRPr>
            </a:p>
          </p:txBody>
        </p:sp>
      </p:grpSp>
      <p:grpSp>
        <p:nvGrpSpPr>
          <p:cNvPr id="83" name="グループ化 82">
            <a:extLst>
              <a:ext uri="{FF2B5EF4-FFF2-40B4-BE49-F238E27FC236}">
                <a16:creationId xmlns:a16="http://schemas.microsoft.com/office/drawing/2014/main" id="{D2059910-6B91-5041-B85F-E95D9738B0D2}"/>
              </a:ext>
            </a:extLst>
          </p:cNvPr>
          <p:cNvGrpSpPr/>
          <p:nvPr/>
        </p:nvGrpSpPr>
        <p:grpSpPr>
          <a:xfrm>
            <a:off x="6183648" y="5210181"/>
            <a:ext cx="1537824" cy="1109183"/>
            <a:chOff x="356842" y="2955290"/>
            <a:chExt cx="2816762" cy="1109183"/>
          </a:xfrm>
        </p:grpSpPr>
        <p:sp>
          <p:nvSpPr>
            <p:cNvPr id="84" name="正方形/長方形 83">
              <a:extLst>
                <a:ext uri="{FF2B5EF4-FFF2-40B4-BE49-F238E27FC236}">
                  <a16:creationId xmlns:a16="http://schemas.microsoft.com/office/drawing/2014/main" id="{02DBCC77-9B8B-9F43-82E1-0DEA5F18D99A}"/>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85" name="テキスト ボックス 84">
              <a:extLst>
                <a:ext uri="{FF2B5EF4-FFF2-40B4-BE49-F238E27FC236}">
                  <a16:creationId xmlns:a16="http://schemas.microsoft.com/office/drawing/2014/main" id="{DED7350A-0AFB-024F-9571-B4CB12E36F5E}"/>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現場メンバーも操作セミナーに参加</a:t>
              </a:r>
              <a:endParaRPr kumimoji="1" lang="ja-JP" altLang="en-US" sz="1200" dirty="0">
                <a:solidFill>
                  <a:schemeClr val="tx1">
                    <a:lumMod val="75000"/>
                    <a:lumOff val="25000"/>
                  </a:schemeClr>
                </a:solidFill>
                <a:latin typeface="+mn-ea"/>
              </a:endParaRPr>
            </a:p>
          </p:txBody>
        </p:sp>
      </p:grpSp>
      <p:grpSp>
        <p:nvGrpSpPr>
          <p:cNvPr id="91" name="グループ化 90">
            <a:extLst>
              <a:ext uri="{FF2B5EF4-FFF2-40B4-BE49-F238E27FC236}">
                <a16:creationId xmlns:a16="http://schemas.microsoft.com/office/drawing/2014/main" id="{D5E67863-949D-5349-854E-896BD65B005D}"/>
              </a:ext>
            </a:extLst>
          </p:cNvPr>
          <p:cNvGrpSpPr/>
          <p:nvPr/>
        </p:nvGrpSpPr>
        <p:grpSpPr>
          <a:xfrm>
            <a:off x="7916235" y="2308267"/>
            <a:ext cx="1537824" cy="1109183"/>
            <a:chOff x="356842" y="2955290"/>
            <a:chExt cx="2816762" cy="1109183"/>
          </a:xfrm>
        </p:grpSpPr>
        <p:sp>
          <p:nvSpPr>
            <p:cNvPr id="98" name="正方形/長方形 97">
              <a:extLst>
                <a:ext uri="{FF2B5EF4-FFF2-40B4-BE49-F238E27FC236}">
                  <a16:creationId xmlns:a16="http://schemas.microsoft.com/office/drawing/2014/main" id="{06769AAD-FD83-9F40-8EA0-0350D37CE38E}"/>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99" name="テキスト ボックス 98">
              <a:extLst>
                <a:ext uri="{FF2B5EF4-FFF2-40B4-BE49-F238E27FC236}">
                  <a16:creationId xmlns:a16="http://schemas.microsoft.com/office/drawing/2014/main" id="{39E83D09-804F-4343-BCAB-709C26CDDEC9}"/>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現場に作成をまかせるができない</a:t>
              </a:r>
              <a:endParaRPr kumimoji="1" lang="ja-JP" altLang="en-US" sz="1200" dirty="0">
                <a:solidFill>
                  <a:schemeClr val="tx1">
                    <a:lumMod val="75000"/>
                    <a:lumOff val="25000"/>
                  </a:schemeClr>
                </a:solidFill>
                <a:latin typeface="+mn-ea"/>
              </a:endParaRPr>
            </a:p>
          </p:txBody>
        </p:sp>
      </p:grpSp>
      <p:grpSp>
        <p:nvGrpSpPr>
          <p:cNvPr id="92" name="グループ化 91">
            <a:extLst>
              <a:ext uri="{FF2B5EF4-FFF2-40B4-BE49-F238E27FC236}">
                <a16:creationId xmlns:a16="http://schemas.microsoft.com/office/drawing/2014/main" id="{5F841E4F-F896-2F44-A3F2-F068C2351844}"/>
              </a:ext>
            </a:extLst>
          </p:cNvPr>
          <p:cNvGrpSpPr/>
          <p:nvPr/>
        </p:nvGrpSpPr>
        <p:grpSpPr>
          <a:xfrm>
            <a:off x="7916235" y="3759224"/>
            <a:ext cx="1537824" cy="1109183"/>
            <a:chOff x="356842" y="2955290"/>
            <a:chExt cx="2816762" cy="1109183"/>
          </a:xfrm>
        </p:grpSpPr>
        <p:sp>
          <p:nvSpPr>
            <p:cNvPr id="96" name="正方形/長方形 95">
              <a:extLst>
                <a:ext uri="{FF2B5EF4-FFF2-40B4-BE49-F238E27FC236}">
                  <a16:creationId xmlns:a16="http://schemas.microsoft.com/office/drawing/2014/main" id="{F2485FE2-345E-1A47-B0B9-FA999C4FABD2}"/>
                </a:ext>
              </a:extLst>
            </p:cNvPr>
            <p:cNvSpPr/>
            <p:nvPr/>
          </p:nvSpPr>
          <p:spPr>
            <a:xfrm>
              <a:off x="356842" y="2955290"/>
              <a:ext cx="2816762" cy="1109183"/>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97" name="テキスト ボックス 96">
              <a:extLst>
                <a:ext uri="{FF2B5EF4-FFF2-40B4-BE49-F238E27FC236}">
                  <a16:creationId xmlns:a16="http://schemas.microsoft.com/office/drawing/2014/main" id="{E04F64EF-BB1B-8941-A5A9-4962FC00A241}"/>
                </a:ext>
              </a:extLst>
            </p:cNvPr>
            <p:cNvSpPr txBox="1"/>
            <p:nvPr/>
          </p:nvSpPr>
          <p:spPr>
            <a:xfrm>
              <a:off x="539205" y="3055054"/>
              <a:ext cx="2452034"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やり直しているうちに萎えてしまう</a:t>
              </a:r>
              <a:endParaRPr kumimoji="1" lang="ja-JP" altLang="en-US" sz="1200" dirty="0">
                <a:solidFill>
                  <a:schemeClr val="tx1">
                    <a:lumMod val="75000"/>
                    <a:lumOff val="25000"/>
                  </a:schemeClr>
                </a:solidFill>
                <a:latin typeface="+mn-ea"/>
              </a:endParaRPr>
            </a:p>
          </p:txBody>
        </p:sp>
      </p:grpSp>
    </p:spTree>
    <p:extLst>
      <p:ext uri="{BB962C8B-B14F-4D97-AF65-F5344CB8AC3E}">
        <p14:creationId xmlns:p14="http://schemas.microsoft.com/office/powerpoint/2010/main" val="244627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5151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05_</a:t>
            </a:r>
            <a:r>
              <a:rPr lang="ja-JP" altLang="en-US" sz="1200" b="1">
                <a:solidFill>
                  <a:schemeClr val="tx1">
                    <a:lumMod val="75000"/>
                    <a:lumOff val="25000"/>
                  </a:schemeClr>
                </a:solidFill>
                <a:latin typeface="+mn-ea"/>
              </a:rPr>
              <a:t>アブダクション</a:t>
            </a:r>
            <a:endParaRPr kumimoji="1" lang="ja-JP" altLang="en-US" sz="1200" b="1" dirty="0">
              <a:solidFill>
                <a:schemeClr val="tx1">
                  <a:lumMod val="75000"/>
                  <a:lumOff val="25000"/>
                </a:schemeClr>
              </a:solidFill>
              <a:latin typeface="+mn-ea"/>
            </a:endParaRPr>
          </a:p>
        </p:txBody>
      </p:sp>
      <p:sp>
        <p:nvSpPr>
          <p:cNvPr id="55" name="正方形/長方形 54">
            <a:extLst>
              <a:ext uri="{FF2B5EF4-FFF2-40B4-BE49-F238E27FC236}">
                <a16:creationId xmlns:a16="http://schemas.microsoft.com/office/drawing/2014/main" id="{A9BD8CFF-6732-6B46-8B77-14A796AD37F5}"/>
              </a:ext>
            </a:extLst>
          </p:cNvPr>
          <p:cNvSpPr/>
          <p:nvPr/>
        </p:nvSpPr>
        <p:spPr>
          <a:xfrm>
            <a:off x="356843" y="686423"/>
            <a:ext cx="518281" cy="17418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73AE479B-43EF-6B43-A7DC-551ACF333B0F}"/>
              </a:ext>
            </a:extLst>
          </p:cNvPr>
          <p:cNvSpPr/>
          <p:nvPr/>
        </p:nvSpPr>
        <p:spPr>
          <a:xfrm>
            <a:off x="356841" y="686423"/>
            <a:ext cx="9200781" cy="17418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7" name="直線コネクタ 56">
            <a:extLst>
              <a:ext uri="{FF2B5EF4-FFF2-40B4-BE49-F238E27FC236}">
                <a16:creationId xmlns:a16="http://schemas.microsoft.com/office/drawing/2014/main" id="{1F279EBA-5C03-B24A-A61F-C69D7C138460}"/>
              </a:ext>
            </a:extLst>
          </p:cNvPr>
          <p:cNvCxnSpPr>
            <a:cxnSpLocks/>
          </p:cNvCxnSpPr>
          <p:nvPr/>
        </p:nvCxnSpPr>
        <p:spPr>
          <a:xfrm flipH="1">
            <a:off x="883589" y="686423"/>
            <a:ext cx="4233" cy="17418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2B35FC4C-4A42-9B49-A94C-D61E1B3B6164}"/>
              </a:ext>
            </a:extLst>
          </p:cNvPr>
          <p:cNvSpPr txBox="1"/>
          <p:nvPr/>
        </p:nvSpPr>
        <p:spPr>
          <a:xfrm>
            <a:off x="407852" y="686423"/>
            <a:ext cx="430887" cy="17418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アブダクション</a:t>
            </a:r>
            <a:endParaRPr kumimoji="1" lang="ja-JP" altLang="en-US" sz="1600" b="1" dirty="0">
              <a:solidFill>
                <a:schemeClr val="tx1">
                  <a:lumMod val="75000"/>
                  <a:lumOff val="25000"/>
                </a:schemeClr>
              </a:solidFill>
              <a:latin typeface="+mn-ea"/>
            </a:endParaRPr>
          </a:p>
        </p:txBody>
      </p:sp>
      <p:sp>
        <p:nvSpPr>
          <p:cNvPr id="61" name="正方形/長方形 60">
            <a:extLst>
              <a:ext uri="{FF2B5EF4-FFF2-40B4-BE49-F238E27FC236}">
                <a16:creationId xmlns:a16="http://schemas.microsoft.com/office/drawing/2014/main" id="{3B41E65C-1C8E-3346-8731-CF1D938434C4}"/>
              </a:ext>
            </a:extLst>
          </p:cNvPr>
          <p:cNvSpPr/>
          <p:nvPr/>
        </p:nvSpPr>
        <p:spPr>
          <a:xfrm>
            <a:off x="356843" y="2717429"/>
            <a:ext cx="518281" cy="17418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42872462-250E-F147-90B7-F6A5194330B3}"/>
              </a:ext>
            </a:extLst>
          </p:cNvPr>
          <p:cNvSpPr/>
          <p:nvPr/>
        </p:nvSpPr>
        <p:spPr>
          <a:xfrm>
            <a:off x="356841" y="2717429"/>
            <a:ext cx="9200781" cy="17418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3" name="直線コネクタ 62">
            <a:extLst>
              <a:ext uri="{FF2B5EF4-FFF2-40B4-BE49-F238E27FC236}">
                <a16:creationId xmlns:a16="http://schemas.microsoft.com/office/drawing/2014/main" id="{8161EC0C-5BEF-2746-96C7-2529ED3A9A1B}"/>
              </a:ext>
            </a:extLst>
          </p:cNvPr>
          <p:cNvCxnSpPr>
            <a:cxnSpLocks/>
          </p:cNvCxnSpPr>
          <p:nvPr/>
        </p:nvCxnSpPr>
        <p:spPr>
          <a:xfrm flipH="1">
            <a:off x="883589" y="2717429"/>
            <a:ext cx="4233" cy="17418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6226CA5A-CB78-F549-9620-BA7BF1B2FE40}"/>
              </a:ext>
            </a:extLst>
          </p:cNvPr>
          <p:cNvSpPr txBox="1"/>
          <p:nvPr/>
        </p:nvSpPr>
        <p:spPr>
          <a:xfrm>
            <a:off x="407852" y="2717429"/>
            <a:ext cx="430887" cy="17418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演繹</a:t>
            </a:r>
            <a:endParaRPr kumimoji="1" lang="ja-JP" altLang="en-US" sz="1600" b="1" dirty="0">
              <a:solidFill>
                <a:schemeClr val="tx1">
                  <a:lumMod val="75000"/>
                  <a:lumOff val="25000"/>
                </a:schemeClr>
              </a:solidFill>
              <a:latin typeface="+mn-ea"/>
            </a:endParaRPr>
          </a:p>
        </p:txBody>
      </p:sp>
      <p:sp>
        <p:nvSpPr>
          <p:cNvPr id="65" name="テキスト ボックス 64">
            <a:extLst>
              <a:ext uri="{FF2B5EF4-FFF2-40B4-BE49-F238E27FC236}">
                <a16:creationId xmlns:a16="http://schemas.microsoft.com/office/drawing/2014/main" id="{878E6599-A938-234D-B036-2AE9AF37CE7C}"/>
              </a:ext>
            </a:extLst>
          </p:cNvPr>
          <p:cNvSpPr txBox="1"/>
          <p:nvPr/>
        </p:nvSpPr>
        <p:spPr>
          <a:xfrm>
            <a:off x="1129632" y="2867360"/>
            <a:ext cx="8182547" cy="11658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同じ駅前に店舗</a:t>
            </a:r>
            <a:r>
              <a:rPr kumimoji="1" lang="en-US" altLang="ja-JP" sz="1600" dirty="0">
                <a:solidFill>
                  <a:schemeClr val="tx1">
                    <a:lumMod val="75000"/>
                    <a:lumOff val="25000"/>
                  </a:schemeClr>
                </a:solidFill>
                <a:latin typeface="+mn-ea"/>
              </a:rPr>
              <a:t>B</a:t>
            </a:r>
            <a:r>
              <a:rPr kumimoji="1" lang="ja-JP" altLang="en-US" sz="1600" dirty="0">
                <a:solidFill>
                  <a:schemeClr val="tx1">
                    <a:lumMod val="75000"/>
                    <a:lumOff val="25000"/>
                  </a:schemeClr>
                </a:solidFill>
                <a:latin typeface="+mn-ea"/>
              </a:rPr>
              <a:t>や</a:t>
            </a:r>
            <a:r>
              <a:rPr kumimoji="1" lang="en-US" altLang="ja-JP" sz="1600" dirty="0">
                <a:solidFill>
                  <a:schemeClr val="tx1">
                    <a:lumMod val="75000"/>
                    <a:lumOff val="25000"/>
                  </a:schemeClr>
                </a:solidFill>
                <a:latin typeface="+mn-ea"/>
              </a:rPr>
              <a:t>C</a:t>
            </a:r>
            <a:r>
              <a:rPr kumimoji="1" lang="ja-JP" altLang="en-US" sz="1600" dirty="0">
                <a:solidFill>
                  <a:schemeClr val="tx1">
                    <a:lumMod val="75000"/>
                    <a:lumOff val="25000"/>
                  </a:schemeClr>
                </a:solidFill>
                <a:latin typeface="+mn-ea"/>
              </a:rPr>
              <a:t>を出店すると、そこでもよく売れる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ほかの駅前に出店すると、そこでもよく売れる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大学の前に出店すると、そこでもよく売れる</a:t>
            </a:r>
          </a:p>
        </p:txBody>
      </p:sp>
      <p:sp>
        <p:nvSpPr>
          <p:cNvPr id="67" name="正方形/長方形 66">
            <a:extLst>
              <a:ext uri="{FF2B5EF4-FFF2-40B4-BE49-F238E27FC236}">
                <a16:creationId xmlns:a16="http://schemas.microsoft.com/office/drawing/2014/main" id="{2129A8FC-2E36-0A4D-A2F9-EA3F92847913}"/>
              </a:ext>
            </a:extLst>
          </p:cNvPr>
          <p:cNvSpPr/>
          <p:nvPr/>
        </p:nvSpPr>
        <p:spPr>
          <a:xfrm>
            <a:off x="356843" y="4748435"/>
            <a:ext cx="518281" cy="17418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B37581B-645D-AE43-9E76-150E89B0E021}"/>
              </a:ext>
            </a:extLst>
          </p:cNvPr>
          <p:cNvSpPr/>
          <p:nvPr/>
        </p:nvSpPr>
        <p:spPr>
          <a:xfrm>
            <a:off x="356841" y="4748435"/>
            <a:ext cx="9200781" cy="17418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9" name="直線コネクタ 68">
            <a:extLst>
              <a:ext uri="{FF2B5EF4-FFF2-40B4-BE49-F238E27FC236}">
                <a16:creationId xmlns:a16="http://schemas.microsoft.com/office/drawing/2014/main" id="{F2D1D466-57FC-4F40-B945-30B016889A8D}"/>
              </a:ext>
            </a:extLst>
          </p:cNvPr>
          <p:cNvCxnSpPr>
            <a:cxnSpLocks/>
          </p:cNvCxnSpPr>
          <p:nvPr/>
        </p:nvCxnSpPr>
        <p:spPr>
          <a:xfrm flipH="1">
            <a:off x="883589" y="4748435"/>
            <a:ext cx="4233" cy="17418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269C0C8B-1627-EB4D-BA81-DCC4C778CA28}"/>
              </a:ext>
            </a:extLst>
          </p:cNvPr>
          <p:cNvSpPr txBox="1"/>
          <p:nvPr/>
        </p:nvSpPr>
        <p:spPr>
          <a:xfrm>
            <a:off x="407853" y="4748435"/>
            <a:ext cx="430887" cy="17418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帰納</a:t>
            </a:r>
            <a:endParaRPr kumimoji="1" lang="ja-JP" altLang="en-US" sz="1600" b="1" dirty="0">
              <a:solidFill>
                <a:schemeClr val="tx1">
                  <a:lumMod val="75000"/>
                  <a:lumOff val="25000"/>
                </a:schemeClr>
              </a:solidFill>
              <a:latin typeface="+mn-ea"/>
            </a:endParaRPr>
          </a:p>
        </p:txBody>
      </p:sp>
      <p:sp>
        <p:nvSpPr>
          <p:cNvPr id="71" name="テキスト ボックス 70">
            <a:extLst>
              <a:ext uri="{FF2B5EF4-FFF2-40B4-BE49-F238E27FC236}">
                <a16:creationId xmlns:a16="http://schemas.microsoft.com/office/drawing/2014/main" id="{855256EB-BDF8-584E-9AF9-886342A7BDF2}"/>
              </a:ext>
            </a:extLst>
          </p:cNvPr>
          <p:cNvSpPr txBox="1"/>
          <p:nvPr/>
        </p:nvSpPr>
        <p:spPr>
          <a:xfrm>
            <a:off x="1129632" y="4898366"/>
            <a:ext cx="8276066" cy="116583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同じ駅前に出店した店舗</a:t>
            </a:r>
            <a:r>
              <a:rPr kumimoji="1" lang="en-US" altLang="ja-JP" sz="1600" dirty="0">
                <a:solidFill>
                  <a:schemeClr val="tx1">
                    <a:lumMod val="75000"/>
                    <a:lumOff val="25000"/>
                  </a:schemeClr>
                </a:solidFill>
                <a:latin typeface="+mn-ea"/>
              </a:rPr>
              <a:t>B</a:t>
            </a:r>
            <a:r>
              <a:rPr kumimoji="1" lang="ja-JP" altLang="en-US" sz="1600" dirty="0">
                <a:solidFill>
                  <a:schemeClr val="tx1">
                    <a:lumMod val="75000"/>
                    <a:lumOff val="25000"/>
                  </a:schemeClr>
                </a:solidFill>
                <a:latin typeface="+mn-ea"/>
              </a:rPr>
              <a:t>と</a:t>
            </a:r>
            <a:r>
              <a:rPr kumimoji="1" lang="en-US" altLang="ja-JP" sz="1600" dirty="0">
                <a:solidFill>
                  <a:schemeClr val="tx1">
                    <a:lumMod val="75000"/>
                    <a:lumOff val="25000"/>
                  </a:schemeClr>
                </a:solidFill>
                <a:latin typeface="+mn-ea"/>
              </a:rPr>
              <a:t>C</a:t>
            </a:r>
            <a:r>
              <a:rPr kumimoji="1" lang="ja-JP" altLang="en-US" sz="1600" dirty="0">
                <a:solidFill>
                  <a:schemeClr val="tx1">
                    <a:lumMod val="75000"/>
                    <a:lumOff val="25000"/>
                  </a:schemeClr>
                </a:solidFill>
                <a:latin typeface="+mn-ea"/>
              </a:rPr>
              <a:t>もよく売れた</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ほかの駅前に出店した店舗でもよく売れた</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大学の前に出店した店舗でもよく売れた</a:t>
            </a:r>
          </a:p>
        </p:txBody>
      </p:sp>
      <p:cxnSp>
        <p:nvCxnSpPr>
          <p:cNvPr id="21" name="直線矢印コネクタ 20">
            <a:extLst>
              <a:ext uri="{FF2B5EF4-FFF2-40B4-BE49-F238E27FC236}">
                <a16:creationId xmlns:a16="http://schemas.microsoft.com/office/drawing/2014/main" id="{CDD5E1E1-991F-7143-B776-15007B53AECE}"/>
              </a:ext>
            </a:extLst>
          </p:cNvPr>
          <p:cNvCxnSpPr>
            <a:cxnSpLocks/>
            <a:stCxn id="56" idx="2"/>
            <a:endCxn id="62" idx="0"/>
          </p:cNvCxnSpPr>
          <p:nvPr/>
        </p:nvCxnSpPr>
        <p:spPr>
          <a:xfrm>
            <a:off x="4957232" y="2428240"/>
            <a:ext cx="0" cy="28918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8E2CAE9-A067-8442-9479-F0DE7278C943}"/>
              </a:ext>
            </a:extLst>
          </p:cNvPr>
          <p:cNvCxnSpPr>
            <a:cxnSpLocks/>
            <a:stCxn id="62" idx="2"/>
            <a:endCxn id="68" idx="0"/>
          </p:cNvCxnSpPr>
          <p:nvPr/>
        </p:nvCxnSpPr>
        <p:spPr>
          <a:xfrm>
            <a:off x="4957232" y="4459246"/>
            <a:ext cx="0" cy="28918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ECB42A-74CA-D046-9823-57D37CCDA743}"/>
              </a:ext>
            </a:extLst>
          </p:cNvPr>
          <p:cNvCxnSpPr>
            <a:cxnSpLocks/>
            <a:stCxn id="56" idx="3"/>
          </p:cNvCxnSpPr>
          <p:nvPr/>
        </p:nvCxnSpPr>
        <p:spPr>
          <a:xfrm flipH="1">
            <a:off x="883589" y="1557332"/>
            <a:ext cx="867403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F9083C2-250D-4243-96C4-77106EF2753F}"/>
              </a:ext>
            </a:extLst>
          </p:cNvPr>
          <p:cNvSpPr txBox="1"/>
          <p:nvPr/>
        </p:nvSpPr>
        <p:spPr>
          <a:xfrm>
            <a:off x="1129632" y="949873"/>
            <a:ext cx="1717542" cy="338554"/>
          </a:xfrm>
          <a:prstGeom prst="rect">
            <a:avLst/>
          </a:prstGeom>
          <a:noFill/>
        </p:spPr>
        <p:txBody>
          <a:bodyPr wrap="square" rtlCol="0">
            <a:spAutoFit/>
          </a:bodyPr>
          <a:lstStyle/>
          <a:p>
            <a:pPr algn="just"/>
            <a:r>
              <a:rPr kumimoji="1" lang="ja-JP" altLang="en-US" sz="1600" b="1">
                <a:solidFill>
                  <a:schemeClr val="tx1">
                    <a:lumMod val="75000"/>
                    <a:lumOff val="25000"/>
                  </a:schemeClr>
                </a:solidFill>
                <a:latin typeface="+mn-ea"/>
              </a:rPr>
              <a:t>驚くべき事実：</a:t>
            </a:r>
            <a:endParaRPr kumimoji="1" lang="ja-JP" altLang="en-US" sz="1600"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C25C0305-071C-D54D-B34A-A68785177FBD}"/>
              </a:ext>
            </a:extLst>
          </p:cNvPr>
          <p:cNvSpPr txBox="1"/>
          <p:nvPr/>
        </p:nvSpPr>
        <p:spPr>
          <a:xfrm>
            <a:off x="1129632" y="1820781"/>
            <a:ext cx="1505102" cy="338554"/>
          </a:xfrm>
          <a:prstGeom prst="rect">
            <a:avLst/>
          </a:prstGeom>
          <a:noFill/>
        </p:spPr>
        <p:txBody>
          <a:bodyPr wrap="square" rtlCol="0">
            <a:spAutoFit/>
          </a:bodyPr>
          <a:lstStyle/>
          <a:p>
            <a:pPr algn="just"/>
            <a:r>
              <a:rPr kumimoji="1" lang="ja-JP" altLang="en-US" sz="1600" b="1">
                <a:solidFill>
                  <a:schemeClr val="tx1">
                    <a:lumMod val="75000"/>
                    <a:lumOff val="25000"/>
                  </a:schemeClr>
                </a:solidFill>
                <a:latin typeface="+mn-ea"/>
              </a:rPr>
              <a:t>説明仮説：</a:t>
            </a:r>
            <a:endParaRPr kumimoji="1" lang="ja-JP" altLang="en-US" sz="1600"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E5DB7440-952A-0245-9612-A7938BA0315C}"/>
              </a:ext>
            </a:extLst>
          </p:cNvPr>
          <p:cNvSpPr txBox="1"/>
          <p:nvPr/>
        </p:nvSpPr>
        <p:spPr>
          <a:xfrm>
            <a:off x="2634734" y="944604"/>
            <a:ext cx="6660518"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駅前に出店した店舗</a:t>
            </a:r>
            <a:r>
              <a:rPr kumimoji="1" lang="en-US" altLang="ja-JP" sz="1600" dirty="0">
                <a:solidFill>
                  <a:schemeClr val="tx1">
                    <a:lumMod val="75000"/>
                    <a:lumOff val="25000"/>
                  </a:schemeClr>
                </a:solidFill>
                <a:latin typeface="+mn-ea"/>
              </a:rPr>
              <a:t>A</a:t>
            </a:r>
            <a:r>
              <a:rPr kumimoji="1" lang="ja-JP" altLang="en-US" sz="1600">
                <a:solidFill>
                  <a:schemeClr val="tx1">
                    <a:lumMod val="75000"/>
                    <a:lumOff val="25000"/>
                  </a:schemeClr>
                </a:solidFill>
                <a:latin typeface="+mn-ea"/>
              </a:rPr>
              <a:t>の商品がたくさん売れた</a:t>
            </a:r>
            <a:endParaRPr kumimoji="1" lang="ja-JP" altLang="en-US" sz="1600"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8C3AE6F0-6260-D44A-8444-10ED629A9971}"/>
              </a:ext>
            </a:extLst>
          </p:cNvPr>
          <p:cNvSpPr txBox="1"/>
          <p:nvPr/>
        </p:nvSpPr>
        <p:spPr>
          <a:xfrm>
            <a:off x="2634734" y="1820781"/>
            <a:ext cx="6656285"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人通りの多い立地ほど商品が売れるのではないか？</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340628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40_</a:t>
            </a:r>
            <a:r>
              <a:rPr lang="ja-JP" altLang="en-US" sz="1200" b="1">
                <a:solidFill>
                  <a:schemeClr val="tx1">
                    <a:lumMod val="75000"/>
                    <a:lumOff val="25000"/>
                  </a:schemeClr>
                </a:solidFill>
                <a:latin typeface="+mn-ea"/>
              </a:rPr>
              <a:t>横断的思考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5F194C7C-179E-BF4D-833C-57346DDFAC15}"/>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2B66DDDF-640A-1943-B6B4-E75CBD092867}"/>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19B425D1-24B2-C946-820A-A63E44369DE4}"/>
              </a:ext>
            </a:extLst>
          </p:cNvPr>
          <p:cNvSpPr txBox="1"/>
          <p:nvPr/>
        </p:nvSpPr>
        <p:spPr>
          <a:xfrm>
            <a:off x="376749" y="750942"/>
            <a:ext cx="303479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観光事業部</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44DD4174-B322-E54E-8935-5D252EF2BCD2}"/>
              </a:ext>
            </a:extLst>
          </p:cNvPr>
          <p:cNvSpPr txBox="1"/>
          <p:nvPr/>
        </p:nvSpPr>
        <p:spPr>
          <a:xfrm>
            <a:off x="3423769" y="750942"/>
            <a:ext cx="306692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飲食事業部</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5A89E8DC-B94D-C54D-986D-2521B50518A7}"/>
              </a:ext>
            </a:extLst>
          </p:cNvPr>
          <p:cNvSpPr txBox="1"/>
          <p:nvPr/>
        </p:nvSpPr>
        <p:spPr>
          <a:xfrm>
            <a:off x="6478467" y="750942"/>
            <a:ext cx="30791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教育事業部</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EA73FD20-D09C-A549-BF9A-7BA562207675}"/>
              </a:ext>
            </a:extLst>
          </p:cNvPr>
          <p:cNvCxnSpPr>
            <a:cxnSpLocks/>
          </p:cNvCxnSpPr>
          <p:nvPr/>
        </p:nvCxnSpPr>
        <p:spPr>
          <a:xfrm flipV="1">
            <a:off x="3423769"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43FFA782-D169-C948-834B-197A9BCA4069}"/>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D2C2B25F-CC58-4044-AF8F-9271B1AD1DE6}"/>
              </a:ext>
            </a:extLst>
          </p:cNvPr>
          <p:cNvCxnSpPr>
            <a:cxnSpLocks/>
          </p:cNvCxnSpPr>
          <p:nvPr/>
        </p:nvCxnSpPr>
        <p:spPr>
          <a:xfrm flipV="1">
            <a:off x="649069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44DA4A8-4E70-C34D-95D0-C550F0852094}"/>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8638F7-0CF8-B64D-82AB-7EBCC0396B94}"/>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9C7D7E9-6AF7-5A44-86C8-316B6D53F42C}"/>
              </a:ext>
            </a:extLst>
          </p:cNvPr>
          <p:cNvSpPr txBox="1"/>
          <p:nvPr/>
        </p:nvSpPr>
        <p:spPr>
          <a:xfrm>
            <a:off x="601035" y="1392429"/>
            <a:ext cx="2586220" cy="4262705"/>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観光客向けのアンケートを実施中</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商店街連合との強固なパイプがある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商店街でのイベント開催実績、ノウハウが蓄積されている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課題は独自性の高いコンテンツ作り</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地域のオススメ情報に精通している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イベント企画・運営力が高い</a:t>
            </a:r>
            <a:endParaRPr kumimoji="1" lang="en-US" altLang="ja-JP" sz="1400"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15149F95-01A6-1844-87D0-E2F04A7C24D2}"/>
              </a:ext>
            </a:extLst>
          </p:cNvPr>
          <p:cNvSpPr txBox="1"/>
          <p:nvPr/>
        </p:nvSpPr>
        <p:spPr>
          <a:xfrm>
            <a:off x="3664122" y="1392429"/>
            <a:ext cx="2586220" cy="329320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ファミリー向けの客層が多い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en-US" altLang="ja-JP" sz="1400" dirty="0">
                <a:solidFill>
                  <a:schemeClr val="tx1">
                    <a:lumMod val="75000"/>
                    <a:lumOff val="25000"/>
                  </a:schemeClr>
                </a:solidFill>
                <a:latin typeface="+mn-ea"/>
              </a:rPr>
              <a:t>SNS</a:t>
            </a:r>
            <a:r>
              <a:rPr kumimoji="1" lang="ja-JP" altLang="en-US" sz="1400">
                <a:solidFill>
                  <a:schemeClr val="tx1">
                    <a:lumMod val="75000"/>
                    <a:lumOff val="25000"/>
                  </a:schemeClr>
                </a:solidFill>
                <a:latin typeface="+mn-ea"/>
              </a:rPr>
              <a:t>や雑誌などでのプロモーションや、広告運用経験が豊富</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リピート利用をうながすノウハウの蓄積あり</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マニュアル作成や教育がうまい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客層拡大に課題</a:t>
            </a:r>
            <a:endParaRPr kumimoji="1" lang="ja-JP" altLang="en-US" sz="1400"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5302EA66-00FF-3F4B-824F-5B5882E3504F}"/>
              </a:ext>
            </a:extLst>
          </p:cNvPr>
          <p:cNvSpPr txBox="1"/>
          <p:nvPr/>
        </p:nvSpPr>
        <p:spPr>
          <a:xfrm>
            <a:off x="6724935" y="1392429"/>
            <a:ext cx="2586220" cy="264687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親御さんへの発信力がある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講師人材の確保に課題を抱えている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出版実績も豊富でコンテンツ作成能力が高い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教室の外に出ていくような、新しい教育スタイルが求められている</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667177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931056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41_GTD ※</a:t>
            </a:r>
            <a:r>
              <a:rPr lang="ja-JP" altLang="en-US" sz="1200" b="1" dirty="0">
                <a:solidFill>
                  <a:schemeClr val="tx1">
                    <a:lumMod val="75000"/>
                    <a:lumOff val="25000"/>
                  </a:schemeClr>
                </a:solidFill>
                <a:latin typeface="+mn-ea"/>
              </a:rPr>
              <a:t>下図は</a:t>
            </a:r>
            <a:r>
              <a:rPr lang="en-US" altLang="ja-JP" sz="1200" b="1" dirty="0">
                <a:solidFill>
                  <a:schemeClr val="tx1">
                    <a:lumMod val="75000"/>
                    <a:lumOff val="25000"/>
                  </a:schemeClr>
                </a:solidFill>
                <a:latin typeface="+mn-ea"/>
              </a:rPr>
              <a:t>GTD</a:t>
            </a:r>
            <a:r>
              <a:rPr lang="ja-JP" altLang="en-US" sz="1200" b="1" dirty="0">
                <a:solidFill>
                  <a:schemeClr val="tx1">
                    <a:lumMod val="75000"/>
                    <a:lumOff val="25000"/>
                  </a:schemeClr>
                </a:solidFill>
                <a:latin typeface="+mn-ea"/>
              </a:rPr>
              <a:t>のフロー。インボックスやそれぞれのリスト、フォルダとして使用するツールを用意して実行してみましょう</a:t>
            </a:r>
            <a:endParaRPr kumimoji="1" lang="ja-JP" altLang="en-US" sz="1200" b="1" dirty="0">
              <a:solidFill>
                <a:schemeClr val="tx1">
                  <a:lumMod val="75000"/>
                  <a:lumOff val="25000"/>
                </a:schemeClr>
              </a:solidFill>
              <a:latin typeface="+mn-ea"/>
            </a:endParaRPr>
          </a:p>
        </p:txBody>
      </p:sp>
      <p:sp>
        <p:nvSpPr>
          <p:cNvPr id="6" name="テキスト ボックス 5">
            <a:extLst>
              <a:ext uri="{FF2B5EF4-FFF2-40B4-BE49-F238E27FC236}">
                <a16:creationId xmlns:a16="http://schemas.microsoft.com/office/drawing/2014/main" id="{2CE3081F-FB8E-8E47-AC67-08B8B9879DE5}"/>
              </a:ext>
            </a:extLst>
          </p:cNvPr>
          <p:cNvSpPr txBox="1"/>
          <p:nvPr/>
        </p:nvSpPr>
        <p:spPr>
          <a:xfrm>
            <a:off x="3394039" y="924561"/>
            <a:ext cx="3117920" cy="276999"/>
          </a:xfrm>
          <a:prstGeom prst="rect">
            <a:avLst/>
          </a:prstGeom>
          <a:solidFill>
            <a:schemeClr val="bg1"/>
          </a:solidFill>
          <a:ln>
            <a:noFill/>
          </a:ln>
        </p:spPr>
        <p:txBody>
          <a:bodyPr wrap="square" rtlCol="0">
            <a:spAutoFit/>
          </a:bodyPr>
          <a:lstStyle/>
          <a:p>
            <a:pPr algn="ctr"/>
            <a:r>
              <a:rPr lang="ja-JP" altLang="en-US" sz="1200">
                <a:solidFill>
                  <a:srgbClr val="262626"/>
                </a:solidFill>
                <a:latin typeface="+mn-ea"/>
                <a:cs typeface="メイリオ"/>
              </a:rPr>
              <a:t>頭の中の「気になること」</a:t>
            </a:r>
            <a:endParaRPr lang="en-US" altLang="ja-JP" sz="1200" dirty="0">
              <a:solidFill>
                <a:srgbClr val="262626"/>
              </a:solidFill>
              <a:latin typeface="+mn-ea"/>
              <a:cs typeface="メイリオ"/>
            </a:endParaRPr>
          </a:p>
        </p:txBody>
      </p:sp>
      <p:sp>
        <p:nvSpPr>
          <p:cNvPr id="7" name="テキスト ボックス 6">
            <a:extLst>
              <a:ext uri="{FF2B5EF4-FFF2-40B4-BE49-F238E27FC236}">
                <a16:creationId xmlns:a16="http://schemas.microsoft.com/office/drawing/2014/main" id="{A7B71C38-3DD6-0442-A949-D79FBAA7109E}"/>
              </a:ext>
            </a:extLst>
          </p:cNvPr>
          <p:cNvSpPr txBox="1"/>
          <p:nvPr/>
        </p:nvSpPr>
        <p:spPr>
          <a:xfrm>
            <a:off x="3394043" y="1549865"/>
            <a:ext cx="3117917" cy="276999"/>
          </a:xfrm>
          <a:prstGeom prst="rect">
            <a:avLst/>
          </a:prstGeom>
          <a:solidFill>
            <a:schemeClr val="bg2">
              <a:lumMod val="10000"/>
            </a:schemeClr>
          </a:solidFill>
          <a:ln>
            <a:noFill/>
          </a:ln>
        </p:spPr>
        <p:txBody>
          <a:bodyPr wrap="square" rtlCol="0">
            <a:spAutoFit/>
          </a:bodyPr>
          <a:lstStyle/>
          <a:p>
            <a:pPr algn="ctr"/>
            <a:r>
              <a:rPr lang="ja-JP" altLang="en-US" sz="1200">
                <a:solidFill>
                  <a:schemeClr val="bg1"/>
                </a:solidFill>
                <a:latin typeface="+mn-ea"/>
                <a:cs typeface="メイリオ"/>
              </a:rPr>
              <a:t>インボックス</a:t>
            </a:r>
            <a:endParaRPr lang="en-US" altLang="ja-JP" sz="1200" dirty="0">
              <a:solidFill>
                <a:schemeClr val="bg1"/>
              </a:solidFill>
              <a:latin typeface="+mn-ea"/>
              <a:cs typeface="メイリオ"/>
            </a:endParaRPr>
          </a:p>
        </p:txBody>
      </p:sp>
      <p:sp>
        <p:nvSpPr>
          <p:cNvPr id="8" name="テキスト ボックス 7">
            <a:extLst>
              <a:ext uri="{FF2B5EF4-FFF2-40B4-BE49-F238E27FC236}">
                <a16:creationId xmlns:a16="http://schemas.microsoft.com/office/drawing/2014/main" id="{25963FC9-8703-604C-8EFE-A8B0007CB667}"/>
              </a:ext>
            </a:extLst>
          </p:cNvPr>
          <p:cNvSpPr txBox="1"/>
          <p:nvPr/>
        </p:nvSpPr>
        <p:spPr>
          <a:xfrm>
            <a:off x="3394043" y="2175170"/>
            <a:ext cx="3117917"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a:t>
            </a:r>
            <a:r>
              <a:rPr lang="ja-JP" altLang="en-US" sz="1200">
                <a:solidFill>
                  <a:srgbClr val="262626"/>
                </a:solidFill>
                <a:latin typeface="+mn-ea"/>
                <a:cs typeface="メイリオ"/>
              </a:rPr>
              <a:t>これは何か？</a:t>
            </a:r>
            <a:endParaRPr lang="en-US" altLang="ja-JP" sz="1200" dirty="0">
              <a:solidFill>
                <a:srgbClr val="262626"/>
              </a:solidFill>
              <a:latin typeface="+mn-ea"/>
              <a:cs typeface="メイリオ"/>
            </a:endParaRPr>
          </a:p>
        </p:txBody>
      </p:sp>
      <p:sp>
        <p:nvSpPr>
          <p:cNvPr id="9" name="テキスト ボックス 8">
            <a:extLst>
              <a:ext uri="{FF2B5EF4-FFF2-40B4-BE49-F238E27FC236}">
                <a16:creationId xmlns:a16="http://schemas.microsoft.com/office/drawing/2014/main" id="{BC33C952-EFDC-974A-B785-68AB6DA54E50}"/>
              </a:ext>
            </a:extLst>
          </p:cNvPr>
          <p:cNvSpPr txBox="1"/>
          <p:nvPr/>
        </p:nvSpPr>
        <p:spPr>
          <a:xfrm>
            <a:off x="3394041" y="2800474"/>
            <a:ext cx="3117920"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a:t>
            </a:r>
            <a:r>
              <a:rPr lang="ja-JP" altLang="en-US" sz="1200">
                <a:solidFill>
                  <a:srgbClr val="262626"/>
                </a:solidFill>
                <a:latin typeface="+mn-ea"/>
                <a:cs typeface="メイリオ"/>
              </a:rPr>
              <a:t>行動を起こすべき？</a:t>
            </a:r>
            <a:endParaRPr lang="en-US" altLang="ja-JP" sz="1200" dirty="0">
              <a:solidFill>
                <a:srgbClr val="262626"/>
              </a:solidFill>
              <a:latin typeface="+mn-ea"/>
              <a:cs typeface="メイリオ"/>
            </a:endParaRPr>
          </a:p>
        </p:txBody>
      </p:sp>
      <p:sp>
        <p:nvSpPr>
          <p:cNvPr id="10" name="テキスト ボックス 9">
            <a:extLst>
              <a:ext uri="{FF2B5EF4-FFF2-40B4-BE49-F238E27FC236}">
                <a16:creationId xmlns:a16="http://schemas.microsoft.com/office/drawing/2014/main" id="{F7F4F762-DD70-3844-BA9D-3432709136A0}"/>
              </a:ext>
            </a:extLst>
          </p:cNvPr>
          <p:cNvSpPr txBox="1"/>
          <p:nvPr/>
        </p:nvSpPr>
        <p:spPr>
          <a:xfrm>
            <a:off x="3394039" y="3427249"/>
            <a:ext cx="3117920"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a:t>
            </a:r>
            <a:r>
              <a:rPr lang="ja-JP" altLang="en-US" sz="1200" dirty="0">
                <a:solidFill>
                  <a:srgbClr val="262626"/>
                </a:solidFill>
                <a:latin typeface="+mn-ea"/>
                <a:cs typeface="メイリオ"/>
              </a:rPr>
              <a:t>次にとるべき行動は</a:t>
            </a:r>
            <a:r>
              <a:rPr lang="en-US" altLang="ja-JP" sz="1200" dirty="0">
                <a:solidFill>
                  <a:srgbClr val="262626"/>
                </a:solidFill>
                <a:latin typeface="+mn-ea"/>
                <a:cs typeface="メイリオ"/>
              </a:rPr>
              <a:t>1</a:t>
            </a:r>
            <a:r>
              <a:rPr lang="ja-JP" altLang="en-US" sz="1200" dirty="0">
                <a:solidFill>
                  <a:srgbClr val="262626"/>
                </a:solidFill>
                <a:latin typeface="+mn-ea"/>
                <a:cs typeface="メイリオ"/>
              </a:rPr>
              <a:t>つ？</a:t>
            </a:r>
            <a:endParaRPr lang="en-US" altLang="ja-JP" sz="1200" dirty="0">
              <a:solidFill>
                <a:srgbClr val="262626"/>
              </a:solidFill>
              <a:latin typeface="+mn-ea"/>
              <a:cs typeface="メイリオ"/>
            </a:endParaRPr>
          </a:p>
        </p:txBody>
      </p:sp>
      <p:sp>
        <p:nvSpPr>
          <p:cNvPr id="11" name="テキスト ボックス 10">
            <a:extLst>
              <a:ext uri="{FF2B5EF4-FFF2-40B4-BE49-F238E27FC236}">
                <a16:creationId xmlns:a16="http://schemas.microsoft.com/office/drawing/2014/main" id="{63567244-AD7F-A54F-AE63-AE6C5E65A721}"/>
              </a:ext>
            </a:extLst>
          </p:cNvPr>
          <p:cNvSpPr txBox="1"/>
          <p:nvPr/>
        </p:nvSpPr>
        <p:spPr>
          <a:xfrm>
            <a:off x="3394041" y="4052184"/>
            <a:ext cx="3117920"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Q.2</a:t>
            </a:r>
            <a:r>
              <a:rPr lang="ja-JP" altLang="en-US" sz="1200">
                <a:solidFill>
                  <a:srgbClr val="262626"/>
                </a:solidFill>
                <a:latin typeface="+mn-ea"/>
                <a:cs typeface="メイリオ"/>
              </a:rPr>
              <a:t>分以内でできる？</a:t>
            </a:r>
            <a:endParaRPr lang="en-US" altLang="ja-JP" sz="1200" dirty="0">
              <a:solidFill>
                <a:srgbClr val="262626"/>
              </a:solidFill>
              <a:latin typeface="+mn-ea"/>
              <a:cs typeface="メイリオ"/>
            </a:endParaRPr>
          </a:p>
        </p:txBody>
      </p:sp>
      <p:sp>
        <p:nvSpPr>
          <p:cNvPr id="12" name="テキスト ボックス 11">
            <a:extLst>
              <a:ext uri="{FF2B5EF4-FFF2-40B4-BE49-F238E27FC236}">
                <a16:creationId xmlns:a16="http://schemas.microsoft.com/office/drawing/2014/main" id="{96F28BF8-4604-464A-A55C-0DD74AFF77BC}"/>
              </a:ext>
            </a:extLst>
          </p:cNvPr>
          <p:cNvSpPr txBox="1"/>
          <p:nvPr/>
        </p:nvSpPr>
        <p:spPr>
          <a:xfrm>
            <a:off x="3394037" y="4677119"/>
            <a:ext cx="3117924"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a:t>
            </a:r>
            <a:r>
              <a:rPr lang="ja-JP" altLang="en-US" sz="1200">
                <a:solidFill>
                  <a:srgbClr val="262626"/>
                </a:solidFill>
                <a:latin typeface="+mn-ea"/>
                <a:cs typeface="メイリオ"/>
              </a:rPr>
              <a:t>自分でやるべき？</a:t>
            </a:r>
            <a:endParaRPr lang="en-US" altLang="ja-JP" sz="1200" dirty="0">
              <a:solidFill>
                <a:srgbClr val="262626"/>
              </a:solidFill>
              <a:latin typeface="+mn-ea"/>
              <a:cs typeface="メイリオ"/>
            </a:endParaRPr>
          </a:p>
        </p:txBody>
      </p:sp>
      <p:sp>
        <p:nvSpPr>
          <p:cNvPr id="13" name="テキスト ボックス 12">
            <a:extLst>
              <a:ext uri="{FF2B5EF4-FFF2-40B4-BE49-F238E27FC236}">
                <a16:creationId xmlns:a16="http://schemas.microsoft.com/office/drawing/2014/main" id="{E1D9223B-07A0-704F-B2D3-0A5BD6240CCA}"/>
              </a:ext>
            </a:extLst>
          </p:cNvPr>
          <p:cNvSpPr txBox="1"/>
          <p:nvPr/>
        </p:nvSpPr>
        <p:spPr>
          <a:xfrm>
            <a:off x="3394039" y="5302054"/>
            <a:ext cx="3117920" cy="276999"/>
          </a:xfrm>
          <a:prstGeom prst="rect">
            <a:avLst/>
          </a:prstGeom>
          <a:solidFill>
            <a:schemeClr val="bg1"/>
          </a:solidFill>
          <a:ln>
            <a:solidFill>
              <a:schemeClr val="tx1">
                <a:lumMod val="85000"/>
                <a:lumOff val="15000"/>
              </a:schemeClr>
            </a:solidFill>
          </a:ln>
        </p:spPr>
        <p:txBody>
          <a:bodyPr wrap="square" rtlCol="0">
            <a:spAutoFit/>
          </a:bodyPr>
          <a:lstStyle/>
          <a:p>
            <a:pPr algn="ctr"/>
            <a:r>
              <a:rPr lang="en-US" altLang="ja-JP" sz="1200" dirty="0">
                <a:solidFill>
                  <a:srgbClr val="262626"/>
                </a:solidFill>
                <a:latin typeface="+mn-ea"/>
                <a:cs typeface="メイリオ"/>
              </a:rPr>
              <a:t>Q.</a:t>
            </a:r>
            <a:r>
              <a:rPr lang="ja-JP" altLang="en-US" sz="1200">
                <a:solidFill>
                  <a:srgbClr val="262626"/>
                </a:solidFill>
                <a:latin typeface="+mn-ea"/>
                <a:cs typeface="メイリオ"/>
              </a:rPr>
              <a:t>特定の日付にやるべき？</a:t>
            </a:r>
            <a:endParaRPr lang="en-US" altLang="ja-JP" sz="1200" dirty="0">
              <a:solidFill>
                <a:srgbClr val="262626"/>
              </a:solidFill>
              <a:latin typeface="+mn-ea"/>
              <a:cs typeface="メイリオ"/>
            </a:endParaRPr>
          </a:p>
        </p:txBody>
      </p:sp>
      <p:cxnSp>
        <p:nvCxnSpPr>
          <p:cNvPr id="14" name="直線矢印コネクタ 5">
            <a:extLst>
              <a:ext uri="{FF2B5EF4-FFF2-40B4-BE49-F238E27FC236}">
                <a16:creationId xmlns:a16="http://schemas.microsoft.com/office/drawing/2014/main" id="{1D086F29-85DD-9A46-BCA3-BC48D894E23C}"/>
              </a:ext>
            </a:extLst>
          </p:cNvPr>
          <p:cNvCxnSpPr>
            <a:cxnSpLocks/>
            <a:stCxn id="6" idx="2"/>
            <a:endCxn id="7" idx="0"/>
          </p:cNvCxnSpPr>
          <p:nvPr/>
        </p:nvCxnSpPr>
        <p:spPr>
          <a:xfrm>
            <a:off x="4952999" y="1201560"/>
            <a:ext cx="4" cy="348305"/>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5">
            <a:extLst>
              <a:ext uri="{FF2B5EF4-FFF2-40B4-BE49-F238E27FC236}">
                <a16:creationId xmlns:a16="http://schemas.microsoft.com/office/drawing/2014/main" id="{6DC51566-0929-534C-8847-1D7B5D52E3AA}"/>
              </a:ext>
            </a:extLst>
          </p:cNvPr>
          <p:cNvCxnSpPr>
            <a:cxnSpLocks/>
            <a:stCxn id="7" idx="2"/>
            <a:endCxn id="8" idx="0"/>
          </p:cNvCxnSpPr>
          <p:nvPr/>
        </p:nvCxnSpPr>
        <p:spPr>
          <a:xfrm>
            <a:off x="4953003" y="1826865"/>
            <a:ext cx="0" cy="348307"/>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5">
            <a:extLst>
              <a:ext uri="{FF2B5EF4-FFF2-40B4-BE49-F238E27FC236}">
                <a16:creationId xmlns:a16="http://schemas.microsoft.com/office/drawing/2014/main" id="{845965B5-3EFC-AF43-9E31-7CC25B248A47}"/>
              </a:ext>
            </a:extLst>
          </p:cNvPr>
          <p:cNvCxnSpPr>
            <a:cxnSpLocks/>
            <a:stCxn id="8" idx="2"/>
            <a:endCxn id="9" idx="0"/>
          </p:cNvCxnSpPr>
          <p:nvPr/>
        </p:nvCxnSpPr>
        <p:spPr>
          <a:xfrm flipH="1">
            <a:off x="4953001" y="2452169"/>
            <a:ext cx="2" cy="348305"/>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5">
            <a:extLst>
              <a:ext uri="{FF2B5EF4-FFF2-40B4-BE49-F238E27FC236}">
                <a16:creationId xmlns:a16="http://schemas.microsoft.com/office/drawing/2014/main" id="{ED528278-4C5C-AF49-8E22-7C71831BD740}"/>
              </a:ext>
            </a:extLst>
          </p:cNvPr>
          <p:cNvCxnSpPr>
            <a:cxnSpLocks/>
            <a:stCxn id="9" idx="2"/>
            <a:endCxn id="10" idx="0"/>
          </p:cNvCxnSpPr>
          <p:nvPr/>
        </p:nvCxnSpPr>
        <p:spPr>
          <a:xfrm flipH="1">
            <a:off x="4952999" y="3077473"/>
            <a:ext cx="2" cy="349776"/>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5">
            <a:extLst>
              <a:ext uri="{FF2B5EF4-FFF2-40B4-BE49-F238E27FC236}">
                <a16:creationId xmlns:a16="http://schemas.microsoft.com/office/drawing/2014/main" id="{6352D900-2995-8745-9B85-9C3D37974352}"/>
              </a:ext>
            </a:extLst>
          </p:cNvPr>
          <p:cNvCxnSpPr>
            <a:cxnSpLocks/>
            <a:stCxn id="10" idx="2"/>
            <a:endCxn id="11" idx="0"/>
          </p:cNvCxnSpPr>
          <p:nvPr/>
        </p:nvCxnSpPr>
        <p:spPr>
          <a:xfrm>
            <a:off x="4952999" y="3704249"/>
            <a:ext cx="2" cy="347935"/>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5">
            <a:extLst>
              <a:ext uri="{FF2B5EF4-FFF2-40B4-BE49-F238E27FC236}">
                <a16:creationId xmlns:a16="http://schemas.microsoft.com/office/drawing/2014/main" id="{02D2B9D7-D52B-2F45-9B97-9B0CBD56053C}"/>
              </a:ext>
            </a:extLst>
          </p:cNvPr>
          <p:cNvCxnSpPr>
            <a:cxnSpLocks/>
            <a:stCxn id="11" idx="2"/>
            <a:endCxn id="12" idx="0"/>
          </p:cNvCxnSpPr>
          <p:nvPr/>
        </p:nvCxnSpPr>
        <p:spPr>
          <a:xfrm flipH="1">
            <a:off x="4952999" y="4329184"/>
            <a:ext cx="2" cy="347935"/>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5">
            <a:extLst>
              <a:ext uri="{FF2B5EF4-FFF2-40B4-BE49-F238E27FC236}">
                <a16:creationId xmlns:a16="http://schemas.microsoft.com/office/drawing/2014/main" id="{1B68D5AE-2635-9941-8E02-C9697CA217C6}"/>
              </a:ext>
            </a:extLst>
          </p:cNvPr>
          <p:cNvCxnSpPr>
            <a:cxnSpLocks/>
            <a:stCxn id="12" idx="2"/>
            <a:endCxn id="13" idx="0"/>
          </p:cNvCxnSpPr>
          <p:nvPr/>
        </p:nvCxnSpPr>
        <p:spPr>
          <a:xfrm>
            <a:off x="4952999" y="4954118"/>
            <a:ext cx="0" cy="347936"/>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5">
            <a:extLst>
              <a:ext uri="{FF2B5EF4-FFF2-40B4-BE49-F238E27FC236}">
                <a16:creationId xmlns:a16="http://schemas.microsoft.com/office/drawing/2014/main" id="{B103D8B7-83FC-B046-A67B-488D97FD4DB8}"/>
              </a:ext>
            </a:extLst>
          </p:cNvPr>
          <p:cNvCxnSpPr>
            <a:cxnSpLocks/>
            <a:stCxn id="13" idx="2"/>
          </p:cNvCxnSpPr>
          <p:nvPr/>
        </p:nvCxnSpPr>
        <p:spPr>
          <a:xfrm>
            <a:off x="4952999" y="5579053"/>
            <a:ext cx="0" cy="347940"/>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426B20CD-0A82-2748-B447-083FC41EB5D5}"/>
              </a:ext>
            </a:extLst>
          </p:cNvPr>
          <p:cNvSpPr txBox="1"/>
          <p:nvPr/>
        </p:nvSpPr>
        <p:spPr>
          <a:xfrm>
            <a:off x="492722" y="3305482"/>
            <a:ext cx="2124570" cy="461665"/>
          </a:xfrm>
          <a:prstGeom prst="rect">
            <a:avLst/>
          </a:prstGeom>
          <a:solidFill>
            <a:schemeClr val="bg1"/>
          </a:solidFill>
          <a:ln>
            <a:noFill/>
          </a:ln>
        </p:spPr>
        <p:txBody>
          <a:bodyPr wrap="square" rtlCol="0">
            <a:spAutoFit/>
          </a:bodyPr>
          <a:lstStyle/>
          <a:p>
            <a:pPr algn="r"/>
            <a:r>
              <a:rPr lang="ja-JP" altLang="en-US" sz="1200">
                <a:solidFill>
                  <a:srgbClr val="262626"/>
                </a:solidFill>
                <a:latin typeface="+mn-ea"/>
                <a:cs typeface="メイリオ"/>
              </a:rPr>
              <a:t>プロジェクトリスト</a:t>
            </a:r>
            <a:r>
              <a:rPr lang="en-US" altLang="ja-JP" sz="1200" dirty="0">
                <a:solidFill>
                  <a:srgbClr val="262626"/>
                </a:solidFill>
                <a:latin typeface="+mn-ea"/>
                <a:cs typeface="メイリオ"/>
              </a:rPr>
              <a:t> /</a:t>
            </a:r>
          </a:p>
          <a:p>
            <a:pPr algn="r"/>
            <a:r>
              <a:rPr lang="ja-JP" altLang="en-US" sz="1200">
                <a:solidFill>
                  <a:srgbClr val="262626"/>
                </a:solidFill>
                <a:latin typeface="+mn-ea"/>
                <a:cs typeface="メイリオ"/>
              </a:rPr>
              <a:t>プロジェクトの参考情報</a:t>
            </a:r>
            <a:endParaRPr lang="en-US" altLang="ja-JP" sz="1200" dirty="0">
              <a:solidFill>
                <a:srgbClr val="262626"/>
              </a:solidFill>
              <a:latin typeface="+mn-ea"/>
              <a:cs typeface="メイリオ"/>
            </a:endParaRPr>
          </a:p>
        </p:txBody>
      </p:sp>
      <p:sp>
        <p:nvSpPr>
          <p:cNvPr id="23" name="テキスト ボックス 22">
            <a:extLst>
              <a:ext uri="{FF2B5EF4-FFF2-40B4-BE49-F238E27FC236}">
                <a16:creationId xmlns:a16="http://schemas.microsoft.com/office/drawing/2014/main" id="{6F402F9A-56DE-E14F-8BD5-F809F510A325}"/>
              </a:ext>
            </a:extLst>
          </p:cNvPr>
          <p:cNvSpPr txBox="1"/>
          <p:nvPr/>
        </p:nvSpPr>
        <p:spPr>
          <a:xfrm>
            <a:off x="492722" y="4676387"/>
            <a:ext cx="2124570" cy="276999"/>
          </a:xfrm>
          <a:prstGeom prst="rect">
            <a:avLst/>
          </a:prstGeom>
          <a:solidFill>
            <a:schemeClr val="bg1"/>
          </a:solidFill>
          <a:ln>
            <a:noFill/>
          </a:ln>
        </p:spPr>
        <p:txBody>
          <a:bodyPr wrap="square" rtlCol="0">
            <a:spAutoFit/>
          </a:bodyPr>
          <a:lstStyle/>
          <a:p>
            <a:pPr algn="r"/>
            <a:r>
              <a:rPr lang="ja-JP" altLang="en-US" sz="1200">
                <a:solidFill>
                  <a:srgbClr val="262626"/>
                </a:solidFill>
                <a:latin typeface="+mn-ea"/>
                <a:cs typeface="メイリオ"/>
              </a:rPr>
              <a:t>連絡待ちリスト</a:t>
            </a:r>
            <a:endParaRPr lang="en-US" altLang="ja-JP" sz="1200" dirty="0">
              <a:solidFill>
                <a:srgbClr val="262626"/>
              </a:solidFill>
              <a:latin typeface="+mn-ea"/>
              <a:cs typeface="メイリオ"/>
            </a:endParaRPr>
          </a:p>
        </p:txBody>
      </p:sp>
      <p:sp>
        <p:nvSpPr>
          <p:cNvPr id="24" name="テキスト ボックス 23">
            <a:extLst>
              <a:ext uri="{FF2B5EF4-FFF2-40B4-BE49-F238E27FC236}">
                <a16:creationId xmlns:a16="http://schemas.microsoft.com/office/drawing/2014/main" id="{C0562FF9-041D-C741-93BA-24446F8B25A8}"/>
              </a:ext>
            </a:extLst>
          </p:cNvPr>
          <p:cNvSpPr txBox="1"/>
          <p:nvPr/>
        </p:nvSpPr>
        <p:spPr>
          <a:xfrm>
            <a:off x="7288708" y="5301691"/>
            <a:ext cx="2124570" cy="276999"/>
          </a:xfrm>
          <a:prstGeom prst="rect">
            <a:avLst/>
          </a:prstGeom>
          <a:solidFill>
            <a:schemeClr val="bg1"/>
          </a:solidFill>
          <a:ln>
            <a:noFill/>
          </a:ln>
        </p:spPr>
        <p:txBody>
          <a:bodyPr wrap="square" rtlCol="0">
            <a:spAutoFit/>
          </a:bodyPr>
          <a:lstStyle/>
          <a:p>
            <a:r>
              <a:rPr lang="ja-JP" altLang="en-US" sz="1200">
                <a:solidFill>
                  <a:srgbClr val="262626"/>
                </a:solidFill>
                <a:latin typeface="+mn-ea"/>
                <a:cs typeface="メイリオ"/>
              </a:rPr>
              <a:t>カレンダー</a:t>
            </a:r>
            <a:endParaRPr lang="en-US" altLang="ja-JP" sz="1200" dirty="0">
              <a:solidFill>
                <a:srgbClr val="262626"/>
              </a:solidFill>
              <a:latin typeface="+mn-ea"/>
              <a:cs typeface="メイリオ"/>
            </a:endParaRPr>
          </a:p>
        </p:txBody>
      </p:sp>
      <p:sp>
        <p:nvSpPr>
          <p:cNvPr id="25" name="テキスト ボックス 24">
            <a:extLst>
              <a:ext uri="{FF2B5EF4-FFF2-40B4-BE49-F238E27FC236}">
                <a16:creationId xmlns:a16="http://schemas.microsoft.com/office/drawing/2014/main" id="{0C8EBF9D-066A-344E-9EFA-F39B038DD225}"/>
              </a:ext>
            </a:extLst>
          </p:cNvPr>
          <p:cNvSpPr txBox="1"/>
          <p:nvPr/>
        </p:nvSpPr>
        <p:spPr>
          <a:xfrm>
            <a:off x="7288708" y="4051082"/>
            <a:ext cx="2124570" cy="276999"/>
          </a:xfrm>
          <a:prstGeom prst="rect">
            <a:avLst/>
          </a:prstGeom>
          <a:solidFill>
            <a:schemeClr val="bg1"/>
          </a:solidFill>
          <a:ln>
            <a:noFill/>
          </a:ln>
        </p:spPr>
        <p:txBody>
          <a:bodyPr wrap="square" rtlCol="0">
            <a:spAutoFit/>
          </a:bodyPr>
          <a:lstStyle/>
          <a:p>
            <a:r>
              <a:rPr lang="ja-JP" altLang="en-US" sz="1200" dirty="0">
                <a:solidFill>
                  <a:srgbClr val="262626"/>
                </a:solidFill>
                <a:latin typeface="+mn-ea"/>
                <a:cs typeface="メイリオ"/>
              </a:rPr>
              <a:t>いますぐ実行</a:t>
            </a:r>
            <a:endParaRPr lang="en-US" altLang="ja-JP" sz="1200" dirty="0">
              <a:solidFill>
                <a:srgbClr val="262626"/>
              </a:solidFill>
              <a:latin typeface="+mn-ea"/>
              <a:cs typeface="メイリオ"/>
            </a:endParaRPr>
          </a:p>
        </p:txBody>
      </p:sp>
      <p:sp>
        <p:nvSpPr>
          <p:cNvPr id="26" name="テキスト ボックス 25">
            <a:extLst>
              <a:ext uri="{FF2B5EF4-FFF2-40B4-BE49-F238E27FC236}">
                <a16:creationId xmlns:a16="http://schemas.microsoft.com/office/drawing/2014/main" id="{C3104963-DFD2-4D48-8055-9DACCF7FCC47}"/>
              </a:ext>
            </a:extLst>
          </p:cNvPr>
          <p:cNvSpPr txBox="1"/>
          <p:nvPr/>
        </p:nvSpPr>
        <p:spPr>
          <a:xfrm>
            <a:off x="7288708" y="2793343"/>
            <a:ext cx="2124570" cy="276999"/>
          </a:xfrm>
          <a:prstGeom prst="rect">
            <a:avLst/>
          </a:prstGeom>
          <a:solidFill>
            <a:schemeClr val="bg1"/>
          </a:solidFill>
          <a:ln>
            <a:noFill/>
          </a:ln>
        </p:spPr>
        <p:txBody>
          <a:bodyPr wrap="square" rtlCol="0">
            <a:spAutoFit/>
          </a:bodyPr>
          <a:lstStyle/>
          <a:p>
            <a:r>
              <a:rPr lang="ja-JP" altLang="en-US" sz="1200">
                <a:solidFill>
                  <a:srgbClr val="262626"/>
                </a:solidFill>
                <a:latin typeface="+mn-ea"/>
                <a:cs typeface="メイリオ"/>
              </a:rPr>
              <a:t>いつかやる</a:t>
            </a:r>
            <a:r>
              <a:rPr lang="en-US" altLang="ja-JP" sz="1200" dirty="0">
                <a:solidFill>
                  <a:srgbClr val="262626"/>
                </a:solidFill>
                <a:latin typeface="+mn-ea"/>
                <a:cs typeface="メイリオ"/>
              </a:rPr>
              <a:t>/</a:t>
            </a:r>
            <a:r>
              <a:rPr lang="ja-JP" altLang="en-US" sz="1200">
                <a:solidFill>
                  <a:srgbClr val="262626"/>
                </a:solidFill>
                <a:latin typeface="+mn-ea"/>
                <a:cs typeface="メイリオ"/>
              </a:rPr>
              <a:t>多分やるリスト</a:t>
            </a:r>
            <a:endParaRPr lang="en-US" altLang="ja-JP" sz="1200" dirty="0">
              <a:solidFill>
                <a:srgbClr val="262626"/>
              </a:solidFill>
              <a:latin typeface="+mn-ea"/>
              <a:cs typeface="メイリオ"/>
            </a:endParaRPr>
          </a:p>
        </p:txBody>
      </p:sp>
      <p:sp>
        <p:nvSpPr>
          <p:cNvPr id="27" name="テキスト ボックス 26">
            <a:extLst>
              <a:ext uri="{FF2B5EF4-FFF2-40B4-BE49-F238E27FC236}">
                <a16:creationId xmlns:a16="http://schemas.microsoft.com/office/drawing/2014/main" id="{B7A299E6-7D28-EE47-B24E-8B72729C8940}"/>
              </a:ext>
            </a:extLst>
          </p:cNvPr>
          <p:cNvSpPr txBox="1"/>
          <p:nvPr/>
        </p:nvSpPr>
        <p:spPr>
          <a:xfrm>
            <a:off x="7288706" y="3435283"/>
            <a:ext cx="2124570" cy="276999"/>
          </a:xfrm>
          <a:prstGeom prst="rect">
            <a:avLst/>
          </a:prstGeom>
          <a:solidFill>
            <a:schemeClr val="bg1"/>
          </a:solidFill>
          <a:ln>
            <a:noFill/>
          </a:ln>
        </p:spPr>
        <p:txBody>
          <a:bodyPr wrap="square" rtlCol="0">
            <a:spAutoFit/>
          </a:bodyPr>
          <a:lstStyle/>
          <a:p>
            <a:r>
              <a:rPr lang="ja-JP" altLang="en-US" sz="1200">
                <a:solidFill>
                  <a:srgbClr val="262626"/>
                </a:solidFill>
                <a:latin typeface="+mn-ea"/>
                <a:cs typeface="メイリオ"/>
              </a:rPr>
              <a:t>資料フォルダ</a:t>
            </a:r>
            <a:endParaRPr lang="en-US" altLang="ja-JP" sz="1200" dirty="0">
              <a:solidFill>
                <a:srgbClr val="262626"/>
              </a:solidFill>
              <a:latin typeface="+mn-ea"/>
              <a:cs typeface="メイリオ"/>
            </a:endParaRPr>
          </a:p>
        </p:txBody>
      </p:sp>
      <p:sp>
        <p:nvSpPr>
          <p:cNvPr id="28" name="テキスト ボックス 27">
            <a:extLst>
              <a:ext uri="{FF2B5EF4-FFF2-40B4-BE49-F238E27FC236}">
                <a16:creationId xmlns:a16="http://schemas.microsoft.com/office/drawing/2014/main" id="{6900114A-C4A8-1A47-8739-E7D4278E4B10}"/>
              </a:ext>
            </a:extLst>
          </p:cNvPr>
          <p:cNvSpPr txBox="1"/>
          <p:nvPr/>
        </p:nvSpPr>
        <p:spPr>
          <a:xfrm>
            <a:off x="7288708" y="2175170"/>
            <a:ext cx="2124570" cy="276999"/>
          </a:xfrm>
          <a:prstGeom prst="rect">
            <a:avLst/>
          </a:prstGeom>
          <a:solidFill>
            <a:schemeClr val="bg1"/>
          </a:solidFill>
          <a:ln>
            <a:noFill/>
          </a:ln>
        </p:spPr>
        <p:txBody>
          <a:bodyPr wrap="square" rtlCol="0">
            <a:spAutoFit/>
          </a:bodyPr>
          <a:lstStyle/>
          <a:p>
            <a:r>
              <a:rPr lang="ja-JP" altLang="en-US" sz="1200">
                <a:solidFill>
                  <a:srgbClr val="262626"/>
                </a:solidFill>
                <a:latin typeface="+mn-ea"/>
                <a:cs typeface="メイリオ"/>
              </a:rPr>
              <a:t>ゴミ箱</a:t>
            </a:r>
            <a:endParaRPr lang="en-US" altLang="ja-JP" sz="1200" dirty="0">
              <a:solidFill>
                <a:srgbClr val="262626"/>
              </a:solidFill>
              <a:latin typeface="+mn-ea"/>
              <a:cs typeface="メイリオ"/>
            </a:endParaRPr>
          </a:p>
        </p:txBody>
      </p:sp>
      <p:cxnSp>
        <p:nvCxnSpPr>
          <p:cNvPr id="29" name="直線矢印コネクタ 5">
            <a:extLst>
              <a:ext uri="{FF2B5EF4-FFF2-40B4-BE49-F238E27FC236}">
                <a16:creationId xmlns:a16="http://schemas.microsoft.com/office/drawing/2014/main" id="{090C0A7E-F26D-674C-92F2-B044FA7325A1}"/>
              </a:ext>
            </a:extLst>
          </p:cNvPr>
          <p:cNvCxnSpPr>
            <a:cxnSpLocks/>
            <a:stCxn id="12" idx="1"/>
            <a:endCxn id="23" idx="3"/>
          </p:cNvCxnSpPr>
          <p:nvPr/>
        </p:nvCxnSpPr>
        <p:spPr>
          <a:xfrm flipH="1" flipV="1">
            <a:off x="2617292" y="4814887"/>
            <a:ext cx="776745" cy="733"/>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5">
            <a:extLst>
              <a:ext uri="{FF2B5EF4-FFF2-40B4-BE49-F238E27FC236}">
                <a16:creationId xmlns:a16="http://schemas.microsoft.com/office/drawing/2014/main" id="{D6BA0F59-CBF5-6C47-9314-C1E4C5FBEA15}"/>
              </a:ext>
            </a:extLst>
          </p:cNvPr>
          <p:cNvCxnSpPr>
            <a:cxnSpLocks/>
          </p:cNvCxnSpPr>
          <p:nvPr/>
        </p:nvCxnSpPr>
        <p:spPr>
          <a:xfrm flipH="1" flipV="1">
            <a:off x="2617292" y="3483448"/>
            <a:ext cx="776747" cy="2"/>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066066BD-BFA2-FE40-9AFC-F4A2E0644954}"/>
              </a:ext>
            </a:extLst>
          </p:cNvPr>
          <p:cNvSpPr txBox="1"/>
          <p:nvPr/>
        </p:nvSpPr>
        <p:spPr>
          <a:xfrm>
            <a:off x="2139780" y="3894069"/>
            <a:ext cx="1172854" cy="276999"/>
          </a:xfrm>
          <a:prstGeom prst="rect">
            <a:avLst/>
          </a:prstGeom>
          <a:noFill/>
          <a:ln>
            <a:noFill/>
          </a:ln>
        </p:spPr>
        <p:txBody>
          <a:bodyPr wrap="square" rtlCol="0">
            <a:spAutoFit/>
          </a:bodyPr>
          <a:lstStyle/>
          <a:p>
            <a:pPr algn="ctr"/>
            <a:r>
              <a:rPr lang="ja-JP" altLang="en-US" sz="1200">
                <a:solidFill>
                  <a:srgbClr val="262626"/>
                </a:solidFill>
                <a:latin typeface="+mn-ea"/>
                <a:cs typeface="メイリオ"/>
              </a:rPr>
              <a:t>週次レビュー</a:t>
            </a:r>
            <a:endParaRPr lang="en-US" altLang="ja-JP" sz="1200" dirty="0">
              <a:solidFill>
                <a:srgbClr val="262626"/>
              </a:solidFill>
              <a:latin typeface="+mn-ea"/>
              <a:cs typeface="メイリオ"/>
            </a:endParaRPr>
          </a:p>
        </p:txBody>
      </p:sp>
      <p:cxnSp>
        <p:nvCxnSpPr>
          <p:cNvPr id="32" name="直線矢印コネクタ 5">
            <a:extLst>
              <a:ext uri="{FF2B5EF4-FFF2-40B4-BE49-F238E27FC236}">
                <a16:creationId xmlns:a16="http://schemas.microsoft.com/office/drawing/2014/main" id="{772AF686-1C57-604A-B346-50E23BD3AC03}"/>
              </a:ext>
            </a:extLst>
          </p:cNvPr>
          <p:cNvCxnSpPr>
            <a:cxnSpLocks/>
          </p:cNvCxnSpPr>
          <p:nvPr/>
        </p:nvCxnSpPr>
        <p:spPr>
          <a:xfrm flipV="1">
            <a:off x="2787555" y="3667628"/>
            <a:ext cx="40899" cy="226441"/>
          </a:xfrm>
          <a:prstGeom prst="straightConnector1">
            <a:avLst/>
          </a:prstGeom>
          <a:ln w="9525">
            <a:solidFill>
              <a:schemeClr val="tx1">
                <a:lumMod val="85000"/>
                <a:lumOff val="15000"/>
              </a:schemeClr>
            </a:solidFill>
            <a:prstDash val="sysDot"/>
            <a:headEnd type="none" w="med" len="med"/>
            <a:tailEnd type="none" w="sm" len="sm"/>
          </a:ln>
          <a:effectLst/>
        </p:spPr>
        <p:style>
          <a:lnRef idx="2">
            <a:schemeClr val="accent1"/>
          </a:lnRef>
          <a:fillRef idx="0">
            <a:schemeClr val="accent1"/>
          </a:fillRef>
          <a:effectRef idx="1">
            <a:schemeClr val="accent1"/>
          </a:effectRef>
          <a:fontRef idx="minor">
            <a:schemeClr val="tx1"/>
          </a:fontRef>
        </p:style>
      </p:cxnSp>
      <p:cxnSp>
        <p:nvCxnSpPr>
          <p:cNvPr id="33" name="直線矢印コネクタ 5">
            <a:extLst>
              <a:ext uri="{FF2B5EF4-FFF2-40B4-BE49-F238E27FC236}">
                <a16:creationId xmlns:a16="http://schemas.microsoft.com/office/drawing/2014/main" id="{67A51BBF-84D8-3240-AAE5-47CAC3AF9415}"/>
              </a:ext>
            </a:extLst>
          </p:cNvPr>
          <p:cNvCxnSpPr>
            <a:cxnSpLocks/>
            <a:stCxn id="13" idx="3"/>
            <a:endCxn id="24" idx="1"/>
          </p:cNvCxnSpPr>
          <p:nvPr/>
        </p:nvCxnSpPr>
        <p:spPr>
          <a:xfrm flipV="1">
            <a:off x="6511959" y="5440192"/>
            <a:ext cx="776749" cy="363"/>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5">
            <a:extLst>
              <a:ext uri="{FF2B5EF4-FFF2-40B4-BE49-F238E27FC236}">
                <a16:creationId xmlns:a16="http://schemas.microsoft.com/office/drawing/2014/main" id="{350EBDFE-6740-A849-8733-AB05D35BE3DF}"/>
              </a:ext>
            </a:extLst>
          </p:cNvPr>
          <p:cNvCxnSpPr>
            <a:cxnSpLocks/>
            <a:stCxn id="11" idx="3"/>
            <a:endCxn id="25" idx="1"/>
          </p:cNvCxnSpPr>
          <p:nvPr/>
        </p:nvCxnSpPr>
        <p:spPr>
          <a:xfrm flipV="1">
            <a:off x="6511961" y="4189583"/>
            <a:ext cx="776747" cy="1102"/>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5" name="直線矢印コネクタ 5">
            <a:extLst>
              <a:ext uri="{FF2B5EF4-FFF2-40B4-BE49-F238E27FC236}">
                <a16:creationId xmlns:a16="http://schemas.microsoft.com/office/drawing/2014/main" id="{9370B187-24EA-7842-9486-D98C5604D5D7}"/>
              </a:ext>
            </a:extLst>
          </p:cNvPr>
          <p:cNvCxnSpPr>
            <a:cxnSpLocks/>
            <a:stCxn id="9" idx="3"/>
            <a:endCxn id="26" idx="1"/>
          </p:cNvCxnSpPr>
          <p:nvPr/>
        </p:nvCxnSpPr>
        <p:spPr>
          <a:xfrm flipV="1">
            <a:off x="6511961" y="2931844"/>
            <a:ext cx="776747" cy="7131"/>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6" name="直線矢印コネクタ 5">
            <a:extLst>
              <a:ext uri="{FF2B5EF4-FFF2-40B4-BE49-F238E27FC236}">
                <a16:creationId xmlns:a16="http://schemas.microsoft.com/office/drawing/2014/main" id="{0C6732E1-1D72-1743-9C22-9403B90E0C48}"/>
              </a:ext>
            </a:extLst>
          </p:cNvPr>
          <p:cNvCxnSpPr>
            <a:cxnSpLocks/>
            <a:stCxn id="28" idx="1"/>
            <a:endCxn id="27" idx="1"/>
          </p:cNvCxnSpPr>
          <p:nvPr/>
        </p:nvCxnSpPr>
        <p:spPr>
          <a:xfrm rot="10800000" flipV="1">
            <a:off x="7288706" y="2313668"/>
            <a:ext cx="2" cy="1260113"/>
          </a:xfrm>
          <a:prstGeom prst="bentConnector3">
            <a:avLst>
              <a:gd name="adj1" fmla="val 11430100000"/>
            </a:avLst>
          </a:prstGeom>
          <a:ln w="12700">
            <a:solidFill>
              <a:schemeClr val="tx1">
                <a:lumMod val="85000"/>
                <a:lumOff val="15000"/>
              </a:schemeClr>
            </a:solidFill>
            <a:headEnd type="arrow" w="sm" len="sm"/>
            <a:tailEnd type="arrow" w="sm" len="sm"/>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A1FB2CD6-E776-BC41-A5FF-274FF4F7A3F8}"/>
              </a:ext>
            </a:extLst>
          </p:cNvPr>
          <p:cNvSpPr txBox="1"/>
          <p:nvPr/>
        </p:nvSpPr>
        <p:spPr>
          <a:xfrm>
            <a:off x="5039507" y="3114782"/>
            <a:ext cx="630952" cy="276999"/>
          </a:xfrm>
          <a:prstGeom prst="rect">
            <a:avLst/>
          </a:prstGeom>
          <a:noFill/>
          <a:ln>
            <a:noFill/>
          </a:ln>
        </p:spPr>
        <p:txBody>
          <a:bodyPr wrap="square" rtlCol="0">
            <a:spAutoFit/>
          </a:bodyPr>
          <a:lstStyle/>
          <a:p>
            <a:r>
              <a:rPr lang="en-US" altLang="ja-JP" sz="1200" dirty="0">
                <a:solidFill>
                  <a:srgbClr val="F99274"/>
                </a:solidFill>
                <a:latin typeface="+mn-ea"/>
                <a:cs typeface="メイリオ"/>
              </a:rPr>
              <a:t>YES</a:t>
            </a:r>
          </a:p>
        </p:txBody>
      </p:sp>
      <p:sp>
        <p:nvSpPr>
          <p:cNvPr id="38" name="テキスト ボックス 37">
            <a:extLst>
              <a:ext uri="{FF2B5EF4-FFF2-40B4-BE49-F238E27FC236}">
                <a16:creationId xmlns:a16="http://schemas.microsoft.com/office/drawing/2014/main" id="{6C588CF8-159C-8C48-9873-57C51E222073}"/>
              </a:ext>
            </a:extLst>
          </p:cNvPr>
          <p:cNvSpPr txBox="1"/>
          <p:nvPr/>
        </p:nvSpPr>
        <p:spPr>
          <a:xfrm>
            <a:off x="5039507" y="3739717"/>
            <a:ext cx="630952" cy="276999"/>
          </a:xfrm>
          <a:prstGeom prst="rect">
            <a:avLst/>
          </a:prstGeom>
          <a:noFill/>
          <a:ln>
            <a:noFill/>
          </a:ln>
        </p:spPr>
        <p:txBody>
          <a:bodyPr wrap="square" rtlCol="0">
            <a:spAutoFit/>
          </a:bodyPr>
          <a:lstStyle/>
          <a:p>
            <a:r>
              <a:rPr lang="en-US" altLang="ja-JP" sz="1200" dirty="0">
                <a:solidFill>
                  <a:srgbClr val="F99274"/>
                </a:solidFill>
                <a:latin typeface="+mn-ea"/>
                <a:cs typeface="メイリオ"/>
              </a:rPr>
              <a:t>YES</a:t>
            </a:r>
          </a:p>
        </p:txBody>
      </p:sp>
      <p:sp>
        <p:nvSpPr>
          <p:cNvPr id="39" name="テキスト ボックス 38">
            <a:extLst>
              <a:ext uri="{FF2B5EF4-FFF2-40B4-BE49-F238E27FC236}">
                <a16:creationId xmlns:a16="http://schemas.microsoft.com/office/drawing/2014/main" id="{1EF595AC-CD1D-854F-B3AB-3DAF8C380298}"/>
              </a:ext>
            </a:extLst>
          </p:cNvPr>
          <p:cNvSpPr txBox="1"/>
          <p:nvPr/>
        </p:nvSpPr>
        <p:spPr>
          <a:xfrm>
            <a:off x="5039507" y="4364652"/>
            <a:ext cx="630952" cy="276999"/>
          </a:xfrm>
          <a:prstGeom prst="rect">
            <a:avLst/>
          </a:prstGeom>
          <a:noFill/>
          <a:ln>
            <a:noFill/>
          </a:ln>
        </p:spPr>
        <p:txBody>
          <a:bodyPr wrap="square" rtlCol="0">
            <a:spAutoFit/>
          </a:bodyPr>
          <a:lstStyle/>
          <a:p>
            <a:r>
              <a:rPr lang="en-US" altLang="ja-JP" sz="1200" dirty="0">
                <a:solidFill>
                  <a:schemeClr val="accent5"/>
                </a:solidFill>
                <a:latin typeface="+mn-ea"/>
                <a:cs typeface="メイリオ"/>
              </a:rPr>
              <a:t>NO</a:t>
            </a:r>
          </a:p>
        </p:txBody>
      </p:sp>
      <p:sp>
        <p:nvSpPr>
          <p:cNvPr id="40" name="テキスト ボックス 39">
            <a:extLst>
              <a:ext uri="{FF2B5EF4-FFF2-40B4-BE49-F238E27FC236}">
                <a16:creationId xmlns:a16="http://schemas.microsoft.com/office/drawing/2014/main" id="{32C71A5F-0238-E84E-809B-588C66DD7675}"/>
              </a:ext>
            </a:extLst>
          </p:cNvPr>
          <p:cNvSpPr txBox="1"/>
          <p:nvPr/>
        </p:nvSpPr>
        <p:spPr>
          <a:xfrm>
            <a:off x="5039507" y="4989587"/>
            <a:ext cx="630952" cy="276999"/>
          </a:xfrm>
          <a:prstGeom prst="rect">
            <a:avLst/>
          </a:prstGeom>
          <a:noFill/>
          <a:ln>
            <a:noFill/>
          </a:ln>
        </p:spPr>
        <p:txBody>
          <a:bodyPr wrap="square" rtlCol="0">
            <a:spAutoFit/>
          </a:bodyPr>
          <a:lstStyle/>
          <a:p>
            <a:r>
              <a:rPr lang="en-US" altLang="ja-JP" sz="1200" dirty="0">
                <a:solidFill>
                  <a:srgbClr val="F99274"/>
                </a:solidFill>
                <a:latin typeface="+mn-ea"/>
                <a:cs typeface="メイリオ"/>
              </a:rPr>
              <a:t>YES</a:t>
            </a:r>
          </a:p>
        </p:txBody>
      </p:sp>
      <p:sp>
        <p:nvSpPr>
          <p:cNvPr id="41" name="テキスト ボックス 40">
            <a:extLst>
              <a:ext uri="{FF2B5EF4-FFF2-40B4-BE49-F238E27FC236}">
                <a16:creationId xmlns:a16="http://schemas.microsoft.com/office/drawing/2014/main" id="{4A294638-FEED-BC42-9C4B-5DAD29DA990F}"/>
              </a:ext>
            </a:extLst>
          </p:cNvPr>
          <p:cNvSpPr txBox="1"/>
          <p:nvPr/>
        </p:nvSpPr>
        <p:spPr>
          <a:xfrm>
            <a:off x="5039507" y="5614521"/>
            <a:ext cx="630952" cy="276999"/>
          </a:xfrm>
          <a:prstGeom prst="rect">
            <a:avLst/>
          </a:prstGeom>
          <a:noFill/>
          <a:ln>
            <a:noFill/>
          </a:ln>
        </p:spPr>
        <p:txBody>
          <a:bodyPr wrap="square" rtlCol="0">
            <a:spAutoFit/>
          </a:bodyPr>
          <a:lstStyle/>
          <a:p>
            <a:r>
              <a:rPr lang="en-US" altLang="ja-JP" sz="1200" dirty="0">
                <a:solidFill>
                  <a:schemeClr val="accent5"/>
                </a:solidFill>
                <a:latin typeface="+mn-ea"/>
                <a:cs typeface="メイリオ"/>
              </a:rPr>
              <a:t>NO</a:t>
            </a:r>
          </a:p>
        </p:txBody>
      </p:sp>
      <p:sp>
        <p:nvSpPr>
          <p:cNvPr id="42" name="テキスト ボックス 41">
            <a:extLst>
              <a:ext uri="{FF2B5EF4-FFF2-40B4-BE49-F238E27FC236}">
                <a16:creationId xmlns:a16="http://schemas.microsoft.com/office/drawing/2014/main" id="{D08D7E88-0D14-0143-ABCE-26F9C60E30A0}"/>
              </a:ext>
            </a:extLst>
          </p:cNvPr>
          <p:cNvSpPr txBox="1"/>
          <p:nvPr/>
        </p:nvSpPr>
        <p:spPr>
          <a:xfrm>
            <a:off x="6570910" y="5166397"/>
            <a:ext cx="630952" cy="276999"/>
          </a:xfrm>
          <a:prstGeom prst="rect">
            <a:avLst/>
          </a:prstGeom>
          <a:noFill/>
          <a:ln>
            <a:noFill/>
          </a:ln>
        </p:spPr>
        <p:txBody>
          <a:bodyPr wrap="square" rtlCol="0">
            <a:spAutoFit/>
          </a:bodyPr>
          <a:lstStyle/>
          <a:p>
            <a:pPr algn="ctr"/>
            <a:r>
              <a:rPr lang="en-US" altLang="ja-JP" sz="1200" dirty="0">
                <a:solidFill>
                  <a:srgbClr val="F99274"/>
                </a:solidFill>
                <a:latin typeface="+mn-ea"/>
                <a:cs typeface="メイリオ"/>
              </a:rPr>
              <a:t>YES</a:t>
            </a:r>
          </a:p>
        </p:txBody>
      </p:sp>
      <p:sp>
        <p:nvSpPr>
          <p:cNvPr id="43" name="テキスト ボックス 42">
            <a:extLst>
              <a:ext uri="{FF2B5EF4-FFF2-40B4-BE49-F238E27FC236}">
                <a16:creationId xmlns:a16="http://schemas.microsoft.com/office/drawing/2014/main" id="{F7D325C4-2195-6C48-936A-31072EBCEAF0}"/>
              </a:ext>
            </a:extLst>
          </p:cNvPr>
          <p:cNvSpPr txBox="1"/>
          <p:nvPr/>
        </p:nvSpPr>
        <p:spPr>
          <a:xfrm>
            <a:off x="6570910" y="3912440"/>
            <a:ext cx="630952" cy="276999"/>
          </a:xfrm>
          <a:prstGeom prst="rect">
            <a:avLst/>
          </a:prstGeom>
          <a:noFill/>
          <a:ln>
            <a:noFill/>
          </a:ln>
        </p:spPr>
        <p:txBody>
          <a:bodyPr wrap="square" rtlCol="0">
            <a:spAutoFit/>
          </a:bodyPr>
          <a:lstStyle/>
          <a:p>
            <a:pPr algn="ctr"/>
            <a:r>
              <a:rPr lang="en-US" altLang="ja-JP" sz="1200" dirty="0">
                <a:solidFill>
                  <a:srgbClr val="F99274"/>
                </a:solidFill>
                <a:latin typeface="+mn-ea"/>
                <a:cs typeface="メイリオ"/>
              </a:rPr>
              <a:t>YES</a:t>
            </a:r>
          </a:p>
        </p:txBody>
      </p:sp>
      <p:sp>
        <p:nvSpPr>
          <p:cNvPr id="44" name="テキスト ボックス 43">
            <a:extLst>
              <a:ext uri="{FF2B5EF4-FFF2-40B4-BE49-F238E27FC236}">
                <a16:creationId xmlns:a16="http://schemas.microsoft.com/office/drawing/2014/main" id="{70363186-EFB8-5E46-83EB-58068138B828}"/>
              </a:ext>
            </a:extLst>
          </p:cNvPr>
          <p:cNvSpPr txBox="1"/>
          <p:nvPr/>
        </p:nvSpPr>
        <p:spPr>
          <a:xfrm>
            <a:off x="6511958" y="2655009"/>
            <a:ext cx="557807" cy="276999"/>
          </a:xfrm>
          <a:prstGeom prst="rect">
            <a:avLst/>
          </a:prstGeom>
          <a:noFill/>
          <a:ln>
            <a:noFill/>
          </a:ln>
        </p:spPr>
        <p:txBody>
          <a:bodyPr wrap="square" rtlCol="0">
            <a:spAutoFit/>
          </a:bodyPr>
          <a:lstStyle/>
          <a:p>
            <a:pPr algn="ctr"/>
            <a:r>
              <a:rPr lang="en-US" altLang="ja-JP" sz="1200" dirty="0">
                <a:solidFill>
                  <a:schemeClr val="accent5"/>
                </a:solidFill>
                <a:latin typeface="+mn-ea"/>
                <a:cs typeface="メイリオ"/>
              </a:rPr>
              <a:t>NO</a:t>
            </a:r>
          </a:p>
        </p:txBody>
      </p:sp>
      <p:sp>
        <p:nvSpPr>
          <p:cNvPr id="45" name="テキスト ボックス 44">
            <a:extLst>
              <a:ext uri="{FF2B5EF4-FFF2-40B4-BE49-F238E27FC236}">
                <a16:creationId xmlns:a16="http://schemas.microsoft.com/office/drawing/2014/main" id="{60B14FE7-C3CD-B240-9C2F-FF82AB660BB1}"/>
              </a:ext>
            </a:extLst>
          </p:cNvPr>
          <p:cNvSpPr txBox="1"/>
          <p:nvPr/>
        </p:nvSpPr>
        <p:spPr>
          <a:xfrm>
            <a:off x="2730574" y="3153923"/>
            <a:ext cx="630952" cy="276999"/>
          </a:xfrm>
          <a:prstGeom prst="rect">
            <a:avLst/>
          </a:prstGeom>
          <a:noFill/>
          <a:ln>
            <a:noFill/>
          </a:ln>
        </p:spPr>
        <p:txBody>
          <a:bodyPr wrap="square" rtlCol="0">
            <a:spAutoFit/>
          </a:bodyPr>
          <a:lstStyle/>
          <a:p>
            <a:pPr algn="ctr"/>
            <a:r>
              <a:rPr lang="en-US" altLang="ja-JP" sz="1200" dirty="0">
                <a:solidFill>
                  <a:schemeClr val="accent5"/>
                </a:solidFill>
                <a:latin typeface="+mn-ea"/>
                <a:cs typeface="メイリオ"/>
              </a:rPr>
              <a:t>NO</a:t>
            </a:r>
          </a:p>
        </p:txBody>
      </p:sp>
      <p:sp>
        <p:nvSpPr>
          <p:cNvPr id="46" name="テキスト ボックス 45">
            <a:extLst>
              <a:ext uri="{FF2B5EF4-FFF2-40B4-BE49-F238E27FC236}">
                <a16:creationId xmlns:a16="http://schemas.microsoft.com/office/drawing/2014/main" id="{3A4F20CE-0FB2-FB40-B6B1-CA8432F52336}"/>
              </a:ext>
            </a:extLst>
          </p:cNvPr>
          <p:cNvSpPr txBox="1"/>
          <p:nvPr/>
        </p:nvSpPr>
        <p:spPr>
          <a:xfrm>
            <a:off x="2730574" y="4526391"/>
            <a:ext cx="630952" cy="276999"/>
          </a:xfrm>
          <a:prstGeom prst="rect">
            <a:avLst/>
          </a:prstGeom>
          <a:noFill/>
          <a:ln>
            <a:noFill/>
          </a:ln>
        </p:spPr>
        <p:txBody>
          <a:bodyPr wrap="square" rtlCol="0">
            <a:spAutoFit/>
          </a:bodyPr>
          <a:lstStyle/>
          <a:p>
            <a:pPr algn="ctr"/>
            <a:r>
              <a:rPr lang="en-US" altLang="ja-JP" sz="1200" dirty="0">
                <a:solidFill>
                  <a:schemeClr val="accent5"/>
                </a:solidFill>
                <a:latin typeface="+mn-ea"/>
                <a:cs typeface="メイリオ"/>
              </a:rPr>
              <a:t>NO</a:t>
            </a:r>
          </a:p>
        </p:txBody>
      </p:sp>
      <p:cxnSp>
        <p:nvCxnSpPr>
          <p:cNvPr id="47" name="直線矢印コネクタ 5">
            <a:extLst>
              <a:ext uri="{FF2B5EF4-FFF2-40B4-BE49-F238E27FC236}">
                <a16:creationId xmlns:a16="http://schemas.microsoft.com/office/drawing/2014/main" id="{F34ED1D2-C5CF-EF4B-812E-197BEC4E1ED6}"/>
              </a:ext>
            </a:extLst>
          </p:cNvPr>
          <p:cNvCxnSpPr>
            <a:cxnSpLocks/>
          </p:cNvCxnSpPr>
          <p:nvPr/>
        </p:nvCxnSpPr>
        <p:spPr>
          <a:xfrm flipV="1">
            <a:off x="2617292" y="3647689"/>
            <a:ext cx="776747" cy="2"/>
          </a:xfrm>
          <a:prstGeom prst="straightConnector1">
            <a:avLst/>
          </a:prstGeom>
          <a:ln w="12700">
            <a:solidFill>
              <a:schemeClr val="tx1">
                <a:lumMod val="85000"/>
                <a:lumOff val="15000"/>
              </a:schemeClr>
            </a:solidFill>
            <a:headEnd type="none" w="med" len="med"/>
            <a:tailEnd type="arrow" w="sm" len="sm"/>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DF72F24D-6721-584B-9F04-4D947FFDEE7E}"/>
              </a:ext>
            </a:extLst>
          </p:cNvPr>
          <p:cNvSpPr txBox="1"/>
          <p:nvPr/>
        </p:nvSpPr>
        <p:spPr>
          <a:xfrm>
            <a:off x="3394039" y="5963455"/>
            <a:ext cx="3117920" cy="276999"/>
          </a:xfrm>
          <a:prstGeom prst="rect">
            <a:avLst/>
          </a:prstGeom>
          <a:solidFill>
            <a:schemeClr val="bg1"/>
          </a:solidFill>
          <a:ln>
            <a:noFill/>
          </a:ln>
        </p:spPr>
        <p:txBody>
          <a:bodyPr wrap="square" rtlCol="0">
            <a:spAutoFit/>
          </a:bodyPr>
          <a:lstStyle/>
          <a:p>
            <a:pPr algn="ctr"/>
            <a:r>
              <a:rPr lang="ja-JP" altLang="en-US" sz="1200">
                <a:solidFill>
                  <a:srgbClr val="262626"/>
                </a:solidFill>
                <a:latin typeface="+mn-ea"/>
                <a:cs typeface="メイリオ"/>
              </a:rPr>
              <a:t>次に取るべき行動リスト</a:t>
            </a:r>
            <a:endParaRPr lang="en-US" altLang="ja-JP" sz="1200" dirty="0">
              <a:solidFill>
                <a:srgbClr val="262626"/>
              </a:solidFill>
              <a:latin typeface="+mn-ea"/>
              <a:cs typeface="メイリオ"/>
            </a:endParaRPr>
          </a:p>
        </p:txBody>
      </p:sp>
    </p:spTree>
    <p:extLst>
      <p:ext uri="{BB962C8B-B14F-4D97-AF65-F5344CB8AC3E}">
        <p14:creationId xmlns:p14="http://schemas.microsoft.com/office/powerpoint/2010/main" val="302599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42_</a:t>
            </a:r>
            <a:r>
              <a:rPr lang="ja-JP" altLang="en-US" sz="1200" b="1">
                <a:solidFill>
                  <a:schemeClr val="tx1">
                    <a:lumMod val="75000"/>
                    <a:lumOff val="25000"/>
                  </a:schemeClr>
                </a:solidFill>
                <a:latin typeface="+mn-ea"/>
              </a:rPr>
              <a:t>自責思考</a:t>
            </a:r>
            <a:endParaRPr kumimoji="1" lang="ja-JP" altLang="en-US" sz="1200" b="1"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B3B7B99C-79CD-B94E-98B6-F0631FA7896E}"/>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B31B3DFB-5F16-BD44-8104-19D483109B57}"/>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9138BE2-C62A-5D4E-A2AE-AF44264C0E42}"/>
              </a:ext>
            </a:extLst>
          </p:cNvPr>
          <p:cNvSpPr txBox="1"/>
          <p:nvPr/>
        </p:nvSpPr>
        <p:spPr>
          <a:xfrm>
            <a:off x="376748" y="750942"/>
            <a:ext cx="457624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自分自身にできたこと</a:t>
            </a:r>
            <a:endParaRPr kumimoji="1" lang="ja-JP" altLang="en-US" sz="1600" b="1" dirty="0">
              <a:solidFill>
                <a:schemeClr val="tx1">
                  <a:lumMod val="75000"/>
                  <a:lumOff val="25000"/>
                </a:schemeClr>
              </a:solidFill>
              <a:latin typeface="+mn-ea"/>
            </a:endParaRPr>
          </a:p>
        </p:txBody>
      </p:sp>
      <p:sp>
        <p:nvSpPr>
          <p:cNvPr id="22" name="テキスト ボックス 21">
            <a:extLst>
              <a:ext uri="{FF2B5EF4-FFF2-40B4-BE49-F238E27FC236}">
                <a16:creationId xmlns:a16="http://schemas.microsoft.com/office/drawing/2014/main" id="{18EB1660-25C7-5642-A8BE-A099F0A757B1}"/>
              </a:ext>
            </a:extLst>
          </p:cNvPr>
          <p:cNvSpPr txBox="1"/>
          <p:nvPr/>
        </p:nvSpPr>
        <p:spPr>
          <a:xfrm>
            <a:off x="4952999" y="750942"/>
            <a:ext cx="4576251"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他者の行動やマクロ的な要素</a:t>
            </a:r>
            <a:endParaRPr kumimoji="1" lang="ja-JP" altLang="en-US" sz="1600" b="1" dirty="0">
              <a:solidFill>
                <a:schemeClr val="tx1">
                  <a:lumMod val="75000"/>
                  <a:lumOff val="25000"/>
                </a:schemeClr>
              </a:solidFill>
              <a:latin typeface="+mn-ea"/>
            </a:endParaRPr>
          </a:p>
        </p:txBody>
      </p:sp>
      <p:cxnSp>
        <p:nvCxnSpPr>
          <p:cNvPr id="24" name="直線コネクタ 23">
            <a:extLst>
              <a:ext uri="{FF2B5EF4-FFF2-40B4-BE49-F238E27FC236}">
                <a16:creationId xmlns:a16="http://schemas.microsoft.com/office/drawing/2014/main" id="{1FA0BEFC-BD7A-5945-8B26-813CBC2848A7}"/>
              </a:ext>
            </a:extLst>
          </p:cNvPr>
          <p:cNvCxnSpPr>
            <a:cxnSpLocks/>
          </p:cNvCxnSpPr>
          <p:nvPr/>
        </p:nvCxnSpPr>
        <p:spPr>
          <a:xfrm flipV="1">
            <a:off x="495723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C2CC1BE-3C61-E446-B8CE-079729BE2CC9}"/>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3188BF0D-A81B-FA4C-8C05-34A940E56F0C}"/>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6D0AFFC-21E3-2A46-891A-C0FB0E0F997C}"/>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B81C64-92B1-F845-8A39-032CF0329190}"/>
              </a:ext>
            </a:extLst>
          </p:cNvPr>
          <p:cNvSpPr txBox="1"/>
          <p:nvPr/>
        </p:nvSpPr>
        <p:spPr>
          <a:xfrm>
            <a:off x="606906" y="1392429"/>
            <a:ext cx="4115931" cy="135421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ベネフィットの見せ方が悪い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フォローが足りず、やりっぱなしが多い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訪問先企業のリサーチが不足していた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作成した資料がわかりづらかった</a:t>
            </a:r>
            <a:endParaRPr kumimoji="1" lang="en-US" altLang="ja-JP" sz="1400" dirty="0">
              <a:solidFill>
                <a:schemeClr val="tx1">
                  <a:lumMod val="75000"/>
                  <a:lumOff val="25000"/>
                </a:schemeClr>
              </a:solidFill>
              <a:latin typeface="+mn-ea"/>
            </a:endParaRPr>
          </a:p>
        </p:txBody>
      </p:sp>
      <p:sp>
        <p:nvSpPr>
          <p:cNvPr id="32" name="テキスト ボックス 31">
            <a:extLst>
              <a:ext uri="{FF2B5EF4-FFF2-40B4-BE49-F238E27FC236}">
                <a16:creationId xmlns:a16="http://schemas.microsoft.com/office/drawing/2014/main" id="{61A4122F-766C-4C4F-83BF-2ADD33F20993}"/>
              </a:ext>
            </a:extLst>
          </p:cNvPr>
          <p:cNvSpPr txBox="1"/>
          <p:nvPr/>
        </p:nvSpPr>
        <p:spPr>
          <a:xfrm>
            <a:off x="5183159" y="1392429"/>
            <a:ext cx="4115931" cy="10310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商品コンセプトの設定自体があいまい</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フリーで提供する競合他社が増えている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営業業務以外のタスクが多くてリソースが分散</a:t>
            </a:r>
            <a:endParaRPr kumimoji="1" lang="en-US" altLang="ja-JP" sz="1400" dirty="0">
              <a:solidFill>
                <a:schemeClr val="tx1">
                  <a:lumMod val="75000"/>
                  <a:lumOff val="25000"/>
                </a:schemeClr>
              </a:solidFill>
              <a:latin typeface="+mn-ea"/>
            </a:endParaRPr>
          </a:p>
        </p:txBody>
      </p:sp>
    </p:spTree>
    <p:extLst>
      <p:ext uri="{BB962C8B-B14F-4D97-AF65-F5344CB8AC3E}">
        <p14:creationId xmlns:p14="http://schemas.microsoft.com/office/powerpoint/2010/main" val="806839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51515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43_</a:t>
            </a:r>
            <a:r>
              <a:rPr lang="ja-JP" altLang="en-US" sz="1200" b="1">
                <a:solidFill>
                  <a:schemeClr val="tx1">
                    <a:lumMod val="75000"/>
                    <a:lumOff val="25000"/>
                  </a:schemeClr>
                </a:solidFill>
                <a:latin typeface="+mn-ea"/>
              </a:rPr>
              <a:t>ポジティブ思考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9A34C1E0-2DFC-3642-B2F6-6A7E6B1B3C07}"/>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B42B28-950A-3147-883F-526C2E1CC921}"/>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96B29A-8600-EB44-8921-FE8B2A5344FB}"/>
              </a:ext>
            </a:extLst>
          </p:cNvPr>
          <p:cNvSpPr txBox="1"/>
          <p:nvPr/>
        </p:nvSpPr>
        <p:spPr>
          <a:xfrm>
            <a:off x="376748" y="750942"/>
            <a:ext cx="457624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ポジティブ要素</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DC17B947-A8C5-A340-88A0-8E38101DF605}"/>
              </a:ext>
            </a:extLst>
          </p:cNvPr>
          <p:cNvSpPr txBox="1"/>
          <p:nvPr/>
        </p:nvSpPr>
        <p:spPr>
          <a:xfrm>
            <a:off x="4952999" y="750942"/>
            <a:ext cx="4576251"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ネガティブ要素</a:t>
            </a:r>
            <a:endParaRPr kumimoji="1" lang="ja-JP" altLang="en-US" sz="1600" b="1" dirty="0">
              <a:solidFill>
                <a:schemeClr val="tx1">
                  <a:lumMod val="75000"/>
                  <a:lumOff val="25000"/>
                </a:schemeClr>
              </a:solidFill>
              <a:latin typeface="+mn-ea"/>
            </a:endParaRPr>
          </a:p>
        </p:txBody>
      </p:sp>
      <p:cxnSp>
        <p:nvCxnSpPr>
          <p:cNvPr id="10" name="直線コネクタ 9">
            <a:extLst>
              <a:ext uri="{FF2B5EF4-FFF2-40B4-BE49-F238E27FC236}">
                <a16:creationId xmlns:a16="http://schemas.microsoft.com/office/drawing/2014/main" id="{9EF3CAB7-0D8C-7246-A191-7CD37FFA9FCF}"/>
              </a:ext>
            </a:extLst>
          </p:cNvPr>
          <p:cNvCxnSpPr>
            <a:cxnSpLocks/>
          </p:cNvCxnSpPr>
          <p:nvPr/>
        </p:nvCxnSpPr>
        <p:spPr>
          <a:xfrm flipV="1">
            <a:off x="495723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73EE7A18-AEAC-4A42-9388-7293DC1C4019}"/>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4C7C9A04-DD42-734E-ACEE-C8B3BA28BC19}"/>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B2FB411-B246-FC40-8DBF-5FB8266E442C}"/>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6DE3773-E66E-FD4F-B9EE-4F08CD5986A2}"/>
              </a:ext>
            </a:extLst>
          </p:cNvPr>
          <p:cNvSpPr txBox="1"/>
          <p:nvPr/>
        </p:nvSpPr>
        <p:spPr>
          <a:xfrm>
            <a:off x="606906" y="1392429"/>
            <a:ext cx="4115931" cy="10310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新しい市場を獲得できる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メンバーにチャレンジ精神を育むことができる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売上を伸ばすことができる</a:t>
            </a:r>
            <a:endParaRPr kumimoji="1" lang="en-US" altLang="ja-JP" sz="1400" dirty="0">
              <a:solidFill>
                <a:schemeClr val="tx1">
                  <a:lumMod val="75000"/>
                  <a:lumOff val="25000"/>
                </a:schemeClr>
              </a:solidFill>
              <a:latin typeface="+mn-ea"/>
            </a:endParaRPr>
          </a:p>
        </p:txBody>
      </p:sp>
      <p:sp>
        <p:nvSpPr>
          <p:cNvPr id="15" name="テキスト ボックス 14">
            <a:extLst>
              <a:ext uri="{FF2B5EF4-FFF2-40B4-BE49-F238E27FC236}">
                <a16:creationId xmlns:a16="http://schemas.microsoft.com/office/drawing/2014/main" id="{73246E3B-ADAE-C14B-BEC8-C9DB6DA0F5B8}"/>
              </a:ext>
            </a:extLst>
          </p:cNvPr>
          <p:cNvSpPr txBox="1"/>
          <p:nvPr/>
        </p:nvSpPr>
        <p:spPr>
          <a:xfrm>
            <a:off x="5183159" y="1392429"/>
            <a:ext cx="4115931" cy="103105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失敗したら多額の設備投資がムダになる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既存の主力事業が手薄になる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メンバーには新規事業を開始する余力がない</a:t>
            </a:r>
            <a:endParaRPr kumimoji="1" lang="en-US" altLang="ja-JP" sz="1400" dirty="0">
              <a:solidFill>
                <a:schemeClr val="tx1">
                  <a:lumMod val="75000"/>
                  <a:lumOff val="25000"/>
                </a:schemeClr>
              </a:solidFill>
              <a:latin typeface="+mn-ea"/>
            </a:endParaRPr>
          </a:p>
        </p:txBody>
      </p:sp>
    </p:spTree>
    <p:extLst>
      <p:ext uri="{BB962C8B-B14F-4D97-AF65-F5344CB8AC3E}">
        <p14:creationId xmlns:p14="http://schemas.microsoft.com/office/powerpoint/2010/main" val="4219723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71127"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44_ABC</a:t>
            </a:r>
            <a:r>
              <a:rPr lang="ja-JP" altLang="en-US" sz="1200" b="1">
                <a:solidFill>
                  <a:schemeClr val="tx1">
                    <a:lumMod val="75000"/>
                    <a:lumOff val="25000"/>
                  </a:schemeClr>
                </a:solidFill>
                <a:latin typeface="+mn-ea"/>
              </a:rPr>
              <a:t>理論</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0ED166D0-3B73-D140-ADE9-2049CF2B2F2E}"/>
              </a:ext>
            </a:extLst>
          </p:cNvPr>
          <p:cNvGrpSpPr/>
          <p:nvPr/>
        </p:nvGrpSpPr>
        <p:grpSpPr>
          <a:xfrm>
            <a:off x="348378" y="3213249"/>
            <a:ext cx="2517486" cy="1811323"/>
            <a:chOff x="348377" y="2497745"/>
            <a:chExt cx="2825227" cy="2181184"/>
          </a:xfrm>
        </p:grpSpPr>
        <p:sp>
          <p:nvSpPr>
            <p:cNvPr id="7" name="正方形/長方形 6">
              <a:extLst>
                <a:ext uri="{FF2B5EF4-FFF2-40B4-BE49-F238E27FC236}">
                  <a16:creationId xmlns:a16="http://schemas.microsoft.com/office/drawing/2014/main" id="{6836635E-54AE-2346-B2C1-FB3C1CF43471}"/>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39A9FD5-12FD-0A4C-B4A6-B30D7C2B96C8}"/>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9" name="直線コネクタ 8">
              <a:extLst>
                <a:ext uri="{FF2B5EF4-FFF2-40B4-BE49-F238E27FC236}">
                  <a16:creationId xmlns:a16="http://schemas.microsoft.com/office/drawing/2014/main" id="{9A7F322D-DC5A-6D42-9530-BFED3E19F4B4}"/>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1B668AC-D404-2747-BCC3-5AEF6F008A55}"/>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出来事</a:t>
              </a:r>
              <a:endParaRPr kumimoji="1" lang="ja-JP" altLang="en-US" b="1" dirty="0">
                <a:solidFill>
                  <a:schemeClr val="tx1">
                    <a:lumMod val="75000"/>
                    <a:lumOff val="25000"/>
                  </a:schemeClr>
                </a:solidFill>
                <a:latin typeface="+mn-ea"/>
              </a:endParaRPr>
            </a:p>
          </p:txBody>
        </p:sp>
        <p:sp>
          <p:nvSpPr>
            <p:cNvPr id="11" name="テキスト ボックス 10">
              <a:extLst>
                <a:ext uri="{FF2B5EF4-FFF2-40B4-BE49-F238E27FC236}">
                  <a16:creationId xmlns:a16="http://schemas.microsoft.com/office/drawing/2014/main" id="{847D694C-7A0E-664D-9DB2-6CE2183A690E}"/>
                </a:ext>
              </a:extLst>
            </p:cNvPr>
            <p:cNvSpPr txBox="1"/>
            <p:nvPr/>
          </p:nvSpPr>
          <p:spPr>
            <a:xfrm>
              <a:off x="539206" y="3126174"/>
              <a:ext cx="2452033" cy="707886"/>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新しい企画の提案で、意見が合わず突き返された</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B6E9F06D-1181-154F-B401-1B2652319AF2}"/>
              </a:ext>
            </a:extLst>
          </p:cNvPr>
          <p:cNvGrpSpPr/>
          <p:nvPr/>
        </p:nvGrpSpPr>
        <p:grpSpPr>
          <a:xfrm>
            <a:off x="3698489" y="1834073"/>
            <a:ext cx="2517486" cy="1811323"/>
            <a:chOff x="348377" y="2497745"/>
            <a:chExt cx="2825227" cy="2181184"/>
          </a:xfrm>
        </p:grpSpPr>
        <p:sp>
          <p:nvSpPr>
            <p:cNvPr id="19" name="正方形/長方形 18">
              <a:extLst>
                <a:ext uri="{FF2B5EF4-FFF2-40B4-BE49-F238E27FC236}">
                  <a16:creationId xmlns:a16="http://schemas.microsoft.com/office/drawing/2014/main" id="{086FFC6C-2992-5947-8403-8F12371B9148}"/>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5AA52F9-E55C-E74D-A996-E88E01DB15B1}"/>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 name="直線コネクタ 20">
              <a:extLst>
                <a:ext uri="{FF2B5EF4-FFF2-40B4-BE49-F238E27FC236}">
                  <a16:creationId xmlns:a16="http://schemas.microsoft.com/office/drawing/2014/main" id="{99226DEF-3AB2-E146-8FCF-2B11ABE39562}"/>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5461E3C-0143-234E-BA94-D6D3786E1A0D}"/>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信念</a:t>
              </a:r>
              <a:endParaRPr kumimoji="1" lang="ja-JP" altLang="en-US" b="1" dirty="0">
                <a:solidFill>
                  <a:schemeClr val="tx1">
                    <a:lumMod val="75000"/>
                    <a:lumOff val="25000"/>
                  </a:schemeClr>
                </a:solidFill>
                <a:latin typeface="+mn-ea"/>
              </a:endParaRPr>
            </a:p>
          </p:txBody>
        </p:sp>
        <p:sp>
          <p:nvSpPr>
            <p:cNvPr id="23" name="テキスト ボックス 22">
              <a:extLst>
                <a:ext uri="{FF2B5EF4-FFF2-40B4-BE49-F238E27FC236}">
                  <a16:creationId xmlns:a16="http://schemas.microsoft.com/office/drawing/2014/main" id="{ADE22AB1-3A40-F44A-85DF-63BDCADDFA86}"/>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提案時の企画内容はいかなるときも完璧でなければいけない</a:t>
              </a:r>
              <a:endParaRPr kumimoji="1" lang="ja-JP" altLang="en-US" sz="1400" dirty="0">
                <a:solidFill>
                  <a:schemeClr val="tx1">
                    <a:lumMod val="75000"/>
                    <a:lumOff val="25000"/>
                  </a:schemeClr>
                </a:solidFill>
                <a:latin typeface="+mn-ea"/>
              </a:endParaRPr>
            </a:p>
          </p:txBody>
        </p:sp>
      </p:grpSp>
      <p:grpSp>
        <p:nvGrpSpPr>
          <p:cNvPr id="24" name="グループ化 23">
            <a:extLst>
              <a:ext uri="{FF2B5EF4-FFF2-40B4-BE49-F238E27FC236}">
                <a16:creationId xmlns:a16="http://schemas.microsoft.com/office/drawing/2014/main" id="{4950D143-A002-074F-8DDE-4AB575360AC5}"/>
              </a:ext>
            </a:extLst>
          </p:cNvPr>
          <p:cNvGrpSpPr/>
          <p:nvPr/>
        </p:nvGrpSpPr>
        <p:grpSpPr>
          <a:xfrm>
            <a:off x="7040137" y="1834073"/>
            <a:ext cx="2517486" cy="1811323"/>
            <a:chOff x="348377" y="2497745"/>
            <a:chExt cx="2825227" cy="2181184"/>
          </a:xfrm>
        </p:grpSpPr>
        <p:sp>
          <p:nvSpPr>
            <p:cNvPr id="25" name="正方形/長方形 24">
              <a:extLst>
                <a:ext uri="{FF2B5EF4-FFF2-40B4-BE49-F238E27FC236}">
                  <a16:creationId xmlns:a16="http://schemas.microsoft.com/office/drawing/2014/main" id="{E14A6525-8A31-DC4F-917C-6F5594146CDD}"/>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174F5BA8-49B6-3B44-A7D4-94003B721F10}"/>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AC0161FF-6AA8-5B4D-ABB6-72C36565DBE1}"/>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0BB16A43-200C-374B-856C-8216364E6AFB}"/>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結果</a:t>
              </a:r>
              <a:endParaRPr kumimoji="1" lang="ja-JP" altLang="en-US"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A8E8C465-B675-8F42-B7D1-A0A40BE833A0}"/>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意見のズレに落ち込む。この企画はダメだったと自分を強く責める</a:t>
              </a:r>
              <a:endParaRPr kumimoji="1" lang="ja-JP" altLang="en-US" sz="1400" dirty="0">
                <a:solidFill>
                  <a:schemeClr val="tx1">
                    <a:lumMod val="75000"/>
                    <a:lumOff val="25000"/>
                  </a:schemeClr>
                </a:solidFill>
                <a:latin typeface="+mn-ea"/>
              </a:endParaRPr>
            </a:p>
          </p:txBody>
        </p:sp>
      </p:grpSp>
      <p:grpSp>
        <p:nvGrpSpPr>
          <p:cNvPr id="30" name="グループ化 29">
            <a:extLst>
              <a:ext uri="{FF2B5EF4-FFF2-40B4-BE49-F238E27FC236}">
                <a16:creationId xmlns:a16="http://schemas.microsoft.com/office/drawing/2014/main" id="{857DA257-AE79-0248-AC00-3720CE7F2626}"/>
              </a:ext>
            </a:extLst>
          </p:cNvPr>
          <p:cNvGrpSpPr/>
          <p:nvPr/>
        </p:nvGrpSpPr>
        <p:grpSpPr>
          <a:xfrm>
            <a:off x="3698489" y="4644612"/>
            <a:ext cx="2517486" cy="1811323"/>
            <a:chOff x="348377" y="2497745"/>
            <a:chExt cx="2825227" cy="2181184"/>
          </a:xfrm>
        </p:grpSpPr>
        <p:sp>
          <p:nvSpPr>
            <p:cNvPr id="31" name="正方形/長方形 30">
              <a:extLst>
                <a:ext uri="{FF2B5EF4-FFF2-40B4-BE49-F238E27FC236}">
                  <a16:creationId xmlns:a16="http://schemas.microsoft.com/office/drawing/2014/main" id="{0B4258E2-0B37-F643-ACE9-4F70AC7E6D8A}"/>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080EC5EA-F409-7442-9FC9-1B9BEFEEE675}"/>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3" name="直線コネクタ 32">
              <a:extLst>
                <a:ext uri="{FF2B5EF4-FFF2-40B4-BE49-F238E27FC236}">
                  <a16:creationId xmlns:a16="http://schemas.microsoft.com/office/drawing/2014/main" id="{259F509C-67DF-1E4E-A130-00C7D961C0BD}"/>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49BB137C-69FB-1D40-A592-6F36B24DBC9D}"/>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信念</a:t>
              </a:r>
              <a:r>
                <a:rPr kumimoji="1" lang="en-US" altLang="ja-JP" b="1" dirty="0">
                  <a:solidFill>
                    <a:schemeClr val="tx1">
                      <a:lumMod val="75000"/>
                      <a:lumOff val="25000"/>
                    </a:schemeClr>
                  </a:solidFill>
                  <a:latin typeface="+mn-ea"/>
                </a:rPr>
                <a:t>’</a:t>
              </a:r>
              <a:endParaRPr kumimoji="1" lang="ja-JP" altLang="en-US" b="1"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A5659E84-A6F2-1546-9E85-E2A93F239C00}"/>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最善を目指すべきだが、意見がズレることもある。段階的にすり合わせする</a:t>
              </a:r>
              <a:endParaRPr kumimoji="1" lang="ja-JP" altLang="en-US" sz="1400" dirty="0">
                <a:solidFill>
                  <a:schemeClr val="tx1">
                    <a:lumMod val="75000"/>
                    <a:lumOff val="25000"/>
                  </a:schemeClr>
                </a:solidFill>
                <a:latin typeface="+mn-ea"/>
              </a:endParaRPr>
            </a:p>
          </p:txBody>
        </p:sp>
      </p:grpSp>
      <p:grpSp>
        <p:nvGrpSpPr>
          <p:cNvPr id="36" name="グループ化 35">
            <a:extLst>
              <a:ext uri="{FF2B5EF4-FFF2-40B4-BE49-F238E27FC236}">
                <a16:creationId xmlns:a16="http://schemas.microsoft.com/office/drawing/2014/main" id="{17BDB82D-0385-A04E-AC77-AEB7B76EC3DD}"/>
              </a:ext>
            </a:extLst>
          </p:cNvPr>
          <p:cNvGrpSpPr/>
          <p:nvPr/>
        </p:nvGrpSpPr>
        <p:grpSpPr>
          <a:xfrm>
            <a:off x="7040137" y="4644612"/>
            <a:ext cx="2517486" cy="1811323"/>
            <a:chOff x="348377" y="2497745"/>
            <a:chExt cx="2825227" cy="2181184"/>
          </a:xfrm>
        </p:grpSpPr>
        <p:sp>
          <p:nvSpPr>
            <p:cNvPr id="37" name="正方形/長方形 36">
              <a:extLst>
                <a:ext uri="{FF2B5EF4-FFF2-40B4-BE49-F238E27FC236}">
                  <a16:creationId xmlns:a16="http://schemas.microsoft.com/office/drawing/2014/main" id="{E184D21C-8353-B240-97F2-5355A1E74BA5}"/>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7D685DE9-4584-3747-A63E-286619AEDFAF}"/>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9" name="直線コネクタ 38">
              <a:extLst>
                <a:ext uri="{FF2B5EF4-FFF2-40B4-BE49-F238E27FC236}">
                  <a16:creationId xmlns:a16="http://schemas.microsoft.com/office/drawing/2014/main" id="{AB15314D-AD0B-B149-BCDC-51FF89FF2ADE}"/>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9F57425F-F433-B346-93EF-86AC3559075F}"/>
                </a:ext>
              </a:extLst>
            </p:cNvPr>
            <p:cNvSpPr txBox="1"/>
            <p:nvPr/>
          </p:nvSpPr>
          <p:spPr>
            <a:xfrm>
              <a:off x="356841" y="2546876"/>
              <a:ext cx="2816763" cy="369332"/>
            </a:xfrm>
            <a:prstGeom prst="rect">
              <a:avLst/>
            </a:prstGeom>
            <a:noFill/>
          </p:spPr>
          <p:txBody>
            <a:bodyPr wrap="square" rtlCol="0" anchor="ctr">
              <a:spAutoFit/>
            </a:bodyPr>
            <a:lstStyle/>
            <a:p>
              <a:pPr algn="ctr"/>
              <a:r>
                <a:rPr kumimoji="1" lang="ja-JP" altLang="en-US" b="1">
                  <a:solidFill>
                    <a:schemeClr val="tx1">
                      <a:lumMod val="75000"/>
                      <a:lumOff val="25000"/>
                    </a:schemeClr>
                  </a:solidFill>
                  <a:latin typeface="+mn-ea"/>
                </a:rPr>
                <a:t>結果</a:t>
              </a:r>
              <a:r>
                <a:rPr kumimoji="1" lang="en-US" altLang="ja-JP" b="1" dirty="0">
                  <a:solidFill>
                    <a:schemeClr val="tx1">
                      <a:lumMod val="75000"/>
                      <a:lumOff val="25000"/>
                    </a:schemeClr>
                  </a:solidFill>
                  <a:latin typeface="+mn-ea"/>
                </a:rPr>
                <a:t>’</a:t>
              </a:r>
              <a:endParaRPr kumimoji="1" lang="ja-JP" altLang="en-US" b="1" dirty="0">
                <a:solidFill>
                  <a:schemeClr val="tx1">
                    <a:lumMod val="75000"/>
                    <a:lumOff val="25000"/>
                  </a:schemeClr>
                </a:solidFill>
                <a:latin typeface="+mn-ea"/>
              </a:endParaRPr>
            </a:p>
          </p:txBody>
        </p:sp>
        <p:sp>
          <p:nvSpPr>
            <p:cNvPr id="41" name="テキスト ボックス 40">
              <a:extLst>
                <a:ext uri="{FF2B5EF4-FFF2-40B4-BE49-F238E27FC236}">
                  <a16:creationId xmlns:a16="http://schemas.microsoft.com/office/drawing/2014/main" id="{C187A594-24A2-494F-9140-6FAD150E95D3}"/>
                </a:ext>
              </a:extLst>
            </p:cNvPr>
            <p:cNvSpPr txBox="1"/>
            <p:nvPr/>
          </p:nvSpPr>
          <p:spPr>
            <a:xfrm>
              <a:off x="539206" y="3126174"/>
              <a:ext cx="2452033" cy="1031051"/>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反省はするが意見のズレが明確になり安心。修正して再提案する</a:t>
              </a:r>
              <a:endParaRPr kumimoji="1" lang="ja-JP" altLang="en-US" sz="1400" dirty="0">
                <a:solidFill>
                  <a:schemeClr val="tx1">
                    <a:lumMod val="75000"/>
                    <a:lumOff val="25000"/>
                  </a:schemeClr>
                </a:solidFill>
                <a:latin typeface="+mn-ea"/>
              </a:endParaRPr>
            </a:p>
          </p:txBody>
        </p:sp>
      </p:grpSp>
      <p:cxnSp>
        <p:nvCxnSpPr>
          <p:cNvPr id="42" name="直線矢印コネクタ 24">
            <a:extLst>
              <a:ext uri="{FF2B5EF4-FFF2-40B4-BE49-F238E27FC236}">
                <a16:creationId xmlns:a16="http://schemas.microsoft.com/office/drawing/2014/main" id="{2295F721-3D9A-E345-B7FD-0A39658E95F7}"/>
              </a:ext>
            </a:extLst>
          </p:cNvPr>
          <p:cNvCxnSpPr>
            <a:cxnSpLocks/>
            <a:stCxn id="8" idx="3"/>
            <a:endCxn id="20" idx="1"/>
          </p:cNvCxnSpPr>
          <p:nvPr/>
        </p:nvCxnSpPr>
        <p:spPr>
          <a:xfrm flipV="1">
            <a:off x="2865864" y="2739735"/>
            <a:ext cx="840168" cy="137917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矢印コネクタ 24">
            <a:extLst>
              <a:ext uri="{FF2B5EF4-FFF2-40B4-BE49-F238E27FC236}">
                <a16:creationId xmlns:a16="http://schemas.microsoft.com/office/drawing/2014/main" id="{B8576198-55CF-FB4E-985D-F61763C27FA2}"/>
              </a:ext>
            </a:extLst>
          </p:cNvPr>
          <p:cNvCxnSpPr>
            <a:cxnSpLocks/>
          </p:cNvCxnSpPr>
          <p:nvPr/>
        </p:nvCxnSpPr>
        <p:spPr>
          <a:xfrm>
            <a:off x="6215975" y="2815608"/>
            <a:ext cx="83170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24">
            <a:extLst>
              <a:ext uri="{FF2B5EF4-FFF2-40B4-BE49-F238E27FC236}">
                <a16:creationId xmlns:a16="http://schemas.microsoft.com/office/drawing/2014/main" id="{209903C4-BA99-6846-8009-4F87BF45E24A}"/>
              </a:ext>
            </a:extLst>
          </p:cNvPr>
          <p:cNvCxnSpPr>
            <a:cxnSpLocks/>
            <a:stCxn id="8" idx="3"/>
            <a:endCxn id="32" idx="1"/>
          </p:cNvCxnSpPr>
          <p:nvPr/>
        </p:nvCxnSpPr>
        <p:spPr>
          <a:xfrm>
            <a:off x="2865864" y="4118911"/>
            <a:ext cx="840168" cy="143136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24">
            <a:extLst>
              <a:ext uri="{FF2B5EF4-FFF2-40B4-BE49-F238E27FC236}">
                <a16:creationId xmlns:a16="http://schemas.microsoft.com/office/drawing/2014/main" id="{45CBE025-A9BB-FA41-ACFD-C5AFBC89FA55}"/>
              </a:ext>
            </a:extLst>
          </p:cNvPr>
          <p:cNvCxnSpPr>
            <a:cxnSpLocks/>
          </p:cNvCxnSpPr>
          <p:nvPr/>
        </p:nvCxnSpPr>
        <p:spPr>
          <a:xfrm>
            <a:off x="6215975" y="5588997"/>
            <a:ext cx="83170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24">
            <a:extLst>
              <a:ext uri="{FF2B5EF4-FFF2-40B4-BE49-F238E27FC236}">
                <a16:creationId xmlns:a16="http://schemas.microsoft.com/office/drawing/2014/main" id="{9FC8F20F-0CBD-9249-95AE-F26D6487DCC5}"/>
              </a:ext>
            </a:extLst>
          </p:cNvPr>
          <p:cNvCxnSpPr>
            <a:cxnSpLocks/>
            <a:stCxn id="20" idx="2"/>
            <a:endCxn id="32" idx="0"/>
          </p:cNvCxnSpPr>
          <p:nvPr/>
        </p:nvCxnSpPr>
        <p:spPr>
          <a:xfrm>
            <a:off x="4961004" y="3645396"/>
            <a:ext cx="0" cy="999216"/>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07C83015-51FB-4DF6-8C11-4910E619B710}"/>
              </a:ext>
            </a:extLst>
          </p:cNvPr>
          <p:cNvSpPr/>
          <p:nvPr/>
        </p:nvSpPr>
        <p:spPr>
          <a:xfrm>
            <a:off x="356843" y="686423"/>
            <a:ext cx="853684" cy="8274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68AC7390-A7AF-4371-B9DD-6D6F39EC8B6B}"/>
              </a:ext>
            </a:extLst>
          </p:cNvPr>
          <p:cNvSpPr/>
          <p:nvPr/>
        </p:nvSpPr>
        <p:spPr>
          <a:xfrm>
            <a:off x="356841" y="686423"/>
            <a:ext cx="9200781" cy="8274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3" name="直線コネクタ 52">
            <a:extLst>
              <a:ext uri="{FF2B5EF4-FFF2-40B4-BE49-F238E27FC236}">
                <a16:creationId xmlns:a16="http://schemas.microsoft.com/office/drawing/2014/main" id="{BF516CC8-01D5-4B1F-AFA4-F92BFCD063A4}"/>
              </a:ext>
            </a:extLst>
          </p:cNvPr>
          <p:cNvCxnSpPr>
            <a:cxnSpLocks/>
          </p:cNvCxnSpPr>
          <p:nvPr/>
        </p:nvCxnSpPr>
        <p:spPr>
          <a:xfrm flipH="1">
            <a:off x="1214760" y="686403"/>
            <a:ext cx="4233" cy="8274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480235E3-EE42-41DE-99D7-8826AFA4B07D}"/>
              </a:ext>
            </a:extLst>
          </p:cNvPr>
          <p:cNvSpPr txBox="1"/>
          <p:nvPr/>
        </p:nvSpPr>
        <p:spPr>
          <a:xfrm>
            <a:off x="304530" y="776947"/>
            <a:ext cx="927162" cy="646331"/>
          </a:xfrm>
          <a:prstGeom prst="rect">
            <a:avLst/>
          </a:prstGeom>
          <a:noFill/>
        </p:spPr>
        <p:txBody>
          <a:bodyPr vert="horz" wrap="square" rtlCol="0" anchor="ctr">
            <a:spAutoFit/>
          </a:bodyPr>
          <a:lstStyle/>
          <a:p>
            <a:pPr algn="ctr"/>
            <a:r>
              <a:rPr kumimoji="1" lang="ja-JP" altLang="en-US" b="1" dirty="0">
                <a:solidFill>
                  <a:schemeClr val="tx1">
                    <a:lumMod val="75000"/>
                    <a:lumOff val="25000"/>
                  </a:schemeClr>
                </a:solidFill>
                <a:latin typeface="+mn-ea"/>
              </a:rPr>
              <a:t>目標</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欲求</a:t>
            </a:r>
          </a:p>
        </p:txBody>
      </p:sp>
      <p:sp>
        <p:nvSpPr>
          <p:cNvPr id="56" name="テキスト ボックス 55">
            <a:extLst>
              <a:ext uri="{FF2B5EF4-FFF2-40B4-BE49-F238E27FC236}">
                <a16:creationId xmlns:a16="http://schemas.microsoft.com/office/drawing/2014/main" id="{EBAD69DC-5A53-47B5-9972-B20F76DCA664}"/>
              </a:ext>
            </a:extLst>
          </p:cNvPr>
          <p:cNvSpPr txBox="1"/>
          <p:nvPr/>
        </p:nvSpPr>
        <p:spPr>
          <a:xfrm>
            <a:off x="1607121" y="946242"/>
            <a:ext cx="7506324" cy="307777"/>
          </a:xfrm>
          <a:prstGeom prst="rect">
            <a:avLst/>
          </a:prstGeom>
          <a:noFill/>
        </p:spPr>
        <p:txBody>
          <a:bodyPr wrap="square" rtlCol="0" anchor="ctr">
            <a:spAutoFit/>
          </a:bodyPr>
          <a:lstStyle/>
          <a:p>
            <a:pPr algn="just"/>
            <a:r>
              <a:rPr kumimoji="1" lang="ja-JP" altLang="en-US" sz="1400" dirty="0">
                <a:solidFill>
                  <a:schemeClr val="tx1">
                    <a:lumMod val="75000"/>
                    <a:lumOff val="25000"/>
                  </a:schemeClr>
                </a:solidFill>
                <a:latin typeface="+mn-ea"/>
              </a:rPr>
              <a:t>商品を共同開発している会社に新しい企画を通したい</a:t>
            </a:r>
          </a:p>
        </p:txBody>
      </p:sp>
    </p:spTree>
    <p:extLst>
      <p:ext uri="{BB962C8B-B14F-4D97-AF65-F5344CB8AC3E}">
        <p14:creationId xmlns:p14="http://schemas.microsoft.com/office/powerpoint/2010/main" val="349993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99605"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45_</a:t>
            </a:r>
            <a:r>
              <a:rPr lang="ja-JP" altLang="en-US" sz="1200" b="1">
                <a:solidFill>
                  <a:schemeClr val="tx1">
                    <a:lumMod val="75000"/>
                    <a:lumOff val="25000"/>
                  </a:schemeClr>
                </a:solidFill>
                <a:latin typeface="+mn-ea"/>
              </a:rPr>
              <a:t>内観法</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0E036FED-1950-FF45-84EA-033535053719}"/>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0972C15-508F-3047-A996-0D241D7870AC}"/>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5FE52C8-7934-A748-B11A-1536B4508EC3}"/>
              </a:ext>
            </a:extLst>
          </p:cNvPr>
          <p:cNvSpPr txBox="1"/>
          <p:nvPr/>
        </p:nvSpPr>
        <p:spPr>
          <a:xfrm>
            <a:off x="376749" y="750942"/>
            <a:ext cx="3034792"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してもらったこと</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943538E5-036E-8E42-8807-4D3180AD6456}"/>
              </a:ext>
            </a:extLst>
          </p:cNvPr>
          <p:cNvSpPr txBox="1"/>
          <p:nvPr/>
        </p:nvSpPr>
        <p:spPr>
          <a:xfrm>
            <a:off x="3423769" y="750942"/>
            <a:ext cx="306692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して返せたこと</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6C957509-C514-F14F-99A9-547380DCFC61}"/>
              </a:ext>
            </a:extLst>
          </p:cNvPr>
          <p:cNvSpPr txBox="1"/>
          <p:nvPr/>
        </p:nvSpPr>
        <p:spPr>
          <a:xfrm>
            <a:off x="6478467" y="750942"/>
            <a:ext cx="3079156"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迷惑をかけたこと</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CAF09B4B-D505-3C4E-97BF-EC1085CA8774}"/>
              </a:ext>
            </a:extLst>
          </p:cNvPr>
          <p:cNvCxnSpPr>
            <a:cxnSpLocks/>
          </p:cNvCxnSpPr>
          <p:nvPr/>
        </p:nvCxnSpPr>
        <p:spPr>
          <a:xfrm flipV="1">
            <a:off x="3423769"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06DD1A2-6FBF-2F47-916E-5FB8EBDBA0A6}"/>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75BCE465-3789-7A48-8E19-C6A2272B71E2}"/>
              </a:ext>
            </a:extLst>
          </p:cNvPr>
          <p:cNvCxnSpPr>
            <a:cxnSpLocks/>
          </p:cNvCxnSpPr>
          <p:nvPr/>
        </p:nvCxnSpPr>
        <p:spPr>
          <a:xfrm flipV="1">
            <a:off x="649069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B268A25-5868-0043-BB73-DC2DD33928E8}"/>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46B98A5-133B-A840-AFBB-D4AB84A4019A}"/>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FE14E28-9AEF-A141-BEA9-7EDC739D023E}"/>
              </a:ext>
            </a:extLst>
          </p:cNvPr>
          <p:cNvSpPr txBox="1"/>
          <p:nvPr/>
        </p:nvSpPr>
        <p:spPr>
          <a:xfrm>
            <a:off x="601035" y="1392429"/>
            <a:ext cx="2586220" cy="297062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新人時代は多くの仕事の仕方を教えてもらった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プロジェクトのリーダーとして推薦してもらった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スランプにハマったときはご飯に連れていってくれたりした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多くの人とつないでもらった</a:t>
            </a:r>
            <a:endParaRPr kumimoji="1" lang="en-US" altLang="ja-JP" sz="1400"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B2A0B32B-88A2-7C40-AFEC-49A8A7ED5A0B}"/>
              </a:ext>
            </a:extLst>
          </p:cNvPr>
          <p:cNvSpPr txBox="1"/>
          <p:nvPr/>
        </p:nvSpPr>
        <p:spPr>
          <a:xfrm>
            <a:off x="3664122" y="1392429"/>
            <a:ext cx="2586220" cy="103162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手となり足となり、様々なバックエンド業務をこなしてきた</a:t>
            </a:r>
            <a:endParaRPr kumimoji="1" lang="ja-JP" altLang="en-US" sz="1400"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D44ED362-5D68-2B4A-BEAB-EC148C736A2F}"/>
              </a:ext>
            </a:extLst>
          </p:cNvPr>
          <p:cNvSpPr txBox="1"/>
          <p:nvPr/>
        </p:nvSpPr>
        <p:spPr>
          <a:xfrm>
            <a:off x="6724935" y="1392429"/>
            <a:ext cx="2586220" cy="2970621"/>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ミスをしたときは取引先に頭を下げてもらった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キャリアについて悩んでいて悶々としていた時期は気苦労をかけた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自分のやりたいことが見つかったときは、業務の移行など多くの配慮をしてもらった</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042752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B53D9F7-1C31-134D-9905-4C5CE5F9FCEC}"/>
              </a:ext>
            </a:extLst>
          </p:cNvPr>
          <p:cNvSpPr/>
          <p:nvPr/>
        </p:nvSpPr>
        <p:spPr>
          <a:xfrm>
            <a:off x="356842" y="1849120"/>
            <a:ext cx="9200781" cy="464113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円/楕円 17">
            <a:extLst>
              <a:ext uri="{FF2B5EF4-FFF2-40B4-BE49-F238E27FC236}">
                <a16:creationId xmlns:a16="http://schemas.microsoft.com/office/drawing/2014/main" id="{8F1E6B3F-31E7-2B4F-8A02-1BF752016ADC}"/>
              </a:ext>
            </a:extLst>
          </p:cNvPr>
          <p:cNvSpPr/>
          <p:nvPr/>
        </p:nvSpPr>
        <p:spPr>
          <a:xfrm>
            <a:off x="5232021" y="2306498"/>
            <a:ext cx="3114989" cy="1768510"/>
          </a:xfrm>
          <a:prstGeom prst="ellipse">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286243"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46_</a:t>
            </a:r>
            <a:r>
              <a:rPr lang="ja-JP" altLang="en-US" sz="1200" b="1" dirty="0">
                <a:solidFill>
                  <a:schemeClr val="tx1">
                    <a:lumMod val="75000"/>
                    <a:lumOff val="25000"/>
                  </a:schemeClr>
                </a:solidFill>
                <a:latin typeface="+mn-ea"/>
              </a:rPr>
              <a:t>相対的思考（主張に対して評価軸を設定し、どのような基準でそういえるのかを相対的にとらえてみましょう）</a:t>
            </a:r>
            <a:endParaRPr kumimoji="1" lang="ja-JP" altLang="en-US" sz="1200" b="1" dirty="0">
              <a:solidFill>
                <a:schemeClr val="tx1">
                  <a:lumMod val="75000"/>
                  <a:lumOff val="25000"/>
                </a:schemeClr>
              </a:solidFill>
              <a:latin typeface="+mn-ea"/>
            </a:endParaRPr>
          </a:p>
        </p:txBody>
      </p:sp>
      <p:cxnSp>
        <p:nvCxnSpPr>
          <p:cNvPr id="4" name="直線矢印コネクタ 39">
            <a:extLst>
              <a:ext uri="{FF2B5EF4-FFF2-40B4-BE49-F238E27FC236}">
                <a16:creationId xmlns:a16="http://schemas.microsoft.com/office/drawing/2014/main" id="{C207159F-FFA0-F349-84C6-AA84681C7305}"/>
              </a:ext>
            </a:extLst>
          </p:cNvPr>
          <p:cNvCxnSpPr>
            <a:cxnSpLocks/>
          </p:cNvCxnSpPr>
          <p:nvPr/>
        </p:nvCxnSpPr>
        <p:spPr>
          <a:xfrm>
            <a:off x="1205647" y="3403665"/>
            <a:ext cx="7503170" cy="0"/>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5FD8B30-59C0-324C-8625-B13EAD510F78}"/>
              </a:ext>
            </a:extLst>
          </p:cNvPr>
          <p:cNvSpPr txBox="1"/>
          <p:nvPr/>
        </p:nvSpPr>
        <p:spPr>
          <a:xfrm>
            <a:off x="737899" y="2818890"/>
            <a:ext cx="400110" cy="1169551"/>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習熟度（低）</a:t>
            </a:r>
            <a:endParaRPr kumimoji="1" lang="ja-JP" altLang="en-US" sz="1400" b="1" dirty="0">
              <a:solidFill>
                <a:schemeClr val="tx1">
                  <a:lumMod val="75000"/>
                  <a:lumOff val="25000"/>
                </a:schemeClr>
              </a:solidFill>
              <a:latin typeface="+mn-ea"/>
            </a:endParaRPr>
          </a:p>
        </p:txBody>
      </p:sp>
      <p:sp>
        <p:nvSpPr>
          <p:cNvPr id="7" name="テキスト ボックス 6">
            <a:extLst>
              <a:ext uri="{FF2B5EF4-FFF2-40B4-BE49-F238E27FC236}">
                <a16:creationId xmlns:a16="http://schemas.microsoft.com/office/drawing/2014/main" id="{719ACB71-6680-7E4F-B22A-9C2A02D20F51}"/>
              </a:ext>
            </a:extLst>
          </p:cNvPr>
          <p:cNvSpPr txBox="1"/>
          <p:nvPr/>
        </p:nvSpPr>
        <p:spPr>
          <a:xfrm>
            <a:off x="8776456" y="2818890"/>
            <a:ext cx="400110" cy="1169551"/>
          </a:xfrm>
          <a:prstGeom prst="rect">
            <a:avLst/>
          </a:prstGeom>
          <a:solidFill>
            <a:schemeClr val="bg1"/>
          </a:solidFill>
        </p:spPr>
        <p:txBody>
          <a:bodyPr vert="eaVert" wrap="none" rtlCol="0">
            <a:spAutoFit/>
          </a:bodyPr>
          <a:lstStyle/>
          <a:p>
            <a:pPr algn="ctr"/>
            <a:r>
              <a:rPr kumimoji="1" lang="ja-JP" altLang="en-US" sz="1400" b="1">
                <a:solidFill>
                  <a:schemeClr val="tx1">
                    <a:lumMod val="75000"/>
                    <a:lumOff val="25000"/>
                  </a:schemeClr>
                </a:solidFill>
                <a:latin typeface="+mn-ea"/>
              </a:rPr>
              <a:t>習熟度（高）</a:t>
            </a:r>
            <a:endParaRPr kumimoji="1" lang="ja-JP" altLang="en-US" sz="1400" b="1"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0D63A9D7-A520-1E49-8F9B-356695364DE6}"/>
              </a:ext>
            </a:extLst>
          </p:cNvPr>
          <p:cNvSpPr/>
          <p:nvPr/>
        </p:nvSpPr>
        <p:spPr>
          <a:xfrm>
            <a:off x="356843" y="686423"/>
            <a:ext cx="518281" cy="827417"/>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8BD5A9F-68BA-3E41-AAC4-F305C9CD1D4B}"/>
              </a:ext>
            </a:extLst>
          </p:cNvPr>
          <p:cNvSpPr/>
          <p:nvPr/>
        </p:nvSpPr>
        <p:spPr>
          <a:xfrm>
            <a:off x="356841" y="686423"/>
            <a:ext cx="9200781" cy="82741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571B0862-ABEC-FB4E-83BD-D19DACC9676F}"/>
              </a:ext>
            </a:extLst>
          </p:cNvPr>
          <p:cNvCxnSpPr>
            <a:cxnSpLocks/>
          </p:cNvCxnSpPr>
          <p:nvPr/>
        </p:nvCxnSpPr>
        <p:spPr>
          <a:xfrm flipH="1">
            <a:off x="883589" y="686423"/>
            <a:ext cx="4233" cy="82741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EB6C0A4-8FA2-0240-A57B-92968A585F85}"/>
              </a:ext>
            </a:extLst>
          </p:cNvPr>
          <p:cNvSpPr txBox="1"/>
          <p:nvPr/>
        </p:nvSpPr>
        <p:spPr>
          <a:xfrm>
            <a:off x="407852" y="686423"/>
            <a:ext cx="430887" cy="827417"/>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主張</a:t>
            </a:r>
            <a:endParaRPr kumimoji="1" lang="ja-JP" altLang="en-US" sz="16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0D388A21-E353-5146-BD6E-5B8DCE57751A}"/>
              </a:ext>
            </a:extLst>
          </p:cNvPr>
          <p:cNvSpPr txBox="1"/>
          <p:nvPr/>
        </p:nvSpPr>
        <p:spPr>
          <a:xfrm>
            <a:off x="1108795" y="946242"/>
            <a:ext cx="8216729" cy="307777"/>
          </a:xfrm>
          <a:prstGeom prst="rect">
            <a:avLst/>
          </a:prstGeom>
          <a:noFill/>
        </p:spPr>
        <p:txBody>
          <a:bodyPr wrap="square" rtlCol="0" anchor="ctr">
            <a:spAutoFit/>
          </a:bodyPr>
          <a:lstStyle/>
          <a:p>
            <a:pPr algn="just"/>
            <a:r>
              <a:rPr kumimoji="1" lang="ja-JP" altLang="en-US" sz="1400">
                <a:solidFill>
                  <a:schemeClr val="tx1">
                    <a:lumMod val="75000"/>
                    <a:lumOff val="25000"/>
                  </a:schemeClr>
                </a:solidFill>
                <a:latin typeface="+mn-ea"/>
              </a:rPr>
              <a:t>のびのびと自由にさせることでスタッフは成長する</a:t>
            </a:r>
          </a:p>
        </p:txBody>
      </p:sp>
      <p:grpSp>
        <p:nvGrpSpPr>
          <p:cNvPr id="17" name="グループ化 16">
            <a:extLst>
              <a:ext uri="{FF2B5EF4-FFF2-40B4-BE49-F238E27FC236}">
                <a16:creationId xmlns:a16="http://schemas.microsoft.com/office/drawing/2014/main" id="{B5C1046B-38EA-5F45-B1CA-048B18890BFD}"/>
              </a:ext>
            </a:extLst>
          </p:cNvPr>
          <p:cNvGrpSpPr/>
          <p:nvPr/>
        </p:nvGrpSpPr>
        <p:grpSpPr>
          <a:xfrm>
            <a:off x="2226460" y="2670064"/>
            <a:ext cx="902811" cy="733601"/>
            <a:chOff x="2407327" y="3436085"/>
            <a:chExt cx="902811" cy="733601"/>
          </a:xfrm>
        </p:grpSpPr>
        <p:sp>
          <p:nvSpPr>
            <p:cNvPr id="15" name="テキスト ボックス 14">
              <a:extLst>
                <a:ext uri="{FF2B5EF4-FFF2-40B4-BE49-F238E27FC236}">
                  <a16:creationId xmlns:a16="http://schemas.microsoft.com/office/drawing/2014/main" id="{319B4A33-9C3E-9441-B6DF-B8F3E883751B}"/>
                </a:ext>
              </a:extLst>
            </p:cNvPr>
            <p:cNvSpPr txBox="1"/>
            <p:nvPr/>
          </p:nvSpPr>
          <p:spPr>
            <a:xfrm>
              <a:off x="2407327" y="3436085"/>
              <a:ext cx="902811"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田中さん</a:t>
              </a:r>
              <a:endParaRPr kumimoji="1" lang="ja-JP" altLang="en-US" sz="1400" b="1" dirty="0">
                <a:solidFill>
                  <a:schemeClr val="tx1">
                    <a:lumMod val="75000"/>
                    <a:lumOff val="25000"/>
                  </a:schemeClr>
                </a:solidFill>
                <a:latin typeface="+mn-ea"/>
              </a:endParaRPr>
            </a:p>
          </p:txBody>
        </p:sp>
        <p:cxnSp>
          <p:nvCxnSpPr>
            <p:cNvPr id="16" name="直線矢印コネクタ 15">
              <a:extLst>
                <a:ext uri="{FF2B5EF4-FFF2-40B4-BE49-F238E27FC236}">
                  <a16:creationId xmlns:a16="http://schemas.microsoft.com/office/drawing/2014/main" id="{43F54FA4-B245-B645-A679-4C4F23964BEF}"/>
                </a:ext>
              </a:extLst>
            </p:cNvPr>
            <p:cNvCxnSpPr>
              <a:stCxn id="15" idx="2"/>
            </p:cNvCxnSpPr>
            <p:nvPr/>
          </p:nvCxnSpPr>
          <p:spPr>
            <a:xfrm>
              <a:off x="2858733" y="3743862"/>
              <a:ext cx="0" cy="425824"/>
            </a:xfrm>
            <a:prstGeom prst="straightConnector1">
              <a:avLst/>
            </a:prstGeom>
            <a:ln w="19050">
              <a:solidFill>
                <a:schemeClr val="tx1">
                  <a:lumMod val="85000"/>
                  <a:lumOff val="1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242D4061-5DE0-7141-9077-FD357CD65CED}"/>
              </a:ext>
            </a:extLst>
          </p:cNvPr>
          <p:cNvGrpSpPr/>
          <p:nvPr/>
        </p:nvGrpSpPr>
        <p:grpSpPr>
          <a:xfrm>
            <a:off x="3559916" y="2670064"/>
            <a:ext cx="902811" cy="733601"/>
            <a:chOff x="2407329" y="3436085"/>
            <a:chExt cx="902811" cy="733601"/>
          </a:xfrm>
        </p:grpSpPr>
        <p:sp>
          <p:nvSpPr>
            <p:cNvPr id="20" name="テキスト ボックス 19">
              <a:extLst>
                <a:ext uri="{FF2B5EF4-FFF2-40B4-BE49-F238E27FC236}">
                  <a16:creationId xmlns:a16="http://schemas.microsoft.com/office/drawing/2014/main" id="{B0B49964-C4C3-2647-AB05-9D3E62EE485E}"/>
                </a:ext>
              </a:extLst>
            </p:cNvPr>
            <p:cNvSpPr txBox="1"/>
            <p:nvPr/>
          </p:nvSpPr>
          <p:spPr>
            <a:xfrm>
              <a:off x="2407329" y="3436085"/>
              <a:ext cx="902811"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木村さん</a:t>
              </a:r>
              <a:endParaRPr kumimoji="1" lang="ja-JP" altLang="en-US" sz="1400" b="1" dirty="0">
                <a:solidFill>
                  <a:schemeClr val="tx1">
                    <a:lumMod val="75000"/>
                    <a:lumOff val="25000"/>
                  </a:schemeClr>
                </a:solidFill>
                <a:latin typeface="+mn-ea"/>
              </a:endParaRPr>
            </a:p>
          </p:txBody>
        </p:sp>
        <p:cxnSp>
          <p:nvCxnSpPr>
            <p:cNvPr id="21" name="直線矢印コネクタ 20">
              <a:extLst>
                <a:ext uri="{FF2B5EF4-FFF2-40B4-BE49-F238E27FC236}">
                  <a16:creationId xmlns:a16="http://schemas.microsoft.com/office/drawing/2014/main" id="{B2E56972-0B42-014D-9E91-EB31AF064A79}"/>
                </a:ext>
              </a:extLst>
            </p:cNvPr>
            <p:cNvCxnSpPr>
              <a:stCxn id="20" idx="2"/>
            </p:cNvCxnSpPr>
            <p:nvPr/>
          </p:nvCxnSpPr>
          <p:spPr>
            <a:xfrm>
              <a:off x="2858735" y="3743862"/>
              <a:ext cx="0" cy="425824"/>
            </a:xfrm>
            <a:prstGeom prst="straightConnector1">
              <a:avLst/>
            </a:prstGeom>
            <a:ln w="19050">
              <a:solidFill>
                <a:schemeClr val="tx1">
                  <a:lumMod val="85000"/>
                  <a:lumOff val="1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124DC5A-BBC2-4345-B6ED-E9EBC6EE13FB}"/>
              </a:ext>
            </a:extLst>
          </p:cNvPr>
          <p:cNvGrpSpPr/>
          <p:nvPr/>
        </p:nvGrpSpPr>
        <p:grpSpPr>
          <a:xfrm>
            <a:off x="5727723" y="2670064"/>
            <a:ext cx="902812" cy="733601"/>
            <a:chOff x="2407329" y="3436085"/>
            <a:chExt cx="902812" cy="733601"/>
          </a:xfrm>
        </p:grpSpPr>
        <p:sp>
          <p:nvSpPr>
            <p:cNvPr id="23" name="テキスト ボックス 22">
              <a:extLst>
                <a:ext uri="{FF2B5EF4-FFF2-40B4-BE49-F238E27FC236}">
                  <a16:creationId xmlns:a16="http://schemas.microsoft.com/office/drawing/2014/main" id="{F83DCB25-9452-F349-9064-7D20D4F03149}"/>
                </a:ext>
              </a:extLst>
            </p:cNvPr>
            <p:cNvSpPr txBox="1"/>
            <p:nvPr/>
          </p:nvSpPr>
          <p:spPr>
            <a:xfrm>
              <a:off x="2407329" y="3436085"/>
              <a:ext cx="902812"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須貝さん</a:t>
              </a:r>
              <a:endParaRPr kumimoji="1" lang="ja-JP" altLang="en-US" sz="1400" b="1" dirty="0">
                <a:solidFill>
                  <a:schemeClr val="tx1">
                    <a:lumMod val="75000"/>
                    <a:lumOff val="25000"/>
                  </a:schemeClr>
                </a:solidFill>
                <a:latin typeface="+mn-ea"/>
              </a:endParaRPr>
            </a:p>
          </p:txBody>
        </p:sp>
        <p:cxnSp>
          <p:nvCxnSpPr>
            <p:cNvPr id="24" name="直線矢印コネクタ 23">
              <a:extLst>
                <a:ext uri="{FF2B5EF4-FFF2-40B4-BE49-F238E27FC236}">
                  <a16:creationId xmlns:a16="http://schemas.microsoft.com/office/drawing/2014/main" id="{A29FC4C3-2D32-6445-904D-29CCAED58C64}"/>
                </a:ext>
              </a:extLst>
            </p:cNvPr>
            <p:cNvCxnSpPr>
              <a:stCxn id="23" idx="2"/>
            </p:cNvCxnSpPr>
            <p:nvPr/>
          </p:nvCxnSpPr>
          <p:spPr>
            <a:xfrm>
              <a:off x="2858735" y="3743862"/>
              <a:ext cx="0" cy="425824"/>
            </a:xfrm>
            <a:prstGeom prst="straightConnector1">
              <a:avLst/>
            </a:prstGeom>
            <a:ln w="19050">
              <a:solidFill>
                <a:schemeClr val="tx1">
                  <a:lumMod val="85000"/>
                  <a:lumOff val="1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AEA64485-0952-7F4B-8C70-B0744C4141D8}"/>
              </a:ext>
            </a:extLst>
          </p:cNvPr>
          <p:cNvGrpSpPr/>
          <p:nvPr/>
        </p:nvGrpSpPr>
        <p:grpSpPr>
          <a:xfrm>
            <a:off x="6874732" y="2670064"/>
            <a:ext cx="902811" cy="733601"/>
            <a:chOff x="2407330" y="3436085"/>
            <a:chExt cx="902811" cy="733601"/>
          </a:xfrm>
        </p:grpSpPr>
        <p:sp>
          <p:nvSpPr>
            <p:cNvPr id="26" name="テキスト ボックス 25">
              <a:extLst>
                <a:ext uri="{FF2B5EF4-FFF2-40B4-BE49-F238E27FC236}">
                  <a16:creationId xmlns:a16="http://schemas.microsoft.com/office/drawing/2014/main" id="{B21F90DA-E092-E94F-BAEF-5FE8BC2777AC}"/>
                </a:ext>
              </a:extLst>
            </p:cNvPr>
            <p:cNvSpPr txBox="1"/>
            <p:nvPr/>
          </p:nvSpPr>
          <p:spPr>
            <a:xfrm>
              <a:off x="2407330" y="3436085"/>
              <a:ext cx="902811"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遠藤さん</a:t>
              </a:r>
              <a:endParaRPr kumimoji="1" lang="ja-JP" altLang="en-US" sz="1400" b="1"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2BDE37D8-09C3-F34F-83FF-44841191FB0A}"/>
                </a:ext>
              </a:extLst>
            </p:cNvPr>
            <p:cNvCxnSpPr>
              <a:stCxn id="26" idx="2"/>
            </p:cNvCxnSpPr>
            <p:nvPr/>
          </p:nvCxnSpPr>
          <p:spPr>
            <a:xfrm>
              <a:off x="2858736" y="3743862"/>
              <a:ext cx="0" cy="425824"/>
            </a:xfrm>
            <a:prstGeom prst="straightConnector1">
              <a:avLst/>
            </a:prstGeom>
            <a:ln w="19050">
              <a:solidFill>
                <a:schemeClr val="tx1">
                  <a:lumMod val="85000"/>
                  <a:lumOff val="15000"/>
                </a:schemeClr>
              </a:solidFill>
              <a:headEnd type="none"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72766590-F8EC-B940-9FEA-D4D920D4D728}"/>
              </a:ext>
            </a:extLst>
          </p:cNvPr>
          <p:cNvSpPr txBox="1"/>
          <p:nvPr/>
        </p:nvSpPr>
        <p:spPr>
          <a:xfrm>
            <a:off x="844636" y="4497345"/>
            <a:ext cx="8216729" cy="1677960"/>
          </a:xfrm>
          <a:prstGeom prst="rect">
            <a:avLst/>
          </a:prstGeom>
          <a:noFill/>
        </p:spPr>
        <p:txBody>
          <a:bodyPr wrap="square" rtlCol="0" anchor="t">
            <a:spAutoFit/>
          </a:bodyPr>
          <a:lstStyle/>
          <a:p>
            <a:pPr algn="just">
              <a:lnSpc>
                <a:spcPct val="150000"/>
              </a:lnSpc>
            </a:pPr>
            <a:r>
              <a:rPr kumimoji="1" lang="en-US" altLang="ja-JP" sz="1400" dirty="0">
                <a:solidFill>
                  <a:schemeClr val="tx1">
                    <a:lumMod val="75000"/>
                    <a:lumOff val="25000"/>
                  </a:schemeClr>
                </a:solidFill>
                <a:latin typeface="+mn-ea"/>
              </a:rPr>
              <a:t>※</a:t>
            </a:r>
            <a:r>
              <a:rPr kumimoji="1" lang="ja-JP" altLang="en-US" sz="1400">
                <a:solidFill>
                  <a:schemeClr val="tx1">
                    <a:lumMod val="75000"/>
                    <a:lumOff val="25000"/>
                  </a:schemeClr>
                </a:solidFill>
                <a:latin typeface="+mn-ea"/>
              </a:rPr>
              <a:t>主張として設定した「のびのび自由にさせることでスタッフは成長する」がいかなる場合にも言えるのか？を考えてみます。例えば上記のように「習熟度」を軸として考えた場合、ある一定の基準に達したメンバーには自由にさせるとよいが、それ以下では逆効果になると考えられるかもしれません。その場合は、習熟度に合わせた施策の設計、あるいは自由度の度合いの調整が必要となるでしょう。このように、主張や結論を相対的に位置付けて考えることで、思考の解像度を高めます。</a:t>
            </a:r>
          </a:p>
        </p:txBody>
      </p:sp>
      <p:sp>
        <p:nvSpPr>
          <p:cNvPr id="30" name="テキスト ボックス 29">
            <a:extLst>
              <a:ext uri="{FF2B5EF4-FFF2-40B4-BE49-F238E27FC236}">
                <a16:creationId xmlns:a16="http://schemas.microsoft.com/office/drawing/2014/main" id="{13936514-82EC-274B-AA63-8B4946EDAB38}"/>
              </a:ext>
            </a:extLst>
          </p:cNvPr>
          <p:cNvSpPr txBox="1"/>
          <p:nvPr/>
        </p:nvSpPr>
        <p:spPr>
          <a:xfrm>
            <a:off x="5010831" y="3672240"/>
            <a:ext cx="3557385" cy="307777"/>
          </a:xfrm>
          <a:prstGeom prst="rect">
            <a:avLst/>
          </a:prstGeom>
          <a:noFill/>
        </p:spPr>
        <p:txBody>
          <a:bodyPr wrap="none" rtlCol="0">
            <a:spAutoFit/>
          </a:bodyPr>
          <a:lstStyle/>
          <a:p>
            <a:pPr algn="ctr"/>
            <a:r>
              <a:rPr lang="ja-JP" altLang="en-US" sz="1400" b="1">
                <a:solidFill>
                  <a:schemeClr val="tx1">
                    <a:lumMod val="75000"/>
                    <a:lumOff val="25000"/>
                  </a:schemeClr>
                </a:solidFill>
                <a:latin typeface="+mn-ea"/>
              </a:rPr>
              <a:t>このレベルなら自由にさせるのが</a:t>
            </a:r>
            <a:r>
              <a:rPr lang="en-US" altLang="ja-JP" sz="1400" b="1" dirty="0">
                <a:solidFill>
                  <a:schemeClr val="tx1">
                    <a:lumMod val="75000"/>
                    <a:lumOff val="25000"/>
                  </a:schemeClr>
                </a:solidFill>
                <a:latin typeface="+mn-ea"/>
              </a:rPr>
              <a:t>GOOD!!</a:t>
            </a:r>
            <a:endParaRPr kumimoji="1" lang="ja-JP" altLang="en-US" sz="1400" b="1" dirty="0">
              <a:solidFill>
                <a:schemeClr val="tx1">
                  <a:lumMod val="75000"/>
                  <a:lumOff val="25000"/>
                </a:schemeClr>
              </a:solidFill>
              <a:latin typeface="+mn-ea"/>
            </a:endParaRPr>
          </a:p>
        </p:txBody>
      </p:sp>
    </p:spTree>
    <p:extLst>
      <p:ext uri="{BB962C8B-B14F-4D97-AF65-F5344CB8AC3E}">
        <p14:creationId xmlns:p14="http://schemas.microsoft.com/office/powerpoint/2010/main" val="1381588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979EA9E-31C9-DE42-9128-29008B22C122}"/>
              </a:ext>
            </a:extLst>
          </p:cNvPr>
          <p:cNvSpPr/>
          <p:nvPr/>
        </p:nvSpPr>
        <p:spPr>
          <a:xfrm>
            <a:off x="356842" y="69658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 name="直線矢印コネクタ 6">
            <a:extLst>
              <a:ext uri="{FF2B5EF4-FFF2-40B4-BE49-F238E27FC236}">
                <a16:creationId xmlns:a16="http://schemas.microsoft.com/office/drawing/2014/main" id="{A053E201-B5E4-894B-9027-02A2429EDA69}"/>
              </a:ext>
            </a:extLst>
          </p:cNvPr>
          <p:cNvCxnSpPr>
            <a:cxnSpLocks/>
          </p:cNvCxnSpPr>
          <p:nvPr/>
        </p:nvCxnSpPr>
        <p:spPr>
          <a:xfrm>
            <a:off x="356842" y="263119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C6EE4F1-80EB-DE4B-84B5-ED4E1259F5A4}"/>
              </a:ext>
            </a:extLst>
          </p:cNvPr>
          <p:cNvCxnSpPr>
            <a:cxnSpLocks/>
          </p:cNvCxnSpPr>
          <p:nvPr/>
        </p:nvCxnSpPr>
        <p:spPr>
          <a:xfrm>
            <a:off x="356842" y="456580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2C9ADE3-9A59-0E4B-BED9-B366803366B2}"/>
              </a:ext>
            </a:extLst>
          </p:cNvPr>
          <p:cNvCxnSpPr>
            <a:cxnSpLocks/>
          </p:cNvCxnSpPr>
          <p:nvPr/>
        </p:nvCxnSpPr>
        <p:spPr>
          <a:xfrm>
            <a:off x="356842" y="6500412"/>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DD3443B-6A60-E441-8AE3-D7DEF1F7D7BB}"/>
              </a:ext>
            </a:extLst>
          </p:cNvPr>
          <p:cNvCxnSpPr>
            <a:cxnSpLocks/>
          </p:cNvCxnSpPr>
          <p:nvPr/>
        </p:nvCxnSpPr>
        <p:spPr>
          <a:xfrm>
            <a:off x="356842" y="69658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243F99E4-A279-0242-9703-ADACB385E7DA}"/>
              </a:ext>
            </a:extLst>
          </p:cNvPr>
          <p:cNvGrpSpPr/>
          <p:nvPr/>
        </p:nvGrpSpPr>
        <p:grpSpPr>
          <a:xfrm>
            <a:off x="1418369" y="4758283"/>
            <a:ext cx="1777663" cy="1549648"/>
            <a:chOff x="356842" y="2915919"/>
            <a:chExt cx="2816762" cy="1763009"/>
          </a:xfrm>
        </p:grpSpPr>
        <p:sp>
          <p:nvSpPr>
            <p:cNvPr id="12" name="正方形/長方形 11">
              <a:extLst>
                <a:ext uri="{FF2B5EF4-FFF2-40B4-BE49-F238E27FC236}">
                  <a16:creationId xmlns:a16="http://schemas.microsoft.com/office/drawing/2014/main" id="{640E05F5-B06A-A143-96B6-32609FE0B425}"/>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3" name="テキスト ボックス 12">
              <a:extLst>
                <a:ext uri="{FF2B5EF4-FFF2-40B4-BE49-F238E27FC236}">
                  <a16:creationId xmlns:a16="http://schemas.microsoft.com/office/drawing/2014/main" id="{8BAF8ED4-030B-8F4A-AD8A-A987542971E3}"/>
                </a:ext>
              </a:extLst>
            </p:cNvPr>
            <p:cNvSpPr txBox="1"/>
            <p:nvPr/>
          </p:nvSpPr>
          <p:spPr>
            <a:xfrm>
              <a:off x="539206" y="3126174"/>
              <a:ext cx="2452033" cy="80600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新鮮な海鮮料理を提供する</a:t>
              </a:r>
              <a:endParaRPr kumimoji="1" lang="ja-JP" altLang="en-US"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909AA404-8C85-9441-ABA1-016E1A5DA376}"/>
              </a:ext>
            </a:extLst>
          </p:cNvPr>
          <p:cNvGrpSpPr/>
          <p:nvPr/>
        </p:nvGrpSpPr>
        <p:grpSpPr>
          <a:xfrm>
            <a:off x="3345263" y="4758283"/>
            <a:ext cx="1777663" cy="1549648"/>
            <a:chOff x="356842" y="2915919"/>
            <a:chExt cx="2816762" cy="1763009"/>
          </a:xfrm>
        </p:grpSpPr>
        <p:sp>
          <p:nvSpPr>
            <p:cNvPr id="15" name="正方形/長方形 14">
              <a:extLst>
                <a:ext uri="{FF2B5EF4-FFF2-40B4-BE49-F238E27FC236}">
                  <a16:creationId xmlns:a16="http://schemas.microsoft.com/office/drawing/2014/main" id="{A61E54C8-F3DC-5042-B4F8-2A1662A4B77F}"/>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6" name="テキスト ボックス 15">
              <a:extLst>
                <a:ext uri="{FF2B5EF4-FFF2-40B4-BE49-F238E27FC236}">
                  <a16:creationId xmlns:a16="http://schemas.microsoft.com/office/drawing/2014/main" id="{3F36DB36-A77B-FD4F-A883-72003E480389}"/>
                </a:ext>
              </a:extLst>
            </p:cNvPr>
            <p:cNvSpPr txBox="1"/>
            <p:nvPr/>
          </p:nvSpPr>
          <p:spPr>
            <a:xfrm>
              <a:off x="539206" y="3126174"/>
              <a:ext cx="2452033"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食事にまつわる知識を面白く披露する</a:t>
              </a:r>
              <a:endParaRPr kumimoji="1" lang="ja-JP" altLang="en-US" sz="1400" dirty="0">
                <a:solidFill>
                  <a:schemeClr val="tx1">
                    <a:lumMod val="75000"/>
                    <a:lumOff val="25000"/>
                  </a:schemeClr>
                </a:solidFill>
                <a:latin typeface="+mn-ea"/>
              </a:endParaRPr>
            </a:p>
          </p:txBody>
        </p:sp>
      </p:grpSp>
      <p:grpSp>
        <p:nvGrpSpPr>
          <p:cNvPr id="17" name="グループ化 16">
            <a:extLst>
              <a:ext uri="{FF2B5EF4-FFF2-40B4-BE49-F238E27FC236}">
                <a16:creationId xmlns:a16="http://schemas.microsoft.com/office/drawing/2014/main" id="{B093AC0D-2DA6-AA46-A2E7-EB2D1E4D0356}"/>
              </a:ext>
            </a:extLst>
          </p:cNvPr>
          <p:cNvGrpSpPr/>
          <p:nvPr/>
        </p:nvGrpSpPr>
        <p:grpSpPr>
          <a:xfrm>
            <a:off x="5272158" y="4758283"/>
            <a:ext cx="1777663" cy="1549648"/>
            <a:chOff x="356842" y="2915919"/>
            <a:chExt cx="2816762" cy="1763009"/>
          </a:xfrm>
        </p:grpSpPr>
        <p:sp>
          <p:nvSpPr>
            <p:cNvPr id="18" name="正方形/長方形 17">
              <a:extLst>
                <a:ext uri="{FF2B5EF4-FFF2-40B4-BE49-F238E27FC236}">
                  <a16:creationId xmlns:a16="http://schemas.microsoft.com/office/drawing/2014/main" id="{8BB9B9D9-51D1-7E4A-9AF5-42FCA88CE5A5}"/>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9" name="テキスト ボックス 18">
              <a:extLst>
                <a:ext uri="{FF2B5EF4-FFF2-40B4-BE49-F238E27FC236}">
                  <a16:creationId xmlns:a16="http://schemas.microsoft.com/office/drawing/2014/main" id="{5A6B1935-46F4-D144-A6DE-E3E127282F4C}"/>
                </a:ext>
              </a:extLst>
            </p:cNvPr>
            <p:cNvSpPr txBox="1"/>
            <p:nvPr/>
          </p:nvSpPr>
          <p:spPr>
            <a:xfrm>
              <a:off x="539206" y="3126174"/>
              <a:ext cx="2452033"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さわやかな笑顔と挨拶で接客する</a:t>
              </a:r>
              <a:endParaRPr kumimoji="1" lang="ja-JP" altLang="en-US" sz="1400" dirty="0">
                <a:solidFill>
                  <a:schemeClr val="tx1">
                    <a:lumMod val="75000"/>
                    <a:lumOff val="25000"/>
                  </a:schemeClr>
                </a:solidFill>
                <a:latin typeface="+mn-ea"/>
              </a:endParaRPr>
            </a:p>
          </p:txBody>
        </p:sp>
      </p:grpSp>
      <p:grpSp>
        <p:nvGrpSpPr>
          <p:cNvPr id="20" name="グループ化 19">
            <a:extLst>
              <a:ext uri="{FF2B5EF4-FFF2-40B4-BE49-F238E27FC236}">
                <a16:creationId xmlns:a16="http://schemas.microsoft.com/office/drawing/2014/main" id="{684FE9CC-F531-1049-AE82-CF5A03004921}"/>
              </a:ext>
            </a:extLst>
          </p:cNvPr>
          <p:cNvGrpSpPr/>
          <p:nvPr/>
        </p:nvGrpSpPr>
        <p:grpSpPr>
          <a:xfrm>
            <a:off x="7199052" y="4758283"/>
            <a:ext cx="1777663" cy="1549648"/>
            <a:chOff x="356842" y="2915919"/>
            <a:chExt cx="2816762" cy="1763009"/>
          </a:xfrm>
        </p:grpSpPr>
        <p:sp>
          <p:nvSpPr>
            <p:cNvPr id="21" name="正方形/長方形 20">
              <a:extLst>
                <a:ext uri="{FF2B5EF4-FFF2-40B4-BE49-F238E27FC236}">
                  <a16:creationId xmlns:a16="http://schemas.microsoft.com/office/drawing/2014/main" id="{AF2C8BC3-0D3F-7549-8325-D84CCA9971D5}"/>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2" name="テキスト ボックス 21">
              <a:extLst>
                <a:ext uri="{FF2B5EF4-FFF2-40B4-BE49-F238E27FC236}">
                  <a16:creationId xmlns:a16="http://schemas.microsoft.com/office/drawing/2014/main" id="{1C8C521C-BC34-4240-9920-BB6DB90969F9}"/>
                </a:ext>
              </a:extLst>
            </p:cNvPr>
            <p:cNvSpPr txBox="1"/>
            <p:nvPr/>
          </p:nvSpPr>
          <p:spPr>
            <a:xfrm>
              <a:off x="539206" y="3126174"/>
              <a:ext cx="2452033"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店舗は隅々まで掃除して美しく保つ</a:t>
              </a:r>
              <a:endParaRPr kumimoji="1" lang="ja-JP" altLang="en-US" sz="1400" dirty="0">
                <a:solidFill>
                  <a:schemeClr val="tx1">
                    <a:lumMod val="75000"/>
                    <a:lumOff val="25000"/>
                  </a:schemeClr>
                </a:solidFill>
                <a:latin typeface="+mn-ea"/>
              </a:endParaRPr>
            </a:p>
          </p:txBody>
        </p:sp>
      </p:grpSp>
      <p:grpSp>
        <p:nvGrpSpPr>
          <p:cNvPr id="26" name="グループ化 25">
            <a:extLst>
              <a:ext uri="{FF2B5EF4-FFF2-40B4-BE49-F238E27FC236}">
                <a16:creationId xmlns:a16="http://schemas.microsoft.com/office/drawing/2014/main" id="{375E573F-2ADD-1045-8B0D-21436B045E52}"/>
              </a:ext>
            </a:extLst>
          </p:cNvPr>
          <p:cNvGrpSpPr/>
          <p:nvPr/>
        </p:nvGrpSpPr>
        <p:grpSpPr>
          <a:xfrm>
            <a:off x="4308710" y="889064"/>
            <a:ext cx="1777663" cy="1549648"/>
            <a:chOff x="356842" y="2915919"/>
            <a:chExt cx="2816762" cy="1763009"/>
          </a:xfrm>
        </p:grpSpPr>
        <p:sp>
          <p:nvSpPr>
            <p:cNvPr id="27" name="正方形/長方形 26">
              <a:extLst>
                <a:ext uri="{FF2B5EF4-FFF2-40B4-BE49-F238E27FC236}">
                  <a16:creationId xmlns:a16="http://schemas.microsoft.com/office/drawing/2014/main" id="{753429D5-2EA1-8F40-833C-64C0861DA816}"/>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8" name="テキスト ボックス 27">
              <a:extLst>
                <a:ext uri="{FF2B5EF4-FFF2-40B4-BE49-F238E27FC236}">
                  <a16:creationId xmlns:a16="http://schemas.microsoft.com/office/drawing/2014/main" id="{EC9DBF9D-4281-EF4F-A3B1-AC759BBEBAF8}"/>
                </a:ext>
              </a:extLst>
            </p:cNvPr>
            <p:cNvSpPr txBox="1"/>
            <p:nvPr/>
          </p:nvSpPr>
          <p:spPr>
            <a:xfrm>
              <a:off x="539206" y="3126174"/>
              <a:ext cx="2452033"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食を通じて人々の日常を彩るお手伝いをする</a:t>
              </a:r>
              <a:endParaRPr kumimoji="1" lang="ja-JP" altLang="en-US" sz="1400" dirty="0">
                <a:solidFill>
                  <a:schemeClr val="tx1">
                    <a:lumMod val="75000"/>
                    <a:lumOff val="25000"/>
                  </a:schemeClr>
                </a:solidFill>
                <a:latin typeface="+mn-ea"/>
              </a:endParaRPr>
            </a:p>
          </p:txBody>
        </p:sp>
      </p:grpSp>
      <p:grpSp>
        <p:nvGrpSpPr>
          <p:cNvPr id="29" name="グループ化 28">
            <a:extLst>
              <a:ext uri="{FF2B5EF4-FFF2-40B4-BE49-F238E27FC236}">
                <a16:creationId xmlns:a16="http://schemas.microsoft.com/office/drawing/2014/main" id="{5F809297-CDAB-ED48-8329-730A61E06FFE}"/>
              </a:ext>
            </a:extLst>
          </p:cNvPr>
          <p:cNvGrpSpPr/>
          <p:nvPr/>
        </p:nvGrpSpPr>
        <p:grpSpPr>
          <a:xfrm>
            <a:off x="6235605" y="2823674"/>
            <a:ext cx="1777663" cy="1549648"/>
            <a:chOff x="356842" y="2915919"/>
            <a:chExt cx="2816762" cy="1763009"/>
          </a:xfrm>
        </p:grpSpPr>
        <p:sp>
          <p:nvSpPr>
            <p:cNvPr id="30" name="正方形/長方形 29">
              <a:extLst>
                <a:ext uri="{FF2B5EF4-FFF2-40B4-BE49-F238E27FC236}">
                  <a16:creationId xmlns:a16="http://schemas.microsoft.com/office/drawing/2014/main" id="{DD761792-23B5-9842-AD50-8BF76A3FD06D}"/>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1" name="テキスト ボックス 30">
              <a:extLst>
                <a:ext uri="{FF2B5EF4-FFF2-40B4-BE49-F238E27FC236}">
                  <a16:creationId xmlns:a16="http://schemas.microsoft.com/office/drawing/2014/main" id="{5E9670C2-C3E7-FE4E-BAC2-A20193627418}"/>
                </a:ext>
              </a:extLst>
            </p:cNvPr>
            <p:cNvSpPr txBox="1"/>
            <p:nvPr/>
          </p:nvSpPr>
          <p:spPr>
            <a:xfrm>
              <a:off x="539206" y="3126174"/>
              <a:ext cx="2452033" cy="806008"/>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快適な空間を提供する</a:t>
              </a:r>
              <a:endParaRPr kumimoji="1" lang="ja-JP" altLang="en-US" sz="1400" dirty="0">
                <a:solidFill>
                  <a:schemeClr val="tx1">
                    <a:lumMod val="75000"/>
                    <a:lumOff val="25000"/>
                  </a:schemeClr>
                </a:solidFill>
                <a:latin typeface="+mn-ea"/>
              </a:endParaRPr>
            </a:p>
          </p:txBody>
        </p:sp>
      </p:grpSp>
      <p:grpSp>
        <p:nvGrpSpPr>
          <p:cNvPr id="32" name="グループ化 31">
            <a:extLst>
              <a:ext uri="{FF2B5EF4-FFF2-40B4-BE49-F238E27FC236}">
                <a16:creationId xmlns:a16="http://schemas.microsoft.com/office/drawing/2014/main" id="{21F88CE1-F45F-4D4E-A16B-232E406ACBC3}"/>
              </a:ext>
            </a:extLst>
          </p:cNvPr>
          <p:cNvGrpSpPr/>
          <p:nvPr/>
        </p:nvGrpSpPr>
        <p:grpSpPr>
          <a:xfrm>
            <a:off x="2381816" y="2823674"/>
            <a:ext cx="1777663" cy="1549648"/>
            <a:chOff x="356842" y="2915919"/>
            <a:chExt cx="2816762" cy="1763009"/>
          </a:xfrm>
        </p:grpSpPr>
        <p:sp>
          <p:nvSpPr>
            <p:cNvPr id="33" name="正方形/長方形 32">
              <a:extLst>
                <a:ext uri="{FF2B5EF4-FFF2-40B4-BE49-F238E27FC236}">
                  <a16:creationId xmlns:a16="http://schemas.microsoft.com/office/drawing/2014/main" id="{8FAF157A-5791-754C-B4E3-3FD0302DD3C2}"/>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4" name="テキスト ボックス 33">
              <a:extLst>
                <a:ext uri="{FF2B5EF4-FFF2-40B4-BE49-F238E27FC236}">
                  <a16:creationId xmlns:a16="http://schemas.microsoft.com/office/drawing/2014/main" id="{4930AEA1-7B5A-5142-910B-11311FCB2058}"/>
                </a:ext>
              </a:extLst>
            </p:cNvPr>
            <p:cNvSpPr txBox="1"/>
            <p:nvPr/>
          </p:nvSpPr>
          <p:spPr>
            <a:xfrm>
              <a:off x="539206" y="3126174"/>
              <a:ext cx="2452033"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おいしい料理を提供して食事を楽しんでもらう</a:t>
              </a:r>
              <a:endParaRPr kumimoji="1" lang="ja-JP" altLang="en-US" sz="1400" dirty="0">
                <a:solidFill>
                  <a:schemeClr val="tx1">
                    <a:lumMod val="75000"/>
                    <a:lumOff val="25000"/>
                  </a:schemeClr>
                </a:solidFill>
                <a:latin typeface="+mn-ea"/>
              </a:endParaRPr>
            </a:p>
          </p:txBody>
        </p:sp>
      </p:grpSp>
      <p:cxnSp>
        <p:nvCxnSpPr>
          <p:cNvPr id="35" name="直線矢印コネクタ 43">
            <a:extLst>
              <a:ext uri="{FF2B5EF4-FFF2-40B4-BE49-F238E27FC236}">
                <a16:creationId xmlns:a16="http://schemas.microsoft.com/office/drawing/2014/main" id="{750A4933-BF00-A542-9DC5-AF9C5ACA0AEB}"/>
              </a:ext>
            </a:extLst>
          </p:cNvPr>
          <p:cNvCxnSpPr>
            <a:cxnSpLocks/>
            <a:stCxn id="27" idx="2"/>
            <a:endCxn id="33" idx="0"/>
          </p:cNvCxnSpPr>
          <p:nvPr/>
        </p:nvCxnSpPr>
        <p:spPr>
          <a:xfrm rot="5400000">
            <a:off x="4041614" y="1667746"/>
            <a:ext cx="384962" cy="1926894"/>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矢印コネクタ 43">
            <a:extLst>
              <a:ext uri="{FF2B5EF4-FFF2-40B4-BE49-F238E27FC236}">
                <a16:creationId xmlns:a16="http://schemas.microsoft.com/office/drawing/2014/main" id="{C991DD18-E1F5-9547-A51C-DFCEBEFF7CB3}"/>
              </a:ext>
            </a:extLst>
          </p:cNvPr>
          <p:cNvCxnSpPr>
            <a:cxnSpLocks/>
            <a:stCxn id="33" idx="2"/>
            <a:endCxn id="12" idx="0"/>
          </p:cNvCxnSpPr>
          <p:nvPr/>
        </p:nvCxnSpPr>
        <p:spPr>
          <a:xfrm rot="5400000">
            <a:off x="2596444" y="4084079"/>
            <a:ext cx="384961" cy="963447"/>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43">
            <a:extLst>
              <a:ext uri="{FF2B5EF4-FFF2-40B4-BE49-F238E27FC236}">
                <a16:creationId xmlns:a16="http://schemas.microsoft.com/office/drawing/2014/main" id="{3FAEC5E1-8C9F-5245-B44B-08154AB725BC}"/>
              </a:ext>
            </a:extLst>
          </p:cNvPr>
          <p:cNvCxnSpPr>
            <a:cxnSpLocks/>
            <a:stCxn id="33" idx="2"/>
            <a:endCxn id="15" idx="0"/>
          </p:cNvCxnSpPr>
          <p:nvPr/>
        </p:nvCxnSpPr>
        <p:spPr>
          <a:xfrm rot="16200000" flipH="1">
            <a:off x="3559891" y="4084078"/>
            <a:ext cx="384961" cy="9634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43">
            <a:extLst>
              <a:ext uri="{FF2B5EF4-FFF2-40B4-BE49-F238E27FC236}">
                <a16:creationId xmlns:a16="http://schemas.microsoft.com/office/drawing/2014/main" id="{BFB0F425-43A4-A544-A4AA-991849D4DDD6}"/>
              </a:ext>
            </a:extLst>
          </p:cNvPr>
          <p:cNvCxnSpPr>
            <a:cxnSpLocks/>
            <a:stCxn id="27" idx="2"/>
            <a:endCxn id="30" idx="0"/>
          </p:cNvCxnSpPr>
          <p:nvPr/>
        </p:nvCxnSpPr>
        <p:spPr>
          <a:xfrm rot="16200000" flipH="1">
            <a:off x="5968508" y="1667745"/>
            <a:ext cx="384962" cy="1926895"/>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43">
            <a:extLst>
              <a:ext uri="{FF2B5EF4-FFF2-40B4-BE49-F238E27FC236}">
                <a16:creationId xmlns:a16="http://schemas.microsoft.com/office/drawing/2014/main" id="{D7E950EC-E194-3C4E-AF3A-456197925EEF}"/>
              </a:ext>
            </a:extLst>
          </p:cNvPr>
          <p:cNvCxnSpPr>
            <a:cxnSpLocks/>
            <a:stCxn id="30" idx="2"/>
            <a:endCxn id="18" idx="0"/>
          </p:cNvCxnSpPr>
          <p:nvPr/>
        </p:nvCxnSpPr>
        <p:spPr>
          <a:xfrm rot="5400000">
            <a:off x="6450233" y="4084078"/>
            <a:ext cx="384961" cy="963448"/>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43">
            <a:extLst>
              <a:ext uri="{FF2B5EF4-FFF2-40B4-BE49-F238E27FC236}">
                <a16:creationId xmlns:a16="http://schemas.microsoft.com/office/drawing/2014/main" id="{B6D6B949-5A93-6E4F-99AD-1F7AE9551B6D}"/>
              </a:ext>
            </a:extLst>
          </p:cNvPr>
          <p:cNvCxnSpPr>
            <a:cxnSpLocks/>
            <a:stCxn id="30" idx="2"/>
            <a:endCxn id="21" idx="0"/>
          </p:cNvCxnSpPr>
          <p:nvPr/>
        </p:nvCxnSpPr>
        <p:spPr>
          <a:xfrm rot="16200000" flipH="1">
            <a:off x="7413680" y="4084078"/>
            <a:ext cx="384961" cy="963447"/>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39">
            <a:extLst>
              <a:ext uri="{FF2B5EF4-FFF2-40B4-BE49-F238E27FC236}">
                <a16:creationId xmlns:a16="http://schemas.microsoft.com/office/drawing/2014/main" id="{56988188-D1A1-0644-96F0-236175D84506}"/>
              </a:ext>
            </a:extLst>
          </p:cNvPr>
          <p:cNvCxnSpPr>
            <a:cxnSpLocks/>
            <a:stCxn id="49" idx="2"/>
            <a:endCxn id="50" idx="0"/>
          </p:cNvCxnSpPr>
          <p:nvPr/>
        </p:nvCxnSpPr>
        <p:spPr>
          <a:xfrm>
            <a:off x="993400" y="1181036"/>
            <a:ext cx="6" cy="4835913"/>
          </a:xfrm>
          <a:prstGeom prst="straightConnector1">
            <a:avLst/>
          </a:prstGeom>
          <a:ln w="38100">
            <a:solidFill>
              <a:schemeClr val="tx1">
                <a:lumMod val="85000"/>
                <a:lumOff val="1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BAC8E972-51BD-B942-871D-393D27DD192C}"/>
              </a:ext>
            </a:extLst>
          </p:cNvPr>
          <p:cNvSpPr txBox="1"/>
          <p:nvPr/>
        </p:nvSpPr>
        <p:spPr>
          <a:xfrm>
            <a:off x="721530" y="873259"/>
            <a:ext cx="543739" cy="307777"/>
          </a:xfrm>
          <a:prstGeom prst="rect">
            <a:avLst/>
          </a:prstGeom>
          <a:solidFill>
            <a:srgbClr val="EEECE1"/>
          </a:solidFill>
        </p:spPr>
        <p:txBody>
          <a:bodyPr vert="horz" wrap="none" rtlCol="0">
            <a:spAutoFit/>
          </a:bodyPr>
          <a:lstStyle/>
          <a:p>
            <a:pPr algn="ctr"/>
            <a:r>
              <a:rPr kumimoji="1" lang="ja-JP" altLang="en-US" sz="1400" b="1">
                <a:solidFill>
                  <a:schemeClr val="tx1">
                    <a:lumMod val="75000"/>
                    <a:lumOff val="25000"/>
                  </a:schemeClr>
                </a:solidFill>
                <a:latin typeface="+mn-ea"/>
              </a:rPr>
              <a:t>抽象</a:t>
            </a:r>
            <a:endParaRPr kumimoji="1" lang="ja-JP" altLang="en-US" sz="1400" b="1" dirty="0">
              <a:solidFill>
                <a:schemeClr val="tx1">
                  <a:lumMod val="75000"/>
                  <a:lumOff val="25000"/>
                </a:schemeClr>
              </a:solidFill>
              <a:latin typeface="+mn-ea"/>
            </a:endParaRPr>
          </a:p>
        </p:txBody>
      </p:sp>
      <p:sp>
        <p:nvSpPr>
          <p:cNvPr id="50" name="テキスト ボックス 49">
            <a:extLst>
              <a:ext uri="{FF2B5EF4-FFF2-40B4-BE49-F238E27FC236}">
                <a16:creationId xmlns:a16="http://schemas.microsoft.com/office/drawing/2014/main" id="{02DD1171-9C10-D146-BD13-CB90EB88AD9E}"/>
              </a:ext>
            </a:extLst>
          </p:cNvPr>
          <p:cNvSpPr txBox="1"/>
          <p:nvPr/>
        </p:nvSpPr>
        <p:spPr>
          <a:xfrm>
            <a:off x="721536" y="6016949"/>
            <a:ext cx="543739" cy="307777"/>
          </a:xfrm>
          <a:prstGeom prst="rect">
            <a:avLst/>
          </a:prstGeom>
          <a:solidFill>
            <a:srgbClr val="EEECE1"/>
          </a:solidFill>
        </p:spPr>
        <p:txBody>
          <a:bodyPr vert="horz" wrap="none" rtlCol="0">
            <a:spAutoFit/>
          </a:bodyPr>
          <a:lstStyle/>
          <a:p>
            <a:pPr algn="ctr"/>
            <a:r>
              <a:rPr kumimoji="1" lang="ja-JP" altLang="en-US" sz="1400" b="1">
                <a:solidFill>
                  <a:schemeClr val="tx1">
                    <a:lumMod val="75000"/>
                    <a:lumOff val="25000"/>
                  </a:schemeClr>
                </a:solidFill>
                <a:latin typeface="+mn-ea"/>
              </a:rPr>
              <a:t>具体</a:t>
            </a:r>
            <a:endParaRPr kumimoji="1" lang="ja-JP" altLang="en-US" sz="1400" b="1" dirty="0">
              <a:solidFill>
                <a:schemeClr val="tx1">
                  <a:lumMod val="75000"/>
                  <a:lumOff val="25000"/>
                </a:schemeClr>
              </a:solidFill>
              <a:latin typeface="+mn-ea"/>
            </a:endParaRPr>
          </a:p>
        </p:txBody>
      </p:sp>
      <p:sp>
        <p:nvSpPr>
          <p:cNvPr id="41" name="テキスト ボックス 40">
            <a:extLst>
              <a:ext uri="{FF2B5EF4-FFF2-40B4-BE49-F238E27FC236}">
                <a16:creationId xmlns:a16="http://schemas.microsoft.com/office/drawing/2014/main" id="{477122F7-76DC-514F-8D99-DCE4DA8BF21D}"/>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47_</a:t>
            </a:r>
            <a:r>
              <a:rPr lang="ja-JP" altLang="en-US" sz="1200" b="1">
                <a:solidFill>
                  <a:schemeClr val="tx1">
                    <a:lumMod val="75000"/>
                    <a:lumOff val="25000"/>
                  </a:schemeClr>
                </a:solidFill>
                <a:latin typeface="+mn-ea"/>
              </a:rPr>
              <a:t>抽象化思考</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433566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C4F28E-3F77-014B-B47F-480519C89C48}"/>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DBFB966-E3D7-8C4E-B1A5-976D5B3523DF}"/>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B073982-0CBF-CC41-8763-353175F87AA2}"/>
              </a:ext>
            </a:extLst>
          </p:cNvPr>
          <p:cNvSpPr txBox="1"/>
          <p:nvPr/>
        </p:nvSpPr>
        <p:spPr>
          <a:xfrm>
            <a:off x="376749" y="750942"/>
            <a:ext cx="2280280"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PLAN</a:t>
            </a:r>
            <a:endParaRPr kumimoji="1" lang="ja-JP" altLang="en-US" sz="16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D4B8D9B5-ADE8-184D-B046-9C6E86FD7D75}"/>
              </a:ext>
            </a:extLst>
          </p:cNvPr>
          <p:cNvSpPr txBox="1"/>
          <p:nvPr/>
        </p:nvSpPr>
        <p:spPr>
          <a:xfrm>
            <a:off x="2648575" y="750942"/>
            <a:ext cx="2308648"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DO</a:t>
            </a:r>
            <a:endParaRPr kumimoji="1" lang="ja-JP" altLang="en-US" sz="1600" b="1" dirty="0">
              <a:solidFill>
                <a:schemeClr val="tx1">
                  <a:lumMod val="75000"/>
                  <a:lumOff val="25000"/>
                </a:schemeClr>
              </a:solidFill>
              <a:latin typeface="+mn-ea"/>
            </a:endParaRPr>
          </a:p>
        </p:txBody>
      </p:sp>
      <p:sp>
        <p:nvSpPr>
          <p:cNvPr id="10" name="テキスト ボックス 9">
            <a:extLst>
              <a:ext uri="{FF2B5EF4-FFF2-40B4-BE49-F238E27FC236}">
                <a16:creationId xmlns:a16="http://schemas.microsoft.com/office/drawing/2014/main" id="{934C0528-096D-144D-B553-161F58E43A58}"/>
              </a:ext>
            </a:extLst>
          </p:cNvPr>
          <p:cNvSpPr txBox="1"/>
          <p:nvPr/>
        </p:nvSpPr>
        <p:spPr>
          <a:xfrm>
            <a:off x="4948770" y="750942"/>
            <a:ext cx="2300194"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CHECK</a:t>
            </a:r>
            <a:endParaRPr kumimoji="1" lang="ja-JP" altLang="en-US" sz="1600" b="1" dirty="0">
              <a:solidFill>
                <a:schemeClr val="tx1">
                  <a:lumMod val="75000"/>
                  <a:lumOff val="25000"/>
                </a:schemeClr>
              </a:solidFill>
              <a:latin typeface="+mn-ea"/>
            </a:endParaRPr>
          </a:p>
        </p:txBody>
      </p:sp>
      <p:cxnSp>
        <p:nvCxnSpPr>
          <p:cNvPr id="11" name="直線コネクタ 10">
            <a:extLst>
              <a:ext uri="{FF2B5EF4-FFF2-40B4-BE49-F238E27FC236}">
                <a16:creationId xmlns:a16="http://schemas.microsoft.com/office/drawing/2014/main" id="{BEF0CF80-4479-CA41-94D7-A25E777F01BD}"/>
              </a:ext>
            </a:extLst>
          </p:cNvPr>
          <p:cNvCxnSpPr>
            <a:cxnSpLocks/>
          </p:cNvCxnSpPr>
          <p:nvPr/>
        </p:nvCxnSpPr>
        <p:spPr>
          <a:xfrm flipV="1">
            <a:off x="495723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E0AE635-7053-E54F-BE19-1BBF11116836}"/>
              </a:ext>
            </a:extLst>
          </p:cNvPr>
          <p:cNvCxnSpPr>
            <a:cxnSpLocks/>
          </p:cNvCxnSpPr>
          <p:nvPr/>
        </p:nvCxnSpPr>
        <p:spPr>
          <a:xfrm flipV="1">
            <a:off x="7257428"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35384"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4</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endParaRPr kumimoji="1" lang="ja-JP" altLang="en-US" sz="1200" b="1" dirty="0">
              <a:solidFill>
                <a:schemeClr val="bg1"/>
              </a:solidFill>
              <a:latin typeface="+mn-ea"/>
            </a:endParaRPr>
          </a:p>
        </p:txBody>
      </p:sp>
      <p:cxnSp>
        <p:nvCxnSpPr>
          <p:cNvPr id="13" name="直線コネクタ 12">
            <a:extLst>
              <a:ext uri="{FF2B5EF4-FFF2-40B4-BE49-F238E27FC236}">
                <a16:creationId xmlns:a16="http://schemas.microsoft.com/office/drawing/2014/main" id="{C328ACB6-544D-FD44-B489-FC412E08982D}"/>
              </a:ext>
            </a:extLst>
          </p:cNvPr>
          <p:cNvCxnSpPr>
            <a:cxnSpLocks/>
          </p:cNvCxnSpPr>
          <p:nvPr/>
        </p:nvCxnSpPr>
        <p:spPr>
          <a:xfrm flipV="1">
            <a:off x="35684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A8F7C73-A4B9-F54B-91EE-F17CCA8B599D}"/>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81F655-F450-9D48-B788-CFEA1C6378CF}"/>
              </a:ext>
            </a:extLst>
          </p:cNvPr>
          <p:cNvCxnSpPr>
            <a:cxnSpLocks/>
          </p:cNvCxnSpPr>
          <p:nvPr/>
        </p:nvCxnSpPr>
        <p:spPr>
          <a:xfrm flipV="1">
            <a:off x="2657037"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ABA1996-FF47-B242-B292-7E7BE9D2D2A0}"/>
              </a:ext>
            </a:extLst>
          </p:cNvPr>
          <p:cNvSpPr txBox="1"/>
          <p:nvPr/>
        </p:nvSpPr>
        <p:spPr>
          <a:xfrm>
            <a:off x="7257428" y="750942"/>
            <a:ext cx="2300194"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ACTION</a:t>
            </a:r>
            <a:endParaRPr kumimoji="1" lang="ja-JP" altLang="en-US" sz="1600" b="1" dirty="0">
              <a:solidFill>
                <a:schemeClr val="tx1">
                  <a:lumMod val="75000"/>
                  <a:lumOff val="25000"/>
                </a:schemeClr>
              </a:solidFill>
              <a:latin typeface="+mn-ea"/>
            </a:endParaRPr>
          </a:p>
        </p:txBody>
      </p:sp>
      <p:sp>
        <p:nvSpPr>
          <p:cNvPr id="17" name="テキスト ボックス 16">
            <a:extLst>
              <a:ext uri="{FF2B5EF4-FFF2-40B4-BE49-F238E27FC236}">
                <a16:creationId xmlns:a16="http://schemas.microsoft.com/office/drawing/2014/main" id="{6B112F05-3061-B548-B134-B40C58A1748B}"/>
              </a:ext>
            </a:extLst>
          </p:cNvPr>
          <p:cNvSpPr txBox="1"/>
          <p:nvPr/>
        </p:nvSpPr>
        <p:spPr>
          <a:xfrm>
            <a:off x="575250" y="1392429"/>
            <a:ext cx="1863378" cy="1728422"/>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記事数の多さ重視で展開している</a:t>
            </a:r>
            <a:r>
              <a:rPr kumimoji="1" lang="en-US" altLang="ja-JP" sz="1200" dirty="0">
                <a:solidFill>
                  <a:schemeClr val="tx1">
                    <a:lumMod val="75000"/>
                    <a:lumOff val="25000"/>
                  </a:schemeClr>
                </a:solidFill>
                <a:latin typeface="+mn-ea"/>
              </a:rPr>
              <a:t>Web</a:t>
            </a:r>
            <a:r>
              <a:rPr kumimoji="1" lang="ja-JP" altLang="en-US" sz="1200">
                <a:solidFill>
                  <a:schemeClr val="tx1">
                    <a:lumMod val="75000"/>
                    <a:lumOff val="25000"/>
                  </a:schemeClr>
                </a:solidFill>
                <a:latin typeface="+mn-ea"/>
              </a:rPr>
              <a:t>メディアについて、質重視にシフトさせる。新規記事数を半分にし、</a:t>
            </a:r>
            <a:r>
              <a:rPr kumimoji="1" lang="en-US" altLang="ja-JP" sz="1200" dirty="0">
                <a:solidFill>
                  <a:schemeClr val="tx1">
                    <a:lumMod val="75000"/>
                    <a:lumOff val="25000"/>
                  </a:schemeClr>
                </a:solidFill>
                <a:latin typeface="+mn-ea"/>
              </a:rPr>
              <a:t>PV</a:t>
            </a:r>
            <a:r>
              <a:rPr kumimoji="1" lang="ja-JP" altLang="en-US" sz="1200">
                <a:solidFill>
                  <a:schemeClr val="tx1">
                    <a:lumMod val="75000"/>
                    <a:lumOff val="25000"/>
                  </a:schemeClr>
                </a:solidFill>
                <a:latin typeface="+mn-ea"/>
              </a:rPr>
              <a:t>数は維持する</a:t>
            </a:r>
            <a:endParaRPr kumimoji="1" lang="en-US" altLang="ja-JP" sz="1200"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7182A824-9806-6E48-BEAA-1D9268BA5DB5}"/>
              </a:ext>
            </a:extLst>
          </p:cNvPr>
          <p:cNvSpPr txBox="1"/>
          <p:nvPr/>
        </p:nvSpPr>
        <p:spPr>
          <a:xfrm>
            <a:off x="2875446" y="1392429"/>
            <a:ext cx="1863378" cy="1728422"/>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記事</a:t>
            </a:r>
            <a:r>
              <a:rPr kumimoji="1" lang="en-US" altLang="ja-JP" sz="1200" dirty="0">
                <a:solidFill>
                  <a:schemeClr val="tx1">
                    <a:lumMod val="75000"/>
                    <a:lumOff val="25000"/>
                  </a:schemeClr>
                </a:solidFill>
                <a:latin typeface="+mn-ea"/>
              </a:rPr>
              <a:t>1</a:t>
            </a:r>
            <a:r>
              <a:rPr kumimoji="1" lang="ja-JP" altLang="en-US" sz="1200">
                <a:solidFill>
                  <a:schemeClr val="tx1">
                    <a:lumMod val="75000"/>
                    <a:lumOff val="25000"/>
                  </a:schemeClr>
                </a:solidFill>
                <a:latin typeface="+mn-ea"/>
              </a:rPr>
              <a:t>本あたりの文字数を増やす。それにより内容を濃く。</a:t>
            </a:r>
            <a:endParaRPr kumimoji="1" lang="en-US" altLang="ja-JP" sz="1200" dirty="0">
              <a:solidFill>
                <a:schemeClr val="tx1">
                  <a:lumMod val="75000"/>
                  <a:lumOff val="25000"/>
                </a:schemeClr>
              </a:solidFill>
              <a:latin typeface="+mn-ea"/>
            </a:endParaRPr>
          </a:p>
          <a:p>
            <a:pPr algn="just">
              <a:lnSpc>
                <a:spcPct val="150000"/>
              </a:lnSpc>
            </a:pPr>
            <a:r>
              <a:rPr kumimoji="1" lang="ja-JP" altLang="en-US" sz="1200">
                <a:solidFill>
                  <a:schemeClr val="tx1">
                    <a:lumMod val="75000"/>
                    <a:lumOff val="25000"/>
                  </a:schemeClr>
                </a:solidFill>
                <a:latin typeface="+mn-ea"/>
              </a:rPr>
              <a:t>結果、記事数は半分なのに、</a:t>
            </a:r>
            <a:r>
              <a:rPr kumimoji="1" lang="en-US" altLang="ja-JP" sz="1200" dirty="0">
                <a:solidFill>
                  <a:schemeClr val="tx1">
                    <a:lumMod val="75000"/>
                    <a:lumOff val="25000"/>
                  </a:schemeClr>
                </a:solidFill>
                <a:latin typeface="+mn-ea"/>
              </a:rPr>
              <a:t>PV</a:t>
            </a:r>
            <a:r>
              <a:rPr kumimoji="1" lang="ja-JP" altLang="en-US" sz="1200">
                <a:solidFill>
                  <a:schemeClr val="tx1">
                    <a:lumMod val="75000"/>
                    <a:lumOff val="25000"/>
                  </a:schemeClr>
                </a:solidFill>
                <a:latin typeface="+mn-ea"/>
              </a:rPr>
              <a:t>数は</a:t>
            </a:r>
            <a:r>
              <a:rPr kumimoji="1" lang="en-US" altLang="ja-JP" sz="1200" dirty="0">
                <a:solidFill>
                  <a:schemeClr val="tx1">
                    <a:lumMod val="75000"/>
                    <a:lumOff val="25000"/>
                  </a:schemeClr>
                </a:solidFill>
                <a:latin typeface="+mn-ea"/>
              </a:rPr>
              <a:t>1.4</a:t>
            </a:r>
            <a:r>
              <a:rPr kumimoji="1" lang="ja-JP" altLang="en-US" sz="1200">
                <a:solidFill>
                  <a:schemeClr val="tx1">
                    <a:lumMod val="75000"/>
                    <a:lumOff val="25000"/>
                  </a:schemeClr>
                </a:solidFill>
                <a:latin typeface="+mn-ea"/>
              </a:rPr>
              <a:t>倍まで上昇した</a:t>
            </a:r>
            <a:endParaRPr kumimoji="1" lang="en-US" altLang="ja-JP" sz="1200" dirty="0">
              <a:solidFill>
                <a:schemeClr val="tx1">
                  <a:lumMod val="75000"/>
                  <a:lumOff val="25000"/>
                </a:schemeClr>
              </a:solidFill>
              <a:latin typeface="+mn-ea"/>
            </a:endParaRPr>
          </a:p>
        </p:txBody>
      </p:sp>
      <p:sp>
        <p:nvSpPr>
          <p:cNvPr id="19" name="テキスト ボックス 18">
            <a:extLst>
              <a:ext uri="{FF2B5EF4-FFF2-40B4-BE49-F238E27FC236}">
                <a16:creationId xmlns:a16="http://schemas.microsoft.com/office/drawing/2014/main" id="{D63643DF-3AE7-8F42-907A-B8C205BECFD8}"/>
              </a:ext>
            </a:extLst>
          </p:cNvPr>
          <p:cNvSpPr txBox="1"/>
          <p:nvPr/>
        </p:nvSpPr>
        <p:spPr>
          <a:xfrm>
            <a:off x="5175642" y="1392429"/>
            <a:ext cx="1863378" cy="1451423"/>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内容が濃くなったぶん記事</a:t>
            </a:r>
            <a:r>
              <a:rPr kumimoji="1" lang="en-US" altLang="ja-JP" sz="1200" dirty="0">
                <a:solidFill>
                  <a:schemeClr val="tx1">
                    <a:lumMod val="75000"/>
                    <a:lumOff val="25000"/>
                  </a:schemeClr>
                </a:solidFill>
                <a:latin typeface="+mn-ea"/>
              </a:rPr>
              <a:t>1</a:t>
            </a:r>
            <a:r>
              <a:rPr kumimoji="1" lang="ja-JP" altLang="en-US" sz="1200">
                <a:solidFill>
                  <a:schemeClr val="tx1">
                    <a:lumMod val="75000"/>
                    <a:lumOff val="25000"/>
                  </a:schemeClr>
                </a:solidFill>
                <a:latin typeface="+mn-ea"/>
              </a:rPr>
              <a:t>本あたりの</a:t>
            </a: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でのシェア数、関連記事への遷移数が上昇したのがよかった</a:t>
            </a:r>
            <a:endParaRPr kumimoji="1" lang="en-US" altLang="ja-JP" sz="1200"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74B0B676-184F-914F-9A04-6AD5352C21B3}"/>
              </a:ext>
            </a:extLst>
          </p:cNvPr>
          <p:cNvSpPr txBox="1"/>
          <p:nvPr/>
        </p:nvSpPr>
        <p:spPr>
          <a:xfrm>
            <a:off x="7475837" y="1392429"/>
            <a:ext cx="1863378" cy="1451423"/>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記事の質はこの調子で磨きつつ、</a:t>
            </a: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でシェアされる仕掛けや、関連記事へのリンク設計を意識的に行う</a:t>
            </a:r>
            <a:endParaRPr kumimoji="1" lang="en-US" altLang="ja-JP" sz="1200"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F1FBDAEC-6688-7C4A-94AB-27DDB55E2B33}"/>
              </a:ext>
            </a:extLst>
          </p:cNvPr>
          <p:cNvCxnSpPr>
            <a:cxnSpLocks/>
          </p:cNvCxnSpPr>
          <p:nvPr/>
        </p:nvCxnSpPr>
        <p:spPr>
          <a:xfrm>
            <a:off x="356842" y="3817109"/>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D213242-0AEC-F44C-B3BF-527D9D8D08F2}"/>
              </a:ext>
            </a:extLst>
          </p:cNvPr>
          <p:cNvSpPr txBox="1"/>
          <p:nvPr/>
        </p:nvSpPr>
        <p:spPr>
          <a:xfrm>
            <a:off x="575250" y="4040187"/>
            <a:ext cx="1863378" cy="1728422"/>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シェアボタンを目立つデザインに修正。関連記事や主要キーワードへの文字リンク挿入を行う。</a:t>
            </a:r>
            <a:r>
              <a:rPr kumimoji="1" lang="en-US" altLang="ja-JP" sz="1200" dirty="0">
                <a:solidFill>
                  <a:schemeClr val="tx1">
                    <a:lumMod val="75000"/>
                    <a:lumOff val="25000"/>
                  </a:schemeClr>
                </a:solidFill>
                <a:latin typeface="+mn-ea"/>
              </a:rPr>
              <a:t>PV</a:t>
            </a:r>
            <a:r>
              <a:rPr kumimoji="1" lang="ja-JP" altLang="en-US" sz="1200">
                <a:solidFill>
                  <a:schemeClr val="tx1">
                    <a:lumMod val="75000"/>
                    <a:lumOff val="25000"/>
                  </a:schemeClr>
                </a:solidFill>
                <a:latin typeface="+mn-ea"/>
              </a:rPr>
              <a:t>数＋</a:t>
            </a:r>
            <a:r>
              <a:rPr kumimoji="1" lang="en-US" altLang="ja-JP" sz="1200" dirty="0">
                <a:solidFill>
                  <a:schemeClr val="tx1">
                    <a:lumMod val="75000"/>
                    <a:lumOff val="25000"/>
                  </a:schemeClr>
                </a:solidFill>
                <a:latin typeface="+mn-ea"/>
              </a:rPr>
              <a:t>10%</a:t>
            </a:r>
            <a:r>
              <a:rPr kumimoji="1" lang="ja-JP" altLang="en-US" sz="1200">
                <a:solidFill>
                  <a:schemeClr val="tx1">
                    <a:lumMod val="75000"/>
                    <a:lumOff val="25000"/>
                  </a:schemeClr>
                </a:solidFill>
                <a:latin typeface="+mn-ea"/>
              </a:rPr>
              <a:t>を目標とする</a:t>
            </a:r>
            <a:endParaRPr kumimoji="1" lang="en-US" altLang="ja-JP" sz="1200"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327BD9DB-2B95-B540-8394-AE53D0394B17}"/>
              </a:ext>
            </a:extLst>
          </p:cNvPr>
          <p:cNvSpPr txBox="1"/>
          <p:nvPr/>
        </p:nvSpPr>
        <p:spPr>
          <a:xfrm>
            <a:off x="2875446" y="4040187"/>
            <a:ext cx="1863378" cy="1174424"/>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ボタンのデザイン変更、繊維用リンクの調整を実施。</a:t>
            </a:r>
            <a:r>
              <a:rPr kumimoji="1" lang="en-US" altLang="ja-JP" sz="1200" dirty="0">
                <a:solidFill>
                  <a:schemeClr val="tx1">
                    <a:lumMod val="75000"/>
                    <a:lumOff val="25000"/>
                  </a:schemeClr>
                </a:solidFill>
                <a:latin typeface="+mn-ea"/>
              </a:rPr>
              <a:t>PV</a:t>
            </a:r>
            <a:r>
              <a:rPr kumimoji="1" lang="ja-JP" altLang="en-US" sz="1200">
                <a:solidFill>
                  <a:schemeClr val="tx1">
                    <a:lumMod val="75000"/>
                    <a:lumOff val="25000"/>
                  </a:schemeClr>
                </a:solidFill>
                <a:latin typeface="+mn-ea"/>
              </a:rPr>
              <a:t>数は＋</a:t>
            </a:r>
            <a:r>
              <a:rPr kumimoji="1" lang="en-US" altLang="ja-JP" sz="1200" dirty="0">
                <a:solidFill>
                  <a:schemeClr val="tx1">
                    <a:lumMod val="75000"/>
                    <a:lumOff val="25000"/>
                  </a:schemeClr>
                </a:solidFill>
                <a:latin typeface="+mn-ea"/>
              </a:rPr>
              <a:t>6%</a:t>
            </a:r>
            <a:r>
              <a:rPr kumimoji="1" lang="ja-JP" altLang="en-US" sz="1200">
                <a:solidFill>
                  <a:schemeClr val="tx1">
                    <a:lumMod val="75000"/>
                    <a:lumOff val="25000"/>
                  </a:schemeClr>
                </a:solidFill>
                <a:latin typeface="+mn-ea"/>
              </a:rPr>
              <a:t>にとどまった</a:t>
            </a:r>
            <a:endParaRPr kumimoji="1" lang="en-US" altLang="ja-JP" sz="1200"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A6B0F3DA-6937-AD42-8DE8-95EEEB2C32D4}"/>
              </a:ext>
            </a:extLst>
          </p:cNvPr>
          <p:cNvSpPr txBox="1"/>
          <p:nvPr/>
        </p:nvSpPr>
        <p:spPr>
          <a:xfrm>
            <a:off x="5175642" y="4040187"/>
            <a:ext cx="1863378" cy="1451423"/>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遷移用リンクの調整は効果があったので継続する。</a:t>
            </a: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のシェア施策についてはデザインによる効果は出ておらず改善が必要</a:t>
            </a:r>
            <a:endParaRPr kumimoji="1" lang="en-US" altLang="ja-JP" sz="1200" dirty="0">
              <a:solidFill>
                <a:schemeClr val="tx1">
                  <a:lumMod val="75000"/>
                  <a:lumOff val="25000"/>
                </a:schemeClr>
              </a:solidFill>
              <a:latin typeface="+mn-ea"/>
            </a:endParaRPr>
          </a:p>
        </p:txBody>
      </p:sp>
      <p:sp>
        <p:nvSpPr>
          <p:cNvPr id="27" name="テキスト ボックス 26">
            <a:extLst>
              <a:ext uri="{FF2B5EF4-FFF2-40B4-BE49-F238E27FC236}">
                <a16:creationId xmlns:a16="http://schemas.microsoft.com/office/drawing/2014/main" id="{0E921338-010B-AD4E-8FB1-52ECC69F1103}"/>
              </a:ext>
            </a:extLst>
          </p:cNvPr>
          <p:cNvSpPr txBox="1"/>
          <p:nvPr/>
        </p:nvSpPr>
        <p:spPr>
          <a:xfrm>
            <a:off x="7475837" y="4040187"/>
            <a:ext cx="1863378" cy="1174424"/>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SNS</a:t>
            </a:r>
            <a:r>
              <a:rPr kumimoji="1" lang="ja-JP" altLang="en-US" sz="1200">
                <a:solidFill>
                  <a:schemeClr val="tx1">
                    <a:lumMod val="75000"/>
                    <a:lumOff val="25000"/>
                  </a:schemeClr>
                </a:solidFill>
                <a:latin typeface="+mn-ea"/>
              </a:rPr>
              <a:t>のシェアについては、シェアしたくなるタイトルのつけ方とアイキャッチ画像の仕様を変更する</a:t>
            </a:r>
            <a:endParaRPr kumimoji="1" lang="en-US" altLang="ja-JP" sz="1200" dirty="0">
              <a:solidFill>
                <a:schemeClr val="tx1">
                  <a:lumMod val="75000"/>
                  <a:lumOff val="25000"/>
                </a:schemeClr>
              </a:solidFill>
              <a:latin typeface="+mn-ea"/>
            </a:endParaRPr>
          </a:p>
        </p:txBody>
      </p:sp>
      <p:cxnSp>
        <p:nvCxnSpPr>
          <p:cNvPr id="33" name="直線矢印コネクタ 24">
            <a:extLst>
              <a:ext uri="{FF2B5EF4-FFF2-40B4-BE49-F238E27FC236}">
                <a16:creationId xmlns:a16="http://schemas.microsoft.com/office/drawing/2014/main" id="{98A72F18-0A1C-5E4B-A837-54DF70A0D8EE}"/>
              </a:ext>
            </a:extLst>
          </p:cNvPr>
          <p:cNvCxnSpPr>
            <a:cxnSpLocks/>
          </p:cNvCxnSpPr>
          <p:nvPr/>
        </p:nvCxnSpPr>
        <p:spPr>
          <a:xfrm>
            <a:off x="2438628" y="2256640"/>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24">
            <a:extLst>
              <a:ext uri="{FF2B5EF4-FFF2-40B4-BE49-F238E27FC236}">
                <a16:creationId xmlns:a16="http://schemas.microsoft.com/office/drawing/2014/main" id="{D5962ADA-2CB5-654A-B06D-A484AB845687}"/>
              </a:ext>
            </a:extLst>
          </p:cNvPr>
          <p:cNvCxnSpPr>
            <a:cxnSpLocks/>
          </p:cNvCxnSpPr>
          <p:nvPr/>
        </p:nvCxnSpPr>
        <p:spPr>
          <a:xfrm>
            <a:off x="4738824" y="2256640"/>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24">
            <a:extLst>
              <a:ext uri="{FF2B5EF4-FFF2-40B4-BE49-F238E27FC236}">
                <a16:creationId xmlns:a16="http://schemas.microsoft.com/office/drawing/2014/main" id="{72A0F47F-EED0-404E-8E6C-84DA96F01A5B}"/>
              </a:ext>
            </a:extLst>
          </p:cNvPr>
          <p:cNvCxnSpPr>
            <a:cxnSpLocks/>
          </p:cNvCxnSpPr>
          <p:nvPr/>
        </p:nvCxnSpPr>
        <p:spPr>
          <a:xfrm>
            <a:off x="7039020" y="2256640"/>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線矢印コネクタ 24">
            <a:extLst>
              <a:ext uri="{FF2B5EF4-FFF2-40B4-BE49-F238E27FC236}">
                <a16:creationId xmlns:a16="http://schemas.microsoft.com/office/drawing/2014/main" id="{405C2D67-6C42-D140-8137-BAFE49C39C3D}"/>
              </a:ext>
            </a:extLst>
          </p:cNvPr>
          <p:cNvCxnSpPr>
            <a:cxnSpLocks/>
          </p:cNvCxnSpPr>
          <p:nvPr/>
        </p:nvCxnSpPr>
        <p:spPr>
          <a:xfrm>
            <a:off x="2438628" y="4893623"/>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24">
            <a:extLst>
              <a:ext uri="{FF2B5EF4-FFF2-40B4-BE49-F238E27FC236}">
                <a16:creationId xmlns:a16="http://schemas.microsoft.com/office/drawing/2014/main" id="{185F5B8B-CCA0-5F4D-97B3-A3DD2DFE8BE8}"/>
              </a:ext>
            </a:extLst>
          </p:cNvPr>
          <p:cNvCxnSpPr>
            <a:cxnSpLocks/>
          </p:cNvCxnSpPr>
          <p:nvPr/>
        </p:nvCxnSpPr>
        <p:spPr>
          <a:xfrm>
            <a:off x="4738824" y="4893623"/>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24">
            <a:extLst>
              <a:ext uri="{FF2B5EF4-FFF2-40B4-BE49-F238E27FC236}">
                <a16:creationId xmlns:a16="http://schemas.microsoft.com/office/drawing/2014/main" id="{6C2BED7B-2A95-C44A-88C5-297883596298}"/>
              </a:ext>
            </a:extLst>
          </p:cNvPr>
          <p:cNvCxnSpPr>
            <a:cxnSpLocks/>
          </p:cNvCxnSpPr>
          <p:nvPr/>
        </p:nvCxnSpPr>
        <p:spPr>
          <a:xfrm>
            <a:off x="7039020" y="4893623"/>
            <a:ext cx="436818"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24">
            <a:extLst>
              <a:ext uri="{FF2B5EF4-FFF2-40B4-BE49-F238E27FC236}">
                <a16:creationId xmlns:a16="http://schemas.microsoft.com/office/drawing/2014/main" id="{0022DD2E-8A27-494A-92A8-B2F8FD9F1C08}"/>
              </a:ext>
            </a:extLst>
          </p:cNvPr>
          <p:cNvCxnSpPr>
            <a:cxnSpLocks/>
            <a:stCxn id="20" idx="2"/>
            <a:endCxn id="24" idx="0"/>
          </p:cNvCxnSpPr>
          <p:nvPr/>
        </p:nvCxnSpPr>
        <p:spPr>
          <a:xfrm rot="5400000">
            <a:off x="4359066" y="-8274"/>
            <a:ext cx="1196335" cy="6900587"/>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30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12226"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4</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P.145-1</a:t>
            </a:r>
            <a:r>
              <a:rPr kumimoji="1" lang="ja-JP" altLang="en-US" sz="1200" b="1" dirty="0">
                <a:solidFill>
                  <a:schemeClr val="bg1"/>
                </a:solidFill>
                <a:latin typeface="+mn-ea"/>
              </a:rPr>
              <a:t>）</a:t>
            </a:r>
          </a:p>
        </p:txBody>
      </p:sp>
      <p:sp>
        <p:nvSpPr>
          <p:cNvPr id="6" name="正方形/長方形 5">
            <a:extLst>
              <a:ext uri="{FF2B5EF4-FFF2-40B4-BE49-F238E27FC236}">
                <a16:creationId xmlns:a16="http://schemas.microsoft.com/office/drawing/2014/main" id="{CE957C76-6919-1C44-BFD3-89F3F9F43CAA}"/>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コネクタ 6">
            <a:extLst>
              <a:ext uri="{FF2B5EF4-FFF2-40B4-BE49-F238E27FC236}">
                <a16:creationId xmlns:a16="http://schemas.microsoft.com/office/drawing/2014/main" id="{3284E530-E87A-564A-B1D1-6D21506ECA45}"/>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B4761742-3FE2-A747-B675-E18CA5DFF720}"/>
              </a:ext>
            </a:extLst>
          </p:cNvPr>
          <p:cNvSpPr txBox="1"/>
          <p:nvPr/>
        </p:nvSpPr>
        <p:spPr>
          <a:xfrm>
            <a:off x="407852" y="68642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状態目標</a:t>
            </a:r>
            <a:endParaRPr kumimoji="1" lang="ja-JP" altLang="en-US" sz="1600" b="1"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314F0EF9-4871-8447-9CB1-4B757A9BA1A2}"/>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9EEEED2F-99CD-4347-A74C-C170D2A6BD9B}"/>
              </a:ext>
            </a:extLst>
          </p:cNvPr>
          <p:cNvCxnSpPr>
            <a:cxnSpLocks/>
          </p:cNvCxnSpPr>
          <p:nvPr/>
        </p:nvCxnSpPr>
        <p:spPr>
          <a:xfrm flipH="1">
            <a:off x="356842" y="262103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7BBC360-42E8-3A4A-B0CD-369E3A7A1E10}"/>
              </a:ext>
            </a:extLst>
          </p:cNvPr>
          <p:cNvCxnSpPr>
            <a:cxnSpLocks/>
          </p:cNvCxnSpPr>
          <p:nvPr/>
        </p:nvCxnSpPr>
        <p:spPr>
          <a:xfrm flipH="1">
            <a:off x="356842" y="455564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6F340CF-4F6A-5041-936F-71F623F80B8E}"/>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CB474E0-75A6-404A-B790-933035E2239F}"/>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5CC5061-72EC-C94F-9649-D7E0AD48CAE2}"/>
              </a:ext>
            </a:extLst>
          </p:cNvPr>
          <p:cNvSpPr txBox="1"/>
          <p:nvPr/>
        </p:nvSpPr>
        <p:spPr>
          <a:xfrm>
            <a:off x="407852" y="2621035"/>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行動目標</a:t>
            </a:r>
            <a:endParaRPr kumimoji="1" lang="ja-JP" altLang="en-US" sz="1600" b="1" dirty="0">
              <a:solidFill>
                <a:schemeClr val="tx1">
                  <a:lumMod val="75000"/>
                  <a:lumOff val="25000"/>
                </a:schemeClr>
              </a:solidFill>
              <a:latin typeface="+mn-ea"/>
            </a:endParaRPr>
          </a:p>
        </p:txBody>
      </p:sp>
      <p:sp>
        <p:nvSpPr>
          <p:cNvPr id="15" name="テキスト ボックス 14">
            <a:extLst>
              <a:ext uri="{FF2B5EF4-FFF2-40B4-BE49-F238E27FC236}">
                <a16:creationId xmlns:a16="http://schemas.microsoft.com/office/drawing/2014/main" id="{4E272BAA-55E7-7645-8322-452DFD24301B}"/>
              </a:ext>
            </a:extLst>
          </p:cNvPr>
          <p:cNvSpPr txBox="1"/>
          <p:nvPr/>
        </p:nvSpPr>
        <p:spPr>
          <a:xfrm>
            <a:off x="407852" y="455564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学習目標</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34D6C12B-03C1-0043-A172-20AA97F51F48}"/>
              </a:ext>
            </a:extLst>
          </p:cNvPr>
          <p:cNvSpPr txBox="1"/>
          <p:nvPr/>
        </p:nvSpPr>
        <p:spPr>
          <a:xfrm>
            <a:off x="1060602" y="863114"/>
            <a:ext cx="8301938" cy="7965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年間で売上</a:t>
            </a:r>
            <a:r>
              <a:rPr kumimoji="1" lang="en-US" altLang="ja-JP" sz="1600" dirty="0">
                <a:solidFill>
                  <a:schemeClr val="tx1">
                    <a:lumMod val="75000"/>
                    <a:lumOff val="25000"/>
                  </a:schemeClr>
                </a:solidFill>
                <a:latin typeface="+mn-ea"/>
              </a:rPr>
              <a:t>1,000</a:t>
            </a:r>
            <a:r>
              <a:rPr kumimoji="1" lang="ja-JP" altLang="en-US" sz="1600">
                <a:solidFill>
                  <a:schemeClr val="tx1">
                    <a:lumMod val="75000"/>
                    <a:lumOff val="25000"/>
                  </a:schemeClr>
                </a:solidFill>
                <a:latin typeface="+mn-ea"/>
              </a:rPr>
              <a:t>万円アップを目指す</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客数を増やす（新規客数</a:t>
            </a:r>
            <a:r>
              <a:rPr kumimoji="1" lang="en-US" altLang="ja-JP" sz="1600" dirty="0">
                <a:solidFill>
                  <a:schemeClr val="tx1">
                    <a:lumMod val="75000"/>
                    <a:lumOff val="25000"/>
                  </a:schemeClr>
                </a:solidFill>
                <a:latin typeface="+mn-ea"/>
              </a:rPr>
              <a:t> </a:t>
            </a:r>
            <a:r>
              <a:rPr kumimoji="1" lang="ja-JP" altLang="en-US" sz="1600">
                <a:solidFill>
                  <a:schemeClr val="tx1">
                    <a:lumMod val="75000"/>
                    <a:lumOff val="25000"/>
                  </a:schemeClr>
                </a:solidFill>
                <a:latin typeface="+mn-ea"/>
              </a:rPr>
              <a:t>昨対</a:t>
            </a:r>
            <a:r>
              <a:rPr kumimoji="1" lang="en-US" altLang="ja-JP" sz="1600" dirty="0">
                <a:solidFill>
                  <a:schemeClr val="tx1">
                    <a:lumMod val="75000"/>
                    <a:lumOff val="25000"/>
                  </a:schemeClr>
                </a:solidFill>
                <a:latin typeface="+mn-ea"/>
              </a:rPr>
              <a:t>10%</a:t>
            </a:r>
            <a:r>
              <a:rPr kumimoji="1" lang="ja-JP" altLang="en-US" sz="1600">
                <a:solidFill>
                  <a:schemeClr val="tx1">
                    <a:lumMod val="75000"/>
                    <a:lumOff val="25000"/>
                  </a:schemeClr>
                </a:solidFill>
                <a:latin typeface="+mn-ea"/>
              </a:rPr>
              <a:t>以上アップ）</a:t>
            </a:r>
          </a:p>
        </p:txBody>
      </p:sp>
      <p:sp>
        <p:nvSpPr>
          <p:cNvPr id="31" name="テキスト ボックス 30">
            <a:extLst>
              <a:ext uri="{FF2B5EF4-FFF2-40B4-BE49-F238E27FC236}">
                <a16:creationId xmlns:a16="http://schemas.microsoft.com/office/drawing/2014/main" id="{B848AE72-DFCF-4A47-804C-4AC73FB741CD}"/>
              </a:ext>
            </a:extLst>
          </p:cNvPr>
          <p:cNvSpPr txBox="1"/>
          <p:nvPr/>
        </p:nvSpPr>
        <p:spPr>
          <a:xfrm>
            <a:off x="1071753" y="2785953"/>
            <a:ext cx="8301938" cy="7965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コラボ商品を開発する</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これまで取扱いのない</a:t>
            </a:r>
            <a:r>
              <a:rPr kumimoji="1" lang="en-US" altLang="ja-JP" sz="1600" dirty="0">
                <a:solidFill>
                  <a:schemeClr val="tx1">
                    <a:lumMod val="75000"/>
                    <a:lumOff val="25000"/>
                  </a:schemeClr>
                </a:solidFill>
                <a:latin typeface="+mn-ea"/>
              </a:rPr>
              <a:t>1,000</a:t>
            </a:r>
            <a:r>
              <a:rPr kumimoji="1" lang="ja-JP" altLang="en-US" sz="1600" dirty="0">
                <a:solidFill>
                  <a:schemeClr val="tx1">
                    <a:lumMod val="75000"/>
                    <a:lumOff val="25000"/>
                  </a:schemeClr>
                </a:solidFill>
                <a:latin typeface="+mn-ea"/>
              </a:rPr>
              <a:t>店以上へ営業を行う</a:t>
            </a:r>
          </a:p>
        </p:txBody>
      </p:sp>
      <p:sp>
        <p:nvSpPr>
          <p:cNvPr id="32" name="テキスト ボックス 31">
            <a:extLst>
              <a:ext uri="{FF2B5EF4-FFF2-40B4-BE49-F238E27FC236}">
                <a16:creationId xmlns:a16="http://schemas.microsoft.com/office/drawing/2014/main" id="{487BCAB4-7872-374F-9303-74DBDA4B503C}"/>
              </a:ext>
            </a:extLst>
          </p:cNvPr>
          <p:cNvSpPr txBox="1"/>
          <p:nvPr/>
        </p:nvSpPr>
        <p:spPr>
          <a:xfrm>
            <a:off x="1071753" y="4720561"/>
            <a:ext cx="8301938" cy="7965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他社と共同で商品開発をする方法を学ぶ</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プロジェクト運営のノウハウを学ぶ</a:t>
            </a:r>
          </a:p>
        </p:txBody>
      </p:sp>
    </p:spTree>
    <p:extLst>
      <p:ext uri="{BB962C8B-B14F-4D97-AF65-F5344CB8AC3E}">
        <p14:creationId xmlns:p14="http://schemas.microsoft.com/office/powerpoint/2010/main" val="401895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06_</a:t>
            </a:r>
            <a:r>
              <a:rPr lang="ja-JP" altLang="en-US" sz="1200" b="1">
                <a:solidFill>
                  <a:schemeClr val="tx1">
                    <a:lumMod val="75000"/>
                    <a:lumOff val="25000"/>
                  </a:schemeClr>
                </a:solidFill>
                <a:latin typeface="+mn-ea"/>
              </a:rPr>
              <a:t>要素分解</a:t>
            </a:r>
            <a:endParaRPr kumimoji="1" lang="ja-JP" altLang="en-US" sz="1200" b="1" dirty="0">
              <a:solidFill>
                <a:schemeClr val="tx1">
                  <a:lumMod val="75000"/>
                  <a:lumOff val="25000"/>
                </a:schemeClr>
              </a:solidFill>
              <a:latin typeface="+mn-ea"/>
            </a:endParaRPr>
          </a:p>
        </p:txBody>
      </p:sp>
      <p:grpSp>
        <p:nvGrpSpPr>
          <p:cNvPr id="6" name="グループ化 5">
            <a:extLst>
              <a:ext uri="{FF2B5EF4-FFF2-40B4-BE49-F238E27FC236}">
                <a16:creationId xmlns:a16="http://schemas.microsoft.com/office/drawing/2014/main" id="{F9BF89EB-CF69-1848-86A6-FF23BE10202E}"/>
              </a:ext>
            </a:extLst>
          </p:cNvPr>
          <p:cNvGrpSpPr/>
          <p:nvPr/>
        </p:nvGrpSpPr>
        <p:grpSpPr>
          <a:xfrm>
            <a:off x="2381483" y="2169834"/>
            <a:ext cx="1542306" cy="725343"/>
            <a:chOff x="460512" y="3203384"/>
            <a:chExt cx="1467679" cy="357809"/>
          </a:xfrm>
        </p:grpSpPr>
        <p:sp>
          <p:nvSpPr>
            <p:cNvPr id="7" name="正方形/長方形 6">
              <a:extLst>
                <a:ext uri="{FF2B5EF4-FFF2-40B4-BE49-F238E27FC236}">
                  <a16:creationId xmlns:a16="http://schemas.microsoft.com/office/drawing/2014/main" id="{95E1B57F-6B0D-3F4A-8152-AEFA7A04EEAF}"/>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8" name="テキスト ボックス 7">
              <a:extLst>
                <a:ext uri="{FF2B5EF4-FFF2-40B4-BE49-F238E27FC236}">
                  <a16:creationId xmlns:a16="http://schemas.microsoft.com/office/drawing/2014/main" id="{38E902B5-1127-874F-B937-815AD8C2E72F}"/>
                </a:ext>
              </a:extLst>
            </p:cNvPr>
            <p:cNvSpPr txBox="1"/>
            <p:nvPr/>
          </p:nvSpPr>
          <p:spPr>
            <a:xfrm>
              <a:off x="619113" y="3234257"/>
              <a:ext cx="1150486"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店舗</a:t>
              </a:r>
              <a:r>
                <a:rPr kumimoji="1" lang="en-US" altLang="ja-JP" sz="1400" b="1" dirty="0">
                  <a:solidFill>
                    <a:schemeClr val="tx1">
                      <a:lumMod val="75000"/>
                      <a:lumOff val="25000"/>
                    </a:schemeClr>
                  </a:solidFill>
                  <a:latin typeface="+mn-ea"/>
                </a:rPr>
                <a:t>B</a:t>
              </a:r>
              <a:r>
                <a:rPr kumimoji="1" lang="ja-JP" altLang="en-US" sz="1400" b="1">
                  <a:solidFill>
                    <a:schemeClr val="tx1">
                      <a:lumMod val="75000"/>
                      <a:lumOff val="25000"/>
                    </a:schemeClr>
                  </a:solidFill>
                  <a:latin typeface="+mn-ea"/>
                </a:rPr>
                <a:t>の売上</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dirty="0">
                  <a:solidFill>
                    <a:schemeClr val="tx1">
                      <a:lumMod val="75000"/>
                      <a:lumOff val="25000"/>
                    </a:schemeClr>
                  </a:solidFill>
                  <a:latin typeface="+mn-ea"/>
                </a:rPr>
                <a:t>（円</a:t>
              </a:r>
              <a:r>
                <a:rPr lang="ja-JP" altLang="en-US" sz="1400" b="1" dirty="0">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66" name="グループ化 65">
            <a:extLst>
              <a:ext uri="{FF2B5EF4-FFF2-40B4-BE49-F238E27FC236}">
                <a16:creationId xmlns:a16="http://schemas.microsoft.com/office/drawing/2014/main" id="{E7E1B793-58BB-E548-A21D-96C04EA61550}"/>
              </a:ext>
            </a:extLst>
          </p:cNvPr>
          <p:cNvGrpSpPr/>
          <p:nvPr/>
        </p:nvGrpSpPr>
        <p:grpSpPr>
          <a:xfrm>
            <a:off x="2381483" y="3225666"/>
            <a:ext cx="1542306" cy="725343"/>
            <a:chOff x="460512" y="3203384"/>
            <a:chExt cx="1467679" cy="357809"/>
          </a:xfrm>
        </p:grpSpPr>
        <p:sp>
          <p:nvSpPr>
            <p:cNvPr id="67" name="正方形/長方形 66">
              <a:extLst>
                <a:ext uri="{FF2B5EF4-FFF2-40B4-BE49-F238E27FC236}">
                  <a16:creationId xmlns:a16="http://schemas.microsoft.com/office/drawing/2014/main" id="{8B46486B-3E0C-4F47-8FEC-19D23D998033}"/>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68" name="テキスト ボックス 67">
              <a:extLst>
                <a:ext uri="{FF2B5EF4-FFF2-40B4-BE49-F238E27FC236}">
                  <a16:creationId xmlns:a16="http://schemas.microsoft.com/office/drawing/2014/main" id="{980C35EF-B6FD-B148-98B6-6FF1FF158E7C}"/>
                </a:ext>
              </a:extLst>
            </p:cNvPr>
            <p:cNvSpPr txBox="1"/>
            <p:nvPr/>
          </p:nvSpPr>
          <p:spPr>
            <a:xfrm>
              <a:off x="618348" y="3234257"/>
              <a:ext cx="1152013"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店舗</a:t>
              </a:r>
              <a:r>
                <a:rPr kumimoji="1" lang="en-US" altLang="ja-JP" sz="1400" b="1" dirty="0">
                  <a:solidFill>
                    <a:schemeClr val="tx1">
                      <a:lumMod val="75000"/>
                      <a:lumOff val="25000"/>
                    </a:schemeClr>
                  </a:solidFill>
                  <a:latin typeface="+mn-ea"/>
                </a:rPr>
                <a:t>C</a:t>
              </a:r>
              <a:r>
                <a:rPr kumimoji="1" lang="ja-JP" altLang="en-US" sz="1400" b="1">
                  <a:solidFill>
                    <a:schemeClr val="tx1">
                      <a:lumMod val="75000"/>
                      <a:lumOff val="25000"/>
                    </a:schemeClr>
                  </a:solidFill>
                  <a:latin typeface="+mn-ea"/>
                </a:rPr>
                <a:t>の売上</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dirty="0">
                  <a:solidFill>
                    <a:schemeClr val="tx1">
                      <a:lumMod val="75000"/>
                      <a:lumOff val="25000"/>
                    </a:schemeClr>
                  </a:solidFill>
                  <a:latin typeface="+mn-ea"/>
                </a:rPr>
                <a:t>（円</a:t>
              </a:r>
              <a:r>
                <a:rPr lang="ja-JP" altLang="en-US" sz="1400" b="1" dirty="0">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69" name="グループ化 68">
            <a:extLst>
              <a:ext uri="{FF2B5EF4-FFF2-40B4-BE49-F238E27FC236}">
                <a16:creationId xmlns:a16="http://schemas.microsoft.com/office/drawing/2014/main" id="{FC6DE517-C827-B747-80E8-6F58BB9AA123}"/>
              </a:ext>
            </a:extLst>
          </p:cNvPr>
          <p:cNvGrpSpPr/>
          <p:nvPr/>
        </p:nvGrpSpPr>
        <p:grpSpPr>
          <a:xfrm>
            <a:off x="4181848" y="3225666"/>
            <a:ext cx="1542306" cy="725343"/>
            <a:chOff x="460512" y="3203384"/>
            <a:chExt cx="1467679" cy="357809"/>
          </a:xfrm>
        </p:grpSpPr>
        <p:sp>
          <p:nvSpPr>
            <p:cNvPr id="70" name="正方形/長方形 69">
              <a:extLst>
                <a:ext uri="{FF2B5EF4-FFF2-40B4-BE49-F238E27FC236}">
                  <a16:creationId xmlns:a16="http://schemas.microsoft.com/office/drawing/2014/main" id="{633E1E84-4BC0-5940-BDB0-CBBABA6541B5}"/>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71" name="テキスト ボックス 70">
              <a:extLst>
                <a:ext uri="{FF2B5EF4-FFF2-40B4-BE49-F238E27FC236}">
                  <a16:creationId xmlns:a16="http://schemas.microsoft.com/office/drawing/2014/main" id="{CD1B252E-4E50-D742-AAC8-9C194205B27D}"/>
                </a:ext>
              </a:extLst>
            </p:cNvPr>
            <p:cNvSpPr txBox="1"/>
            <p:nvPr/>
          </p:nvSpPr>
          <p:spPr>
            <a:xfrm>
              <a:off x="850214" y="3234257"/>
              <a:ext cx="688278"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顧客数</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72" name="グループ化 71">
            <a:extLst>
              <a:ext uri="{FF2B5EF4-FFF2-40B4-BE49-F238E27FC236}">
                <a16:creationId xmlns:a16="http://schemas.microsoft.com/office/drawing/2014/main" id="{EC6C7FA4-F9A2-2741-856D-BC5BBFC08857}"/>
              </a:ext>
            </a:extLst>
          </p:cNvPr>
          <p:cNvGrpSpPr/>
          <p:nvPr/>
        </p:nvGrpSpPr>
        <p:grpSpPr>
          <a:xfrm>
            <a:off x="5982213" y="3225666"/>
            <a:ext cx="1542306" cy="725343"/>
            <a:chOff x="460512" y="3203384"/>
            <a:chExt cx="1467679" cy="357809"/>
          </a:xfrm>
        </p:grpSpPr>
        <p:sp>
          <p:nvSpPr>
            <p:cNvPr id="73" name="正方形/長方形 72">
              <a:extLst>
                <a:ext uri="{FF2B5EF4-FFF2-40B4-BE49-F238E27FC236}">
                  <a16:creationId xmlns:a16="http://schemas.microsoft.com/office/drawing/2014/main" id="{04796845-65AF-2345-9F95-8CF639EBF6E2}"/>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74" name="テキスト ボックス 73">
              <a:extLst>
                <a:ext uri="{FF2B5EF4-FFF2-40B4-BE49-F238E27FC236}">
                  <a16:creationId xmlns:a16="http://schemas.microsoft.com/office/drawing/2014/main" id="{2C2D2CE9-49B9-F24E-B809-2E6AC5F889A1}"/>
                </a:ext>
              </a:extLst>
            </p:cNvPr>
            <p:cNvSpPr txBox="1"/>
            <p:nvPr/>
          </p:nvSpPr>
          <p:spPr>
            <a:xfrm>
              <a:off x="764789" y="3234257"/>
              <a:ext cx="859127"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来店者数</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75" name="グループ化 74">
            <a:extLst>
              <a:ext uri="{FF2B5EF4-FFF2-40B4-BE49-F238E27FC236}">
                <a16:creationId xmlns:a16="http://schemas.microsoft.com/office/drawing/2014/main" id="{840F9684-89F7-E444-96A7-004853EA7D7C}"/>
              </a:ext>
            </a:extLst>
          </p:cNvPr>
          <p:cNvGrpSpPr/>
          <p:nvPr/>
        </p:nvGrpSpPr>
        <p:grpSpPr>
          <a:xfrm>
            <a:off x="7782577" y="3225666"/>
            <a:ext cx="1542306" cy="725343"/>
            <a:chOff x="460512" y="3203384"/>
            <a:chExt cx="1467679" cy="357809"/>
          </a:xfrm>
        </p:grpSpPr>
        <p:sp>
          <p:nvSpPr>
            <p:cNvPr id="76" name="正方形/長方形 75">
              <a:extLst>
                <a:ext uri="{FF2B5EF4-FFF2-40B4-BE49-F238E27FC236}">
                  <a16:creationId xmlns:a16="http://schemas.microsoft.com/office/drawing/2014/main" id="{A9936FB3-F87E-5140-94F7-CC1533D02409}"/>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77" name="テキスト ボックス 76">
              <a:extLst>
                <a:ext uri="{FF2B5EF4-FFF2-40B4-BE49-F238E27FC236}">
                  <a16:creationId xmlns:a16="http://schemas.microsoft.com/office/drawing/2014/main" id="{F28624BF-8539-014D-8509-7FB43B829A76}"/>
                </a:ext>
              </a:extLst>
            </p:cNvPr>
            <p:cNvSpPr txBox="1"/>
            <p:nvPr/>
          </p:nvSpPr>
          <p:spPr>
            <a:xfrm>
              <a:off x="679366" y="3234257"/>
              <a:ext cx="1029977"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リピート客</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78" name="グループ化 77">
            <a:extLst>
              <a:ext uri="{FF2B5EF4-FFF2-40B4-BE49-F238E27FC236}">
                <a16:creationId xmlns:a16="http://schemas.microsoft.com/office/drawing/2014/main" id="{ECC8734C-7DDD-EC4F-9741-14932E2C2322}"/>
              </a:ext>
            </a:extLst>
          </p:cNvPr>
          <p:cNvGrpSpPr/>
          <p:nvPr/>
        </p:nvGrpSpPr>
        <p:grpSpPr>
          <a:xfrm>
            <a:off x="581118" y="2169833"/>
            <a:ext cx="1542306" cy="725343"/>
            <a:chOff x="460512" y="3203384"/>
            <a:chExt cx="1467679" cy="357809"/>
          </a:xfrm>
        </p:grpSpPr>
        <p:sp>
          <p:nvSpPr>
            <p:cNvPr id="79" name="正方形/長方形 78">
              <a:extLst>
                <a:ext uri="{FF2B5EF4-FFF2-40B4-BE49-F238E27FC236}">
                  <a16:creationId xmlns:a16="http://schemas.microsoft.com/office/drawing/2014/main" id="{CDEC457B-EF6F-6642-84C7-AC754C2DE563}"/>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80" name="テキスト ボックス 79">
              <a:extLst>
                <a:ext uri="{FF2B5EF4-FFF2-40B4-BE49-F238E27FC236}">
                  <a16:creationId xmlns:a16="http://schemas.microsoft.com/office/drawing/2014/main" id="{9B376902-5A9E-1B44-8D9A-BFF632ED8B3D}"/>
                </a:ext>
              </a:extLst>
            </p:cNvPr>
            <p:cNvSpPr txBox="1"/>
            <p:nvPr/>
          </p:nvSpPr>
          <p:spPr>
            <a:xfrm>
              <a:off x="502417" y="3234257"/>
              <a:ext cx="1383878"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会社全体の売上</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dirty="0">
                  <a:solidFill>
                    <a:schemeClr val="tx1">
                      <a:lumMod val="75000"/>
                      <a:lumOff val="25000"/>
                    </a:schemeClr>
                  </a:solidFill>
                  <a:latin typeface="+mn-ea"/>
                </a:rPr>
                <a:t>（円</a:t>
              </a:r>
              <a:r>
                <a:rPr lang="ja-JP" altLang="en-US" sz="1400" b="1" dirty="0">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84" name="グループ化 83">
            <a:extLst>
              <a:ext uri="{FF2B5EF4-FFF2-40B4-BE49-F238E27FC236}">
                <a16:creationId xmlns:a16="http://schemas.microsoft.com/office/drawing/2014/main" id="{467C3C05-58B6-994E-AE10-69C0C410CDED}"/>
              </a:ext>
            </a:extLst>
          </p:cNvPr>
          <p:cNvGrpSpPr/>
          <p:nvPr/>
        </p:nvGrpSpPr>
        <p:grpSpPr>
          <a:xfrm>
            <a:off x="4181848" y="4281499"/>
            <a:ext cx="1542306" cy="725343"/>
            <a:chOff x="460512" y="3203384"/>
            <a:chExt cx="1467679" cy="357809"/>
          </a:xfrm>
        </p:grpSpPr>
        <p:sp>
          <p:nvSpPr>
            <p:cNvPr id="85" name="正方形/長方形 84">
              <a:extLst>
                <a:ext uri="{FF2B5EF4-FFF2-40B4-BE49-F238E27FC236}">
                  <a16:creationId xmlns:a16="http://schemas.microsoft.com/office/drawing/2014/main" id="{06B2FB17-274C-594A-BC9F-FBD9291E4EDE}"/>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86" name="テキスト ボックス 85">
              <a:extLst>
                <a:ext uri="{FF2B5EF4-FFF2-40B4-BE49-F238E27FC236}">
                  <a16:creationId xmlns:a16="http://schemas.microsoft.com/office/drawing/2014/main" id="{86499F45-4FAE-F943-9970-638EF72DFF86}"/>
                </a:ext>
              </a:extLst>
            </p:cNvPr>
            <p:cNvSpPr txBox="1"/>
            <p:nvPr/>
          </p:nvSpPr>
          <p:spPr>
            <a:xfrm>
              <a:off x="722077" y="3234257"/>
              <a:ext cx="944551"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顧客単価</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（円</a:t>
              </a:r>
              <a:r>
                <a:rPr kumimoji="1" lang="en-US" altLang="ja-JP" sz="1400" b="1" dirty="0">
                  <a:solidFill>
                    <a:schemeClr val="tx1">
                      <a:lumMod val="75000"/>
                      <a:lumOff val="25000"/>
                    </a:schemeClr>
                  </a:solidFill>
                  <a:latin typeface="+mn-ea"/>
                </a:rPr>
                <a:t>/</a:t>
              </a: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81" name="グループ化 80">
            <a:extLst>
              <a:ext uri="{FF2B5EF4-FFF2-40B4-BE49-F238E27FC236}">
                <a16:creationId xmlns:a16="http://schemas.microsoft.com/office/drawing/2014/main" id="{07B60FEE-E4A5-2444-B7CC-4172CAECB479}"/>
              </a:ext>
            </a:extLst>
          </p:cNvPr>
          <p:cNvGrpSpPr/>
          <p:nvPr/>
        </p:nvGrpSpPr>
        <p:grpSpPr>
          <a:xfrm>
            <a:off x="2381483" y="1114000"/>
            <a:ext cx="1542306" cy="725343"/>
            <a:chOff x="460512" y="3203384"/>
            <a:chExt cx="1467679" cy="357809"/>
          </a:xfrm>
        </p:grpSpPr>
        <p:sp>
          <p:nvSpPr>
            <p:cNvPr id="82" name="正方形/長方形 81">
              <a:extLst>
                <a:ext uri="{FF2B5EF4-FFF2-40B4-BE49-F238E27FC236}">
                  <a16:creationId xmlns:a16="http://schemas.microsoft.com/office/drawing/2014/main" id="{B126FD19-1DD6-2F4C-AA06-722B6DF0B099}"/>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83" name="テキスト ボックス 82">
              <a:extLst>
                <a:ext uri="{FF2B5EF4-FFF2-40B4-BE49-F238E27FC236}">
                  <a16:creationId xmlns:a16="http://schemas.microsoft.com/office/drawing/2014/main" id="{A9369213-A8D0-C64A-A1BF-EDC00152FC7F}"/>
                </a:ext>
              </a:extLst>
            </p:cNvPr>
            <p:cNvSpPr txBox="1"/>
            <p:nvPr/>
          </p:nvSpPr>
          <p:spPr>
            <a:xfrm>
              <a:off x="620636" y="3234257"/>
              <a:ext cx="1147435"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店舗</a:t>
              </a:r>
              <a:r>
                <a:rPr kumimoji="1" lang="en-US" altLang="ja-JP" sz="1400" b="1" dirty="0">
                  <a:solidFill>
                    <a:schemeClr val="tx1">
                      <a:lumMod val="75000"/>
                      <a:lumOff val="25000"/>
                    </a:schemeClr>
                  </a:solidFill>
                  <a:latin typeface="+mn-ea"/>
                </a:rPr>
                <a:t>A</a:t>
              </a:r>
              <a:r>
                <a:rPr kumimoji="1" lang="ja-JP" altLang="en-US" sz="1400" b="1">
                  <a:solidFill>
                    <a:schemeClr val="tx1">
                      <a:lumMod val="75000"/>
                      <a:lumOff val="25000"/>
                    </a:schemeClr>
                  </a:solidFill>
                  <a:latin typeface="+mn-ea"/>
                </a:rPr>
                <a:t>の売上</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dirty="0">
                  <a:solidFill>
                    <a:schemeClr val="tx1">
                      <a:lumMod val="75000"/>
                      <a:lumOff val="25000"/>
                    </a:schemeClr>
                  </a:solidFill>
                  <a:latin typeface="+mn-ea"/>
                </a:rPr>
                <a:t>（円</a:t>
              </a:r>
              <a:r>
                <a:rPr lang="ja-JP" altLang="en-US" sz="1400" b="1" dirty="0">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87" name="グループ化 86">
            <a:extLst>
              <a:ext uri="{FF2B5EF4-FFF2-40B4-BE49-F238E27FC236}">
                <a16:creationId xmlns:a16="http://schemas.microsoft.com/office/drawing/2014/main" id="{E28CE05F-58AB-2E46-8AB4-B29CCDB30DDB}"/>
              </a:ext>
            </a:extLst>
          </p:cNvPr>
          <p:cNvGrpSpPr/>
          <p:nvPr/>
        </p:nvGrpSpPr>
        <p:grpSpPr>
          <a:xfrm>
            <a:off x="5982213" y="5337332"/>
            <a:ext cx="1542306" cy="725343"/>
            <a:chOff x="460512" y="3203384"/>
            <a:chExt cx="1467679" cy="357809"/>
          </a:xfrm>
        </p:grpSpPr>
        <p:sp>
          <p:nvSpPr>
            <p:cNvPr id="88" name="正方形/長方形 87">
              <a:extLst>
                <a:ext uri="{FF2B5EF4-FFF2-40B4-BE49-F238E27FC236}">
                  <a16:creationId xmlns:a16="http://schemas.microsoft.com/office/drawing/2014/main" id="{AEA1DABA-5A40-1E4C-BA58-E77A571D4280}"/>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89" name="テキスト ボックス 88">
              <a:extLst>
                <a:ext uri="{FF2B5EF4-FFF2-40B4-BE49-F238E27FC236}">
                  <a16:creationId xmlns:a16="http://schemas.microsoft.com/office/drawing/2014/main" id="{9A6FF20A-2619-FB42-ACFE-C233CF0045A0}"/>
                </a:ext>
              </a:extLst>
            </p:cNvPr>
            <p:cNvSpPr txBox="1"/>
            <p:nvPr/>
          </p:nvSpPr>
          <p:spPr>
            <a:xfrm>
              <a:off x="722077" y="3234257"/>
              <a:ext cx="944551"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購入数</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（点</a:t>
              </a:r>
              <a:r>
                <a:rPr kumimoji="1" lang="en-US" altLang="ja-JP" sz="1400" b="1" dirty="0">
                  <a:solidFill>
                    <a:schemeClr val="tx1">
                      <a:lumMod val="75000"/>
                      <a:lumOff val="25000"/>
                    </a:schemeClr>
                  </a:solidFill>
                  <a:latin typeface="+mn-ea"/>
                </a:rPr>
                <a:t>/</a:t>
              </a: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cxnSp>
        <p:nvCxnSpPr>
          <p:cNvPr id="91" name="直線矢印コネクタ 90">
            <a:extLst>
              <a:ext uri="{FF2B5EF4-FFF2-40B4-BE49-F238E27FC236}">
                <a16:creationId xmlns:a16="http://schemas.microsoft.com/office/drawing/2014/main" id="{D52FF156-E417-9A46-AB43-DD38AD7231EE}"/>
              </a:ext>
            </a:extLst>
          </p:cNvPr>
          <p:cNvCxnSpPr>
            <a:cxnSpLocks/>
            <a:stCxn id="79" idx="3"/>
            <a:endCxn id="82" idx="1"/>
          </p:cNvCxnSpPr>
          <p:nvPr/>
        </p:nvCxnSpPr>
        <p:spPr>
          <a:xfrm flipV="1">
            <a:off x="2123424" y="1476672"/>
            <a:ext cx="258059" cy="1055833"/>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矢印コネクタ 90">
            <a:extLst>
              <a:ext uri="{FF2B5EF4-FFF2-40B4-BE49-F238E27FC236}">
                <a16:creationId xmlns:a16="http://schemas.microsoft.com/office/drawing/2014/main" id="{04A0C3C0-A897-1B4A-947F-629015203C50}"/>
              </a:ext>
            </a:extLst>
          </p:cNvPr>
          <p:cNvCxnSpPr>
            <a:cxnSpLocks/>
            <a:stCxn id="79" idx="3"/>
            <a:endCxn id="67" idx="1"/>
          </p:cNvCxnSpPr>
          <p:nvPr/>
        </p:nvCxnSpPr>
        <p:spPr>
          <a:xfrm>
            <a:off x="2123424" y="2532505"/>
            <a:ext cx="258059" cy="1055833"/>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矢印コネクタ 90">
            <a:extLst>
              <a:ext uri="{FF2B5EF4-FFF2-40B4-BE49-F238E27FC236}">
                <a16:creationId xmlns:a16="http://schemas.microsoft.com/office/drawing/2014/main" id="{A84F1F88-5E3A-D245-A7F1-9A110DCD99CD}"/>
              </a:ext>
            </a:extLst>
          </p:cNvPr>
          <p:cNvCxnSpPr>
            <a:cxnSpLocks/>
            <a:stCxn id="79" idx="3"/>
            <a:endCxn id="7" idx="1"/>
          </p:cNvCxnSpPr>
          <p:nvPr/>
        </p:nvCxnSpPr>
        <p:spPr>
          <a:xfrm>
            <a:off x="2123424" y="2532505"/>
            <a:ext cx="258059" cy="1"/>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90">
            <a:extLst>
              <a:ext uri="{FF2B5EF4-FFF2-40B4-BE49-F238E27FC236}">
                <a16:creationId xmlns:a16="http://schemas.microsoft.com/office/drawing/2014/main" id="{FA4FA3DC-82D2-5540-ACE7-4CBA006B8A65}"/>
              </a:ext>
            </a:extLst>
          </p:cNvPr>
          <p:cNvCxnSpPr>
            <a:cxnSpLocks/>
            <a:stCxn id="67" idx="3"/>
            <a:endCxn id="85" idx="1"/>
          </p:cNvCxnSpPr>
          <p:nvPr/>
        </p:nvCxnSpPr>
        <p:spPr>
          <a:xfrm>
            <a:off x="3923789" y="3588338"/>
            <a:ext cx="258059" cy="1055833"/>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90">
            <a:extLst>
              <a:ext uri="{FF2B5EF4-FFF2-40B4-BE49-F238E27FC236}">
                <a16:creationId xmlns:a16="http://schemas.microsoft.com/office/drawing/2014/main" id="{F391974C-5F19-6A44-BC53-97CC2DCF109D}"/>
              </a:ext>
            </a:extLst>
          </p:cNvPr>
          <p:cNvCxnSpPr>
            <a:cxnSpLocks/>
            <a:stCxn id="67" idx="3"/>
            <a:endCxn id="70" idx="1"/>
          </p:cNvCxnSpPr>
          <p:nvPr/>
        </p:nvCxnSpPr>
        <p:spPr>
          <a:xfrm>
            <a:off x="3923789" y="3588338"/>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矢印コネクタ 90">
            <a:extLst>
              <a:ext uri="{FF2B5EF4-FFF2-40B4-BE49-F238E27FC236}">
                <a16:creationId xmlns:a16="http://schemas.microsoft.com/office/drawing/2014/main" id="{7A7EDA1E-C0AF-8A40-A48F-E60A5D413ECB}"/>
              </a:ext>
            </a:extLst>
          </p:cNvPr>
          <p:cNvCxnSpPr>
            <a:cxnSpLocks/>
            <a:stCxn id="70" idx="3"/>
          </p:cNvCxnSpPr>
          <p:nvPr/>
        </p:nvCxnSpPr>
        <p:spPr>
          <a:xfrm>
            <a:off x="5724154" y="3588338"/>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矢印コネクタ 90">
            <a:extLst>
              <a:ext uri="{FF2B5EF4-FFF2-40B4-BE49-F238E27FC236}">
                <a16:creationId xmlns:a16="http://schemas.microsoft.com/office/drawing/2014/main" id="{6C89A803-7CEF-4346-B8D4-87D2E65CE4A1}"/>
              </a:ext>
            </a:extLst>
          </p:cNvPr>
          <p:cNvCxnSpPr>
            <a:cxnSpLocks/>
            <a:stCxn id="73" idx="3"/>
            <a:endCxn id="76" idx="1"/>
          </p:cNvCxnSpPr>
          <p:nvPr/>
        </p:nvCxnSpPr>
        <p:spPr>
          <a:xfrm>
            <a:off x="7524519" y="3588338"/>
            <a:ext cx="258058"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A430AD79-7BE8-5D49-A95A-D7D512346854}"/>
              </a:ext>
            </a:extLst>
          </p:cNvPr>
          <p:cNvGrpSpPr/>
          <p:nvPr/>
        </p:nvGrpSpPr>
        <p:grpSpPr>
          <a:xfrm>
            <a:off x="5982213" y="2168944"/>
            <a:ext cx="1542306" cy="725343"/>
            <a:chOff x="460512" y="3203384"/>
            <a:chExt cx="1467679" cy="357809"/>
          </a:xfrm>
        </p:grpSpPr>
        <p:sp>
          <p:nvSpPr>
            <p:cNvPr id="115" name="正方形/長方形 114">
              <a:extLst>
                <a:ext uri="{FF2B5EF4-FFF2-40B4-BE49-F238E27FC236}">
                  <a16:creationId xmlns:a16="http://schemas.microsoft.com/office/drawing/2014/main" id="{E5B0641A-BA1D-9843-8A63-6D1157220777}"/>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116" name="テキスト ボックス 115">
              <a:extLst>
                <a:ext uri="{FF2B5EF4-FFF2-40B4-BE49-F238E27FC236}">
                  <a16:creationId xmlns:a16="http://schemas.microsoft.com/office/drawing/2014/main" id="{22BF627E-2333-5646-A36C-E5A52BB5541A}"/>
                </a:ext>
              </a:extLst>
            </p:cNvPr>
            <p:cNvSpPr txBox="1"/>
            <p:nvPr/>
          </p:nvSpPr>
          <p:spPr>
            <a:xfrm>
              <a:off x="850215" y="3234257"/>
              <a:ext cx="688278"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購入率</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a:t>
              </a:r>
              <a:r>
                <a:rPr kumimoji="1" lang="en-US" altLang="ja-JP" sz="1400" b="1" dirty="0">
                  <a:solidFill>
                    <a:schemeClr val="tx1">
                      <a:lumMod val="75000"/>
                      <a:lumOff val="25000"/>
                    </a:schemeClr>
                  </a:solidFill>
                  <a:latin typeface="+mn-ea"/>
                </a:rPr>
                <a:t>%</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grpSp>
        <p:nvGrpSpPr>
          <p:cNvPr id="117" name="グループ化 116">
            <a:extLst>
              <a:ext uri="{FF2B5EF4-FFF2-40B4-BE49-F238E27FC236}">
                <a16:creationId xmlns:a16="http://schemas.microsoft.com/office/drawing/2014/main" id="{E2E6DB15-9266-1B46-9FB4-68C6858349DF}"/>
              </a:ext>
            </a:extLst>
          </p:cNvPr>
          <p:cNvGrpSpPr/>
          <p:nvPr/>
        </p:nvGrpSpPr>
        <p:grpSpPr>
          <a:xfrm>
            <a:off x="7782577" y="2168944"/>
            <a:ext cx="1542306" cy="725343"/>
            <a:chOff x="460512" y="3203384"/>
            <a:chExt cx="1467679" cy="357809"/>
          </a:xfrm>
        </p:grpSpPr>
        <p:sp>
          <p:nvSpPr>
            <p:cNvPr id="118" name="正方形/長方形 117">
              <a:extLst>
                <a:ext uri="{FF2B5EF4-FFF2-40B4-BE49-F238E27FC236}">
                  <a16:creationId xmlns:a16="http://schemas.microsoft.com/office/drawing/2014/main" id="{519D82C9-1DB2-DE44-942D-5DDB0D9C351E}"/>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119" name="テキスト ボックス 118">
              <a:extLst>
                <a:ext uri="{FF2B5EF4-FFF2-40B4-BE49-F238E27FC236}">
                  <a16:creationId xmlns:a16="http://schemas.microsoft.com/office/drawing/2014/main" id="{DF340D04-36F8-3B4E-82FF-54EA6D88FB0D}"/>
                </a:ext>
              </a:extLst>
            </p:cNvPr>
            <p:cNvSpPr txBox="1"/>
            <p:nvPr/>
          </p:nvSpPr>
          <p:spPr>
            <a:xfrm>
              <a:off x="850215" y="3234257"/>
              <a:ext cx="688278"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新規客</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（人</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cxnSp>
        <p:nvCxnSpPr>
          <p:cNvPr id="120" name="直線矢印コネクタ 90">
            <a:extLst>
              <a:ext uri="{FF2B5EF4-FFF2-40B4-BE49-F238E27FC236}">
                <a16:creationId xmlns:a16="http://schemas.microsoft.com/office/drawing/2014/main" id="{5B72AA12-DD86-A844-9417-01DCCBD99361}"/>
              </a:ext>
            </a:extLst>
          </p:cNvPr>
          <p:cNvCxnSpPr>
            <a:cxnSpLocks/>
            <a:stCxn id="70" idx="3"/>
            <a:endCxn id="115" idx="1"/>
          </p:cNvCxnSpPr>
          <p:nvPr/>
        </p:nvCxnSpPr>
        <p:spPr>
          <a:xfrm flipV="1">
            <a:off x="5724154" y="2531616"/>
            <a:ext cx="258059" cy="105672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90">
            <a:extLst>
              <a:ext uri="{FF2B5EF4-FFF2-40B4-BE49-F238E27FC236}">
                <a16:creationId xmlns:a16="http://schemas.microsoft.com/office/drawing/2014/main" id="{92953990-5C76-0045-A5D2-5BDFC338A354}"/>
              </a:ext>
            </a:extLst>
          </p:cNvPr>
          <p:cNvCxnSpPr>
            <a:cxnSpLocks/>
            <a:stCxn id="73" idx="3"/>
            <a:endCxn id="118" idx="1"/>
          </p:cNvCxnSpPr>
          <p:nvPr/>
        </p:nvCxnSpPr>
        <p:spPr>
          <a:xfrm flipV="1">
            <a:off x="7524519" y="2531616"/>
            <a:ext cx="258058" cy="105672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6" name="グループ化 125">
            <a:extLst>
              <a:ext uri="{FF2B5EF4-FFF2-40B4-BE49-F238E27FC236}">
                <a16:creationId xmlns:a16="http://schemas.microsoft.com/office/drawing/2014/main" id="{2085DCFF-0548-8A47-A1A2-992F3A4E9C93}"/>
              </a:ext>
            </a:extLst>
          </p:cNvPr>
          <p:cNvGrpSpPr/>
          <p:nvPr/>
        </p:nvGrpSpPr>
        <p:grpSpPr>
          <a:xfrm>
            <a:off x="5982213" y="4281499"/>
            <a:ext cx="1542306" cy="725343"/>
            <a:chOff x="460512" y="3203384"/>
            <a:chExt cx="1467679" cy="357809"/>
          </a:xfrm>
        </p:grpSpPr>
        <p:sp>
          <p:nvSpPr>
            <p:cNvPr id="127" name="正方形/長方形 126">
              <a:extLst>
                <a:ext uri="{FF2B5EF4-FFF2-40B4-BE49-F238E27FC236}">
                  <a16:creationId xmlns:a16="http://schemas.microsoft.com/office/drawing/2014/main" id="{1AF9A8F2-2B9D-1247-9F75-C04781C42451}"/>
                </a:ext>
              </a:extLst>
            </p:cNvPr>
            <p:cNvSpPr/>
            <p:nvPr/>
          </p:nvSpPr>
          <p:spPr>
            <a:xfrm>
              <a:off x="460512" y="3203384"/>
              <a:ext cx="1467679" cy="35780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latin typeface="+mn-ea"/>
              </a:endParaRPr>
            </a:p>
          </p:txBody>
        </p:sp>
        <p:sp>
          <p:nvSpPr>
            <p:cNvPr id="128" name="テキスト ボックス 127">
              <a:extLst>
                <a:ext uri="{FF2B5EF4-FFF2-40B4-BE49-F238E27FC236}">
                  <a16:creationId xmlns:a16="http://schemas.microsoft.com/office/drawing/2014/main" id="{74376A1E-6DCD-984D-B915-E82189507764}"/>
                </a:ext>
              </a:extLst>
            </p:cNvPr>
            <p:cNvSpPr txBox="1"/>
            <p:nvPr/>
          </p:nvSpPr>
          <p:spPr>
            <a:xfrm>
              <a:off x="722077" y="3234257"/>
              <a:ext cx="944551" cy="296059"/>
            </a:xfrm>
            <a:prstGeom prst="rect">
              <a:avLst/>
            </a:prstGeom>
            <a:noFill/>
          </p:spPr>
          <p:txBody>
            <a:bodyPr wrap="none" rtlCol="0" anchor="ctr">
              <a:spAutoFit/>
            </a:bodyPr>
            <a:lstStyle/>
            <a:p>
              <a:pPr algn="ctr"/>
              <a:r>
                <a:rPr kumimoji="1" lang="ja-JP" altLang="en-US" sz="1400" b="1">
                  <a:solidFill>
                    <a:schemeClr val="tx1">
                      <a:lumMod val="75000"/>
                      <a:lumOff val="25000"/>
                    </a:schemeClr>
                  </a:solidFill>
                  <a:latin typeface="+mn-ea"/>
                </a:rPr>
                <a:t>商品単価</a:t>
              </a:r>
              <a:endParaRPr kumimoji="1" lang="en-US" altLang="ja-JP" sz="1400" b="1" dirty="0">
                <a:solidFill>
                  <a:schemeClr val="tx1">
                    <a:lumMod val="75000"/>
                    <a:lumOff val="25000"/>
                  </a:schemeClr>
                </a:solidFill>
                <a:latin typeface="+mn-ea"/>
              </a:endParaRPr>
            </a:p>
            <a:p>
              <a:pPr algn="ctr">
                <a:lnSpc>
                  <a:spcPct val="150000"/>
                </a:lnSpc>
              </a:pPr>
              <a:r>
                <a:rPr kumimoji="1" lang="ja-JP" altLang="en-US" sz="1400" b="1">
                  <a:solidFill>
                    <a:schemeClr val="tx1">
                      <a:lumMod val="75000"/>
                      <a:lumOff val="25000"/>
                    </a:schemeClr>
                  </a:solidFill>
                  <a:latin typeface="+mn-ea"/>
                </a:rPr>
                <a:t>（円</a:t>
              </a:r>
              <a:r>
                <a:rPr kumimoji="1" lang="en-US" altLang="ja-JP" sz="1400" b="1" dirty="0">
                  <a:solidFill>
                    <a:schemeClr val="tx1">
                      <a:lumMod val="75000"/>
                      <a:lumOff val="25000"/>
                    </a:schemeClr>
                  </a:solidFill>
                  <a:latin typeface="+mn-ea"/>
                </a:rPr>
                <a:t>/</a:t>
              </a:r>
              <a:r>
                <a:rPr kumimoji="1" lang="ja-JP" altLang="en-US" sz="1400" b="1">
                  <a:solidFill>
                    <a:schemeClr val="tx1">
                      <a:lumMod val="75000"/>
                      <a:lumOff val="25000"/>
                    </a:schemeClr>
                  </a:solidFill>
                  <a:latin typeface="+mn-ea"/>
                </a:rPr>
                <a:t>点</a:t>
              </a:r>
              <a:r>
                <a:rPr lang="ja-JP" altLang="en-US" sz="1400" b="1">
                  <a:solidFill>
                    <a:schemeClr val="tx1">
                      <a:lumMod val="75000"/>
                      <a:lumOff val="25000"/>
                    </a:schemeClr>
                  </a:solidFill>
                  <a:latin typeface="+mn-ea"/>
                </a:rPr>
                <a:t>）</a:t>
              </a:r>
              <a:endParaRPr kumimoji="1" lang="ja-JP" altLang="en-US" sz="1400" b="1" dirty="0">
                <a:solidFill>
                  <a:schemeClr val="tx1">
                    <a:lumMod val="75000"/>
                    <a:lumOff val="25000"/>
                  </a:schemeClr>
                </a:solidFill>
                <a:latin typeface="+mn-ea"/>
              </a:endParaRPr>
            </a:p>
          </p:txBody>
        </p:sp>
      </p:grpSp>
      <p:cxnSp>
        <p:nvCxnSpPr>
          <p:cNvPr id="129" name="直線矢印コネクタ 90">
            <a:extLst>
              <a:ext uri="{FF2B5EF4-FFF2-40B4-BE49-F238E27FC236}">
                <a16:creationId xmlns:a16="http://schemas.microsoft.com/office/drawing/2014/main" id="{F847CE06-DA93-1D4F-B822-ECB0F8B6FE45}"/>
              </a:ext>
            </a:extLst>
          </p:cNvPr>
          <p:cNvCxnSpPr>
            <a:cxnSpLocks/>
            <a:stCxn id="85" idx="3"/>
            <a:endCxn id="88" idx="1"/>
          </p:cNvCxnSpPr>
          <p:nvPr/>
        </p:nvCxnSpPr>
        <p:spPr>
          <a:xfrm>
            <a:off x="5724154" y="4644171"/>
            <a:ext cx="258059" cy="1055833"/>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90">
            <a:extLst>
              <a:ext uri="{FF2B5EF4-FFF2-40B4-BE49-F238E27FC236}">
                <a16:creationId xmlns:a16="http://schemas.microsoft.com/office/drawing/2014/main" id="{B8628945-6E01-6541-AA31-61EC002A7EDC}"/>
              </a:ext>
            </a:extLst>
          </p:cNvPr>
          <p:cNvCxnSpPr>
            <a:cxnSpLocks/>
            <a:stCxn id="85" idx="3"/>
            <a:endCxn id="127" idx="1"/>
          </p:cNvCxnSpPr>
          <p:nvPr/>
        </p:nvCxnSpPr>
        <p:spPr>
          <a:xfrm>
            <a:off x="5724154" y="4644171"/>
            <a:ext cx="258059" cy="0"/>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加算記号 135">
            <a:extLst>
              <a:ext uri="{FF2B5EF4-FFF2-40B4-BE49-F238E27FC236}">
                <a16:creationId xmlns:a16="http://schemas.microsoft.com/office/drawing/2014/main" id="{2768AEC1-5E82-2746-91F5-A8527F98233F}"/>
              </a:ext>
            </a:extLst>
          </p:cNvPr>
          <p:cNvSpPr/>
          <p:nvPr/>
        </p:nvSpPr>
        <p:spPr>
          <a:xfrm>
            <a:off x="3023607" y="1875559"/>
            <a:ext cx="258059" cy="258059"/>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乗算記号 137">
            <a:extLst>
              <a:ext uri="{FF2B5EF4-FFF2-40B4-BE49-F238E27FC236}">
                <a16:creationId xmlns:a16="http://schemas.microsoft.com/office/drawing/2014/main" id="{6BAF90C7-9BC7-F540-9A03-2AD17DD2B8CB}"/>
              </a:ext>
            </a:extLst>
          </p:cNvPr>
          <p:cNvSpPr/>
          <p:nvPr/>
        </p:nvSpPr>
        <p:spPr>
          <a:xfrm>
            <a:off x="4823972" y="3987224"/>
            <a:ext cx="258059" cy="258059"/>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加算記号 139">
            <a:extLst>
              <a:ext uri="{FF2B5EF4-FFF2-40B4-BE49-F238E27FC236}">
                <a16:creationId xmlns:a16="http://schemas.microsoft.com/office/drawing/2014/main" id="{531A5A46-403F-ED45-AB9B-109CE4357026}"/>
              </a:ext>
            </a:extLst>
          </p:cNvPr>
          <p:cNvSpPr/>
          <p:nvPr/>
        </p:nvSpPr>
        <p:spPr>
          <a:xfrm>
            <a:off x="3023607" y="2931392"/>
            <a:ext cx="258059" cy="258059"/>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乗算記号 140">
            <a:extLst>
              <a:ext uri="{FF2B5EF4-FFF2-40B4-BE49-F238E27FC236}">
                <a16:creationId xmlns:a16="http://schemas.microsoft.com/office/drawing/2014/main" id="{B2257086-1643-B143-9CCC-C2E26CC07E20}"/>
              </a:ext>
            </a:extLst>
          </p:cNvPr>
          <p:cNvSpPr/>
          <p:nvPr/>
        </p:nvSpPr>
        <p:spPr>
          <a:xfrm>
            <a:off x="6624337" y="5043057"/>
            <a:ext cx="258059" cy="258059"/>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乗算記号 141">
            <a:extLst>
              <a:ext uri="{FF2B5EF4-FFF2-40B4-BE49-F238E27FC236}">
                <a16:creationId xmlns:a16="http://schemas.microsoft.com/office/drawing/2014/main" id="{61C21109-7340-824C-A9A6-5105F8EC9E5C}"/>
              </a:ext>
            </a:extLst>
          </p:cNvPr>
          <p:cNvSpPr/>
          <p:nvPr/>
        </p:nvSpPr>
        <p:spPr>
          <a:xfrm>
            <a:off x="6624337" y="2930947"/>
            <a:ext cx="258059" cy="258059"/>
          </a:xfrm>
          <a:prstGeom prst="mathMultiply">
            <a:avLst>
              <a:gd name="adj1" fmla="val 1094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加算記号 142">
            <a:extLst>
              <a:ext uri="{FF2B5EF4-FFF2-40B4-BE49-F238E27FC236}">
                <a16:creationId xmlns:a16="http://schemas.microsoft.com/office/drawing/2014/main" id="{BB3C1ACE-B9D7-EF4A-BD9A-E2C3A505745C}"/>
              </a:ext>
            </a:extLst>
          </p:cNvPr>
          <p:cNvSpPr/>
          <p:nvPr/>
        </p:nvSpPr>
        <p:spPr>
          <a:xfrm>
            <a:off x="8424701" y="2930947"/>
            <a:ext cx="258059" cy="258059"/>
          </a:xfrm>
          <a:prstGeom prst="mathPlus">
            <a:avLst>
              <a:gd name="adj1" fmla="val 9986"/>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32547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12226"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4</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P.145-2</a:t>
            </a:r>
            <a:r>
              <a:rPr kumimoji="1" lang="ja-JP" altLang="en-US" sz="1200" b="1" dirty="0">
                <a:solidFill>
                  <a:schemeClr val="bg1"/>
                </a:solidFill>
                <a:latin typeface="+mn-ea"/>
              </a:rPr>
              <a:t>）</a:t>
            </a:r>
          </a:p>
        </p:txBody>
      </p:sp>
      <p:sp>
        <p:nvSpPr>
          <p:cNvPr id="6" name="正方形/長方形 5">
            <a:extLst>
              <a:ext uri="{FF2B5EF4-FFF2-40B4-BE49-F238E27FC236}">
                <a16:creationId xmlns:a16="http://schemas.microsoft.com/office/drawing/2014/main" id="{CE957C76-6919-1C44-BFD3-89F3F9F43CAA}"/>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コネクタ 6">
            <a:extLst>
              <a:ext uri="{FF2B5EF4-FFF2-40B4-BE49-F238E27FC236}">
                <a16:creationId xmlns:a16="http://schemas.microsoft.com/office/drawing/2014/main" id="{3284E530-E87A-564A-B1D1-6D21506ECA45}"/>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B4761742-3FE2-A747-B675-E18CA5DFF720}"/>
              </a:ext>
            </a:extLst>
          </p:cNvPr>
          <p:cNvSpPr txBox="1"/>
          <p:nvPr/>
        </p:nvSpPr>
        <p:spPr>
          <a:xfrm>
            <a:off x="407852" y="68642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状態目標</a:t>
            </a:r>
            <a:endParaRPr kumimoji="1" lang="ja-JP" altLang="en-US" sz="1600" b="1"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314F0EF9-4871-8447-9CB1-4B757A9BA1A2}"/>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9EEEED2F-99CD-4347-A74C-C170D2A6BD9B}"/>
              </a:ext>
            </a:extLst>
          </p:cNvPr>
          <p:cNvCxnSpPr>
            <a:cxnSpLocks/>
          </p:cNvCxnSpPr>
          <p:nvPr/>
        </p:nvCxnSpPr>
        <p:spPr>
          <a:xfrm flipH="1">
            <a:off x="356842" y="262103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7BBC360-42E8-3A4A-B0CD-369E3A7A1E10}"/>
              </a:ext>
            </a:extLst>
          </p:cNvPr>
          <p:cNvCxnSpPr>
            <a:cxnSpLocks/>
          </p:cNvCxnSpPr>
          <p:nvPr/>
        </p:nvCxnSpPr>
        <p:spPr>
          <a:xfrm flipH="1">
            <a:off x="356842" y="455564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6F340CF-4F6A-5041-936F-71F623F80B8E}"/>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CB474E0-75A6-404A-B790-933035E2239F}"/>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5CC5061-72EC-C94F-9649-D7E0AD48CAE2}"/>
              </a:ext>
            </a:extLst>
          </p:cNvPr>
          <p:cNvSpPr txBox="1"/>
          <p:nvPr/>
        </p:nvSpPr>
        <p:spPr>
          <a:xfrm>
            <a:off x="407852" y="2621035"/>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行動目標</a:t>
            </a:r>
            <a:endParaRPr kumimoji="1" lang="ja-JP" altLang="en-US" sz="1600" b="1" dirty="0">
              <a:solidFill>
                <a:schemeClr val="tx1">
                  <a:lumMod val="75000"/>
                  <a:lumOff val="25000"/>
                </a:schemeClr>
              </a:solidFill>
              <a:latin typeface="+mn-ea"/>
            </a:endParaRPr>
          </a:p>
        </p:txBody>
      </p:sp>
      <p:sp>
        <p:nvSpPr>
          <p:cNvPr id="15" name="テキスト ボックス 14">
            <a:extLst>
              <a:ext uri="{FF2B5EF4-FFF2-40B4-BE49-F238E27FC236}">
                <a16:creationId xmlns:a16="http://schemas.microsoft.com/office/drawing/2014/main" id="{4E272BAA-55E7-7645-8322-452DFD24301B}"/>
              </a:ext>
            </a:extLst>
          </p:cNvPr>
          <p:cNvSpPr txBox="1"/>
          <p:nvPr/>
        </p:nvSpPr>
        <p:spPr>
          <a:xfrm>
            <a:off x="407852" y="4555644"/>
            <a:ext cx="430887" cy="1934608"/>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学習目標</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34D6C12B-03C1-0043-A172-20AA97F51F48}"/>
              </a:ext>
            </a:extLst>
          </p:cNvPr>
          <p:cNvSpPr txBox="1"/>
          <p:nvPr/>
        </p:nvSpPr>
        <p:spPr>
          <a:xfrm>
            <a:off x="1060602" y="863114"/>
            <a:ext cx="8301938" cy="4271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コラボ商品の販売先を新しく</a:t>
            </a:r>
            <a:r>
              <a:rPr kumimoji="1" lang="en-US" altLang="ja-JP" sz="1600" dirty="0">
                <a:solidFill>
                  <a:schemeClr val="tx1">
                    <a:lumMod val="75000"/>
                    <a:lumOff val="25000"/>
                  </a:schemeClr>
                </a:solidFill>
                <a:latin typeface="+mn-ea"/>
              </a:rPr>
              <a:t>10</a:t>
            </a:r>
            <a:r>
              <a:rPr kumimoji="1" lang="ja-JP" altLang="en-US" sz="1600">
                <a:solidFill>
                  <a:schemeClr val="tx1">
                    <a:lumMod val="75000"/>
                    <a:lumOff val="25000"/>
                  </a:schemeClr>
                </a:solidFill>
                <a:latin typeface="+mn-ea"/>
              </a:rPr>
              <a:t>店舗以上獲得している</a:t>
            </a:r>
          </a:p>
        </p:txBody>
      </p:sp>
      <p:sp>
        <p:nvSpPr>
          <p:cNvPr id="31" name="テキスト ボックス 30">
            <a:extLst>
              <a:ext uri="{FF2B5EF4-FFF2-40B4-BE49-F238E27FC236}">
                <a16:creationId xmlns:a16="http://schemas.microsoft.com/office/drawing/2014/main" id="{B848AE72-DFCF-4A47-804C-4AC73FB741CD}"/>
              </a:ext>
            </a:extLst>
          </p:cNvPr>
          <p:cNvSpPr txBox="1"/>
          <p:nvPr/>
        </p:nvSpPr>
        <p:spPr>
          <a:xfrm>
            <a:off x="1071753" y="2785953"/>
            <a:ext cx="8301938" cy="7965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dirty="0">
                <a:solidFill>
                  <a:schemeClr val="tx1">
                    <a:lumMod val="75000"/>
                    <a:lumOff val="25000"/>
                  </a:schemeClr>
                </a:solidFill>
                <a:latin typeface="+mn-ea"/>
              </a:rPr>
              <a:t>新たに</a:t>
            </a:r>
            <a:r>
              <a:rPr kumimoji="1" lang="en-US" altLang="ja-JP" sz="1600" dirty="0">
                <a:solidFill>
                  <a:schemeClr val="tx1">
                    <a:lumMod val="75000"/>
                    <a:lumOff val="25000"/>
                  </a:schemeClr>
                </a:solidFill>
                <a:latin typeface="+mn-ea"/>
              </a:rPr>
              <a:t>100</a:t>
            </a:r>
            <a:r>
              <a:rPr kumimoji="1" lang="ja-JP" altLang="en-US" sz="1600" dirty="0">
                <a:solidFill>
                  <a:schemeClr val="tx1">
                    <a:lumMod val="75000"/>
                    <a:lumOff val="25000"/>
                  </a:schemeClr>
                </a:solidFill>
                <a:latin typeface="+mn-ea"/>
              </a:rPr>
              <a:t>店以上へ営業</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en-US" altLang="ja-JP" sz="1600" dirty="0">
                <a:solidFill>
                  <a:schemeClr val="tx1">
                    <a:lumMod val="75000"/>
                    <a:lumOff val="25000"/>
                  </a:schemeClr>
                </a:solidFill>
                <a:latin typeface="+mn-ea"/>
              </a:rPr>
              <a:t>100</a:t>
            </a:r>
            <a:r>
              <a:rPr kumimoji="1" lang="ja-JP" altLang="en-US" sz="1600" dirty="0">
                <a:solidFill>
                  <a:schemeClr val="tx1">
                    <a:lumMod val="75000"/>
                    <a:lumOff val="25000"/>
                  </a:schemeClr>
                </a:solidFill>
                <a:latin typeface="+mn-ea"/>
              </a:rPr>
              <a:t>人以上のユーザーにヒアリングを行う</a:t>
            </a:r>
          </a:p>
        </p:txBody>
      </p:sp>
      <p:sp>
        <p:nvSpPr>
          <p:cNvPr id="32" name="テキスト ボックス 31">
            <a:extLst>
              <a:ext uri="{FF2B5EF4-FFF2-40B4-BE49-F238E27FC236}">
                <a16:creationId xmlns:a16="http://schemas.microsoft.com/office/drawing/2014/main" id="{487BCAB4-7872-374F-9303-74DBDA4B503C}"/>
              </a:ext>
            </a:extLst>
          </p:cNvPr>
          <p:cNvSpPr txBox="1"/>
          <p:nvPr/>
        </p:nvSpPr>
        <p:spPr>
          <a:xfrm>
            <a:off x="1071753" y="4720561"/>
            <a:ext cx="8301938" cy="7965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商品の魅力を伝えるトーク力を磨く</a:t>
            </a:r>
            <a:endParaRPr kumimoji="1" lang="en-US" altLang="ja-JP" sz="1600" dirty="0">
              <a:solidFill>
                <a:schemeClr val="tx1">
                  <a:lumMod val="75000"/>
                  <a:lumOff val="25000"/>
                </a:schemeClr>
              </a:solidFill>
              <a:latin typeface="+mn-ea"/>
            </a:endParaRPr>
          </a:p>
          <a:p>
            <a:pPr marL="285750" indent="-285750" algn="just">
              <a:lnSpc>
                <a:spcPct val="150000"/>
              </a:lnSpc>
              <a:buFont typeface="Arial" panose="020B0604020202020204" pitchFamily="34" charset="0"/>
              <a:buChar char="•"/>
            </a:pPr>
            <a:r>
              <a:rPr kumimoji="1" lang="ja-JP" altLang="en-US" sz="1600">
                <a:solidFill>
                  <a:schemeClr val="tx1">
                    <a:lumMod val="75000"/>
                    <a:lumOff val="25000"/>
                  </a:schemeClr>
                </a:solidFill>
                <a:latin typeface="+mn-ea"/>
              </a:rPr>
              <a:t>話しやすい場づくりのポイントを学ぶ</a:t>
            </a:r>
          </a:p>
        </p:txBody>
      </p:sp>
    </p:spTree>
    <p:extLst>
      <p:ext uri="{BB962C8B-B14F-4D97-AF65-F5344CB8AC3E}">
        <p14:creationId xmlns:p14="http://schemas.microsoft.com/office/powerpoint/2010/main" val="3868340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01B29443-6CE9-9048-859A-4FF685BCE17D}"/>
              </a:ext>
            </a:extLst>
          </p:cNvPr>
          <p:cNvSpPr/>
          <p:nvPr/>
        </p:nvSpPr>
        <p:spPr>
          <a:xfrm>
            <a:off x="356842" y="3585013"/>
            <a:ext cx="5495965"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3ABED75A-4A2E-4741-9D6C-CB5A28C70F99}"/>
              </a:ext>
            </a:extLst>
          </p:cNvPr>
          <p:cNvCxnSpPr>
            <a:cxnSpLocks/>
          </p:cNvCxnSpPr>
          <p:nvPr/>
        </p:nvCxnSpPr>
        <p:spPr>
          <a:xfrm>
            <a:off x="364520" y="4042557"/>
            <a:ext cx="5503646"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C4A03FB-D43B-2745-B6EF-90FC00061F68}"/>
              </a:ext>
            </a:extLst>
          </p:cNvPr>
          <p:cNvSpPr txBox="1"/>
          <p:nvPr/>
        </p:nvSpPr>
        <p:spPr>
          <a:xfrm>
            <a:off x="384428" y="3649532"/>
            <a:ext cx="5483738"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Problem </a:t>
            </a:r>
            <a:r>
              <a:rPr kumimoji="1" lang="ja-JP" altLang="en-US" sz="1600" b="1">
                <a:solidFill>
                  <a:schemeClr val="tx1">
                    <a:lumMod val="75000"/>
                    <a:lumOff val="25000"/>
                  </a:schemeClr>
                </a:solidFill>
                <a:latin typeface="+mn-ea"/>
              </a:rPr>
              <a:t>改善すること</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3F2F4E07-A342-0945-B397-6E42F3298C60}"/>
              </a:ext>
            </a:extLst>
          </p:cNvPr>
          <p:cNvSpPr/>
          <p:nvPr/>
        </p:nvSpPr>
        <p:spPr>
          <a:xfrm>
            <a:off x="349163" y="686423"/>
            <a:ext cx="920845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A6D9E39-2E21-6448-B5CF-3B345086DFC0}"/>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0DC8BCB-AF77-5D48-A0B6-4952ECDEFC36}"/>
              </a:ext>
            </a:extLst>
          </p:cNvPr>
          <p:cNvSpPr txBox="1"/>
          <p:nvPr/>
        </p:nvSpPr>
        <p:spPr>
          <a:xfrm>
            <a:off x="376749" y="750942"/>
            <a:ext cx="5483738"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Keep </a:t>
            </a:r>
            <a:r>
              <a:rPr kumimoji="1" lang="ja-JP" altLang="en-US" sz="1600" b="1">
                <a:solidFill>
                  <a:schemeClr val="tx1">
                    <a:lumMod val="75000"/>
                    <a:lumOff val="25000"/>
                  </a:schemeClr>
                </a:solidFill>
                <a:latin typeface="+mn-ea"/>
              </a:rPr>
              <a:t>継続すること</a:t>
            </a:r>
            <a:endParaRPr kumimoji="1" lang="ja-JP" altLang="en-US" sz="16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0F37DE8D-DCC6-2049-9EBE-4C530CCE9570}"/>
              </a:ext>
            </a:extLst>
          </p:cNvPr>
          <p:cNvSpPr txBox="1"/>
          <p:nvPr/>
        </p:nvSpPr>
        <p:spPr>
          <a:xfrm>
            <a:off x="5868166" y="750942"/>
            <a:ext cx="3689456" cy="338554"/>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Try </a:t>
            </a:r>
            <a:r>
              <a:rPr kumimoji="1" lang="ja-JP" altLang="en-US" sz="1600" b="1">
                <a:solidFill>
                  <a:schemeClr val="tx1">
                    <a:lumMod val="75000"/>
                    <a:lumOff val="25000"/>
                  </a:schemeClr>
                </a:solidFill>
                <a:latin typeface="+mn-ea"/>
              </a:rPr>
              <a:t>新たに取り組むこと</a:t>
            </a:r>
            <a:endParaRPr kumimoji="1" lang="ja-JP" altLang="en-US" sz="1600" b="1"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35384"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4</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3</a:t>
            </a:r>
            <a:endParaRPr kumimoji="1" lang="ja-JP" altLang="en-US" sz="1200" b="1" dirty="0">
              <a:solidFill>
                <a:schemeClr val="bg1"/>
              </a:solidFill>
              <a:latin typeface="+mn-ea"/>
            </a:endParaRPr>
          </a:p>
        </p:txBody>
      </p:sp>
      <p:cxnSp>
        <p:nvCxnSpPr>
          <p:cNvPr id="6" name="直線コネクタ 5">
            <a:extLst>
              <a:ext uri="{FF2B5EF4-FFF2-40B4-BE49-F238E27FC236}">
                <a16:creationId xmlns:a16="http://schemas.microsoft.com/office/drawing/2014/main" id="{EF997F1D-05C6-BD4B-9174-E0B079F10413}"/>
              </a:ext>
            </a:extLst>
          </p:cNvPr>
          <p:cNvCxnSpPr>
            <a:cxnSpLocks/>
            <a:endCxn id="4" idx="1"/>
          </p:cNvCxnSpPr>
          <p:nvPr/>
        </p:nvCxnSpPr>
        <p:spPr>
          <a:xfrm flipH="1">
            <a:off x="356842" y="3588338"/>
            <a:ext cx="5511324"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2B98F12-C274-9541-89B3-43960C6DB5E1}"/>
              </a:ext>
            </a:extLst>
          </p:cNvPr>
          <p:cNvCxnSpPr>
            <a:cxnSpLocks/>
          </p:cNvCxnSpPr>
          <p:nvPr/>
        </p:nvCxnSpPr>
        <p:spPr>
          <a:xfrm flipV="1">
            <a:off x="5860486"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1F8100D0-4183-1D46-AC4C-CA223C9503F3}"/>
              </a:ext>
            </a:extLst>
          </p:cNvPr>
          <p:cNvSpPr txBox="1"/>
          <p:nvPr/>
        </p:nvSpPr>
        <p:spPr>
          <a:xfrm>
            <a:off x="601034" y="1392429"/>
            <a:ext cx="5041477" cy="1677960"/>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目標の動員数を上回る人を呼び込むことができた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私たちの活動意義を多くの人に理解してもらえた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広報の岸田さんの発信内容が共感を呼んでいた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当日のプログラムの構成が優秀でアイデアもよく出た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プロジェクトのロゴやイラストに対する評判がよい</a:t>
            </a:r>
            <a:endParaRPr kumimoji="1" lang="en-US" altLang="ja-JP" sz="1400"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670643D1-7B52-4D47-B58F-177A36A67FDF}"/>
              </a:ext>
            </a:extLst>
          </p:cNvPr>
          <p:cNvSpPr txBox="1"/>
          <p:nvPr/>
        </p:nvSpPr>
        <p:spPr>
          <a:xfrm>
            <a:off x="597879" y="4297616"/>
            <a:ext cx="5041477" cy="1677960"/>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専門用語が多くて意味がわからない箇所があった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進捗の共有が不十分で不安なときが多かった</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行政の巻き込みは少し弱かったと思う</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活動に興味がある人のデータベースを取得できていない</a:t>
            </a:r>
            <a:br>
              <a:rPr kumimoji="1" lang="en-US" altLang="ja-JP" sz="1400" dirty="0">
                <a:solidFill>
                  <a:schemeClr val="tx1">
                    <a:lumMod val="75000"/>
                    <a:lumOff val="25000"/>
                  </a:schemeClr>
                </a:solidFill>
                <a:latin typeface="+mn-ea"/>
              </a:rPr>
            </a:br>
            <a:r>
              <a:rPr kumimoji="1" lang="ja-JP" altLang="en-US" sz="1400">
                <a:solidFill>
                  <a:schemeClr val="tx1">
                    <a:lumMod val="75000"/>
                    <a:lumOff val="25000"/>
                  </a:schemeClr>
                </a:solidFill>
                <a:latin typeface="+mn-ea"/>
              </a:rPr>
              <a:t>（メールアドレスなど）</a:t>
            </a:r>
            <a:endParaRPr kumimoji="1" lang="en-US" altLang="ja-JP" sz="1400" dirty="0">
              <a:solidFill>
                <a:schemeClr val="tx1">
                  <a:lumMod val="75000"/>
                  <a:lumOff val="25000"/>
                </a:schemeClr>
              </a:solidFill>
              <a:latin typeface="+mn-ea"/>
            </a:endParaRPr>
          </a:p>
        </p:txBody>
      </p:sp>
      <p:sp>
        <p:nvSpPr>
          <p:cNvPr id="27" name="テキスト ボックス 26">
            <a:extLst>
              <a:ext uri="{FF2B5EF4-FFF2-40B4-BE49-F238E27FC236}">
                <a16:creationId xmlns:a16="http://schemas.microsoft.com/office/drawing/2014/main" id="{57E2A525-A2B7-B542-BF4D-32565345B7D0}"/>
              </a:ext>
            </a:extLst>
          </p:cNvPr>
          <p:cNvSpPr txBox="1"/>
          <p:nvPr/>
        </p:nvSpPr>
        <p:spPr>
          <a:xfrm>
            <a:off x="6053525" y="1392429"/>
            <a:ext cx="3318347" cy="4586448"/>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今後は情報共有のツールと方法を統一する。コミュニケーションは</a:t>
            </a:r>
            <a:r>
              <a:rPr kumimoji="1" lang="en-US" altLang="ja-JP" sz="1400" dirty="0">
                <a:solidFill>
                  <a:schemeClr val="tx1">
                    <a:lumMod val="75000"/>
                    <a:lumOff val="25000"/>
                  </a:schemeClr>
                </a:solidFill>
                <a:latin typeface="+mn-ea"/>
              </a:rPr>
              <a:t>Slack</a:t>
            </a:r>
            <a:r>
              <a:rPr kumimoji="1" lang="ja-JP" altLang="en-US" sz="1400">
                <a:solidFill>
                  <a:schemeClr val="tx1">
                    <a:lumMod val="75000"/>
                    <a:lumOff val="25000"/>
                  </a:schemeClr>
                </a:solidFill>
                <a:latin typeface="+mn-ea"/>
              </a:rPr>
              <a:t>、データの管理場所は</a:t>
            </a:r>
            <a:r>
              <a:rPr kumimoji="1" lang="en-US" altLang="ja-JP" sz="1400" dirty="0">
                <a:solidFill>
                  <a:schemeClr val="tx1">
                    <a:lumMod val="75000"/>
                    <a:lumOff val="25000"/>
                  </a:schemeClr>
                </a:solidFill>
                <a:latin typeface="+mn-ea"/>
              </a:rPr>
              <a:t>Google</a:t>
            </a:r>
            <a:r>
              <a:rPr kumimoji="1" lang="ja-JP" altLang="en-US" sz="1400">
                <a:solidFill>
                  <a:schemeClr val="tx1">
                    <a:lumMod val="75000"/>
                    <a:lumOff val="25000"/>
                  </a:schemeClr>
                </a:solidFill>
                <a:latin typeface="+mn-ea"/>
              </a:rPr>
              <a:t>ドライブ、タスクの一覧は</a:t>
            </a:r>
            <a:r>
              <a:rPr kumimoji="1" lang="en-US" altLang="ja-JP" sz="1400" dirty="0">
                <a:solidFill>
                  <a:schemeClr val="tx1">
                    <a:lumMod val="75000"/>
                    <a:lumOff val="25000"/>
                  </a:schemeClr>
                </a:solidFill>
                <a:latin typeface="+mn-ea"/>
              </a:rPr>
              <a:t>Trello</a:t>
            </a:r>
            <a:r>
              <a:rPr kumimoji="1" lang="ja-JP" altLang="en-US" sz="1400">
                <a:solidFill>
                  <a:schemeClr val="tx1">
                    <a:lumMod val="75000"/>
                    <a:lumOff val="25000"/>
                  </a:schemeClr>
                </a:solidFill>
                <a:latin typeface="+mn-ea"/>
              </a:rPr>
              <a:t>へ。毎週水曜日に週次レビューを行う</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現場の課題を掘り下げ、商店街の人たちの顔が見える情報発信を行う</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専門用語やカタカナ語は相手からの見え方を考えて最低限に抑える</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活動の意義や背景をもっとわかりやすくできるよう</a:t>
            </a: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ページを更新する。メールアドレスの登録もできるように</a:t>
            </a:r>
            <a:endParaRPr kumimoji="1" lang="en-US" altLang="ja-JP" sz="1400" dirty="0">
              <a:solidFill>
                <a:schemeClr val="tx1">
                  <a:lumMod val="75000"/>
                  <a:lumOff val="25000"/>
                </a:schemeClr>
              </a:solidFill>
              <a:latin typeface="+mn-ea"/>
            </a:endParaRPr>
          </a:p>
          <a:p>
            <a:pPr marL="171450" indent="-171450" algn="just">
              <a:lnSpc>
                <a:spcPct val="150000"/>
              </a:lnSpc>
              <a:buFont typeface="Arial" panose="020B0604020202020204" pitchFamily="34" charset="0"/>
              <a:buChar char="•"/>
            </a:pPr>
            <a:r>
              <a:rPr kumimoji="1" lang="ja-JP" altLang="en-US" sz="1400">
                <a:solidFill>
                  <a:schemeClr val="tx1">
                    <a:lumMod val="75000"/>
                    <a:lumOff val="25000"/>
                  </a:schemeClr>
                </a:solidFill>
                <a:latin typeface="+mn-ea"/>
              </a:rPr>
              <a:t>行政への報連相を強化する</a:t>
            </a:r>
            <a:endParaRPr kumimoji="1" lang="en-US" altLang="ja-JP" sz="1400" dirty="0">
              <a:solidFill>
                <a:schemeClr val="tx1">
                  <a:lumMod val="75000"/>
                  <a:lumOff val="25000"/>
                </a:schemeClr>
              </a:solidFill>
              <a:latin typeface="+mn-ea"/>
            </a:endParaRPr>
          </a:p>
        </p:txBody>
      </p:sp>
    </p:spTree>
    <p:extLst>
      <p:ext uri="{BB962C8B-B14F-4D97-AF65-F5344CB8AC3E}">
        <p14:creationId xmlns:p14="http://schemas.microsoft.com/office/powerpoint/2010/main" val="3453746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955D4775-14AF-5848-8AE8-CE1B98EA4436}"/>
              </a:ext>
            </a:extLst>
          </p:cNvPr>
          <p:cNvSpPr/>
          <p:nvPr/>
        </p:nvSpPr>
        <p:spPr>
          <a:xfrm>
            <a:off x="883589" y="686423"/>
            <a:ext cx="668459"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2" name="直線コネクタ 21">
            <a:extLst>
              <a:ext uri="{FF2B5EF4-FFF2-40B4-BE49-F238E27FC236}">
                <a16:creationId xmlns:a16="http://schemas.microsoft.com/office/drawing/2014/main" id="{990E75E8-E359-9442-9243-D27D69CFA2A4}"/>
              </a:ext>
            </a:extLst>
          </p:cNvPr>
          <p:cNvCxnSpPr>
            <a:cxnSpLocks/>
          </p:cNvCxnSpPr>
          <p:nvPr/>
        </p:nvCxnSpPr>
        <p:spPr>
          <a:xfrm flipH="1">
            <a:off x="1560513"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CBA4270-4DDC-114C-A17E-8F7BCD4C5F39}"/>
              </a:ext>
            </a:extLst>
          </p:cNvPr>
          <p:cNvSpPr txBox="1"/>
          <p:nvPr/>
        </p:nvSpPr>
        <p:spPr>
          <a:xfrm>
            <a:off x="916391" y="686427"/>
            <a:ext cx="615553" cy="1934608"/>
          </a:xfrm>
          <a:prstGeom prst="rect">
            <a:avLst/>
          </a:prstGeom>
          <a:noFill/>
        </p:spPr>
        <p:txBody>
          <a:bodyPr vert="eaVert" wrap="square" rtlCol="0" anchor="ctr">
            <a:spAutoFit/>
          </a:bodyPr>
          <a:lstStyle/>
          <a:p>
            <a:pPr algn="ctr"/>
            <a:r>
              <a:rPr kumimoji="1" lang="ja-JP" altLang="en-US" sz="1200" dirty="0">
                <a:solidFill>
                  <a:schemeClr val="tx1">
                    <a:lumMod val="75000"/>
                    <a:lumOff val="25000"/>
                  </a:schemeClr>
                </a:solidFill>
                <a:latin typeface="+mn-ea"/>
              </a:rPr>
              <a:t>継続すること</a:t>
            </a:r>
            <a:endParaRPr kumimoji="1" lang="en-US" altLang="ja-JP" sz="1200" dirty="0">
              <a:solidFill>
                <a:schemeClr val="tx1">
                  <a:lumMod val="75000"/>
                  <a:lumOff val="25000"/>
                </a:schemeClr>
              </a:solidFill>
              <a:latin typeface="+mn-ea"/>
            </a:endParaRPr>
          </a:p>
          <a:p>
            <a:pPr algn="ctr"/>
            <a:r>
              <a:rPr kumimoji="1" lang="en-US" altLang="ja-JP" sz="1600" b="1" dirty="0">
                <a:solidFill>
                  <a:schemeClr val="tx1">
                    <a:lumMod val="75000"/>
                    <a:lumOff val="25000"/>
                  </a:schemeClr>
                </a:solidFill>
                <a:latin typeface="+mn-ea"/>
              </a:rPr>
              <a:t>Keep</a:t>
            </a:r>
          </a:p>
        </p:txBody>
      </p:sp>
      <p:sp>
        <p:nvSpPr>
          <p:cNvPr id="6" name="正方形/長方形 5">
            <a:extLst>
              <a:ext uri="{FF2B5EF4-FFF2-40B4-BE49-F238E27FC236}">
                <a16:creationId xmlns:a16="http://schemas.microsoft.com/office/drawing/2014/main" id="{CE957C76-6919-1C44-BFD3-89F3F9F43CAA}"/>
              </a:ext>
            </a:extLst>
          </p:cNvPr>
          <p:cNvSpPr/>
          <p:nvPr/>
        </p:nvSpPr>
        <p:spPr>
          <a:xfrm>
            <a:off x="356843" y="686423"/>
            <a:ext cx="522513" cy="58038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コネクタ 6">
            <a:extLst>
              <a:ext uri="{FF2B5EF4-FFF2-40B4-BE49-F238E27FC236}">
                <a16:creationId xmlns:a16="http://schemas.microsoft.com/office/drawing/2014/main" id="{3284E530-E87A-564A-B1D1-6D21506ECA45}"/>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314F0EF9-4871-8447-9CB1-4B757A9BA1A2}"/>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9EEEED2F-99CD-4347-A74C-C170D2A6BD9B}"/>
              </a:ext>
            </a:extLst>
          </p:cNvPr>
          <p:cNvCxnSpPr>
            <a:cxnSpLocks/>
          </p:cNvCxnSpPr>
          <p:nvPr/>
        </p:nvCxnSpPr>
        <p:spPr>
          <a:xfrm flipH="1">
            <a:off x="356842" y="262103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7BBC360-42E8-3A4A-B0CD-369E3A7A1E10}"/>
              </a:ext>
            </a:extLst>
          </p:cNvPr>
          <p:cNvCxnSpPr>
            <a:cxnSpLocks/>
          </p:cNvCxnSpPr>
          <p:nvPr/>
        </p:nvCxnSpPr>
        <p:spPr>
          <a:xfrm flipH="1">
            <a:off x="356842" y="455564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6F340CF-4F6A-5041-936F-71F623F80B8E}"/>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CB474E0-75A6-404A-B790-933035E2239F}"/>
              </a:ext>
            </a:extLst>
          </p:cNvPr>
          <p:cNvCxnSpPr>
            <a:cxnSpLocks/>
          </p:cNvCxnSpPr>
          <p:nvPr/>
        </p:nvCxnSpPr>
        <p:spPr>
          <a:xfrm flipH="1">
            <a:off x="356842"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34D6C12B-03C1-0043-A172-20AA97F51F48}"/>
              </a:ext>
            </a:extLst>
          </p:cNvPr>
          <p:cNvSpPr txBox="1"/>
          <p:nvPr/>
        </p:nvSpPr>
        <p:spPr>
          <a:xfrm>
            <a:off x="1672682" y="839581"/>
            <a:ext cx="7779066" cy="338554"/>
          </a:xfrm>
          <a:prstGeom prst="rect">
            <a:avLst/>
          </a:prstGeom>
          <a:noFill/>
        </p:spPr>
        <p:txBody>
          <a:bodyPr wrap="square" rtlCol="0">
            <a:spAutoFit/>
          </a:bodyPr>
          <a:lstStyle/>
          <a:p>
            <a:pPr algn="just"/>
            <a:r>
              <a:rPr kumimoji="1" lang="ja-JP" altLang="en-US" sz="1600" dirty="0">
                <a:solidFill>
                  <a:schemeClr val="tx1">
                    <a:lumMod val="75000"/>
                    <a:lumOff val="25000"/>
                  </a:schemeClr>
                </a:solidFill>
                <a:latin typeface="+mn-ea"/>
              </a:rPr>
              <a:t>活動の中で何に達成感があったか？何に喜びや満足を感じたか？</a:t>
            </a:r>
          </a:p>
        </p:txBody>
      </p:sp>
      <p:sp>
        <p:nvSpPr>
          <p:cNvPr id="17" name="テキスト ボックス 16">
            <a:extLst>
              <a:ext uri="{FF2B5EF4-FFF2-40B4-BE49-F238E27FC236}">
                <a16:creationId xmlns:a16="http://schemas.microsoft.com/office/drawing/2014/main" id="{AA1E9ABB-213D-4041-9C4D-8FA7798EDCA4}"/>
              </a:ext>
            </a:extLst>
          </p:cNvPr>
          <p:cNvSpPr txBox="1"/>
          <p:nvPr/>
        </p:nvSpPr>
        <p:spPr>
          <a:xfrm>
            <a:off x="356842" y="238540"/>
            <a:ext cx="4043094" cy="276999"/>
          </a:xfrm>
          <a:prstGeom prst="rect">
            <a:avLst/>
          </a:prstGeom>
          <a:noFill/>
        </p:spPr>
        <p:txBody>
          <a:bodyPr wrap="none" rtlCol="0">
            <a:spAutoFit/>
          </a:bodyPr>
          <a:lstStyle/>
          <a:p>
            <a:r>
              <a:rPr lang="ja-JP" altLang="en-US" sz="1200" b="1">
                <a:solidFill>
                  <a:schemeClr val="tx1">
                    <a:lumMod val="75000"/>
                    <a:lumOff val="25000"/>
                  </a:schemeClr>
                </a:solidFill>
                <a:latin typeface="+mn-ea"/>
              </a:rPr>
              <a:t>参考（</a:t>
            </a:r>
            <a:r>
              <a:rPr lang="en-US" altLang="ja-JP" sz="1200" b="1" dirty="0">
                <a:solidFill>
                  <a:schemeClr val="tx1">
                    <a:lumMod val="75000"/>
                    <a:lumOff val="25000"/>
                  </a:schemeClr>
                </a:solidFill>
                <a:latin typeface="+mn-ea"/>
              </a:rPr>
              <a:t>KPT</a:t>
            </a:r>
            <a:r>
              <a:rPr lang="ja-JP" altLang="en-US" sz="1200" b="1">
                <a:solidFill>
                  <a:schemeClr val="tx1">
                    <a:lumMod val="75000"/>
                    <a:lumOff val="25000"/>
                  </a:schemeClr>
                </a:solidFill>
                <a:latin typeface="+mn-ea"/>
              </a:rPr>
              <a:t>の項目をチェックする際の参考となる視点）</a:t>
            </a:r>
            <a:endParaRPr kumimoji="1" lang="ja-JP" altLang="en-US" sz="1200" b="1"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3AA20268-4745-894C-A755-D340B4027BB4}"/>
              </a:ext>
            </a:extLst>
          </p:cNvPr>
          <p:cNvSpPr txBox="1"/>
          <p:nvPr/>
        </p:nvSpPr>
        <p:spPr>
          <a:xfrm>
            <a:off x="916391" y="2621035"/>
            <a:ext cx="615553" cy="1934608"/>
          </a:xfrm>
          <a:prstGeom prst="rect">
            <a:avLst/>
          </a:prstGeom>
          <a:noFill/>
        </p:spPr>
        <p:txBody>
          <a:bodyPr vert="eaVert" wrap="square" rtlCol="0" anchor="ctr">
            <a:spAutoFit/>
          </a:bodyPr>
          <a:lstStyle/>
          <a:p>
            <a:pPr algn="ctr"/>
            <a:r>
              <a:rPr kumimoji="1" lang="ja-JP" altLang="en-US" sz="1200" dirty="0">
                <a:solidFill>
                  <a:schemeClr val="tx1">
                    <a:lumMod val="75000"/>
                    <a:lumOff val="25000"/>
                  </a:schemeClr>
                </a:solidFill>
                <a:latin typeface="+mn-ea"/>
              </a:rPr>
              <a:t>改善すること</a:t>
            </a:r>
            <a:endParaRPr kumimoji="1" lang="en-US" altLang="ja-JP" sz="1200" dirty="0">
              <a:solidFill>
                <a:schemeClr val="tx1">
                  <a:lumMod val="75000"/>
                  <a:lumOff val="25000"/>
                </a:schemeClr>
              </a:solidFill>
              <a:latin typeface="+mn-ea"/>
            </a:endParaRPr>
          </a:p>
          <a:p>
            <a:pPr algn="ctr"/>
            <a:r>
              <a:rPr kumimoji="1" lang="en-US" altLang="ja-JP" sz="1600" b="1" dirty="0">
                <a:solidFill>
                  <a:schemeClr val="tx1">
                    <a:lumMod val="75000"/>
                    <a:lumOff val="25000"/>
                  </a:schemeClr>
                </a:solidFill>
                <a:latin typeface="+mn-ea"/>
              </a:rPr>
              <a:t>Problem</a:t>
            </a:r>
          </a:p>
        </p:txBody>
      </p:sp>
      <p:sp>
        <p:nvSpPr>
          <p:cNvPr id="27" name="テキスト ボックス 26">
            <a:extLst>
              <a:ext uri="{FF2B5EF4-FFF2-40B4-BE49-F238E27FC236}">
                <a16:creationId xmlns:a16="http://schemas.microsoft.com/office/drawing/2014/main" id="{5D4B20CC-7A13-BA43-A721-A1666D1B91AB}"/>
              </a:ext>
            </a:extLst>
          </p:cNvPr>
          <p:cNvSpPr txBox="1"/>
          <p:nvPr/>
        </p:nvSpPr>
        <p:spPr>
          <a:xfrm>
            <a:off x="916391" y="4555644"/>
            <a:ext cx="615553" cy="1934608"/>
          </a:xfrm>
          <a:prstGeom prst="rect">
            <a:avLst/>
          </a:prstGeom>
          <a:noFill/>
        </p:spPr>
        <p:txBody>
          <a:bodyPr vert="eaVert" wrap="square" rtlCol="0" anchor="ctr">
            <a:spAutoFit/>
          </a:bodyPr>
          <a:lstStyle/>
          <a:p>
            <a:pPr algn="ctr"/>
            <a:r>
              <a:rPr kumimoji="1" lang="ja-JP" altLang="en-US" sz="1200" dirty="0">
                <a:solidFill>
                  <a:schemeClr val="tx1">
                    <a:lumMod val="75000"/>
                    <a:lumOff val="25000"/>
                  </a:schemeClr>
                </a:solidFill>
                <a:latin typeface="+mn-ea"/>
              </a:rPr>
              <a:t>新たに取り組むこと</a:t>
            </a:r>
            <a:endParaRPr kumimoji="1" lang="en-US" altLang="ja-JP" sz="1200" dirty="0">
              <a:solidFill>
                <a:schemeClr val="tx1">
                  <a:lumMod val="75000"/>
                  <a:lumOff val="25000"/>
                </a:schemeClr>
              </a:solidFill>
              <a:latin typeface="+mn-ea"/>
            </a:endParaRPr>
          </a:p>
          <a:p>
            <a:pPr algn="ctr"/>
            <a:r>
              <a:rPr kumimoji="1" lang="en-US" altLang="ja-JP" sz="1600" b="1" dirty="0">
                <a:solidFill>
                  <a:schemeClr val="tx1">
                    <a:lumMod val="75000"/>
                    <a:lumOff val="25000"/>
                  </a:schemeClr>
                </a:solidFill>
                <a:latin typeface="+mn-ea"/>
              </a:rPr>
              <a:t>Try</a:t>
            </a:r>
          </a:p>
        </p:txBody>
      </p:sp>
      <p:cxnSp>
        <p:nvCxnSpPr>
          <p:cNvPr id="28" name="直線コネクタ 27">
            <a:extLst>
              <a:ext uri="{FF2B5EF4-FFF2-40B4-BE49-F238E27FC236}">
                <a16:creationId xmlns:a16="http://schemas.microsoft.com/office/drawing/2014/main" id="{12858F14-A59F-C348-BEDD-E0992252ED8D}"/>
              </a:ext>
            </a:extLst>
          </p:cNvPr>
          <p:cNvCxnSpPr>
            <a:cxnSpLocks/>
          </p:cNvCxnSpPr>
          <p:nvPr/>
        </p:nvCxnSpPr>
        <p:spPr>
          <a:xfrm flipH="1">
            <a:off x="1560513" y="133129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32F88B8-D2DA-374A-ABFA-501D92A44BA8}"/>
              </a:ext>
            </a:extLst>
          </p:cNvPr>
          <p:cNvCxnSpPr>
            <a:cxnSpLocks/>
          </p:cNvCxnSpPr>
          <p:nvPr/>
        </p:nvCxnSpPr>
        <p:spPr>
          <a:xfrm flipH="1">
            <a:off x="1560513" y="197616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6AD18BD-334D-3042-9DCD-2F944299A9E7}"/>
              </a:ext>
            </a:extLst>
          </p:cNvPr>
          <p:cNvCxnSpPr>
            <a:cxnSpLocks/>
          </p:cNvCxnSpPr>
          <p:nvPr/>
        </p:nvCxnSpPr>
        <p:spPr>
          <a:xfrm flipH="1">
            <a:off x="1560513" y="326590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EC344E64-EB26-BD41-BFC5-B0BE12E690C2}"/>
              </a:ext>
            </a:extLst>
          </p:cNvPr>
          <p:cNvCxnSpPr>
            <a:cxnSpLocks/>
          </p:cNvCxnSpPr>
          <p:nvPr/>
        </p:nvCxnSpPr>
        <p:spPr>
          <a:xfrm flipH="1">
            <a:off x="1560513" y="391077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32F2578-C9F1-CF44-B554-99F5DAEF13A0}"/>
              </a:ext>
            </a:extLst>
          </p:cNvPr>
          <p:cNvCxnSpPr>
            <a:cxnSpLocks/>
          </p:cNvCxnSpPr>
          <p:nvPr/>
        </p:nvCxnSpPr>
        <p:spPr>
          <a:xfrm flipH="1">
            <a:off x="1560513" y="520051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D42A1B0-6B71-FD42-BD40-4D2BD9E484F5}"/>
              </a:ext>
            </a:extLst>
          </p:cNvPr>
          <p:cNvCxnSpPr>
            <a:cxnSpLocks/>
          </p:cNvCxnSpPr>
          <p:nvPr/>
        </p:nvCxnSpPr>
        <p:spPr>
          <a:xfrm flipH="1">
            <a:off x="1560513" y="5845383"/>
            <a:ext cx="7992878" cy="0"/>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C876BD2-830C-414F-9B4F-3D59B4148A07}"/>
              </a:ext>
            </a:extLst>
          </p:cNvPr>
          <p:cNvSpPr txBox="1"/>
          <p:nvPr/>
        </p:nvSpPr>
        <p:spPr>
          <a:xfrm>
            <a:off x="1672682" y="148445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自分の行動でうまくいったことはあったか？それはなぜかうまくいったのか？</a:t>
            </a:r>
          </a:p>
        </p:txBody>
      </p:sp>
      <p:sp>
        <p:nvSpPr>
          <p:cNvPr id="39" name="テキスト ボックス 38">
            <a:extLst>
              <a:ext uri="{FF2B5EF4-FFF2-40B4-BE49-F238E27FC236}">
                <a16:creationId xmlns:a16="http://schemas.microsoft.com/office/drawing/2014/main" id="{6DC69007-5DC3-B944-98FF-63FBE975843F}"/>
              </a:ext>
            </a:extLst>
          </p:cNvPr>
          <p:cNvSpPr txBox="1"/>
          <p:nvPr/>
        </p:nvSpPr>
        <p:spPr>
          <a:xfrm>
            <a:off x="1672682" y="212932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自分以外の人の行動でよかったと思うことはあったか？それはなぜよかったのか？</a:t>
            </a:r>
          </a:p>
        </p:txBody>
      </p:sp>
      <p:sp>
        <p:nvSpPr>
          <p:cNvPr id="40" name="テキスト ボックス 39">
            <a:extLst>
              <a:ext uri="{FF2B5EF4-FFF2-40B4-BE49-F238E27FC236}">
                <a16:creationId xmlns:a16="http://schemas.microsoft.com/office/drawing/2014/main" id="{46FBEBD4-C3C5-2D47-AF23-8F4DFC7A2B02}"/>
              </a:ext>
            </a:extLst>
          </p:cNvPr>
          <p:cNvSpPr txBox="1"/>
          <p:nvPr/>
        </p:nvSpPr>
        <p:spPr>
          <a:xfrm>
            <a:off x="1672682" y="277419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失敗したことや目標の達成を妨げたことはあったか？</a:t>
            </a:r>
          </a:p>
        </p:txBody>
      </p:sp>
      <p:sp>
        <p:nvSpPr>
          <p:cNvPr id="41" name="テキスト ボックス 40">
            <a:extLst>
              <a:ext uri="{FF2B5EF4-FFF2-40B4-BE49-F238E27FC236}">
                <a16:creationId xmlns:a16="http://schemas.microsoft.com/office/drawing/2014/main" id="{220784EB-D965-0144-BD8B-D96FC395B6D6}"/>
              </a:ext>
            </a:extLst>
          </p:cNvPr>
          <p:cNvSpPr txBox="1"/>
          <p:nvPr/>
        </p:nvSpPr>
        <p:spPr>
          <a:xfrm>
            <a:off x="1672682" y="341906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活動中に困ったことや悩んだこと、我慢して辛かったことはあったか？</a:t>
            </a:r>
          </a:p>
        </p:txBody>
      </p:sp>
      <p:sp>
        <p:nvSpPr>
          <p:cNvPr id="42" name="テキスト ボックス 41">
            <a:extLst>
              <a:ext uri="{FF2B5EF4-FFF2-40B4-BE49-F238E27FC236}">
                <a16:creationId xmlns:a16="http://schemas.microsoft.com/office/drawing/2014/main" id="{DCE8D25F-C41B-B340-B7E6-E34367E0A87F}"/>
              </a:ext>
            </a:extLst>
          </p:cNvPr>
          <p:cNvSpPr txBox="1"/>
          <p:nvPr/>
        </p:nvSpPr>
        <p:spPr>
          <a:xfrm>
            <a:off x="1672682" y="406393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このメンバーなら本来もっとできたはずだと思うことはあるか？</a:t>
            </a:r>
          </a:p>
        </p:txBody>
      </p:sp>
      <p:sp>
        <p:nvSpPr>
          <p:cNvPr id="43" name="テキスト ボックス 42">
            <a:extLst>
              <a:ext uri="{FF2B5EF4-FFF2-40B4-BE49-F238E27FC236}">
                <a16:creationId xmlns:a16="http://schemas.microsoft.com/office/drawing/2014/main" id="{AE66787B-CF62-A640-80AB-2EBAFE23C0E5}"/>
              </a:ext>
            </a:extLst>
          </p:cNvPr>
          <p:cNvSpPr txBox="1"/>
          <p:nvPr/>
        </p:nvSpPr>
        <p:spPr>
          <a:xfrm>
            <a:off x="1672682" y="4708801"/>
            <a:ext cx="7779066" cy="338554"/>
          </a:xfrm>
          <a:prstGeom prst="rect">
            <a:avLst/>
          </a:prstGeom>
          <a:noFill/>
        </p:spPr>
        <p:txBody>
          <a:bodyPr wrap="square" rtlCol="0">
            <a:spAutoFit/>
          </a:bodyPr>
          <a:lstStyle/>
          <a:p>
            <a:pPr algn="just"/>
            <a:r>
              <a:rPr kumimoji="1" lang="en-US" altLang="ja-JP" sz="1600" dirty="0">
                <a:solidFill>
                  <a:schemeClr val="tx1">
                    <a:lumMod val="75000"/>
                    <a:lumOff val="25000"/>
                  </a:schemeClr>
                </a:solidFill>
                <a:latin typeface="+mn-ea"/>
              </a:rPr>
              <a:t>Keep</a:t>
            </a:r>
            <a:r>
              <a:rPr kumimoji="1" lang="ja-JP" altLang="en-US" sz="1600">
                <a:solidFill>
                  <a:schemeClr val="tx1">
                    <a:lumMod val="75000"/>
                    <a:lumOff val="25000"/>
                  </a:schemeClr>
                </a:solidFill>
                <a:latin typeface="+mn-ea"/>
              </a:rPr>
              <a:t>で書き出した内容をより効果的に実行するにはどうすればよいか？</a:t>
            </a:r>
          </a:p>
        </p:txBody>
      </p:sp>
      <p:sp>
        <p:nvSpPr>
          <p:cNvPr id="44" name="テキスト ボックス 43">
            <a:extLst>
              <a:ext uri="{FF2B5EF4-FFF2-40B4-BE49-F238E27FC236}">
                <a16:creationId xmlns:a16="http://schemas.microsoft.com/office/drawing/2014/main" id="{373F7EBB-71F6-434D-95B7-DBA14CF03B46}"/>
              </a:ext>
            </a:extLst>
          </p:cNvPr>
          <p:cNvSpPr txBox="1"/>
          <p:nvPr/>
        </p:nvSpPr>
        <p:spPr>
          <a:xfrm>
            <a:off x="1672682" y="5353671"/>
            <a:ext cx="7779066" cy="338554"/>
          </a:xfrm>
          <a:prstGeom prst="rect">
            <a:avLst/>
          </a:prstGeom>
          <a:noFill/>
        </p:spPr>
        <p:txBody>
          <a:bodyPr wrap="square" rtlCol="0">
            <a:spAutoFit/>
          </a:bodyPr>
          <a:lstStyle/>
          <a:p>
            <a:pPr algn="just"/>
            <a:r>
              <a:rPr kumimoji="1" lang="en-US" altLang="ja-JP" sz="1600" dirty="0">
                <a:solidFill>
                  <a:schemeClr val="tx1">
                    <a:lumMod val="75000"/>
                    <a:lumOff val="25000"/>
                  </a:schemeClr>
                </a:solidFill>
                <a:latin typeface="+mn-ea"/>
              </a:rPr>
              <a:t>Problem</a:t>
            </a:r>
            <a:r>
              <a:rPr kumimoji="1" lang="ja-JP" altLang="en-US" sz="1600">
                <a:solidFill>
                  <a:schemeClr val="tx1">
                    <a:lumMod val="75000"/>
                    <a:lumOff val="25000"/>
                  </a:schemeClr>
                </a:solidFill>
                <a:latin typeface="+mn-ea"/>
              </a:rPr>
              <a:t>で書き出した内容を解決するにはどうすればよいか？</a:t>
            </a:r>
          </a:p>
        </p:txBody>
      </p:sp>
      <p:sp>
        <p:nvSpPr>
          <p:cNvPr id="45" name="テキスト ボックス 44">
            <a:extLst>
              <a:ext uri="{FF2B5EF4-FFF2-40B4-BE49-F238E27FC236}">
                <a16:creationId xmlns:a16="http://schemas.microsoft.com/office/drawing/2014/main" id="{A15EAD9B-D231-FE47-BD69-99C14D890DEA}"/>
              </a:ext>
            </a:extLst>
          </p:cNvPr>
          <p:cNvSpPr txBox="1"/>
          <p:nvPr/>
        </p:nvSpPr>
        <p:spPr>
          <a:xfrm>
            <a:off x="1672682" y="5998541"/>
            <a:ext cx="7779066" cy="338554"/>
          </a:xfrm>
          <a:prstGeom prst="rect">
            <a:avLst/>
          </a:prstGeom>
          <a:noFill/>
        </p:spPr>
        <p:txBody>
          <a:bodyPr wrap="square" rtlCol="0">
            <a:spAutoFit/>
          </a:bodyPr>
          <a:lstStyle/>
          <a:p>
            <a:pPr algn="just"/>
            <a:r>
              <a:rPr kumimoji="1" lang="ja-JP" altLang="en-US" sz="1600">
                <a:solidFill>
                  <a:schemeClr val="tx1">
                    <a:lumMod val="75000"/>
                    <a:lumOff val="25000"/>
                  </a:schemeClr>
                </a:solidFill>
                <a:latin typeface="+mn-ea"/>
              </a:rPr>
              <a:t>次なる目標設定やスケジュールのイメージは？</a:t>
            </a:r>
          </a:p>
        </p:txBody>
      </p:sp>
      <p:sp>
        <p:nvSpPr>
          <p:cNvPr id="51" name="テキスト ボックス 50">
            <a:extLst>
              <a:ext uri="{FF2B5EF4-FFF2-40B4-BE49-F238E27FC236}">
                <a16:creationId xmlns:a16="http://schemas.microsoft.com/office/drawing/2014/main" id="{6A3302FA-3B41-BC4E-AC30-60057BCCA419}"/>
              </a:ext>
            </a:extLst>
          </p:cNvPr>
          <p:cNvSpPr txBox="1"/>
          <p:nvPr/>
        </p:nvSpPr>
        <p:spPr>
          <a:xfrm>
            <a:off x="407852" y="686424"/>
            <a:ext cx="430887" cy="1934608"/>
          </a:xfrm>
          <a:prstGeom prst="rect">
            <a:avLst/>
          </a:prstGeom>
          <a:noFill/>
        </p:spPr>
        <p:txBody>
          <a:bodyPr vert="eaVert" wrap="square" rtlCol="0" anchor="ctr">
            <a:spAutoFit/>
          </a:bodyPr>
          <a:lstStyle/>
          <a:p>
            <a:pPr algn="ctr"/>
            <a:r>
              <a:rPr kumimoji="1" lang="ja-JP" altLang="en-US" sz="1600" b="1">
                <a:solidFill>
                  <a:schemeClr val="bg1"/>
                </a:solidFill>
                <a:latin typeface="+mn-ea"/>
              </a:rPr>
              <a:t>ステップ</a:t>
            </a:r>
            <a:r>
              <a:rPr kumimoji="1" lang="en-US" altLang="ja-JP" sz="1600" b="1" dirty="0">
                <a:solidFill>
                  <a:schemeClr val="bg1"/>
                </a:solidFill>
                <a:latin typeface="+mn-ea"/>
              </a:rPr>
              <a:t>①</a:t>
            </a:r>
            <a:endParaRPr kumimoji="1" lang="ja-JP" altLang="en-US" sz="1600" b="1" dirty="0">
              <a:solidFill>
                <a:schemeClr val="bg1"/>
              </a:solidFill>
              <a:latin typeface="+mn-ea"/>
            </a:endParaRPr>
          </a:p>
        </p:txBody>
      </p:sp>
      <p:sp>
        <p:nvSpPr>
          <p:cNvPr id="52" name="テキスト ボックス 51">
            <a:extLst>
              <a:ext uri="{FF2B5EF4-FFF2-40B4-BE49-F238E27FC236}">
                <a16:creationId xmlns:a16="http://schemas.microsoft.com/office/drawing/2014/main" id="{BE022B8A-3AD3-0141-8C3C-F99186EB7A5C}"/>
              </a:ext>
            </a:extLst>
          </p:cNvPr>
          <p:cNvSpPr txBox="1"/>
          <p:nvPr/>
        </p:nvSpPr>
        <p:spPr>
          <a:xfrm>
            <a:off x="407852" y="2621035"/>
            <a:ext cx="430887" cy="1934608"/>
          </a:xfrm>
          <a:prstGeom prst="rect">
            <a:avLst/>
          </a:prstGeom>
          <a:noFill/>
        </p:spPr>
        <p:txBody>
          <a:bodyPr vert="eaVert" wrap="square" rtlCol="0" anchor="ctr">
            <a:spAutoFit/>
          </a:bodyPr>
          <a:lstStyle/>
          <a:p>
            <a:pPr algn="ctr"/>
            <a:r>
              <a:rPr kumimoji="1" lang="ja-JP" altLang="en-US" sz="1600" b="1">
                <a:solidFill>
                  <a:schemeClr val="bg1"/>
                </a:solidFill>
                <a:latin typeface="+mn-ea"/>
              </a:rPr>
              <a:t>ステップ</a:t>
            </a:r>
            <a:r>
              <a:rPr kumimoji="1" lang="en-US" altLang="ja-JP" sz="1600" b="1" dirty="0">
                <a:solidFill>
                  <a:schemeClr val="bg1"/>
                </a:solidFill>
                <a:latin typeface="+mn-ea"/>
              </a:rPr>
              <a:t>②</a:t>
            </a:r>
            <a:endParaRPr kumimoji="1" lang="ja-JP" altLang="en-US" sz="1600" b="1" dirty="0">
              <a:solidFill>
                <a:schemeClr val="bg1"/>
              </a:solidFill>
              <a:latin typeface="+mn-ea"/>
            </a:endParaRPr>
          </a:p>
        </p:txBody>
      </p:sp>
      <p:sp>
        <p:nvSpPr>
          <p:cNvPr id="53" name="テキスト ボックス 52">
            <a:extLst>
              <a:ext uri="{FF2B5EF4-FFF2-40B4-BE49-F238E27FC236}">
                <a16:creationId xmlns:a16="http://schemas.microsoft.com/office/drawing/2014/main" id="{C4F0B259-F3D2-6049-850A-D7FBA67F7F7C}"/>
              </a:ext>
            </a:extLst>
          </p:cNvPr>
          <p:cNvSpPr txBox="1"/>
          <p:nvPr/>
        </p:nvSpPr>
        <p:spPr>
          <a:xfrm>
            <a:off x="407852" y="4555644"/>
            <a:ext cx="430887" cy="1934608"/>
          </a:xfrm>
          <a:prstGeom prst="rect">
            <a:avLst/>
          </a:prstGeom>
          <a:noFill/>
        </p:spPr>
        <p:txBody>
          <a:bodyPr vert="eaVert" wrap="square" rtlCol="0" anchor="ctr">
            <a:spAutoFit/>
          </a:bodyPr>
          <a:lstStyle/>
          <a:p>
            <a:pPr algn="ctr"/>
            <a:r>
              <a:rPr kumimoji="1" lang="ja-JP" altLang="en-US" sz="1600" b="1">
                <a:solidFill>
                  <a:schemeClr val="bg1"/>
                </a:solidFill>
                <a:latin typeface="+mn-ea"/>
              </a:rPr>
              <a:t>ステップ</a:t>
            </a:r>
            <a:r>
              <a:rPr kumimoji="1" lang="en-US" altLang="ja-JP" sz="1600" b="1" dirty="0">
                <a:solidFill>
                  <a:schemeClr val="bg1"/>
                </a:solidFill>
                <a:latin typeface="+mn-ea"/>
              </a:rPr>
              <a:t>③</a:t>
            </a:r>
            <a:endParaRPr kumimoji="1" lang="ja-JP" altLang="en-US" sz="1600" b="1" dirty="0">
              <a:solidFill>
                <a:schemeClr val="bg1"/>
              </a:solidFill>
              <a:latin typeface="+mn-ea"/>
            </a:endParaRPr>
          </a:p>
        </p:txBody>
      </p:sp>
      <p:cxnSp>
        <p:nvCxnSpPr>
          <p:cNvPr id="55" name="直線コネクタ 54">
            <a:extLst>
              <a:ext uri="{FF2B5EF4-FFF2-40B4-BE49-F238E27FC236}">
                <a16:creationId xmlns:a16="http://schemas.microsoft.com/office/drawing/2014/main" id="{8D7A6609-8CE3-F646-A747-9279AA6C3997}"/>
              </a:ext>
            </a:extLst>
          </p:cNvPr>
          <p:cNvCxnSpPr>
            <a:cxnSpLocks/>
          </p:cNvCxnSpPr>
          <p:nvPr/>
        </p:nvCxnSpPr>
        <p:spPr>
          <a:xfrm flipH="1">
            <a:off x="348378" y="2621033"/>
            <a:ext cx="5309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DC248753-E259-7C45-A77A-D02A14177F45}"/>
              </a:ext>
            </a:extLst>
          </p:cNvPr>
          <p:cNvCxnSpPr>
            <a:cxnSpLocks/>
          </p:cNvCxnSpPr>
          <p:nvPr/>
        </p:nvCxnSpPr>
        <p:spPr>
          <a:xfrm flipH="1">
            <a:off x="348378" y="4555643"/>
            <a:ext cx="53097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386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9CD5E7D3-AAE6-FA46-8486-2925B6D6FBC6}"/>
              </a:ext>
            </a:extLst>
          </p:cNvPr>
          <p:cNvSpPr/>
          <p:nvPr/>
        </p:nvSpPr>
        <p:spPr>
          <a:xfrm>
            <a:off x="356844" y="1305406"/>
            <a:ext cx="518281" cy="5360565"/>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3121E147-152E-A443-863D-71D12A595ACC}"/>
              </a:ext>
            </a:extLst>
          </p:cNvPr>
          <p:cNvCxnSpPr>
            <a:cxnSpLocks/>
          </p:cNvCxnSpPr>
          <p:nvPr/>
        </p:nvCxnSpPr>
        <p:spPr>
          <a:xfrm>
            <a:off x="887823" y="1305406"/>
            <a:ext cx="0" cy="536056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4968EB7-0976-A64A-A247-3DD31869BEE3}"/>
              </a:ext>
            </a:extLst>
          </p:cNvPr>
          <p:cNvCxnSpPr>
            <a:cxnSpLocks/>
          </p:cNvCxnSpPr>
          <p:nvPr/>
        </p:nvCxnSpPr>
        <p:spPr>
          <a:xfrm flipH="1">
            <a:off x="356843" y="397095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48_</a:t>
            </a:r>
            <a:r>
              <a:rPr lang="ja-JP" altLang="en-US" sz="1200" b="1">
                <a:solidFill>
                  <a:schemeClr val="tx1">
                    <a:lumMod val="75000"/>
                    <a:lumOff val="25000"/>
                  </a:schemeClr>
                </a:solidFill>
                <a:latin typeface="+mn-ea"/>
              </a:rPr>
              <a:t>仮説思考</a:t>
            </a:r>
            <a:endParaRPr kumimoji="1" lang="ja-JP" altLang="en-US" sz="1200" b="1" dirty="0">
              <a:solidFill>
                <a:schemeClr val="tx1">
                  <a:lumMod val="75000"/>
                  <a:lumOff val="25000"/>
                </a:schemeClr>
              </a:solidFill>
              <a:latin typeface="+mn-ea"/>
            </a:endParaRPr>
          </a:p>
        </p:txBody>
      </p:sp>
      <p:sp>
        <p:nvSpPr>
          <p:cNvPr id="2" name="右矢印 1">
            <a:extLst>
              <a:ext uri="{FF2B5EF4-FFF2-40B4-BE49-F238E27FC236}">
                <a16:creationId xmlns:a16="http://schemas.microsoft.com/office/drawing/2014/main" id="{5AED22C4-25EF-6942-90DE-42E9E048BBF3}"/>
              </a:ext>
            </a:extLst>
          </p:cNvPr>
          <p:cNvSpPr/>
          <p:nvPr/>
        </p:nvSpPr>
        <p:spPr>
          <a:xfrm>
            <a:off x="1059365" y="3770129"/>
            <a:ext cx="8275238" cy="401650"/>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17C4BE7C-70D9-D447-AA9D-6F3FA742E7D4}"/>
              </a:ext>
            </a:extLst>
          </p:cNvPr>
          <p:cNvGrpSpPr/>
          <p:nvPr/>
        </p:nvGrpSpPr>
        <p:grpSpPr>
          <a:xfrm>
            <a:off x="1282385" y="1433511"/>
            <a:ext cx="2486724" cy="2181184"/>
            <a:chOff x="1282384" y="1050894"/>
            <a:chExt cx="2486724" cy="2181184"/>
          </a:xfrm>
        </p:grpSpPr>
        <p:sp>
          <p:nvSpPr>
            <p:cNvPr id="14" name="正方形/長方形 13">
              <a:extLst>
                <a:ext uri="{FF2B5EF4-FFF2-40B4-BE49-F238E27FC236}">
                  <a16:creationId xmlns:a16="http://schemas.microsoft.com/office/drawing/2014/main" id="{14F9123C-A4B4-F442-8CB7-146AC0718A01}"/>
                </a:ext>
              </a:extLst>
            </p:cNvPr>
            <p:cNvSpPr/>
            <p:nvPr/>
          </p:nvSpPr>
          <p:spPr>
            <a:xfrm>
              <a:off x="1282385" y="1050895"/>
              <a:ext cx="2486723"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33C339B-B454-1A4F-BA4B-3A1144C3D191}"/>
                </a:ext>
              </a:extLst>
            </p:cNvPr>
            <p:cNvSpPr/>
            <p:nvPr/>
          </p:nvSpPr>
          <p:spPr>
            <a:xfrm>
              <a:off x="1282385" y="1050894"/>
              <a:ext cx="2486723"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1AB99218-78F8-6F41-852C-F048BFBC8D5E}"/>
                </a:ext>
              </a:extLst>
            </p:cNvPr>
            <p:cNvCxnSpPr>
              <a:cxnSpLocks/>
            </p:cNvCxnSpPr>
            <p:nvPr/>
          </p:nvCxnSpPr>
          <p:spPr>
            <a:xfrm>
              <a:off x="1282385" y="1508439"/>
              <a:ext cx="248672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91DE40B-E342-3F48-B6FA-D74DB953338A}"/>
                </a:ext>
              </a:extLst>
            </p:cNvPr>
            <p:cNvSpPr txBox="1"/>
            <p:nvPr/>
          </p:nvSpPr>
          <p:spPr>
            <a:xfrm>
              <a:off x="1282384" y="1115414"/>
              <a:ext cx="248672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初期の仮説</a:t>
              </a:r>
              <a:endParaRPr kumimoji="1" lang="ja-JP" altLang="en-US" sz="1600" b="1"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06171DD7-EEFB-5947-A23A-2A6353049A66}"/>
                </a:ext>
              </a:extLst>
            </p:cNvPr>
            <p:cNvSpPr txBox="1"/>
            <p:nvPr/>
          </p:nvSpPr>
          <p:spPr>
            <a:xfrm>
              <a:off x="1443381" y="1623568"/>
              <a:ext cx="2164729" cy="1174424"/>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売上が横ばいになっている。データを見る限り、「広告の効果が落ちている」のが問題ではないか</a:t>
              </a:r>
              <a:endParaRPr kumimoji="1" lang="en-US" altLang="ja-JP" sz="1200" dirty="0">
                <a:solidFill>
                  <a:schemeClr val="tx1">
                    <a:lumMod val="75000"/>
                    <a:lumOff val="25000"/>
                  </a:schemeClr>
                </a:solidFill>
                <a:latin typeface="+mn-ea"/>
              </a:endParaRPr>
            </a:p>
          </p:txBody>
        </p:sp>
      </p:grpSp>
      <p:grpSp>
        <p:nvGrpSpPr>
          <p:cNvPr id="6" name="グループ化 5">
            <a:extLst>
              <a:ext uri="{FF2B5EF4-FFF2-40B4-BE49-F238E27FC236}">
                <a16:creationId xmlns:a16="http://schemas.microsoft.com/office/drawing/2014/main" id="{158E9080-DE5F-E940-B9F3-18BC4446590D}"/>
              </a:ext>
            </a:extLst>
          </p:cNvPr>
          <p:cNvGrpSpPr/>
          <p:nvPr/>
        </p:nvGrpSpPr>
        <p:grpSpPr>
          <a:xfrm>
            <a:off x="6847880" y="1433511"/>
            <a:ext cx="2486724" cy="2181184"/>
            <a:chOff x="6847879" y="1050894"/>
            <a:chExt cx="2486724" cy="2181184"/>
          </a:xfrm>
        </p:grpSpPr>
        <p:sp>
          <p:nvSpPr>
            <p:cNvPr id="20" name="正方形/長方形 19">
              <a:extLst>
                <a:ext uri="{FF2B5EF4-FFF2-40B4-BE49-F238E27FC236}">
                  <a16:creationId xmlns:a16="http://schemas.microsoft.com/office/drawing/2014/main" id="{1D20FAE9-8B4F-8946-ABEC-C4214A216F4B}"/>
                </a:ext>
              </a:extLst>
            </p:cNvPr>
            <p:cNvSpPr/>
            <p:nvPr/>
          </p:nvSpPr>
          <p:spPr>
            <a:xfrm>
              <a:off x="6847880" y="1050895"/>
              <a:ext cx="2486723"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983F517-D7C3-554E-929F-C1A964AFB17C}"/>
                </a:ext>
              </a:extLst>
            </p:cNvPr>
            <p:cNvSpPr/>
            <p:nvPr/>
          </p:nvSpPr>
          <p:spPr>
            <a:xfrm>
              <a:off x="6847880" y="1050894"/>
              <a:ext cx="2486723"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DC766E8D-4AD0-A342-A5AA-9CF402EE69A6}"/>
                </a:ext>
              </a:extLst>
            </p:cNvPr>
            <p:cNvCxnSpPr>
              <a:cxnSpLocks/>
            </p:cNvCxnSpPr>
            <p:nvPr/>
          </p:nvCxnSpPr>
          <p:spPr>
            <a:xfrm>
              <a:off x="6847880" y="1508439"/>
              <a:ext cx="248672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2CBE18A-6802-C74C-ABF8-56556449C6F4}"/>
                </a:ext>
              </a:extLst>
            </p:cNvPr>
            <p:cNvSpPr txBox="1"/>
            <p:nvPr/>
          </p:nvSpPr>
          <p:spPr>
            <a:xfrm>
              <a:off x="6847879" y="1115414"/>
              <a:ext cx="248672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さらに進化した仮説</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A19978FF-1302-4A42-949D-432ACC7A930B}"/>
                </a:ext>
              </a:extLst>
            </p:cNvPr>
            <p:cNvSpPr txBox="1"/>
            <p:nvPr/>
          </p:nvSpPr>
          <p:spPr>
            <a:xfrm>
              <a:off x="7008876" y="1623568"/>
              <a:ext cx="2164729" cy="897425"/>
            </a:xfrm>
            <a:prstGeom prst="rect">
              <a:avLst/>
            </a:prstGeom>
            <a:noFill/>
          </p:spPr>
          <p:txBody>
            <a:bodyPr wrap="square" rtlCol="0">
              <a:spAutoFit/>
            </a:bodyPr>
            <a:lstStyle/>
            <a:p>
              <a:pPr algn="just">
                <a:lnSpc>
                  <a:spcPct val="150000"/>
                </a:lnSpc>
              </a:pPr>
              <a:r>
                <a:rPr kumimoji="1" lang="ja-JP" altLang="en-US" sz="1200" dirty="0">
                  <a:solidFill>
                    <a:schemeClr val="tx1">
                      <a:lumMod val="75000"/>
                      <a:lumOff val="25000"/>
                    </a:schemeClr>
                  </a:solidFill>
                  <a:latin typeface="+mn-ea"/>
                </a:rPr>
                <a:t>気軽に友人を誘える雰囲気が減ったのが問題。イベント内容を見直すべき</a:t>
              </a:r>
              <a:endParaRPr kumimoji="1" lang="en-US" altLang="ja-JP" sz="1200" dirty="0">
                <a:solidFill>
                  <a:schemeClr val="tx1">
                    <a:lumMod val="75000"/>
                    <a:lumOff val="25000"/>
                  </a:schemeClr>
                </a:solidFill>
                <a:latin typeface="+mn-ea"/>
              </a:endParaRPr>
            </a:p>
          </p:txBody>
        </p:sp>
      </p:grpSp>
      <p:grpSp>
        <p:nvGrpSpPr>
          <p:cNvPr id="4" name="グループ化 3">
            <a:extLst>
              <a:ext uri="{FF2B5EF4-FFF2-40B4-BE49-F238E27FC236}">
                <a16:creationId xmlns:a16="http://schemas.microsoft.com/office/drawing/2014/main" id="{5EEF7F2E-D176-CF46-8415-37B4F1F4194D}"/>
              </a:ext>
            </a:extLst>
          </p:cNvPr>
          <p:cNvGrpSpPr/>
          <p:nvPr/>
        </p:nvGrpSpPr>
        <p:grpSpPr>
          <a:xfrm>
            <a:off x="4065133" y="1433511"/>
            <a:ext cx="2486724" cy="2181184"/>
            <a:chOff x="4065132" y="1050894"/>
            <a:chExt cx="2486724" cy="2181184"/>
          </a:xfrm>
        </p:grpSpPr>
        <p:sp>
          <p:nvSpPr>
            <p:cNvPr id="26" name="正方形/長方形 25">
              <a:extLst>
                <a:ext uri="{FF2B5EF4-FFF2-40B4-BE49-F238E27FC236}">
                  <a16:creationId xmlns:a16="http://schemas.microsoft.com/office/drawing/2014/main" id="{99C640E1-5D4B-124F-8331-37906DB34876}"/>
                </a:ext>
              </a:extLst>
            </p:cNvPr>
            <p:cNvSpPr/>
            <p:nvPr/>
          </p:nvSpPr>
          <p:spPr>
            <a:xfrm>
              <a:off x="4065133" y="1050895"/>
              <a:ext cx="2486723"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C68FC2A-40B9-4647-AED6-09EB334CDBE9}"/>
                </a:ext>
              </a:extLst>
            </p:cNvPr>
            <p:cNvSpPr/>
            <p:nvPr/>
          </p:nvSpPr>
          <p:spPr>
            <a:xfrm>
              <a:off x="4065133" y="1050894"/>
              <a:ext cx="2486723"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F25E7ACB-AB2B-1F4B-BC1C-E09542815B34}"/>
                </a:ext>
              </a:extLst>
            </p:cNvPr>
            <p:cNvCxnSpPr>
              <a:cxnSpLocks/>
            </p:cNvCxnSpPr>
            <p:nvPr/>
          </p:nvCxnSpPr>
          <p:spPr>
            <a:xfrm>
              <a:off x="4065133" y="1508439"/>
              <a:ext cx="248672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0BFB1DE2-1202-C74D-9FB0-137D4C3FD3E3}"/>
                </a:ext>
              </a:extLst>
            </p:cNvPr>
            <p:cNvSpPr txBox="1"/>
            <p:nvPr/>
          </p:nvSpPr>
          <p:spPr>
            <a:xfrm>
              <a:off x="4065132" y="1115414"/>
              <a:ext cx="248672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進化した仮説</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EDF8E60C-0E4B-A24F-B672-E856B90D3E71}"/>
                </a:ext>
              </a:extLst>
            </p:cNvPr>
            <p:cNvSpPr txBox="1"/>
            <p:nvPr/>
          </p:nvSpPr>
          <p:spPr>
            <a:xfrm>
              <a:off x="4226129" y="1623568"/>
              <a:ext cx="2164729"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昔からのお客様は改装前の雰囲気が好きで、改装後離脱していると考えられる</a:t>
              </a:r>
              <a:endParaRPr kumimoji="1" lang="en-US" altLang="ja-JP" sz="1200" dirty="0">
                <a:solidFill>
                  <a:schemeClr val="tx1">
                    <a:lumMod val="75000"/>
                    <a:lumOff val="25000"/>
                  </a:schemeClr>
                </a:solidFill>
                <a:latin typeface="+mn-ea"/>
              </a:endParaRPr>
            </a:p>
          </p:txBody>
        </p:sp>
      </p:grpSp>
      <p:grpSp>
        <p:nvGrpSpPr>
          <p:cNvPr id="8" name="グループ化 7">
            <a:extLst>
              <a:ext uri="{FF2B5EF4-FFF2-40B4-BE49-F238E27FC236}">
                <a16:creationId xmlns:a16="http://schemas.microsoft.com/office/drawing/2014/main" id="{8072D83B-557C-804E-8972-0A2DD5F7A176}"/>
              </a:ext>
            </a:extLst>
          </p:cNvPr>
          <p:cNvGrpSpPr/>
          <p:nvPr/>
        </p:nvGrpSpPr>
        <p:grpSpPr>
          <a:xfrm>
            <a:off x="2673759" y="4368305"/>
            <a:ext cx="2486724" cy="2181184"/>
            <a:chOff x="2673758" y="3985688"/>
            <a:chExt cx="2486724" cy="2181184"/>
          </a:xfrm>
        </p:grpSpPr>
        <p:sp>
          <p:nvSpPr>
            <p:cNvPr id="32" name="正方形/長方形 31">
              <a:extLst>
                <a:ext uri="{FF2B5EF4-FFF2-40B4-BE49-F238E27FC236}">
                  <a16:creationId xmlns:a16="http://schemas.microsoft.com/office/drawing/2014/main" id="{4507703A-DC10-7C40-98A1-65093A5743E9}"/>
                </a:ext>
              </a:extLst>
            </p:cNvPr>
            <p:cNvSpPr/>
            <p:nvPr/>
          </p:nvSpPr>
          <p:spPr>
            <a:xfrm>
              <a:off x="2673759" y="3985689"/>
              <a:ext cx="2486723"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F1B1E7B-359F-7D48-A950-9863A7C39345}"/>
                </a:ext>
              </a:extLst>
            </p:cNvPr>
            <p:cNvSpPr/>
            <p:nvPr/>
          </p:nvSpPr>
          <p:spPr>
            <a:xfrm>
              <a:off x="2673759" y="3985688"/>
              <a:ext cx="2486723"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376603FD-F969-D34E-8B25-2DA4CF6E8C59}"/>
                </a:ext>
              </a:extLst>
            </p:cNvPr>
            <p:cNvCxnSpPr>
              <a:cxnSpLocks/>
            </p:cNvCxnSpPr>
            <p:nvPr/>
          </p:nvCxnSpPr>
          <p:spPr>
            <a:xfrm>
              <a:off x="2673759" y="4443233"/>
              <a:ext cx="248672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5E01D34-CB09-B747-9D19-28872C1D8729}"/>
                </a:ext>
              </a:extLst>
            </p:cNvPr>
            <p:cNvSpPr txBox="1"/>
            <p:nvPr/>
          </p:nvSpPr>
          <p:spPr>
            <a:xfrm>
              <a:off x="2673758" y="4050208"/>
              <a:ext cx="248672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検証結果</a:t>
              </a:r>
              <a:endParaRPr kumimoji="1" lang="ja-JP" altLang="en-US" sz="1600" b="1"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A854748E-5689-8F44-A83E-0110E24296B3}"/>
                </a:ext>
              </a:extLst>
            </p:cNvPr>
            <p:cNvSpPr txBox="1"/>
            <p:nvPr/>
          </p:nvSpPr>
          <p:spPr>
            <a:xfrm>
              <a:off x="2834755" y="4558362"/>
              <a:ext cx="2164729" cy="1174424"/>
            </a:xfrm>
            <a:prstGeom prst="rect">
              <a:avLst/>
            </a:prstGeom>
            <a:noFill/>
          </p:spPr>
          <p:txBody>
            <a:bodyPr wrap="square" rtlCol="0">
              <a:spAutoFit/>
            </a:bodyPr>
            <a:lstStyle/>
            <a:p>
              <a:pPr algn="just">
                <a:lnSpc>
                  <a:spcPct val="150000"/>
                </a:lnSpc>
              </a:pPr>
              <a:r>
                <a:rPr kumimoji="1" lang="ja-JP" altLang="en-US" sz="1200" dirty="0">
                  <a:solidFill>
                    <a:schemeClr val="tx1">
                      <a:lumMod val="75000"/>
                      <a:lumOff val="25000"/>
                    </a:schemeClr>
                  </a:solidFill>
                  <a:latin typeface="+mn-ea"/>
                </a:rPr>
                <a:t>調べてみると、もともと広告からの誘客は少ない。どちらかといえば既存客からの紹介数が落ちているのが目立つ</a:t>
              </a:r>
              <a:endParaRPr kumimoji="1" lang="en-US" altLang="ja-JP" sz="1200" dirty="0">
                <a:solidFill>
                  <a:schemeClr val="tx1">
                    <a:lumMod val="75000"/>
                    <a:lumOff val="25000"/>
                  </a:schemeClr>
                </a:solidFill>
                <a:latin typeface="+mn-ea"/>
              </a:endParaRPr>
            </a:p>
          </p:txBody>
        </p:sp>
      </p:grpSp>
      <p:grpSp>
        <p:nvGrpSpPr>
          <p:cNvPr id="7" name="グループ化 6">
            <a:extLst>
              <a:ext uri="{FF2B5EF4-FFF2-40B4-BE49-F238E27FC236}">
                <a16:creationId xmlns:a16="http://schemas.microsoft.com/office/drawing/2014/main" id="{FF6B27FA-410F-714E-A94F-E5C9C28262B3}"/>
              </a:ext>
            </a:extLst>
          </p:cNvPr>
          <p:cNvGrpSpPr/>
          <p:nvPr/>
        </p:nvGrpSpPr>
        <p:grpSpPr>
          <a:xfrm>
            <a:off x="5456507" y="4368305"/>
            <a:ext cx="2486724" cy="2181184"/>
            <a:chOff x="5456506" y="3985688"/>
            <a:chExt cx="2486724" cy="2181184"/>
          </a:xfrm>
        </p:grpSpPr>
        <p:sp>
          <p:nvSpPr>
            <p:cNvPr id="38" name="正方形/長方形 37">
              <a:extLst>
                <a:ext uri="{FF2B5EF4-FFF2-40B4-BE49-F238E27FC236}">
                  <a16:creationId xmlns:a16="http://schemas.microsoft.com/office/drawing/2014/main" id="{65918743-8533-8643-8C7E-6D36C0687979}"/>
                </a:ext>
              </a:extLst>
            </p:cNvPr>
            <p:cNvSpPr/>
            <p:nvPr/>
          </p:nvSpPr>
          <p:spPr>
            <a:xfrm>
              <a:off x="5456507" y="3985689"/>
              <a:ext cx="2486723"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4F9B49C4-28B1-654E-89DA-D7D956FF4504}"/>
                </a:ext>
              </a:extLst>
            </p:cNvPr>
            <p:cNvSpPr/>
            <p:nvPr/>
          </p:nvSpPr>
          <p:spPr>
            <a:xfrm>
              <a:off x="5456507" y="3985688"/>
              <a:ext cx="2486723"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DBF64555-DF29-614D-9356-7DF5D1D8EF66}"/>
                </a:ext>
              </a:extLst>
            </p:cNvPr>
            <p:cNvCxnSpPr>
              <a:cxnSpLocks/>
            </p:cNvCxnSpPr>
            <p:nvPr/>
          </p:nvCxnSpPr>
          <p:spPr>
            <a:xfrm>
              <a:off x="5456507" y="4443233"/>
              <a:ext cx="2486723"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EA18C503-3B2F-C441-A8C3-E8CA6FC8A402}"/>
                </a:ext>
              </a:extLst>
            </p:cNvPr>
            <p:cNvSpPr txBox="1"/>
            <p:nvPr/>
          </p:nvSpPr>
          <p:spPr>
            <a:xfrm>
              <a:off x="5456506" y="4050208"/>
              <a:ext cx="248672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検証結果</a:t>
              </a:r>
              <a:endParaRPr kumimoji="1" lang="ja-JP" altLang="en-US" sz="1600" b="1" dirty="0">
                <a:solidFill>
                  <a:schemeClr val="tx1">
                    <a:lumMod val="75000"/>
                    <a:lumOff val="25000"/>
                  </a:schemeClr>
                </a:solidFill>
                <a:latin typeface="+mn-ea"/>
              </a:endParaRPr>
            </a:p>
          </p:txBody>
        </p:sp>
        <p:sp>
          <p:nvSpPr>
            <p:cNvPr id="42" name="テキスト ボックス 41">
              <a:extLst>
                <a:ext uri="{FF2B5EF4-FFF2-40B4-BE49-F238E27FC236}">
                  <a16:creationId xmlns:a16="http://schemas.microsoft.com/office/drawing/2014/main" id="{B4480B85-8434-EF4D-984B-31B52E14D0BF}"/>
                </a:ext>
              </a:extLst>
            </p:cNvPr>
            <p:cNvSpPr txBox="1"/>
            <p:nvPr/>
          </p:nvSpPr>
          <p:spPr>
            <a:xfrm>
              <a:off x="5617503" y="4558362"/>
              <a:ext cx="2164729" cy="1451423"/>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既存客数自体は横ばい。聞いてみると、店舗が上品になったことでイベントの敷居が上がり、友人を誘いづらくなっている</a:t>
              </a:r>
              <a:endParaRPr kumimoji="1" lang="en-US" altLang="ja-JP" sz="1200" dirty="0">
                <a:solidFill>
                  <a:schemeClr val="tx1">
                    <a:lumMod val="75000"/>
                    <a:lumOff val="25000"/>
                  </a:schemeClr>
                </a:solidFill>
                <a:latin typeface="+mn-ea"/>
              </a:endParaRPr>
            </a:p>
          </p:txBody>
        </p:sp>
      </p:grpSp>
      <p:sp>
        <p:nvSpPr>
          <p:cNvPr id="43" name="正方形/長方形 42">
            <a:extLst>
              <a:ext uri="{FF2B5EF4-FFF2-40B4-BE49-F238E27FC236}">
                <a16:creationId xmlns:a16="http://schemas.microsoft.com/office/drawing/2014/main" id="{476177F5-30A2-DA47-80F2-189EDD071EE6}"/>
              </a:ext>
            </a:extLst>
          </p:cNvPr>
          <p:cNvSpPr/>
          <p:nvPr/>
        </p:nvSpPr>
        <p:spPr>
          <a:xfrm>
            <a:off x="356843" y="1305406"/>
            <a:ext cx="9200781" cy="536056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矢印コネクタ 24">
            <a:extLst>
              <a:ext uri="{FF2B5EF4-FFF2-40B4-BE49-F238E27FC236}">
                <a16:creationId xmlns:a16="http://schemas.microsoft.com/office/drawing/2014/main" id="{D29FD4C1-12BA-4D4D-B1AA-247807DE070A}"/>
              </a:ext>
            </a:extLst>
          </p:cNvPr>
          <p:cNvCxnSpPr>
            <a:cxnSpLocks/>
            <a:stCxn id="15" idx="2"/>
            <a:endCxn id="32" idx="0"/>
          </p:cNvCxnSpPr>
          <p:nvPr/>
        </p:nvCxnSpPr>
        <p:spPr>
          <a:xfrm>
            <a:off x="2525748" y="3614695"/>
            <a:ext cx="1391374" cy="75361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24">
            <a:extLst>
              <a:ext uri="{FF2B5EF4-FFF2-40B4-BE49-F238E27FC236}">
                <a16:creationId xmlns:a16="http://schemas.microsoft.com/office/drawing/2014/main" id="{8C01545C-2337-F549-A33D-379C5B605810}"/>
              </a:ext>
            </a:extLst>
          </p:cNvPr>
          <p:cNvCxnSpPr>
            <a:cxnSpLocks/>
            <a:stCxn id="33" idx="0"/>
            <a:endCxn id="27" idx="2"/>
          </p:cNvCxnSpPr>
          <p:nvPr/>
        </p:nvCxnSpPr>
        <p:spPr>
          <a:xfrm flipV="1">
            <a:off x="3917122" y="3614695"/>
            <a:ext cx="1391374" cy="75361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24">
            <a:extLst>
              <a:ext uri="{FF2B5EF4-FFF2-40B4-BE49-F238E27FC236}">
                <a16:creationId xmlns:a16="http://schemas.microsoft.com/office/drawing/2014/main" id="{13DB651B-0E42-C84D-BF2F-59B607FDA416}"/>
              </a:ext>
            </a:extLst>
          </p:cNvPr>
          <p:cNvCxnSpPr>
            <a:cxnSpLocks/>
            <a:stCxn id="27" idx="2"/>
            <a:endCxn id="38" idx="0"/>
          </p:cNvCxnSpPr>
          <p:nvPr/>
        </p:nvCxnSpPr>
        <p:spPr>
          <a:xfrm>
            <a:off x="5308496" y="3614695"/>
            <a:ext cx="1391374" cy="75361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24">
            <a:extLst>
              <a:ext uri="{FF2B5EF4-FFF2-40B4-BE49-F238E27FC236}">
                <a16:creationId xmlns:a16="http://schemas.microsoft.com/office/drawing/2014/main" id="{4D000490-9C91-A44F-BCEA-9226A86D9A97}"/>
              </a:ext>
            </a:extLst>
          </p:cNvPr>
          <p:cNvCxnSpPr>
            <a:cxnSpLocks/>
            <a:stCxn id="38" idx="0"/>
            <a:endCxn id="21" idx="2"/>
          </p:cNvCxnSpPr>
          <p:nvPr/>
        </p:nvCxnSpPr>
        <p:spPr>
          <a:xfrm flipV="1">
            <a:off x="6699870" y="3614695"/>
            <a:ext cx="1391373" cy="75361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5B31CE4D-1103-D142-BC38-8383B3F05FE0}"/>
              </a:ext>
            </a:extLst>
          </p:cNvPr>
          <p:cNvSpPr txBox="1"/>
          <p:nvPr/>
        </p:nvSpPr>
        <p:spPr>
          <a:xfrm>
            <a:off x="407853" y="1305406"/>
            <a:ext cx="430887" cy="2665545"/>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仮説を考える</a:t>
            </a:r>
            <a:endParaRPr kumimoji="1" lang="ja-JP" altLang="en-US" sz="1600" b="1" dirty="0">
              <a:solidFill>
                <a:schemeClr val="tx1">
                  <a:lumMod val="75000"/>
                  <a:lumOff val="25000"/>
                </a:schemeClr>
              </a:solidFill>
              <a:latin typeface="+mn-ea"/>
            </a:endParaRPr>
          </a:p>
        </p:txBody>
      </p:sp>
      <p:sp>
        <p:nvSpPr>
          <p:cNvPr id="63" name="テキスト ボックス 62">
            <a:extLst>
              <a:ext uri="{FF2B5EF4-FFF2-40B4-BE49-F238E27FC236}">
                <a16:creationId xmlns:a16="http://schemas.microsoft.com/office/drawing/2014/main" id="{6273CC75-5E7C-C244-96B4-1424B43E549D}"/>
              </a:ext>
            </a:extLst>
          </p:cNvPr>
          <p:cNvSpPr txBox="1"/>
          <p:nvPr/>
        </p:nvSpPr>
        <p:spPr>
          <a:xfrm>
            <a:off x="407853" y="3970954"/>
            <a:ext cx="430887" cy="2695018"/>
          </a:xfrm>
          <a:prstGeom prst="rect">
            <a:avLst/>
          </a:prstGeom>
          <a:noFill/>
        </p:spPr>
        <p:txBody>
          <a:bodyPr vert="eaVert" wrap="square" rtlCol="0" anchor="ctr">
            <a:spAutoFit/>
          </a:bodyPr>
          <a:lstStyle/>
          <a:p>
            <a:pPr algn="ctr"/>
            <a:r>
              <a:rPr kumimoji="1" lang="ja-JP" altLang="en-US" sz="1600" b="1" dirty="0">
                <a:solidFill>
                  <a:schemeClr val="tx1">
                    <a:lumMod val="75000"/>
                    <a:lumOff val="25000"/>
                  </a:schemeClr>
                </a:solidFill>
                <a:latin typeface="+mn-ea"/>
              </a:rPr>
              <a:t>実行・検証する</a:t>
            </a:r>
          </a:p>
        </p:txBody>
      </p:sp>
      <p:sp>
        <p:nvSpPr>
          <p:cNvPr id="46" name="正方形/長方形 45">
            <a:extLst>
              <a:ext uri="{FF2B5EF4-FFF2-40B4-BE49-F238E27FC236}">
                <a16:creationId xmlns:a16="http://schemas.microsoft.com/office/drawing/2014/main" id="{11AE8EDB-BB92-425E-8A41-968A30B7C66B}"/>
              </a:ext>
            </a:extLst>
          </p:cNvPr>
          <p:cNvSpPr/>
          <p:nvPr/>
        </p:nvSpPr>
        <p:spPr>
          <a:xfrm>
            <a:off x="356842" y="640324"/>
            <a:ext cx="518281" cy="462948"/>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A46F27BD-82FC-493B-8013-225CF0D04FCB}"/>
              </a:ext>
            </a:extLst>
          </p:cNvPr>
          <p:cNvSpPr/>
          <p:nvPr/>
        </p:nvSpPr>
        <p:spPr>
          <a:xfrm>
            <a:off x="356842" y="629705"/>
            <a:ext cx="9200783" cy="46294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9" name="直線コネクタ 48">
            <a:extLst>
              <a:ext uri="{FF2B5EF4-FFF2-40B4-BE49-F238E27FC236}">
                <a16:creationId xmlns:a16="http://schemas.microsoft.com/office/drawing/2014/main" id="{6DB7ACDC-9A7E-432C-9995-A96A03BAC850}"/>
              </a:ext>
            </a:extLst>
          </p:cNvPr>
          <p:cNvCxnSpPr>
            <a:cxnSpLocks/>
          </p:cNvCxnSpPr>
          <p:nvPr/>
        </p:nvCxnSpPr>
        <p:spPr>
          <a:xfrm>
            <a:off x="881356" y="623158"/>
            <a:ext cx="2109" cy="4629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8CDC60CF-03C5-472D-9763-777632C5BA24}"/>
              </a:ext>
            </a:extLst>
          </p:cNvPr>
          <p:cNvSpPr txBox="1"/>
          <p:nvPr/>
        </p:nvSpPr>
        <p:spPr>
          <a:xfrm>
            <a:off x="262355" y="707290"/>
            <a:ext cx="707253" cy="307777"/>
          </a:xfrm>
          <a:prstGeom prst="rect">
            <a:avLst/>
          </a:prstGeom>
          <a:noFill/>
        </p:spPr>
        <p:txBody>
          <a:bodyPr vert="horz" wrap="square" rtlCol="0" anchor="ctr">
            <a:spAutoFit/>
          </a:bodyPr>
          <a:lstStyle/>
          <a:p>
            <a:pPr algn="ctr"/>
            <a:r>
              <a:rPr kumimoji="1" lang="ja-JP" altLang="en-US" sz="1400" b="1" dirty="0">
                <a:solidFill>
                  <a:schemeClr val="tx1">
                    <a:lumMod val="75000"/>
                    <a:lumOff val="25000"/>
                  </a:schemeClr>
                </a:solidFill>
                <a:latin typeface="+mn-ea"/>
              </a:rPr>
              <a:t>仮説</a:t>
            </a:r>
          </a:p>
        </p:txBody>
      </p:sp>
      <p:sp>
        <p:nvSpPr>
          <p:cNvPr id="52" name="テキスト ボックス 51">
            <a:extLst>
              <a:ext uri="{FF2B5EF4-FFF2-40B4-BE49-F238E27FC236}">
                <a16:creationId xmlns:a16="http://schemas.microsoft.com/office/drawing/2014/main" id="{F13895BD-9AF4-47EA-8C0E-169AF5403478}"/>
              </a:ext>
            </a:extLst>
          </p:cNvPr>
          <p:cNvSpPr txBox="1"/>
          <p:nvPr/>
        </p:nvSpPr>
        <p:spPr>
          <a:xfrm>
            <a:off x="977952" y="717431"/>
            <a:ext cx="7188888" cy="307777"/>
          </a:xfrm>
          <a:prstGeom prst="rect">
            <a:avLst/>
          </a:prstGeom>
          <a:noFill/>
        </p:spPr>
        <p:txBody>
          <a:bodyPr wrap="square" rtlCol="0" anchor="ctr">
            <a:spAutoFit/>
          </a:bodyPr>
          <a:lstStyle/>
          <a:p>
            <a:pPr algn="just"/>
            <a:r>
              <a:rPr kumimoji="1" lang="ja-JP" altLang="en-US" sz="1400" dirty="0">
                <a:solidFill>
                  <a:schemeClr val="tx1">
                    <a:lumMod val="75000"/>
                    <a:lumOff val="25000"/>
                  </a:schemeClr>
                </a:solidFill>
                <a:latin typeface="+mn-ea"/>
              </a:rPr>
              <a:t>店舗改装後、売上が伸びていない。わが社が着目すべき重要な問題点は何だろうか？</a:t>
            </a:r>
          </a:p>
        </p:txBody>
      </p:sp>
    </p:spTree>
    <p:extLst>
      <p:ext uri="{BB962C8B-B14F-4D97-AF65-F5344CB8AC3E}">
        <p14:creationId xmlns:p14="http://schemas.microsoft.com/office/powerpoint/2010/main" val="41011445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1FCD2503-A602-B442-89BD-005E550B97F8}"/>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88674136-EEA8-8743-B46F-849D9EDE84C3}"/>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B70FFE0-3FB8-8A44-9F87-099B4F008A07}"/>
              </a:ext>
            </a:extLst>
          </p:cNvPr>
          <p:cNvSpPr txBox="1"/>
          <p:nvPr/>
        </p:nvSpPr>
        <p:spPr>
          <a:xfrm>
            <a:off x="392463" y="686424"/>
            <a:ext cx="461665" cy="1934608"/>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大論点</a:t>
            </a:r>
            <a:endParaRPr kumimoji="1" lang="ja-JP" altLang="en-US" b="1" dirty="0">
              <a:solidFill>
                <a:schemeClr val="tx1">
                  <a:lumMod val="75000"/>
                  <a:lumOff val="25000"/>
                </a:schemeClr>
              </a:solidFill>
              <a:latin typeface="+mn-ea"/>
            </a:endParaRPr>
          </a:p>
        </p:txBody>
      </p:sp>
      <p:sp>
        <p:nvSpPr>
          <p:cNvPr id="45" name="テキスト ボックス 44">
            <a:extLst>
              <a:ext uri="{FF2B5EF4-FFF2-40B4-BE49-F238E27FC236}">
                <a16:creationId xmlns:a16="http://schemas.microsoft.com/office/drawing/2014/main" id="{6A7A937C-2871-8648-979E-4D5E36327BBA}"/>
              </a:ext>
            </a:extLst>
          </p:cNvPr>
          <p:cNvSpPr txBox="1"/>
          <p:nvPr/>
        </p:nvSpPr>
        <p:spPr>
          <a:xfrm>
            <a:off x="392463" y="2621035"/>
            <a:ext cx="461665" cy="1934608"/>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中論点</a:t>
            </a:r>
            <a:endParaRPr kumimoji="1" lang="ja-JP" altLang="en-US" b="1" dirty="0">
              <a:solidFill>
                <a:schemeClr val="tx1">
                  <a:lumMod val="75000"/>
                  <a:lumOff val="25000"/>
                </a:schemeClr>
              </a:solidFill>
              <a:latin typeface="+mn-ea"/>
            </a:endParaRPr>
          </a:p>
        </p:txBody>
      </p:sp>
      <p:sp>
        <p:nvSpPr>
          <p:cNvPr id="46" name="テキスト ボックス 45">
            <a:extLst>
              <a:ext uri="{FF2B5EF4-FFF2-40B4-BE49-F238E27FC236}">
                <a16:creationId xmlns:a16="http://schemas.microsoft.com/office/drawing/2014/main" id="{7F51A96D-510B-4940-9AD4-60DA3FE423EF}"/>
              </a:ext>
            </a:extLst>
          </p:cNvPr>
          <p:cNvSpPr txBox="1"/>
          <p:nvPr/>
        </p:nvSpPr>
        <p:spPr>
          <a:xfrm>
            <a:off x="392463" y="4555644"/>
            <a:ext cx="461665" cy="1934608"/>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小論点</a:t>
            </a:r>
            <a:endParaRPr kumimoji="1" lang="ja-JP" altLang="en-US" b="1" dirty="0">
              <a:solidFill>
                <a:schemeClr val="tx1">
                  <a:lumMod val="75000"/>
                  <a:lumOff val="25000"/>
                </a:schemeClr>
              </a:solidFill>
              <a:latin typeface="+mn-ea"/>
            </a:endParaRPr>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49_</a:t>
            </a:r>
            <a:r>
              <a:rPr lang="ja-JP" altLang="en-US" sz="1200" b="1">
                <a:solidFill>
                  <a:schemeClr val="tx1">
                    <a:lumMod val="75000"/>
                    <a:lumOff val="25000"/>
                  </a:schemeClr>
                </a:solidFill>
                <a:latin typeface="+mn-ea"/>
              </a:rPr>
              <a:t>論点思考</a:t>
            </a:r>
            <a:endParaRPr kumimoji="1" lang="ja-JP" altLang="en-US" sz="1200" b="1"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CB01F105-533B-DB4B-AF30-03017AF93B9A}"/>
              </a:ext>
            </a:extLst>
          </p:cNvPr>
          <p:cNvSpPr/>
          <p:nvPr/>
        </p:nvSpPr>
        <p:spPr>
          <a:xfrm>
            <a:off x="356842" y="69658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 name="直線矢印コネクタ 6">
            <a:extLst>
              <a:ext uri="{FF2B5EF4-FFF2-40B4-BE49-F238E27FC236}">
                <a16:creationId xmlns:a16="http://schemas.microsoft.com/office/drawing/2014/main" id="{80C43804-E6BC-9E46-92E8-D78620018C94}"/>
              </a:ext>
            </a:extLst>
          </p:cNvPr>
          <p:cNvCxnSpPr>
            <a:cxnSpLocks/>
          </p:cNvCxnSpPr>
          <p:nvPr/>
        </p:nvCxnSpPr>
        <p:spPr>
          <a:xfrm>
            <a:off x="356842" y="263119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403563E-14DC-304B-A41C-C8C4799B7E1B}"/>
              </a:ext>
            </a:extLst>
          </p:cNvPr>
          <p:cNvCxnSpPr>
            <a:cxnSpLocks/>
          </p:cNvCxnSpPr>
          <p:nvPr/>
        </p:nvCxnSpPr>
        <p:spPr>
          <a:xfrm>
            <a:off x="356842" y="456580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E7D59E8-3CE8-784A-851D-DCC11AB5A7DF}"/>
              </a:ext>
            </a:extLst>
          </p:cNvPr>
          <p:cNvCxnSpPr>
            <a:cxnSpLocks/>
          </p:cNvCxnSpPr>
          <p:nvPr/>
        </p:nvCxnSpPr>
        <p:spPr>
          <a:xfrm>
            <a:off x="356842" y="6500412"/>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35A01E5-A5FA-964C-812B-E3C58B130D3C}"/>
              </a:ext>
            </a:extLst>
          </p:cNvPr>
          <p:cNvCxnSpPr>
            <a:cxnSpLocks/>
          </p:cNvCxnSpPr>
          <p:nvPr/>
        </p:nvCxnSpPr>
        <p:spPr>
          <a:xfrm>
            <a:off x="356842" y="696583"/>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CF5F6725-1FAD-DA4E-BC28-8448A33033B1}"/>
              </a:ext>
            </a:extLst>
          </p:cNvPr>
          <p:cNvGrpSpPr/>
          <p:nvPr/>
        </p:nvGrpSpPr>
        <p:grpSpPr>
          <a:xfrm>
            <a:off x="1454940" y="4758283"/>
            <a:ext cx="2039527" cy="1549648"/>
            <a:chOff x="356842" y="2915919"/>
            <a:chExt cx="2816762" cy="1763009"/>
          </a:xfrm>
        </p:grpSpPr>
        <p:sp>
          <p:nvSpPr>
            <p:cNvPr id="35" name="正方形/長方形 34">
              <a:extLst>
                <a:ext uri="{FF2B5EF4-FFF2-40B4-BE49-F238E27FC236}">
                  <a16:creationId xmlns:a16="http://schemas.microsoft.com/office/drawing/2014/main" id="{54C3EB3A-02F5-794C-B2EF-7FAA6E5D83BB}"/>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6" name="テキスト ボックス 35">
              <a:extLst>
                <a:ext uri="{FF2B5EF4-FFF2-40B4-BE49-F238E27FC236}">
                  <a16:creationId xmlns:a16="http://schemas.microsoft.com/office/drawing/2014/main" id="{8DB13159-8F76-1E43-88CF-7600CDACD844}"/>
                </a:ext>
              </a:extLst>
            </p:cNvPr>
            <p:cNvSpPr txBox="1"/>
            <p:nvPr/>
          </p:nvSpPr>
          <p:spPr>
            <a:xfrm>
              <a:off x="539206" y="3126174"/>
              <a:ext cx="2452032"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キャンペーンの回数を増やすべきではないか？</a:t>
              </a:r>
              <a:endParaRPr kumimoji="1" lang="ja-JP" altLang="en-US" sz="1400" dirty="0">
                <a:solidFill>
                  <a:schemeClr val="tx1">
                    <a:lumMod val="75000"/>
                    <a:lumOff val="25000"/>
                  </a:schemeClr>
                </a:solidFill>
                <a:latin typeface="+mn-ea"/>
              </a:endParaRPr>
            </a:p>
          </p:txBody>
        </p:sp>
      </p:grpSp>
      <p:grpSp>
        <p:nvGrpSpPr>
          <p:cNvPr id="14" name="グループ化 13">
            <a:extLst>
              <a:ext uri="{FF2B5EF4-FFF2-40B4-BE49-F238E27FC236}">
                <a16:creationId xmlns:a16="http://schemas.microsoft.com/office/drawing/2014/main" id="{FCFAA065-1CB9-B740-9689-6E92071E1D71}"/>
              </a:ext>
            </a:extLst>
          </p:cNvPr>
          <p:cNvGrpSpPr/>
          <p:nvPr/>
        </p:nvGrpSpPr>
        <p:grpSpPr>
          <a:xfrm>
            <a:off x="4771052" y="4758283"/>
            <a:ext cx="2039527" cy="1549648"/>
            <a:chOff x="356842" y="2915919"/>
            <a:chExt cx="2816762" cy="1763009"/>
          </a:xfrm>
        </p:grpSpPr>
        <p:sp>
          <p:nvSpPr>
            <p:cNvPr id="33" name="正方形/長方形 32">
              <a:extLst>
                <a:ext uri="{FF2B5EF4-FFF2-40B4-BE49-F238E27FC236}">
                  <a16:creationId xmlns:a16="http://schemas.microsoft.com/office/drawing/2014/main" id="{C9B76803-B48A-E24F-B68D-E20E07418893}"/>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4" name="テキスト ボックス 33">
              <a:extLst>
                <a:ext uri="{FF2B5EF4-FFF2-40B4-BE49-F238E27FC236}">
                  <a16:creationId xmlns:a16="http://schemas.microsoft.com/office/drawing/2014/main" id="{5BE171B0-BF3A-B940-A3CC-37C832B8D355}"/>
                </a:ext>
              </a:extLst>
            </p:cNvPr>
            <p:cNvSpPr txBox="1"/>
            <p:nvPr/>
          </p:nvSpPr>
          <p:spPr>
            <a:xfrm>
              <a:off x="539206" y="3126174"/>
              <a:ext cx="2452032"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パッケージをオシャレに変えるべきではないか？</a:t>
              </a:r>
              <a:endParaRPr kumimoji="1" lang="ja-JP" altLang="en-US" sz="1400" dirty="0">
                <a:solidFill>
                  <a:schemeClr val="tx1">
                    <a:lumMod val="75000"/>
                    <a:lumOff val="25000"/>
                  </a:schemeClr>
                </a:solidFill>
                <a:latin typeface="+mn-ea"/>
              </a:endParaRPr>
            </a:p>
          </p:txBody>
        </p:sp>
      </p:grpSp>
      <p:grpSp>
        <p:nvGrpSpPr>
          <p:cNvPr id="15" name="グループ化 14">
            <a:extLst>
              <a:ext uri="{FF2B5EF4-FFF2-40B4-BE49-F238E27FC236}">
                <a16:creationId xmlns:a16="http://schemas.microsoft.com/office/drawing/2014/main" id="{2C08D5EA-8AD3-A943-8813-7EF0E43014B4}"/>
              </a:ext>
            </a:extLst>
          </p:cNvPr>
          <p:cNvGrpSpPr/>
          <p:nvPr/>
        </p:nvGrpSpPr>
        <p:grpSpPr>
          <a:xfrm>
            <a:off x="6981792" y="4758283"/>
            <a:ext cx="2039527" cy="1549648"/>
            <a:chOff x="356842" y="2915919"/>
            <a:chExt cx="2816762" cy="1763009"/>
          </a:xfrm>
        </p:grpSpPr>
        <p:sp>
          <p:nvSpPr>
            <p:cNvPr id="31" name="正方形/長方形 30">
              <a:extLst>
                <a:ext uri="{FF2B5EF4-FFF2-40B4-BE49-F238E27FC236}">
                  <a16:creationId xmlns:a16="http://schemas.microsoft.com/office/drawing/2014/main" id="{3C5377DC-67B4-854A-9C47-B3E0206C4286}"/>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2" name="テキスト ボックス 31">
              <a:extLst>
                <a:ext uri="{FF2B5EF4-FFF2-40B4-BE49-F238E27FC236}">
                  <a16:creationId xmlns:a16="http://schemas.microsoft.com/office/drawing/2014/main" id="{AC5BBD84-F288-0148-86C5-898E29A6DCCB}"/>
                </a:ext>
              </a:extLst>
            </p:cNvPr>
            <p:cNvSpPr txBox="1"/>
            <p:nvPr/>
          </p:nvSpPr>
          <p:spPr>
            <a:xfrm>
              <a:off x="539206" y="3126174"/>
              <a:ext cx="2452032"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ネーミングをわかりやすく変えるべきではないか？</a:t>
              </a:r>
              <a:endParaRPr kumimoji="1" lang="ja-JP" altLang="en-US" sz="1400" dirty="0">
                <a:solidFill>
                  <a:schemeClr val="tx1">
                    <a:lumMod val="75000"/>
                    <a:lumOff val="25000"/>
                  </a:schemeClr>
                </a:solidFill>
                <a:latin typeface="+mn-ea"/>
              </a:endParaRPr>
            </a:p>
          </p:txBody>
        </p:sp>
      </p:grpSp>
      <p:grpSp>
        <p:nvGrpSpPr>
          <p:cNvPr id="16" name="グループ化 15">
            <a:extLst>
              <a:ext uri="{FF2B5EF4-FFF2-40B4-BE49-F238E27FC236}">
                <a16:creationId xmlns:a16="http://schemas.microsoft.com/office/drawing/2014/main" id="{9BB33EE2-1122-6841-9AA6-48E850802F9D}"/>
              </a:ext>
            </a:extLst>
          </p:cNvPr>
          <p:cNvGrpSpPr/>
          <p:nvPr/>
        </p:nvGrpSpPr>
        <p:grpSpPr>
          <a:xfrm>
            <a:off x="3665680" y="889064"/>
            <a:ext cx="2039527" cy="1549648"/>
            <a:chOff x="356842" y="2915919"/>
            <a:chExt cx="2816762" cy="1763009"/>
          </a:xfrm>
        </p:grpSpPr>
        <p:sp>
          <p:nvSpPr>
            <p:cNvPr id="29" name="正方形/長方形 28">
              <a:extLst>
                <a:ext uri="{FF2B5EF4-FFF2-40B4-BE49-F238E27FC236}">
                  <a16:creationId xmlns:a16="http://schemas.microsoft.com/office/drawing/2014/main" id="{96AD836D-F7CA-8441-9CC2-04FC23AA528D}"/>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30" name="テキスト ボックス 29">
              <a:extLst>
                <a:ext uri="{FF2B5EF4-FFF2-40B4-BE49-F238E27FC236}">
                  <a16:creationId xmlns:a16="http://schemas.microsoft.com/office/drawing/2014/main" id="{319FFDB7-E739-A142-9560-98DBB6B3DE63}"/>
                </a:ext>
              </a:extLst>
            </p:cNvPr>
            <p:cNvSpPr txBox="1"/>
            <p:nvPr/>
          </p:nvSpPr>
          <p:spPr>
            <a:xfrm>
              <a:off x="539206" y="3126174"/>
              <a:ext cx="2452033" cy="154132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マーケティングの効果を高めるにはどうすべきか？</a:t>
              </a:r>
              <a:endParaRPr kumimoji="1" lang="ja-JP" altLang="en-US" sz="1400" dirty="0">
                <a:solidFill>
                  <a:schemeClr val="tx1">
                    <a:lumMod val="75000"/>
                    <a:lumOff val="25000"/>
                  </a:schemeClr>
                </a:solidFill>
                <a:latin typeface="+mn-ea"/>
              </a:endParaRPr>
            </a:p>
          </p:txBody>
        </p:sp>
      </p:grpSp>
      <p:grpSp>
        <p:nvGrpSpPr>
          <p:cNvPr id="17" name="グループ化 16">
            <a:extLst>
              <a:ext uri="{FF2B5EF4-FFF2-40B4-BE49-F238E27FC236}">
                <a16:creationId xmlns:a16="http://schemas.microsoft.com/office/drawing/2014/main" id="{4BBA6297-CBE1-EC40-A7C4-615FDDDA24EB}"/>
              </a:ext>
            </a:extLst>
          </p:cNvPr>
          <p:cNvGrpSpPr/>
          <p:nvPr/>
        </p:nvGrpSpPr>
        <p:grpSpPr>
          <a:xfrm>
            <a:off x="5876422" y="2823674"/>
            <a:ext cx="2039527" cy="1549648"/>
            <a:chOff x="356842" y="2915919"/>
            <a:chExt cx="2816762" cy="1763009"/>
          </a:xfrm>
        </p:grpSpPr>
        <p:sp>
          <p:nvSpPr>
            <p:cNvPr id="27" name="正方形/長方形 26">
              <a:extLst>
                <a:ext uri="{FF2B5EF4-FFF2-40B4-BE49-F238E27FC236}">
                  <a16:creationId xmlns:a16="http://schemas.microsoft.com/office/drawing/2014/main" id="{73B52196-7D32-2D47-A4E5-968A17382E2A}"/>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8" name="テキスト ボックス 27">
              <a:extLst>
                <a:ext uri="{FF2B5EF4-FFF2-40B4-BE49-F238E27FC236}">
                  <a16:creationId xmlns:a16="http://schemas.microsoft.com/office/drawing/2014/main" id="{51167D5A-206F-6446-AA37-A7300C9DD29E}"/>
                </a:ext>
              </a:extLst>
            </p:cNvPr>
            <p:cNvSpPr txBox="1"/>
            <p:nvPr/>
          </p:nvSpPr>
          <p:spPr>
            <a:xfrm>
              <a:off x="539206" y="3126174"/>
              <a:ext cx="2452032"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製品の魅力を的確に表現するにはどうするか？</a:t>
              </a:r>
              <a:endParaRPr kumimoji="1" lang="ja-JP" altLang="en-US" sz="1400" dirty="0">
                <a:solidFill>
                  <a:schemeClr val="tx1">
                    <a:lumMod val="75000"/>
                    <a:lumOff val="25000"/>
                  </a:schemeClr>
                </a:solidFill>
                <a:latin typeface="+mn-ea"/>
              </a:endParaRPr>
            </a:p>
          </p:txBody>
        </p:sp>
      </p:grpSp>
      <p:grpSp>
        <p:nvGrpSpPr>
          <p:cNvPr id="18" name="グループ化 17">
            <a:extLst>
              <a:ext uri="{FF2B5EF4-FFF2-40B4-BE49-F238E27FC236}">
                <a16:creationId xmlns:a16="http://schemas.microsoft.com/office/drawing/2014/main" id="{66CA5DE1-E50A-294A-B1A6-5250FB686458}"/>
              </a:ext>
            </a:extLst>
          </p:cNvPr>
          <p:cNvGrpSpPr/>
          <p:nvPr/>
        </p:nvGrpSpPr>
        <p:grpSpPr>
          <a:xfrm>
            <a:off x="1454940" y="2823674"/>
            <a:ext cx="2039527" cy="1549648"/>
            <a:chOff x="356842" y="2915919"/>
            <a:chExt cx="2816762" cy="1763009"/>
          </a:xfrm>
        </p:grpSpPr>
        <p:sp>
          <p:nvSpPr>
            <p:cNvPr id="25" name="正方形/長方形 24">
              <a:extLst>
                <a:ext uri="{FF2B5EF4-FFF2-40B4-BE49-F238E27FC236}">
                  <a16:creationId xmlns:a16="http://schemas.microsoft.com/office/drawing/2014/main" id="{47BCDCE7-59DB-704C-8041-4CFCBA0C35A0}"/>
                </a:ext>
              </a:extLst>
            </p:cNvPr>
            <p:cNvSpPr/>
            <p:nvPr/>
          </p:nvSpPr>
          <p:spPr>
            <a:xfrm>
              <a:off x="356842" y="2915919"/>
              <a:ext cx="2816762" cy="176300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26" name="テキスト ボックス 25">
              <a:extLst>
                <a:ext uri="{FF2B5EF4-FFF2-40B4-BE49-F238E27FC236}">
                  <a16:creationId xmlns:a16="http://schemas.microsoft.com/office/drawing/2014/main" id="{8F9DC1CE-BB96-E546-A362-E6437CAA5ACD}"/>
                </a:ext>
              </a:extLst>
            </p:cNvPr>
            <p:cNvSpPr txBox="1"/>
            <p:nvPr/>
          </p:nvSpPr>
          <p:spPr>
            <a:xfrm>
              <a:off x="539206" y="3126174"/>
              <a:ext cx="2452032" cy="1173667"/>
            </a:xfrm>
            <a:prstGeom prst="rect">
              <a:avLst/>
            </a:prstGeom>
            <a:noFill/>
          </p:spPr>
          <p:txBody>
            <a:bodyPr wrap="square" rtlCol="0">
              <a:spAutoFit/>
            </a:bodyPr>
            <a:lstStyle/>
            <a:p>
              <a:pPr algn="just">
                <a:lnSpc>
                  <a:spcPct val="150000"/>
                </a:lnSpc>
              </a:pPr>
              <a:r>
                <a:rPr kumimoji="1" lang="ja-JP" altLang="en-US" sz="1400">
                  <a:solidFill>
                    <a:schemeClr val="tx1">
                      <a:lumMod val="75000"/>
                      <a:lumOff val="25000"/>
                    </a:schemeClr>
                  </a:solidFill>
                  <a:latin typeface="+mn-ea"/>
                </a:rPr>
                <a:t>販促の効果を高めるためには何をすべきか？</a:t>
              </a:r>
              <a:endParaRPr kumimoji="1" lang="ja-JP" altLang="en-US" sz="1400" dirty="0">
                <a:solidFill>
                  <a:schemeClr val="tx1">
                    <a:lumMod val="75000"/>
                    <a:lumOff val="25000"/>
                  </a:schemeClr>
                </a:solidFill>
                <a:latin typeface="+mn-ea"/>
              </a:endParaRPr>
            </a:p>
          </p:txBody>
        </p:sp>
      </p:grpSp>
      <p:cxnSp>
        <p:nvCxnSpPr>
          <p:cNvPr id="19" name="直線矢印コネクタ 43">
            <a:extLst>
              <a:ext uri="{FF2B5EF4-FFF2-40B4-BE49-F238E27FC236}">
                <a16:creationId xmlns:a16="http://schemas.microsoft.com/office/drawing/2014/main" id="{FE4C9E0D-4093-6D46-92E6-BA4E394D9A88}"/>
              </a:ext>
            </a:extLst>
          </p:cNvPr>
          <p:cNvCxnSpPr>
            <a:cxnSpLocks/>
            <a:stCxn id="29" idx="2"/>
            <a:endCxn id="25" idx="0"/>
          </p:cNvCxnSpPr>
          <p:nvPr/>
        </p:nvCxnSpPr>
        <p:spPr>
          <a:xfrm rot="5400000">
            <a:off x="3387593" y="1525823"/>
            <a:ext cx="384962" cy="221074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43">
            <a:extLst>
              <a:ext uri="{FF2B5EF4-FFF2-40B4-BE49-F238E27FC236}">
                <a16:creationId xmlns:a16="http://schemas.microsoft.com/office/drawing/2014/main" id="{B0201B15-3528-7140-9F6D-9FBF54F93688}"/>
              </a:ext>
            </a:extLst>
          </p:cNvPr>
          <p:cNvCxnSpPr>
            <a:cxnSpLocks/>
            <a:stCxn id="25" idx="2"/>
            <a:endCxn id="35" idx="0"/>
          </p:cNvCxnSpPr>
          <p:nvPr/>
        </p:nvCxnSpPr>
        <p:spPr>
          <a:xfrm>
            <a:off x="2474704" y="4373322"/>
            <a:ext cx="0" cy="384961"/>
          </a:xfrm>
          <a:prstGeom prst="straightConnector1">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43">
            <a:extLst>
              <a:ext uri="{FF2B5EF4-FFF2-40B4-BE49-F238E27FC236}">
                <a16:creationId xmlns:a16="http://schemas.microsoft.com/office/drawing/2014/main" id="{00B9E04D-A975-6442-9B24-79FB3B4A4299}"/>
              </a:ext>
            </a:extLst>
          </p:cNvPr>
          <p:cNvCxnSpPr>
            <a:cxnSpLocks/>
            <a:stCxn id="29" idx="2"/>
            <a:endCxn id="27" idx="0"/>
          </p:cNvCxnSpPr>
          <p:nvPr/>
        </p:nvCxnSpPr>
        <p:spPr>
          <a:xfrm rot="16200000" flipH="1">
            <a:off x="5598334" y="1525822"/>
            <a:ext cx="384962" cy="2210742"/>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43">
            <a:extLst>
              <a:ext uri="{FF2B5EF4-FFF2-40B4-BE49-F238E27FC236}">
                <a16:creationId xmlns:a16="http://schemas.microsoft.com/office/drawing/2014/main" id="{D64F7CD0-33D3-A740-80AF-1317161691D9}"/>
              </a:ext>
            </a:extLst>
          </p:cNvPr>
          <p:cNvCxnSpPr>
            <a:cxnSpLocks/>
            <a:stCxn id="27" idx="2"/>
            <a:endCxn id="33" idx="0"/>
          </p:cNvCxnSpPr>
          <p:nvPr/>
        </p:nvCxnSpPr>
        <p:spPr>
          <a:xfrm rot="5400000">
            <a:off x="6151020" y="4013116"/>
            <a:ext cx="384961" cy="1105371"/>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43">
            <a:extLst>
              <a:ext uri="{FF2B5EF4-FFF2-40B4-BE49-F238E27FC236}">
                <a16:creationId xmlns:a16="http://schemas.microsoft.com/office/drawing/2014/main" id="{370EB31C-313D-494B-A16E-C0A588ACAFD5}"/>
              </a:ext>
            </a:extLst>
          </p:cNvPr>
          <p:cNvCxnSpPr>
            <a:cxnSpLocks/>
            <a:stCxn id="27" idx="2"/>
            <a:endCxn id="31" idx="0"/>
          </p:cNvCxnSpPr>
          <p:nvPr/>
        </p:nvCxnSpPr>
        <p:spPr>
          <a:xfrm rot="16200000" flipH="1">
            <a:off x="7256391" y="4013116"/>
            <a:ext cx="384961" cy="1105370"/>
          </a:xfrm>
          <a:prstGeom prst="bentConnector3">
            <a:avLst>
              <a:gd name="adj1" fmla="val 50000"/>
            </a:avLst>
          </a:prstGeom>
          <a:ln w="190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644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236C41A-3741-D446-B5FE-FC88E74692EF}"/>
              </a:ext>
            </a:extLst>
          </p:cNvPr>
          <p:cNvSpPr/>
          <p:nvPr/>
        </p:nvSpPr>
        <p:spPr>
          <a:xfrm>
            <a:off x="356841" y="1154013"/>
            <a:ext cx="1530890" cy="5346283"/>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4BAD811-C1F3-7945-B701-3F8538561EB3}"/>
              </a:ext>
            </a:extLst>
          </p:cNvPr>
          <p:cNvSpPr txBox="1"/>
          <p:nvPr/>
        </p:nvSpPr>
        <p:spPr>
          <a:xfrm>
            <a:off x="376749" y="1475911"/>
            <a:ext cx="1482529"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製品</a:t>
            </a:r>
            <a:endParaRPr kumimoji="1" lang="en-US" altLang="ja-JP" sz="1600" b="1" dirty="0">
              <a:solidFill>
                <a:schemeClr val="tx1">
                  <a:lumMod val="75000"/>
                  <a:lumOff val="25000"/>
                </a:schemeClr>
              </a:solidFill>
              <a:latin typeface="+mn-ea"/>
            </a:endParaRPr>
          </a:p>
          <a:p>
            <a:pPr algn="ctr">
              <a:lnSpc>
                <a:spcPct val="150000"/>
              </a:lnSpc>
            </a:pPr>
            <a:r>
              <a:rPr kumimoji="1" lang="en-US" altLang="ja-JP" sz="1600" b="1" dirty="0">
                <a:solidFill>
                  <a:schemeClr val="tx1">
                    <a:lumMod val="75000"/>
                    <a:lumOff val="25000"/>
                  </a:schemeClr>
                </a:solidFill>
                <a:latin typeface="+mn-ea"/>
              </a:rPr>
              <a:t>Product</a:t>
            </a:r>
            <a:endParaRPr kumimoji="1" lang="ja-JP" altLang="en-US" sz="1600" b="1"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49A35DD4-9FF4-6C4C-8D7E-6B7F28D5A319}"/>
              </a:ext>
            </a:extLst>
          </p:cNvPr>
          <p:cNvSpPr/>
          <p:nvPr/>
        </p:nvSpPr>
        <p:spPr>
          <a:xfrm>
            <a:off x="1887731" y="686423"/>
            <a:ext cx="7669891"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33B3EC-DF3E-E34C-92E6-B8795F6B306D}"/>
              </a:ext>
            </a:extLst>
          </p:cNvPr>
          <p:cNvSpPr txBox="1"/>
          <p:nvPr/>
        </p:nvSpPr>
        <p:spPr>
          <a:xfrm>
            <a:off x="2101666"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自社</a:t>
            </a:r>
            <a:endParaRPr kumimoji="1" lang="ja-JP" altLang="en-US" sz="1600" b="1" dirty="0">
              <a:solidFill>
                <a:schemeClr val="tx1">
                  <a:lumMod val="75000"/>
                  <a:lumOff val="25000"/>
                </a:schemeClr>
              </a:solidFill>
              <a:latin typeface="+mn-ea"/>
            </a:endParaRPr>
          </a:p>
        </p:txBody>
      </p:sp>
      <p:cxnSp>
        <p:nvCxnSpPr>
          <p:cNvPr id="10" name="直線コネクタ 9">
            <a:extLst>
              <a:ext uri="{FF2B5EF4-FFF2-40B4-BE49-F238E27FC236}">
                <a16:creationId xmlns:a16="http://schemas.microsoft.com/office/drawing/2014/main" id="{048BBA6C-F800-DF40-A0F4-5914CD1958C1}"/>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10859F5-C60A-1142-84E7-C701D02FB1EC}"/>
              </a:ext>
            </a:extLst>
          </p:cNvPr>
          <p:cNvCxnSpPr>
            <a:cxnSpLocks/>
          </p:cNvCxnSpPr>
          <p:nvPr/>
        </p:nvCxnSpPr>
        <p:spPr>
          <a:xfrm flipV="1">
            <a:off x="379879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01EFC36-A46A-6B4B-9C31-D7FAD1DBDF0C}"/>
              </a:ext>
            </a:extLst>
          </p:cNvPr>
          <p:cNvCxnSpPr>
            <a:cxnSpLocks/>
          </p:cNvCxnSpPr>
          <p:nvPr/>
        </p:nvCxnSpPr>
        <p:spPr>
          <a:xfrm>
            <a:off x="1879185" y="686423"/>
            <a:ext cx="767843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D3DA8F9-0795-6D4D-B542-8AA5FAE83CCB}"/>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58F1E9C-0FD2-C34D-9D80-54C4840CF89E}"/>
              </a:ext>
            </a:extLst>
          </p:cNvPr>
          <p:cNvCxnSpPr>
            <a:cxnSpLocks/>
          </p:cNvCxnSpPr>
          <p:nvPr/>
        </p:nvCxnSpPr>
        <p:spPr>
          <a:xfrm flipH="1">
            <a:off x="356841" y="248053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2A06E0F-88D2-9945-8702-3C615775F3F7}"/>
              </a:ext>
            </a:extLst>
          </p:cNvPr>
          <p:cNvCxnSpPr>
            <a:cxnSpLocks/>
          </p:cNvCxnSpPr>
          <p:nvPr/>
        </p:nvCxnSpPr>
        <p:spPr>
          <a:xfrm flipH="1">
            <a:off x="356841" y="381711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5EADB1D-E946-EB4B-8C61-D81F80CCDFCF}"/>
              </a:ext>
            </a:extLst>
          </p:cNvPr>
          <p:cNvCxnSpPr>
            <a:cxnSpLocks/>
          </p:cNvCxnSpPr>
          <p:nvPr/>
        </p:nvCxnSpPr>
        <p:spPr>
          <a:xfrm flipH="1">
            <a:off x="356841" y="515368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623F112-7DE6-FA44-8974-8EDB49FA1514}"/>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9613705-F15D-C141-9BF6-E744421DA26B}"/>
              </a:ext>
            </a:extLst>
          </p:cNvPr>
          <p:cNvCxnSpPr>
            <a:cxnSpLocks/>
          </p:cNvCxnSpPr>
          <p:nvPr/>
        </p:nvCxnSpPr>
        <p:spPr>
          <a:xfrm flipV="1">
            <a:off x="356841" y="1143967"/>
            <a:ext cx="0" cy="534628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B78C45-E910-FD42-9FCB-6CD2E8E58A04}"/>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9C0F793-EDA7-0C4B-92ED-057D687E930B}"/>
              </a:ext>
            </a:extLst>
          </p:cNvPr>
          <p:cNvSpPr txBox="1"/>
          <p:nvPr/>
        </p:nvSpPr>
        <p:spPr>
          <a:xfrm>
            <a:off x="376749" y="2812483"/>
            <a:ext cx="1482529"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価格</a:t>
            </a:r>
            <a:endParaRPr kumimoji="1" lang="en-US" altLang="ja-JP" sz="1600" b="1" dirty="0">
              <a:solidFill>
                <a:schemeClr val="tx1">
                  <a:lumMod val="75000"/>
                  <a:lumOff val="25000"/>
                </a:schemeClr>
              </a:solidFill>
              <a:latin typeface="+mn-ea"/>
            </a:endParaRPr>
          </a:p>
          <a:p>
            <a:pPr algn="ctr">
              <a:lnSpc>
                <a:spcPct val="150000"/>
              </a:lnSpc>
            </a:pPr>
            <a:r>
              <a:rPr kumimoji="1" lang="en-US" altLang="ja-JP" sz="1600" b="1" dirty="0">
                <a:solidFill>
                  <a:schemeClr val="tx1">
                    <a:lumMod val="75000"/>
                    <a:lumOff val="25000"/>
                  </a:schemeClr>
                </a:solidFill>
                <a:latin typeface="+mn-ea"/>
              </a:rPr>
              <a:t>Price</a:t>
            </a:r>
            <a:endParaRPr kumimoji="1" lang="ja-JP" altLang="en-US" sz="1600" b="1" dirty="0">
              <a:solidFill>
                <a:schemeClr val="tx1">
                  <a:lumMod val="75000"/>
                  <a:lumOff val="25000"/>
                </a:schemeClr>
              </a:solidFill>
              <a:latin typeface="+mn-ea"/>
            </a:endParaRPr>
          </a:p>
        </p:txBody>
      </p:sp>
      <p:sp>
        <p:nvSpPr>
          <p:cNvPr id="21" name="テキスト ボックス 20">
            <a:extLst>
              <a:ext uri="{FF2B5EF4-FFF2-40B4-BE49-F238E27FC236}">
                <a16:creationId xmlns:a16="http://schemas.microsoft.com/office/drawing/2014/main" id="{A8089D46-18CD-DE41-8FB5-91D3E0172F37}"/>
              </a:ext>
            </a:extLst>
          </p:cNvPr>
          <p:cNvSpPr txBox="1"/>
          <p:nvPr/>
        </p:nvSpPr>
        <p:spPr>
          <a:xfrm>
            <a:off x="376749" y="4149055"/>
            <a:ext cx="1482529"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流通</a:t>
            </a:r>
            <a:endParaRPr kumimoji="1" lang="en-US" altLang="ja-JP" sz="1600" b="1" dirty="0">
              <a:solidFill>
                <a:schemeClr val="tx1">
                  <a:lumMod val="75000"/>
                  <a:lumOff val="25000"/>
                </a:schemeClr>
              </a:solidFill>
              <a:latin typeface="+mn-ea"/>
            </a:endParaRPr>
          </a:p>
          <a:p>
            <a:pPr algn="ctr">
              <a:lnSpc>
                <a:spcPct val="150000"/>
              </a:lnSpc>
            </a:pPr>
            <a:r>
              <a:rPr kumimoji="1" lang="en-US" altLang="ja-JP" sz="1600" b="1" dirty="0">
                <a:solidFill>
                  <a:schemeClr val="tx1">
                    <a:lumMod val="75000"/>
                    <a:lumOff val="25000"/>
                  </a:schemeClr>
                </a:solidFill>
                <a:latin typeface="+mn-ea"/>
              </a:rPr>
              <a:t>Place</a:t>
            </a:r>
            <a:endParaRPr kumimoji="1" lang="ja-JP" altLang="en-US" sz="1600" b="1" dirty="0">
              <a:solidFill>
                <a:schemeClr val="tx1">
                  <a:lumMod val="75000"/>
                  <a:lumOff val="25000"/>
                </a:schemeClr>
              </a:solidFill>
              <a:latin typeface="+mn-ea"/>
            </a:endParaRPr>
          </a:p>
        </p:txBody>
      </p:sp>
      <p:sp>
        <p:nvSpPr>
          <p:cNvPr id="22" name="テキスト ボックス 21">
            <a:extLst>
              <a:ext uri="{FF2B5EF4-FFF2-40B4-BE49-F238E27FC236}">
                <a16:creationId xmlns:a16="http://schemas.microsoft.com/office/drawing/2014/main" id="{1FF29A53-E18D-A34D-AFF4-61E6432AA369}"/>
              </a:ext>
            </a:extLst>
          </p:cNvPr>
          <p:cNvSpPr txBox="1"/>
          <p:nvPr/>
        </p:nvSpPr>
        <p:spPr>
          <a:xfrm>
            <a:off x="376749" y="5485627"/>
            <a:ext cx="1482529"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販売促進</a:t>
            </a:r>
            <a:endParaRPr kumimoji="1" lang="en-US" altLang="ja-JP" sz="1600" b="1" dirty="0">
              <a:solidFill>
                <a:schemeClr val="tx1">
                  <a:lumMod val="75000"/>
                  <a:lumOff val="25000"/>
                </a:schemeClr>
              </a:solidFill>
              <a:latin typeface="+mn-ea"/>
            </a:endParaRPr>
          </a:p>
          <a:p>
            <a:pPr algn="ctr">
              <a:lnSpc>
                <a:spcPct val="150000"/>
              </a:lnSpc>
            </a:pPr>
            <a:r>
              <a:rPr kumimoji="1" lang="en-US" altLang="ja-JP" sz="1600" b="1" dirty="0">
                <a:solidFill>
                  <a:schemeClr val="tx1">
                    <a:lumMod val="75000"/>
                    <a:lumOff val="25000"/>
                  </a:schemeClr>
                </a:solidFill>
                <a:latin typeface="+mn-ea"/>
              </a:rPr>
              <a:t>Promotion</a:t>
            </a:r>
            <a:endParaRPr kumimoji="1" lang="ja-JP" altLang="en-US" sz="1600" b="1" dirty="0">
              <a:solidFill>
                <a:schemeClr val="tx1">
                  <a:lumMod val="75000"/>
                  <a:lumOff val="25000"/>
                </a:schemeClr>
              </a:solidFill>
              <a:latin typeface="+mn-ea"/>
            </a:endParaRPr>
          </a:p>
        </p:txBody>
      </p:sp>
      <p:cxnSp>
        <p:nvCxnSpPr>
          <p:cNvPr id="25" name="直線コネクタ 24">
            <a:extLst>
              <a:ext uri="{FF2B5EF4-FFF2-40B4-BE49-F238E27FC236}">
                <a16:creationId xmlns:a16="http://schemas.microsoft.com/office/drawing/2014/main" id="{EBE6641C-1842-3A40-AAE3-CFFA22C6501F}"/>
              </a:ext>
            </a:extLst>
          </p:cNvPr>
          <p:cNvCxnSpPr>
            <a:cxnSpLocks/>
          </p:cNvCxnSpPr>
          <p:nvPr/>
        </p:nvCxnSpPr>
        <p:spPr>
          <a:xfrm flipV="1">
            <a:off x="763801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グループ化 25">
            <a:extLst>
              <a:ext uri="{FF2B5EF4-FFF2-40B4-BE49-F238E27FC236}">
                <a16:creationId xmlns:a16="http://schemas.microsoft.com/office/drawing/2014/main" id="{59ADC906-3FF9-B249-830C-2C73BACA31AB}"/>
              </a:ext>
            </a:extLst>
          </p:cNvPr>
          <p:cNvGrpSpPr/>
          <p:nvPr/>
        </p:nvGrpSpPr>
        <p:grpSpPr>
          <a:xfrm>
            <a:off x="2005322" y="1264543"/>
            <a:ext cx="1667338" cy="5041345"/>
            <a:chOff x="2034866" y="1264543"/>
            <a:chExt cx="2248117" cy="5041345"/>
          </a:xfrm>
        </p:grpSpPr>
        <p:sp>
          <p:nvSpPr>
            <p:cNvPr id="27" name="テキスト ボックス 26">
              <a:extLst>
                <a:ext uri="{FF2B5EF4-FFF2-40B4-BE49-F238E27FC236}">
                  <a16:creationId xmlns:a16="http://schemas.microsoft.com/office/drawing/2014/main" id="{0288DAFB-7737-1B41-A5DF-7AD8E787796D}"/>
                </a:ext>
              </a:extLst>
            </p:cNvPr>
            <p:cNvSpPr txBox="1"/>
            <p:nvPr/>
          </p:nvSpPr>
          <p:spPr>
            <a:xfrm>
              <a:off x="2034866" y="1264543"/>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アクセス数やキーワードの配置を抽出できる</a:t>
              </a:r>
              <a:endParaRPr kumimoji="1" lang="en-US" altLang="ja-JP" sz="1400"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35230DFD-8672-F144-AE06-07EDA4FEA82C}"/>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買い切りの</a:t>
              </a:r>
              <a:r>
                <a:rPr kumimoji="1" lang="en-US" altLang="ja-JP" sz="1400" dirty="0">
                  <a:solidFill>
                    <a:schemeClr val="tx1">
                      <a:lumMod val="75000"/>
                      <a:lumOff val="25000"/>
                    </a:schemeClr>
                  </a:solidFill>
                  <a:latin typeface="+mn-ea"/>
                </a:rPr>
                <a:t>100,000</a:t>
              </a:r>
              <a:r>
                <a:rPr kumimoji="1" lang="ja-JP" altLang="en-US" sz="1400">
                  <a:solidFill>
                    <a:schemeClr val="tx1">
                      <a:lumMod val="75000"/>
                      <a:lumOff val="25000"/>
                    </a:schemeClr>
                  </a:solidFill>
                  <a:latin typeface="+mn-ea"/>
                </a:rPr>
                <a:t>円で販売</a:t>
              </a:r>
              <a:endParaRPr kumimoji="1" lang="en-US" altLang="ja-JP" sz="1400"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8B80FA12-A113-454A-B807-622A925D8DFB}"/>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公式サイトでの販売のみ</a:t>
              </a:r>
              <a:endParaRPr kumimoji="1" lang="en-US" altLang="ja-JP" sz="1400"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7F11D080-EFB8-8746-82EB-1410F106D652}"/>
                </a:ext>
              </a:extLst>
            </p:cNvPr>
            <p:cNvSpPr txBox="1"/>
            <p:nvPr/>
          </p:nvSpPr>
          <p:spPr>
            <a:xfrm>
              <a:off x="2034866" y="5274259"/>
              <a:ext cx="2248117" cy="1031629"/>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広告に加えオウンドメディアにも注力している</a:t>
              </a:r>
              <a:endParaRPr kumimoji="1" lang="en-US" altLang="ja-JP" sz="1400" dirty="0">
                <a:solidFill>
                  <a:schemeClr val="tx1">
                    <a:lumMod val="75000"/>
                    <a:lumOff val="25000"/>
                  </a:schemeClr>
                </a:solidFill>
                <a:latin typeface="+mn-ea"/>
              </a:endParaRPr>
            </a:p>
          </p:txBody>
        </p:sp>
      </p:grpSp>
      <p:sp>
        <p:nvSpPr>
          <p:cNvPr id="41" name="テキスト ボックス 40">
            <a:extLst>
              <a:ext uri="{FF2B5EF4-FFF2-40B4-BE49-F238E27FC236}">
                <a16:creationId xmlns:a16="http://schemas.microsoft.com/office/drawing/2014/main" id="{EFFC488A-3F2F-0A40-A4DB-6DC513EC413D}"/>
              </a:ext>
            </a:extLst>
          </p:cNvPr>
          <p:cNvSpPr txBox="1"/>
          <p:nvPr/>
        </p:nvSpPr>
        <p:spPr>
          <a:xfrm>
            <a:off x="4021276"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競合</a:t>
            </a:r>
            <a:r>
              <a:rPr kumimoji="1" lang="en-US" altLang="ja-JP" sz="1600" b="1" dirty="0">
                <a:solidFill>
                  <a:schemeClr val="tx1">
                    <a:lumMod val="75000"/>
                    <a:lumOff val="25000"/>
                  </a:schemeClr>
                </a:solidFill>
                <a:latin typeface="+mn-ea"/>
              </a:rPr>
              <a:t>A</a:t>
            </a:r>
            <a:endParaRPr kumimoji="1" lang="ja-JP" altLang="en-US" sz="1600" b="1" dirty="0">
              <a:solidFill>
                <a:schemeClr val="tx1">
                  <a:lumMod val="75000"/>
                  <a:lumOff val="25000"/>
                </a:schemeClr>
              </a:solidFill>
              <a:latin typeface="+mn-ea"/>
            </a:endParaRPr>
          </a:p>
        </p:txBody>
      </p:sp>
      <p:cxnSp>
        <p:nvCxnSpPr>
          <p:cNvPr id="42" name="直線コネクタ 41">
            <a:extLst>
              <a:ext uri="{FF2B5EF4-FFF2-40B4-BE49-F238E27FC236}">
                <a16:creationId xmlns:a16="http://schemas.microsoft.com/office/drawing/2014/main" id="{DCFBBED4-E414-7145-B646-29BC81689602}"/>
              </a:ext>
            </a:extLst>
          </p:cNvPr>
          <p:cNvCxnSpPr>
            <a:cxnSpLocks/>
          </p:cNvCxnSpPr>
          <p:nvPr/>
        </p:nvCxnSpPr>
        <p:spPr>
          <a:xfrm flipV="1">
            <a:off x="571840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D73C37D-E807-7C43-8286-3EB1191CF53E}"/>
              </a:ext>
            </a:extLst>
          </p:cNvPr>
          <p:cNvSpPr txBox="1"/>
          <p:nvPr/>
        </p:nvSpPr>
        <p:spPr>
          <a:xfrm>
            <a:off x="5940886"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競合</a:t>
            </a:r>
            <a:r>
              <a:rPr kumimoji="1" lang="en-US" altLang="ja-JP" sz="1600" b="1" dirty="0">
                <a:solidFill>
                  <a:schemeClr val="tx1">
                    <a:lumMod val="75000"/>
                    <a:lumOff val="25000"/>
                  </a:schemeClr>
                </a:solidFill>
                <a:latin typeface="+mn-ea"/>
              </a:rPr>
              <a:t>B</a:t>
            </a:r>
            <a:endParaRPr kumimoji="1" lang="ja-JP" altLang="en-US" sz="1600" b="1" dirty="0">
              <a:solidFill>
                <a:schemeClr val="tx1">
                  <a:lumMod val="75000"/>
                  <a:lumOff val="25000"/>
                </a:schemeClr>
              </a:solidFill>
              <a:latin typeface="+mn-ea"/>
            </a:endParaRPr>
          </a:p>
        </p:txBody>
      </p:sp>
      <p:sp>
        <p:nvSpPr>
          <p:cNvPr id="44" name="テキスト ボックス 43">
            <a:extLst>
              <a:ext uri="{FF2B5EF4-FFF2-40B4-BE49-F238E27FC236}">
                <a16:creationId xmlns:a16="http://schemas.microsoft.com/office/drawing/2014/main" id="{5D8CA083-CEB5-A544-9FEB-611DF116442C}"/>
              </a:ext>
            </a:extLst>
          </p:cNvPr>
          <p:cNvSpPr txBox="1"/>
          <p:nvPr/>
        </p:nvSpPr>
        <p:spPr>
          <a:xfrm>
            <a:off x="7860496" y="750942"/>
            <a:ext cx="147465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競合</a:t>
            </a:r>
            <a:r>
              <a:rPr kumimoji="1" lang="en-US" altLang="ja-JP" sz="1600" b="1" dirty="0">
                <a:solidFill>
                  <a:schemeClr val="tx1">
                    <a:lumMod val="75000"/>
                    <a:lumOff val="25000"/>
                  </a:schemeClr>
                </a:solidFill>
                <a:latin typeface="+mn-ea"/>
              </a:rPr>
              <a:t>C</a:t>
            </a:r>
            <a:endParaRPr kumimoji="1" lang="ja-JP" altLang="en-US" sz="1600" b="1" dirty="0">
              <a:solidFill>
                <a:schemeClr val="tx1">
                  <a:lumMod val="75000"/>
                  <a:lumOff val="25000"/>
                </a:schemeClr>
              </a:solidFill>
              <a:latin typeface="+mn-ea"/>
            </a:endParaRPr>
          </a:p>
        </p:txBody>
      </p:sp>
      <p:grpSp>
        <p:nvGrpSpPr>
          <p:cNvPr id="45" name="グループ化 44">
            <a:extLst>
              <a:ext uri="{FF2B5EF4-FFF2-40B4-BE49-F238E27FC236}">
                <a16:creationId xmlns:a16="http://schemas.microsoft.com/office/drawing/2014/main" id="{D9B932F7-E3AA-2145-8A71-9F000D893F77}"/>
              </a:ext>
            </a:extLst>
          </p:cNvPr>
          <p:cNvGrpSpPr/>
          <p:nvPr/>
        </p:nvGrpSpPr>
        <p:grpSpPr>
          <a:xfrm>
            <a:off x="3924932" y="1264543"/>
            <a:ext cx="1667338" cy="5041345"/>
            <a:chOff x="2034866" y="1264543"/>
            <a:chExt cx="2248117" cy="5041345"/>
          </a:xfrm>
        </p:grpSpPr>
        <p:sp>
          <p:nvSpPr>
            <p:cNvPr id="46" name="テキスト ボックス 45">
              <a:extLst>
                <a:ext uri="{FF2B5EF4-FFF2-40B4-BE49-F238E27FC236}">
                  <a16:creationId xmlns:a16="http://schemas.microsoft.com/office/drawing/2014/main" id="{EF9CAEEC-8029-684A-9845-B03CE34173A7}"/>
                </a:ext>
              </a:extLst>
            </p:cNvPr>
            <p:cNvSpPr txBox="1"/>
            <p:nvPr/>
          </p:nvSpPr>
          <p:spPr>
            <a:xfrm>
              <a:off x="2034866" y="1264543"/>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自社製品より機能は簡素。キーワード抽出のみ</a:t>
              </a:r>
              <a:endParaRPr kumimoji="1" lang="en-US" altLang="ja-JP" sz="1400" dirty="0">
                <a:solidFill>
                  <a:schemeClr val="tx1">
                    <a:lumMod val="75000"/>
                    <a:lumOff val="25000"/>
                  </a:schemeClr>
                </a:solidFill>
                <a:latin typeface="+mn-ea"/>
              </a:endParaRPr>
            </a:p>
          </p:txBody>
        </p:sp>
        <p:sp>
          <p:nvSpPr>
            <p:cNvPr id="47" name="テキスト ボックス 46">
              <a:extLst>
                <a:ext uri="{FF2B5EF4-FFF2-40B4-BE49-F238E27FC236}">
                  <a16:creationId xmlns:a16="http://schemas.microsoft.com/office/drawing/2014/main" id="{9313BCDC-66BE-014E-BC24-B9C3215D5244}"/>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買い切りの</a:t>
              </a:r>
              <a:r>
                <a:rPr kumimoji="1" lang="en-US" altLang="ja-JP" sz="1400" dirty="0">
                  <a:solidFill>
                    <a:schemeClr val="tx1">
                      <a:lumMod val="75000"/>
                      <a:lumOff val="25000"/>
                    </a:schemeClr>
                  </a:solidFill>
                  <a:latin typeface="+mn-ea"/>
                </a:rPr>
                <a:t>9,800</a:t>
              </a:r>
              <a:r>
                <a:rPr kumimoji="1" lang="ja-JP" altLang="en-US" sz="1400">
                  <a:solidFill>
                    <a:schemeClr val="tx1">
                      <a:lumMod val="75000"/>
                      <a:lumOff val="25000"/>
                    </a:schemeClr>
                  </a:solidFill>
                  <a:latin typeface="+mn-ea"/>
                </a:rPr>
                <a:t>円で販売</a:t>
              </a:r>
              <a:endParaRPr kumimoji="1" lang="en-US" altLang="ja-JP" sz="1400" dirty="0">
                <a:solidFill>
                  <a:schemeClr val="tx1">
                    <a:lumMod val="75000"/>
                    <a:lumOff val="25000"/>
                  </a:schemeClr>
                </a:solidFill>
                <a:latin typeface="+mn-ea"/>
              </a:endParaRPr>
            </a:p>
          </p:txBody>
        </p:sp>
        <p:sp>
          <p:nvSpPr>
            <p:cNvPr id="48" name="テキスト ボックス 47">
              <a:extLst>
                <a:ext uri="{FF2B5EF4-FFF2-40B4-BE49-F238E27FC236}">
                  <a16:creationId xmlns:a16="http://schemas.microsoft.com/office/drawing/2014/main" id="{0B24935F-03E8-054C-B5DD-07C8C9BD9966}"/>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公式サイトでの販売のみ</a:t>
              </a:r>
              <a:endParaRPr kumimoji="1" lang="en-US" altLang="ja-JP" sz="1400" dirty="0">
                <a:solidFill>
                  <a:schemeClr val="tx1">
                    <a:lumMod val="75000"/>
                    <a:lumOff val="25000"/>
                  </a:schemeClr>
                </a:solidFill>
                <a:latin typeface="+mn-ea"/>
              </a:endParaRPr>
            </a:p>
          </p:txBody>
        </p:sp>
        <p:sp>
          <p:nvSpPr>
            <p:cNvPr id="49" name="テキスト ボックス 48">
              <a:extLst>
                <a:ext uri="{FF2B5EF4-FFF2-40B4-BE49-F238E27FC236}">
                  <a16:creationId xmlns:a16="http://schemas.microsoft.com/office/drawing/2014/main" id="{5FC39EAF-7A7A-D142-8619-D39606EC9708}"/>
                </a:ext>
              </a:extLst>
            </p:cNvPr>
            <p:cNvSpPr txBox="1"/>
            <p:nvPr/>
          </p:nvSpPr>
          <p:spPr>
            <a:xfrm>
              <a:off x="2034866" y="5274259"/>
              <a:ext cx="2248117" cy="1031629"/>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広告に加えユーザー会を積極的に実施している</a:t>
              </a:r>
              <a:endParaRPr kumimoji="1" lang="en-US" altLang="ja-JP" sz="1400" dirty="0">
                <a:solidFill>
                  <a:schemeClr val="tx1">
                    <a:lumMod val="75000"/>
                    <a:lumOff val="25000"/>
                  </a:schemeClr>
                </a:solidFill>
                <a:latin typeface="+mn-ea"/>
              </a:endParaRPr>
            </a:p>
          </p:txBody>
        </p:sp>
      </p:grpSp>
      <p:grpSp>
        <p:nvGrpSpPr>
          <p:cNvPr id="50" name="グループ化 49">
            <a:extLst>
              <a:ext uri="{FF2B5EF4-FFF2-40B4-BE49-F238E27FC236}">
                <a16:creationId xmlns:a16="http://schemas.microsoft.com/office/drawing/2014/main" id="{CB3C958E-420B-8E4D-9412-D3A397C4991D}"/>
              </a:ext>
            </a:extLst>
          </p:cNvPr>
          <p:cNvGrpSpPr/>
          <p:nvPr/>
        </p:nvGrpSpPr>
        <p:grpSpPr>
          <a:xfrm>
            <a:off x="5844542" y="1264543"/>
            <a:ext cx="1667338" cy="5041345"/>
            <a:chOff x="2034866" y="1264543"/>
            <a:chExt cx="2248117" cy="5041345"/>
          </a:xfrm>
        </p:grpSpPr>
        <p:sp>
          <p:nvSpPr>
            <p:cNvPr id="51" name="テキスト ボックス 50">
              <a:extLst>
                <a:ext uri="{FF2B5EF4-FFF2-40B4-BE49-F238E27FC236}">
                  <a16:creationId xmlns:a16="http://schemas.microsoft.com/office/drawing/2014/main" id="{129B8DA6-53A1-984E-A086-C69BEEC26760}"/>
                </a:ext>
              </a:extLst>
            </p:cNvPr>
            <p:cNvSpPr txBox="1"/>
            <p:nvPr/>
          </p:nvSpPr>
          <p:spPr>
            <a:xfrm>
              <a:off x="2034866" y="1264543"/>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キーワードのレコメンド、マップ作成機能が優秀</a:t>
              </a:r>
              <a:endParaRPr kumimoji="1" lang="en-US" altLang="ja-JP" sz="1400" dirty="0">
                <a:solidFill>
                  <a:schemeClr val="tx1">
                    <a:lumMod val="75000"/>
                    <a:lumOff val="25000"/>
                  </a:schemeClr>
                </a:solidFill>
                <a:latin typeface="+mn-ea"/>
              </a:endParaRPr>
            </a:p>
          </p:txBody>
        </p:sp>
        <p:sp>
          <p:nvSpPr>
            <p:cNvPr id="52" name="テキスト ボックス 51">
              <a:extLst>
                <a:ext uri="{FF2B5EF4-FFF2-40B4-BE49-F238E27FC236}">
                  <a16:creationId xmlns:a16="http://schemas.microsoft.com/office/drawing/2014/main" id="{C3542491-5ED0-2347-A6E7-34931BC059B1}"/>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1,980</a:t>
              </a:r>
              <a:r>
                <a:rPr kumimoji="1" lang="ja-JP" altLang="en-US" sz="1400">
                  <a:solidFill>
                    <a:schemeClr val="tx1">
                      <a:lumMod val="75000"/>
                      <a:lumOff val="25000"/>
                    </a:schemeClr>
                  </a:solidFill>
                  <a:latin typeface="+mn-ea"/>
                </a:rPr>
                <a:t>円</a:t>
              </a:r>
              <a:r>
                <a:rPr kumimoji="1" lang="en-US" altLang="ja-JP" sz="1400" dirty="0">
                  <a:solidFill>
                    <a:schemeClr val="tx1">
                      <a:lumMod val="75000"/>
                      <a:lumOff val="25000"/>
                    </a:schemeClr>
                  </a:solidFill>
                  <a:latin typeface="+mn-ea"/>
                </a:rPr>
                <a:t>/</a:t>
              </a:r>
              <a:r>
                <a:rPr kumimoji="1" lang="ja-JP" altLang="en-US" sz="1400">
                  <a:solidFill>
                    <a:schemeClr val="tx1">
                      <a:lumMod val="75000"/>
                      <a:lumOff val="25000"/>
                    </a:schemeClr>
                  </a:solidFill>
                  <a:latin typeface="+mn-ea"/>
                </a:rPr>
                <a:t>月の月額課金制で販売</a:t>
              </a:r>
              <a:endParaRPr kumimoji="1" lang="en-US" altLang="ja-JP" sz="1400" dirty="0">
                <a:solidFill>
                  <a:schemeClr val="tx1">
                    <a:lumMod val="75000"/>
                    <a:lumOff val="25000"/>
                  </a:schemeClr>
                </a:solidFill>
                <a:latin typeface="+mn-ea"/>
              </a:endParaRPr>
            </a:p>
          </p:txBody>
        </p:sp>
        <p:sp>
          <p:nvSpPr>
            <p:cNvPr id="53" name="テキスト ボックス 52">
              <a:extLst>
                <a:ext uri="{FF2B5EF4-FFF2-40B4-BE49-F238E27FC236}">
                  <a16:creationId xmlns:a16="http://schemas.microsoft.com/office/drawing/2014/main" id="{500A913F-98FB-7141-AD62-AB65F66AC951}"/>
                </a:ext>
              </a:extLst>
            </p:cNvPr>
            <p:cNvSpPr txBox="1"/>
            <p:nvPr/>
          </p:nvSpPr>
          <p:spPr>
            <a:xfrm>
              <a:off x="2034866" y="3937687"/>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公式サイトに加え代理店販売にも注力している</a:t>
              </a:r>
              <a:endParaRPr kumimoji="1" lang="en-US" altLang="ja-JP" sz="1400" dirty="0">
                <a:solidFill>
                  <a:schemeClr val="tx1">
                    <a:lumMod val="75000"/>
                    <a:lumOff val="25000"/>
                  </a:schemeClr>
                </a:solidFill>
                <a:latin typeface="+mn-ea"/>
              </a:endParaRPr>
            </a:p>
          </p:txBody>
        </p:sp>
        <p:sp>
          <p:nvSpPr>
            <p:cNvPr id="54" name="テキスト ボックス 53">
              <a:extLst>
                <a:ext uri="{FF2B5EF4-FFF2-40B4-BE49-F238E27FC236}">
                  <a16:creationId xmlns:a16="http://schemas.microsoft.com/office/drawing/2014/main" id="{AC7DDE1B-DC19-5945-9131-12777A2DF598}"/>
                </a:ext>
              </a:extLst>
            </p:cNvPr>
            <p:cNvSpPr txBox="1"/>
            <p:nvPr/>
          </p:nvSpPr>
          <p:spPr>
            <a:xfrm>
              <a:off x="2034866" y="5274259"/>
              <a:ext cx="2248117" cy="1031629"/>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広告に加えアナログイベントも積極的に展開</a:t>
              </a:r>
              <a:endParaRPr kumimoji="1" lang="en-US" altLang="ja-JP" sz="1400" dirty="0">
                <a:solidFill>
                  <a:schemeClr val="tx1">
                    <a:lumMod val="75000"/>
                    <a:lumOff val="25000"/>
                  </a:schemeClr>
                </a:solidFill>
                <a:latin typeface="+mn-ea"/>
              </a:endParaRPr>
            </a:p>
          </p:txBody>
        </p:sp>
      </p:grpSp>
      <p:grpSp>
        <p:nvGrpSpPr>
          <p:cNvPr id="55" name="グループ化 54">
            <a:extLst>
              <a:ext uri="{FF2B5EF4-FFF2-40B4-BE49-F238E27FC236}">
                <a16:creationId xmlns:a16="http://schemas.microsoft.com/office/drawing/2014/main" id="{23F9DAAF-008A-6444-986A-298C29B33EC3}"/>
              </a:ext>
            </a:extLst>
          </p:cNvPr>
          <p:cNvGrpSpPr/>
          <p:nvPr/>
        </p:nvGrpSpPr>
        <p:grpSpPr>
          <a:xfrm>
            <a:off x="7764152" y="1264543"/>
            <a:ext cx="1667338" cy="5041345"/>
            <a:chOff x="2034866" y="1264543"/>
            <a:chExt cx="2248117" cy="5041345"/>
          </a:xfrm>
        </p:grpSpPr>
        <p:sp>
          <p:nvSpPr>
            <p:cNvPr id="56" name="テキスト ボックス 55">
              <a:extLst>
                <a:ext uri="{FF2B5EF4-FFF2-40B4-BE49-F238E27FC236}">
                  <a16:creationId xmlns:a16="http://schemas.microsoft.com/office/drawing/2014/main" id="{7DF2D5A8-9B9C-354A-896F-504CC6C169BE}"/>
                </a:ext>
              </a:extLst>
            </p:cNvPr>
            <p:cNvSpPr txBox="1"/>
            <p:nvPr/>
          </p:nvSpPr>
          <p:spPr>
            <a:xfrm>
              <a:off x="2034866" y="1264543"/>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競合サイトの順位自動追跡機能に特化している</a:t>
              </a:r>
              <a:endParaRPr kumimoji="1" lang="en-US" altLang="ja-JP" sz="1400" dirty="0">
                <a:solidFill>
                  <a:schemeClr val="tx1">
                    <a:lumMod val="75000"/>
                    <a:lumOff val="25000"/>
                  </a:schemeClr>
                </a:solidFill>
                <a:latin typeface="+mn-ea"/>
              </a:endParaRPr>
            </a:p>
          </p:txBody>
        </p:sp>
        <p:sp>
          <p:nvSpPr>
            <p:cNvPr id="57" name="テキスト ボックス 56">
              <a:extLst>
                <a:ext uri="{FF2B5EF4-FFF2-40B4-BE49-F238E27FC236}">
                  <a16:creationId xmlns:a16="http://schemas.microsoft.com/office/drawing/2014/main" id="{61CBBFAA-5E43-FF49-87E9-8434EBB6FF73}"/>
                </a:ext>
              </a:extLst>
            </p:cNvPr>
            <p:cNvSpPr txBox="1"/>
            <p:nvPr/>
          </p:nvSpPr>
          <p:spPr>
            <a:xfrm>
              <a:off x="2034866" y="2601115"/>
              <a:ext cx="2248117" cy="708464"/>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500</a:t>
              </a:r>
              <a:r>
                <a:rPr kumimoji="1" lang="ja-JP" altLang="en-US" sz="1400">
                  <a:solidFill>
                    <a:schemeClr val="tx1">
                      <a:lumMod val="75000"/>
                      <a:lumOff val="25000"/>
                    </a:schemeClr>
                  </a:solidFill>
                  <a:latin typeface="+mn-ea"/>
                </a:rPr>
                <a:t>円</a:t>
              </a:r>
              <a:r>
                <a:rPr kumimoji="1" lang="en-US" altLang="ja-JP" sz="1400" dirty="0">
                  <a:solidFill>
                    <a:schemeClr val="tx1">
                      <a:lumMod val="75000"/>
                      <a:lumOff val="25000"/>
                    </a:schemeClr>
                  </a:solidFill>
                  <a:latin typeface="+mn-ea"/>
                </a:rPr>
                <a:t>/</a:t>
              </a:r>
              <a:r>
                <a:rPr kumimoji="1" lang="ja-JP" altLang="en-US" sz="1400">
                  <a:solidFill>
                    <a:schemeClr val="tx1">
                      <a:lumMod val="75000"/>
                      <a:lumOff val="25000"/>
                    </a:schemeClr>
                  </a:solidFill>
                  <a:latin typeface="+mn-ea"/>
                </a:rPr>
                <a:t>月の月額課金制で販売</a:t>
              </a:r>
              <a:endParaRPr kumimoji="1" lang="en-US" altLang="ja-JP" sz="1400" dirty="0">
                <a:solidFill>
                  <a:schemeClr val="tx1">
                    <a:lumMod val="75000"/>
                    <a:lumOff val="25000"/>
                  </a:schemeClr>
                </a:solidFill>
                <a:latin typeface="+mn-ea"/>
              </a:endParaRPr>
            </a:p>
          </p:txBody>
        </p:sp>
        <p:sp>
          <p:nvSpPr>
            <p:cNvPr id="58" name="テキスト ボックス 57">
              <a:extLst>
                <a:ext uri="{FF2B5EF4-FFF2-40B4-BE49-F238E27FC236}">
                  <a16:creationId xmlns:a16="http://schemas.microsoft.com/office/drawing/2014/main" id="{6C18B147-4B60-724A-9BC7-2F5532AA048B}"/>
                </a:ext>
              </a:extLst>
            </p:cNvPr>
            <p:cNvSpPr txBox="1"/>
            <p:nvPr/>
          </p:nvSpPr>
          <p:spPr>
            <a:xfrm>
              <a:off x="2034866" y="3937687"/>
              <a:ext cx="224811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公式サイトでの販売のみ</a:t>
              </a:r>
              <a:endParaRPr kumimoji="1" lang="en-US" altLang="ja-JP" sz="1400" dirty="0">
                <a:solidFill>
                  <a:schemeClr val="tx1">
                    <a:lumMod val="75000"/>
                    <a:lumOff val="25000"/>
                  </a:schemeClr>
                </a:solidFill>
                <a:latin typeface="+mn-ea"/>
              </a:endParaRPr>
            </a:p>
          </p:txBody>
        </p:sp>
        <p:sp>
          <p:nvSpPr>
            <p:cNvPr id="59" name="テキスト ボックス 58">
              <a:extLst>
                <a:ext uri="{FF2B5EF4-FFF2-40B4-BE49-F238E27FC236}">
                  <a16:creationId xmlns:a16="http://schemas.microsoft.com/office/drawing/2014/main" id="{708D867F-2AB6-624D-BB9E-971B182CDB13}"/>
                </a:ext>
              </a:extLst>
            </p:cNvPr>
            <p:cNvSpPr txBox="1"/>
            <p:nvPr/>
          </p:nvSpPr>
          <p:spPr>
            <a:xfrm>
              <a:off x="2034866" y="5274259"/>
              <a:ext cx="2248117" cy="1031629"/>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開発者らのブログから宣伝している程度</a:t>
              </a:r>
              <a:endParaRPr kumimoji="1" lang="en-US" altLang="ja-JP" sz="1400" dirty="0">
                <a:solidFill>
                  <a:schemeClr val="tx1">
                    <a:lumMod val="75000"/>
                    <a:lumOff val="25000"/>
                  </a:schemeClr>
                </a:solidFill>
                <a:latin typeface="+mn-ea"/>
              </a:endParaRPr>
            </a:p>
          </p:txBody>
        </p:sp>
      </p:grpSp>
      <p:sp>
        <p:nvSpPr>
          <p:cNvPr id="60" name="テキスト ボックス 59">
            <a:extLst>
              <a:ext uri="{FF2B5EF4-FFF2-40B4-BE49-F238E27FC236}">
                <a16:creationId xmlns:a16="http://schemas.microsoft.com/office/drawing/2014/main" id="{DBB9D8B0-416A-0045-9D57-8A45F8CBA498}"/>
              </a:ext>
            </a:extLst>
          </p:cNvPr>
          <p:cNvSpPr txBox="1"/>
          <p:nvPr/>
        </p:nvSpPr>
        <p:spPr>
          <a:xfrm>
            <a:off x="356842" y="238540"/>
            <a:ext cx="5096267"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50_</a:t>
            </a:r>
            <a:r>
              <a:rPr lang="ja-JP" altLang="en-US" sz="1200" b="1">
                <a:solidFill>
                  <a:schemeClr val="tx1">
                    <a:lumMod val="75000"/>
                    <a:lumOff val="25000"/>
                  </a:schemeClr>
                </a:solidFill>
                <a:latin typeface="+mn-ea"/>
              </a:rPr>
              <a:t>フレームワーク思考（</a:t>
            </a:r>
            <a:r>
              <a:rPr lang="en-US" altLang="ja-JP" sz="1200" b="1" dirty="0">
                <a:solidFill>
                  <a:schemeClr val="tx1">
                    <a:lumMod val="75000"/>
                    <a:lumOff val="25000"/>
                  </a:schemeClr>
                </a:solidFill>
                <a:latin typeface="+mn-ea"/>
              </a:rPr>
              <a:t>4P</a:t>
            </a:r>
            <a:r>
              <a:rPr lang="ja-JP" altLang="en-US" sz="1200" b="1">
                <a:solidFill>
                  <a:schemeClr val="tx1">
                    <a:lumMod val="75000"/>
                    <a:lumOff val="25000"/>
                  </a:schemeClr>
                </a:solidFill>
                <a:latin typeface="+mn-ea"/>
              </a:rPr>
              <a:t>に沿って競合との比較を行う場合の例）</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39434119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E37B47B-B732-BA46-9F96-01DC2E973BCF}"/>
              </a:ext>
            </a:extLst>
          </p:cNvPr>
          <p:cNvSpPr/>
          <p:nvPr/>
        </p:nvSpPr>
        <p:spPr>
          <a:xfrm>
            <a:off x="3542747" y="817015"/>
            <a:ext cx="1295506" cy="554264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1" name="正方形/長方形 20">
            <a:extLst>
              <a:ext uri="{FF2B5EF4-FFF2-40B4-BE49-F238E27FC236}">
                <a16:creationId xmlns:a16="http://schemas.microsoft.com/office/drawing/2014/main" id="{235ACE62-EA14-834E-9E6B-11C3AF14A277}"/>
              </a:ext>
            </a:extLst>
          </p:cNvPr>
          <p:cNvSpPr/>
          <p:nvPr/>
        </p:nvSpPr>
        <p:spPr>
          <a:xfrm>
            <a:off x="356841" y="686421"/>
            <a:ext cx="1533463" cy="5813875"/>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22" name="直線コネクタ 21">
            <a:extLst>
              <a:ext uri="{FF2B5EF4-FFF2-40B4-BE49-F238E27FC236}">
                <a16:creationId xmlns:a16="http://schemas.microsoft.com/office/drawing/2014/main" id="{195CEB55-5538-E44F-9B7C-05F0C71D708E}"/>
              </a:ext>
            </a:extLst>
          </p:cNvPr>
          <p:cNvCxnSpPr>
            <a:cxnSpLocks/>
          </p:cNvCxnSpPr>
          <p:nvPr/>
        </p:nvCxnSpPr>
        <p:spPr>
          <a:xfrm flipV="1">
            <a:off x="1890304"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669047"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51_</a:t>
            </a:r>
            <a:r>
              <a:rPr lang="ja-JP" altLang="en-US" sz="1200" b="1">
                <a:solidFill>
                  <a:schemeClr val="tx1">
                    <a:lumMod val="75000"/>
                    <a:lumOff val="25000"/>
                  </a:schemeClr>
                </a:solidFill>
                <a:latin typeface="+mn-ea"/>
              </a:rPr>
              <a:t>ボトルネック分析</a:t>
            </a:r>
            <a:endParaRPr kumimoji="1" lang="ja-JP" altLang="en-US" sz="1200" b="1" dirty="0">
              <a:solidFill>
                <a:schemeClr val="tx1">
                  <a:lumMod val="75000"/>
                  <a:lumOff val="25000"/>
                </a:schemeClr>
              </a:solidFill>
              <a:latin typeface="+mn-ea"/>
            </a:endParaRPr>
          </a:p>
        </p:txBody>
      </p:sp>
      <p:cxnSp>
        <p:nvCxnSpPr>
          <p:cNvPr id="7" name="直線矢印コネクタ 6">
            <a:extLst>
              <a:ext uri="{FF2B5EF4-FFF2-40B4-BE49-F238E27FC236}">
                <a16:creationId xmlns:a16="http://schemas.microsoft.com/office/drawing/2014/main" id="{530699BD-9771-7642-B1A4-FECBB7388D07}"/>
              </a:ext>
            </a:extLst>
          </p:cNvPr>
          <p:cNvCxnSpPr>
            <a:cxnSpLocks/>
          </p:cNvCxnSpPr>
          <p:nvPr/>
        </p:nvCxnSpPr>
        <p:spPr>
          <a:xfrm>
            <a:off x="356842" y="5039295"/>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4F194C1-AA3B-CC49-BC0C-82CEDD94FF64}"/>
              </a:ext>
            </a:extLst>
          </p:cNvPr>
          <p:cNvCxnSpPr>
            <a:cxnSpLocks/>
          </p:cNvCxnSpPr>
          <p:nvPr/>
        </p:nvCxnSpPr>
        <p:spPr>
          <a:xfrm>
            <a:off x="356842" y="3588338"/>
            <a:ext cx="9200781" cy="0"/>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D6FB4F6-62DE-E944-BFEE-B5E92874895F}"/>
              </a:ext>
            </a:extLst>
          </p:cNvPr>
          <p:cNvCxnSpPr>
            <a:cxnSpLocks/>
          </p:cNvCxnSpPr>
          <p:nvPr/>
        </p:nvCxnSpPr>
        <p:spPr>
          <a:xfrm>
            <a:off x="3423768"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28F488-A97B-DA43-8518-CD34E1FA14B7}"/>
              </a:ext>
            </a:extLst>
          </p:cNvPr>
          <p:cNvCxnSpPr>
            <a:cxnSpLocks/>
          </p:cNvCxnSpPr>
          <p:nvPr/>
        </p:nvCxnSpPr>
        <p:spPr>
          <a:xfrm>
            <a:off x="9557623"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57D8760-5BCA-AE4C-91F9-074A8F51BD0D}"/>
              </a:ext>
            </a:extLst>
          </p:cNvPr>
          <p:cNvCxnSpPr>
            <a:cxnSpLocks/>
          </p:cNvCxnSpPr>
          <p:nvPr/>
        </p:nvCxnSpPr>
        <p:spPr>
          <a:xfrm>
            <a:off x="356842"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5D690C8-E25A-4D4E-9F90-EFF9581E9F44}"/>
              </a:ext>
            </a:extLst>
          </p:cNvPr>
          <p:cNvCxnSpPr>
            <a:cxnSpLocks/>
          </p:cNvCxnSpPr>
          <p:nvPr/>
        </p:nvCxnSpPr>
        <p:spPr>
          <a:xfrm>
            <a:off x="4957232"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3442CDF-15B8-DF40-8C9F-4858547A31CD}"/>
              </a:ext>
            </a:extLst>
          </p:cNvPr>
          <p:cNvCxnSpPr>
            <a:cxnSpLocks/>
          </p:cNvCxnSpPr>
          <p:nvPr/>
        </p:nvCxnSpPr>
        <p:spPr>
          <a:xfrm>
            <a:off x="6490696"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800A548-633A-B447-8F7E-B39248466DB6}"/>
              </a:ext>
            </a:extLst>
          </p:cNvPr>
          <p:cNvCxnSpPr>
            <a:cxnSpLocks/>
          </p:cNvCxnSpPr>
          <p:nvPr/>
        </p:nvCxnSpPr>
        <p:spPr>
          <a:xfrm>
            <a:off x="8024160"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CF9F5B47-3E14-6046-90C2-E0B3244EE9A6}"/>
              </a:ext>
            </a:extLst>
          </p:cNvPr>
          <p:cNvSpPr txBox="1"/>
          <p:nvPr/>
        </p:nvSpPr>
        <p:spPr>
          <a:xfrm>
            <a:off x="381793" y="1968104"/>
            <a:ext cx="1508510"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プロセス</a:t>
            </a:r>
            <a:endParaRPr kumimoji="1" lang="en-US" altLang="ja-JP"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0D1A8582-D581-6E42-B268-97CAE616DA3A}"/>
              </a:ext>
            </a:extLst>
          </p:cNvPr>
          <p:cNvSpPr txBox="1"/>
          <p:nvPr/>
        </p:nvSpPr>
        <p:spPr>
          <a:xfrm>
            <a:off x="381793" y="3977474"/>
            <a:ext cx="1500042"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処理能力</a:t>
            </a:r>
            <a:endParaRPr kumimoji="1" lang="en-US" altLang="ja-JP" sz="1600" b="1" dirty="0">
              <a:solidFill>
                <a:schemeClr val="tx1">
                  <a:lumMod val="75000"/>
                  <a:lumOff val="25000"/>
                </a:schemeClr>
              </a:solidFill>
              <a:latin typeface="+mn-ea"/>
            </a:endParaRPr>
          </a:p>
          <a:p>
            <a:pPr algn="ctr">
              <a:lnSpc>
                <a:spcPct val="150000"/>
              </a:lnSpc>
            </a:pPr>
            <a:r>
              <a:rPr kumimoji="1" lang="ja-JP" altLang="en-US" sz="1600" b="1">
                <a:solidFill>
                  <a:schemeClr val="tx1">
                    <a:lumMod val="75000"/>
                    <a:lumOff val="25000"/>
                  </a:schemeClr>
                </a:solidFill>
                <a:latin typeface="+mn-ea"/>
              </a:rPr>
              <a:t>（件／時間）</a:t>
            </a:r>
            <a:endParaRPr kumimoji="1" lang="ja-JP" altLang="en-US" sz="1600" b="1" dirty="0">
              <a:solidFill>
                <a:schemeClr val="tx1">
                  <a:lumMod val="75000"/>
                  <a:lumOff val="25000"/>
                </a:schemeClr>
              </a:solidFill>
              <a:latin typeface="+mn-ea"/>
            </a:endParaRPr>
          </a:p>
        </p:txBody>
      </p:sp>
      <p:sp>
        <p:nvSpPr>
          <p:cNvPr id="25" name="テキスト ボックス 24">
            <a:extLst>
              <a:ext uri="{FF2B5EF4-FFF2-40B4-BE49-F238E27FC236}">
                <a16:creationId xmlns:a16="http://schemas.microsoft.com/office/drawing/2014/main" id="{86E14660-B598-5E44-B6DF-85A8E004BBEB}"/>
              </a:ext>
            </a:extLst>
          </p:cNvPr>
          <p:cNvSpPr txBox="1"/>
          <p:nvPr/>
        </p:nvSpPr>
        <p:spPr>
          <a:xfrm>
            <a:off x="381793" y="5595496"/>
            <a:ext cx="1508508"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担当者</a:t>
            </a:r>
            <a:endParaRPr kumimoji="1" lang="en-US" altLang="ja-JP" sz="1600" b="1" dirty="0">
              <a:solidFill>
                <a:schemeClr val="tx1">
                  <a:lumMod val="75000"/>
                  <a:lumOff val="25000"/>
                </a:schemeClr>
              </a:solidFill>
              <a:latin typeface="+mn-ea"/>
            </a:endParaRPr>
          </a:p>
        </p:txBody>
      </p:sp>
      <p:grpSp>
        <p:nvGrpSpPr>
          <p:cNvPr id="30" name="グループ化 29">
            <a:extLst>
              <a:ext uri="{FF2B5EF4-FFF2-40B4-BE49-F238E27FC236}">
                <a16:creationId xmlns:a16="http://schemas.microsoft.com/office/drawing/2014/main" id="{571360DF-EB8B-084A-AF14-0A9BF132A3C0}"/>
              </a:ext>
            </a:extLst>
          </p:cNvPr>
          <p:cNvGrpSpPr/>
          <p:nvPr/>
        </p:nvGrpSpPr>
        <p:grpSpPr>
          <a:xfrm>
            <a:off x="2128265" y="982456"/>
            <a:ext cx="1057542" cy="2309849"/>
            <a:chOff x="2128262" y="948225"/>
            <a:chExt cx="1057542" cy="2309849"/>
          </a:xfrm>
        </p:grpSpPr>
        <p:sp>
          <p:nvSpPr>
            <p:cNvPr id="28" name="正方形/長方形 27">
              <a:extLst>
                <a:ext uri="{FF2B5EF4-FFF2-40B4-BE49-F238E27FC236}">
                  <a16:creationId xmlns:a16="http://schemas.microsoft.com/office/drawing/2014/main" id="{0B798593-4A57-9147-8BC5-F0A802344E37}"/>
                </a:ext>
              </a:extLst>
            </p:cNvPr>
            <p:cNvSpPr/>
            <p:nvPr/>
          </p:nvSpPr>
          <p:spPr>
            <a:xfrm>
              <a:off x="2128262" y="948225"/>
              <a:ext cx="1057542" cy="230984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18268D17-2BDA-FE46-B2CE-55A82A944612}"/>
                </a:ext>
              </a:extLst>
            </p:cNvPr>
            <p:cNvSpPr txBox="1"/>
            <p:nvPr/>
          </p:nvSpPr>
          <p:spPr>
            <a:xfrm>
              <a:off x="2426201" y="1239778"/>
              <a:ext cx="461665" cy="1726743"/>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企画</a:t>
              </a:r>
              <a:endParaRPr kumimoji="1" lang="ja-JP" altLang="en-US" b="1" dirty="0">
                <a:solidFill>
                  <a:schemeClr val="tx1">
                    <a:lumMod val="75000"/>
                    <a:lumOff val="25000"/>
                  </a:schemeClr>
                </a:solidFill>
                <a:latin typeface="+mn-ea"/>
              </a:endParaRPr>
            </a:p>
          </p:txBody>
        </p:sp>
      </p:grpSp>
      <p:grpSp>
        <p:nvGrpSpPr>
          <p:cNvPr id="32" name="グループ化 31">
            <a:extLst>
              <a:ext uri="{FF2B5EF4-FFF2-40B4-BE49-F238E27FC236}">
                <a16:creationId xmlns:a16="http://schemas.microsoft.com/office/drawing/2014/main" id="{814D81B7-D3CB-2549-A8B1-57665F46B4C4}"/>
              </a:ext>
            </a:extLst>
          </p:cNvPr>
          <p:cNvGrpSpPr/>
          <p:nvPr/>
        </p:nvGrpSpPr>
        <p:grpSpPr>
          <a:xfrm>
            <a:off x="3661729" y="982456"/>
            <a:ext cx="1057542" cy="2309849"/>
            <a:chOff x="2128262" y="948225"/>
            <a:chExt cx="1057542" cy="2309849"/>
          </a:xfrm>
        </p:grpSpPr>
        <p:sp>
          <p:nvSpPr>
            <p:cNvPr id="33" name="正方形/長方形 32">
              <a:extLst>
                <a:ext uri="{FF2B5EF4-FFF2-40B4-BE49-F238E27FC236}">
                  <a16:creationId xmlns:a16="http://schemas.microsoft.com/office/drawing/2014/main" id="{B8E471C8-17C1-6C47-907C-3A7A69BAA0F4}"/>
                </a:ext>
              </a:extLst>
            </p:cNvPr>
            <p:cNvSpPr/>
            <p:nvPr/>
          </p:nvSpPr>
          <p:spPr>
            <a:xfrm>
              <a:off x="2128262" y="948225"/>
              <a:ext cx="1057542" cy="230984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75665B01-2F91-F342-9A1B-3FFB59DDC47B}"/>
                </a:ext>
              </a:extLst>
            </p:cNvPr>
            <p:cNvSpPr txBox="1"/>
            <p:nvPr/>
          </p:nvSpPr>
          <p:spPr>
            <a:xfrm>
              <a:off x="2426201" y="1239778"/>
              <a:ext cx="461665" cy="1726743"/>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撮影</a:t>
              </a:r>
              <a:endParaRPr kumimoji="1" lang="ja-JP" altLang="en-US" b="1" dirty="0">
                <a:solidFill>
                  <a:schemeClr val="tx1">
                    <a:lumMod val="75000"/>
                    <a:lumOff val="25000"/>
                  </a:schemeClr>
                </a:solidFill>
                <a:latin typeface="+mn-ea"/>
              </a:endParaRPr>
            </a:p>
          </p:txBody>
        </p:sp>
      </p:grpSp>
      <p:grpSp>
        <p:nvGrpSpPr>
          <p:cNvPr id="35" name="グループ化 34">
            <a:extLst>
              <a:ext uri="{FF2B5EF4-FFF2-40B4-BE49-F238E27FC236}">
                <a16:creationId xmlns:a16="http://schemas.microsoft.com/office/drawing/2014/main" id="{988DA061-BB3B-5744-81D3-496B63A33610}"/>
              </a:ext>
            </a:extLst>
          </p:cNvPr>
          <p:cNvGrpSpPr/>
          <p:nvPr/>
        </p:nvGrpSpPr>
        <p:grpSpPr>
          <a:xfrm>
            <a:off x="5195193" y="982456"/>
            <a:ext cx="1057542" cy="2309849"/>
            <a:chOff x="2128262" y="948225"/>
            <a:chExt cx="1057542" cy="2309849"/>
          </a:xfrm>
        </p:grpSpPr>
        <p:sp>
          <p:nvSpPr>
            <p:cNvPr id="36" name="正方形/長方形 35">
              <a:extLst>
                <a:ext uri="{FF2B5EF4-FFF2-40B4-BE49-F238E27FC236}">
                  <a16:creationId xmlns:a16="http://schemas.microsoft.com/office/drawing/2014/main" id="{8C2C6A26-AB04-394C-816F-AF0810F25266}"/>
                </a:ext>
              </a:extLst>
            </p:cNvPr>
            <p:cNvSpPr/>
            <p:nvPr/>
          </p:nvSpPr>
          <p:spPr>
            <a:xfrm>
              <a:off x="2128262" y="948225"/>
              <a:ext cx="1057542" cy="230984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テキスト ボックス 36">
              <a:extLst>
                <a:ext uri="{FF2B5EF4-FFF2-40B4-BE49-F238E27FC236}">
                  <a16:creationId xmlns:a16="http://schemas.microsoft.com/office/drawing/2014/main" id="{75DBBBAF-9E42-4F4E-A81E-753B1A0442D6}"/>
                </a:ext>
              </a:extLst>
            </p:cNvPr>
            <p:cNvSpPr txBox="1"/>
            <p:nvPr/>
          </p:nvSpPr>
          <p:spPr>
            <a:xfrm>
              <a:off x="2426201" y="1239778"/>
              <a:ext cx="461665" cy="1726743"/>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素材のカット</a:t>
              </a:r>
              <a:endParaRPr kumimoji="1" lang="ja-JP" altLang="en-US" b="1" dirty="0">
                <a:solidFill>
                  <a:schemeClr val="tx1">
                    <a:lumMod val="75000"/>
                    <a:lumOff val="25000"/>
                  </a:schemeClr>
                </a:solidFill>
                <a:latin typeface="+mn-ea"/>
              </a:endParaRPr>
            </a:p>
          </p:txBody>
        </p:sp>
      </p:grpSp>
      <p:grpSp>
        <p:nvGrpSpPr>
          <p:cNvPr id="38" name="グループ化 37">
            <a:extLst>
              <a:ext uri="{FF2B5EF4-FFF2-40B4-BE49-F238E27FC236}">
                <a16:creationId xmlns:a16="http://schemas.microsoft.com/office/drawing/2014/main" id="{7019C434-BEC9-9F4B-B6F2-F75973EE24D5}"/>
              </a:ext>
            </a:extLst>
          </p:cNvPr>
          <p:cNvGrpSpPr/>
          <p:nvPr/>
        </p:nvGrpSpPr>
        <p:grpSpPr>
          <a:xfrm>
            <a:off x="6728657" y="982456"/>
            <a:ext cx="1057542" cy="2309849"/>
            <a:chOff x="2128262" y="948225"/>
            <a:chExt cx="1057542" cy="2309849"/>
          </a:xfrm>
        </p:grpSpPr>
        <p:sp>
          <p:nvSpPr>
            <p:cNvPr id="39" name="正方形/長方形 38">
              <a:extLst>
                <a:ext uri="{FF2B5EF4-FFF2-40B4-BE49-F238E27FC236}">
                  <a16:creationId xmlns:a16="http://schemas.microsoft.com/office/drawing/2014/main" id="{6279249A-413B-1B40-A529-78F413A785C2}"/>
                </a:ext>
              </a:extLst>
            </p:cNvPr>
            <p:cNvSpPr/>
            <p:nvPr/>
          </p:nvSpPr>
          <p:spPr>
            <a:xfrm>
              <a:off x="2128262" y="948225"/>
              <a:ext cx="1057542" cy="230984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BB086290-EB9A-8C46-971C-0C48E4FEC8AD}"/>
                </a:ext>
              </a:extLst>
            </p:cNvPr>
            <p:cNvSpPr txBox="1"/>
            <p:nvPr/>
          </p:nvSpPr>
          <p:spPr>
            <a:xfrm>
              <a:off x="2426201" y="1239778"/>
              <a:ext cx="461665" cy="1726743"/>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動画編集</a:t>
              </a:r>
              <a:endParaRPr kumimoji="1" lang="ja-JP" altLang="en-US" b="1" dirty="0">
                <a:solidFill>
                  <a:schemeClr val="tx1">
                    <a:lumMod val="75000"/>
                    <a:lumOff val="25000"/>
                  </a:schemeClr>
                </a:solidFill>
                <a:latin typeface="+mn-ea"/>
              </a:endParaRPr>
            </a:p>
          </p:txBody>
        </p:sp>
      </p:grpSp>
      <p:grpSp>
        <p:nvGrpSpPr>
          <p:cNvPr id="41" name="グループ化 40">
            <a:extLst>
              <a:ext uri="{FF2B5EF4-FFF2-40B4-BE49-F238E27FC236}">
                <a16:creationId xmlns:a16="http://schemas.microsoft.com/office/drawing/2014/main" id="{AE511352-6685-0A49-B3F7-65302F7A6A8D}"/>
              </a:ext>
            </a:extLst>
          </p:cNvPr>
          <p:cNvGrpSpPr/>
          <p:nvPr/>
        </p:nvGrpSpPr>
        <p:grpSpPr>
          <a:xfrm>
            <a:off x="8262121" y="982456"/>
            <a:ext cx="1057542" cy="2309849"/>
            <a:chOff x="2128262" y="948225"/>
            <a:chExt cx="1057542" cy="2309849"/>
          </a:xfrm>
        </p:grpSpPr>
        <p:sp>
          <p:nvSpPr>
            <p:cNvPr id="42" name="正方形/長方形 41">
              <a:extLst>
                <a:ext uri="{FF2B5EF4-FFF2-40B4-BE49-F238E27FC236}">
                  <a16:creationId xmlns:a16="http://schemas.microsoft.com/office/drawing/2014/main" id="{EE06C125-6E47-7C4C-9DE1-7453878E1738}"/>
                </a:ext>
              </a:extLst>
            </p:cNvPr>
            <p:cNvSpPr/>
            <p:nvPr/>
          </p:nvSpPr>
          <p:spPr>
            <a:xfrm>
              <a:off x="2128262" y="948225"/>
              <a:ext cx="1057542" cy="230984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B8BC81AE-48BE-FB48-8DF6-AEB01BAA2B6A}"/>
                </a:ext>
              </a:extLst>
            </p:cNvPr>
            <p:cNvSpPr txBox="1"/>
            <p:nvPr/>
          </p:nvSpPr>
          <p:spPr>
            <a:xfrm>
              <a:off x="2426201" y="1239778"/>
              <a:ext cx="461665" cy="1726743"/>
            </a:xfrm>
            <a:prstGeom prst="rect">
              <a:avLst/>
            </a:prstGeom>
            <a:noFill/>
          </p:spPr>
          <p:txBody>
            <a:bodyPr vert="eaVert" wrap="square" rtlCol="0" anchor="ctr">
              <a:spAutoFit/>
            </a:bodyPr>
            <a:lstStyle/>
            <a:p>
              <a:pPr algn="ctr"/>
              <a:r>
                <a:rPr kumimoji="1" lang="ja-JP" altLang="en-US" b="1">
                  <a:solidFill>
                    <a:schemeClr val="tx1">
                      <a:lumMod val="75000"/>
                      <a:lumOff val="25000"/>
                    </a:schemeClr>
                  </a:solidFill>
                  <a:latin typeface="+mn-ea"/>
                </a:rPr>
                <a:t>文字入れ</a:t>
              </a:r>
              <a:endParaRPr kumimoji="1" lang="ja-JP" altLang="en-US" b="1" dirty="0">
                <a:solidFill>
                  <a:schemeClr val="tx1">
                    <a:lumMod val="75000"/>
                    <a:lumOff val="25000"/>
                  </a:schemeClr>
                </a:solidFill>
                <a:latin typeface="+mn-ea"/>
              </a:endParaRPr>
            </a:p>
          </p:txBody>
        </p:sp>
      </p:grpSp>
      <p:sp>
        <p:nvSpPr>
          <p:cNvPr id="44" name="テキスト ボックス 43">
            <a:extLst>
              <a:ext uri="{FF2B5EF4-FFF2-40B4-BE49-F238E27FC236}">
                <a16:creationId xmlns:a16="http://schemas.microsoft.com/office/drawing/2014/main" id="{CCA78DC0-382E-314C-9D2D-002D9234B706}"/>
              </a:ext>
            </a:extLst>
          </p:cNvPr>
          <p:cNvSpPr txBox="1"/>
          <p:nvPr/>
        </p:nvSpPr>
        <p:spPr>
          <a:xfrm>
            <a:off x="2128264" y="4144539"/>
            <a:ext cx="1057544" cy="338554"/>
          </a:xfrm>
          <a:prstGeom prst="rect">
            <a:avLst/>
          </a:prstGeom>
          <a:noFill/>
        </p:spPr>
        <p:txBody>
          <a:bodyPr wrap="square" rtlCol="0" anchor="ctr">
            <a:spAutoFit/>
          </a:bodyPr>
          <a:lstStyle/>
          <a:p>
            <a:pPr algn="ctr"/>
            <a:r>
              <a:rPr kumimoji="1" lang="en-US" altLang="ja-JP" sz="1600" dirty="0">
                <a:solidFill>
                  <a:schemeClr val="tx1">
                    <a:lumMod val="75000"/>
                    <a:lumOff val="25000"/>
                  </a:schemeClr>
                </a:solidFill>
                <a:latin typeface="+mn-ea"/>
              </a:rPr>
              <a:t>20</a:t>
            </a:r>
            <a:endParaRPr kumimoji="1" lang="ja-JP" altLang="en-US" sz="1600" dirty="0">
              <a:solidFill>
                <a:schemeClr val="tx1">
                  <a:lumMod val="75000"/>
                  <a:lumOff val="25000"/>
                </a:schemeClr>
              </a:solidFill>
              <a:latin typeface="+mn-ea"/>
            </a:endParaRPr>
          </a:p>
        </p:txBody>
      </p:sp>
      <p:sp>
        <p:nvSpPr>
          <p:cNvPr id="45" name="テキスト ボックス 44">
            <a:extLst>
              <a:ext uri="{FF2B5EF4-FFF2-40B4-BE49-F238E27FC236}">
                <a16:creationId xmlns:a16="http://schemas.microsoft.com/office/drawing/2014/main" id="{BAD79609-4FD8-E840-8E13-975EA89F2CF9}"/>
              </a:ext>
            </a:extLst>
          </p:cNvPr>
          <p:cNvSpPr txBox="1"/>
          <p:nvPr/>
        </p:nvSpPr>
        <p:spPr>
          <a:xfrm>
            <a:off x="3661728" y="4144539"/>
            <a:ext cx="1057544" cy="338554"/>
          </a:xfrm>
          <a:prstGeom prst="rect">
            <a:avLst/>
          </a:prstGeom>
          <a:noFill/>
        </p:spPr>
        <p:txBody>
          <a:bodyPr wrap="square" rtlCol="0" anchor="ctr">
            <a:sp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46" name="テキスト ボックス 45">
            <a:extLst>
              <a:ext uri="{FF2B5EF4-FFF2-40B4-BE49-F238E27FC236}">
                <a16:creationId xmlns:a16="http://schemas.microsoft.com/office/drawing/2014/main" id="{F14C685B-9403-8E40-8C00-11BC69A4BF35}"/>
              </a:ext>
            </a:extLst>
          </p:cNvPr>
          <p:cNvSpPr txBox="1"/>
          <p:nvPr/>
        </p:nvSpPr>
        <p:spPr>
          <a:xfrm>
            <a:off x="5195192" y="4144539"/>
            <a:ext cx="1057544" cy="338554"/>
          </a:xfrm>
          <a:prstGeom prst="rect">
            <a:avLst/>
          </a:prstGeom>
          <a:noFill/>
        </p:spPr>
        <p:txBody>
          <a:bodyPr wrap="square" rtlCol="0" anchor="ctr">
            <a:spAutoFit/>
          </a:bodyPr>
          <a:lstStyle/>
          <a:p>
            <a:pPr algn="ctr"/>
            <a:r>
              <a:rPr kumimoji="1" lang="en-US" altLang="ja-JP" sz="1600" dirty="0">
                <a:solidFill>
                  <a:schemeClr val="tx1">
                    <a:lumMod val="75000"/>
                    <a:lumOff val="25000"/>
                  </a:schemeClr>
                </a:solidFill>
                <a:latin typeface="+mn-ea"/>
              </a:rPr>
              <a:t>10</a:t>
            </a:r>
            <a:endParaRPr kumimoji="1" lang="ja-JP" altLang="en-US" sz="1600" dirty="0">
              <a:solidFill>
                <a:schemeClr val="tx1">
                  <a:lumMod val="75000"/>
                  <a:lumOff val="25000"/>
                </a:schemeClr>
              </a:solidFill>
              <a:latin typeface="+mn-ea"/>
            </a:endParaRPr>
          </a:p>
        </p:txBody>
      </p:sp>
      <p:sp>
        <p:nvSpPr>
          <p:cNvPr id="47" name="テキスト ボックス 46">
            <a:extLst>
              <a:ext uri="{FF2B5EF4-FFF2-40B4-BE49-F238E27FC236}">
                <a16:creationId xmlns:a16="http://schemas.microsoft.com/office/drawing/2014/main" id="{82D6B3C1-943D-9542-BCAE-820B7ED29D3E}"/>
              </a:ext>
            </a:extLst>
          </p:cNvPr>
          <p:cNvSpPr txBox="1"/>
          <p:nvPr/>
        </p:nvSpPr>
        <p:spPr>
          <a:xfrm>
            <a:off x="6728656" y="4144539"/>
            <a:ext cx="1057544" cy="338554"/>
          </a:xfrm>
          <a:prstGeom prst="rect">
            <a:avLst/>
          </a:prstGeom>
          <a:noFill/>
        </p:spPr>
        <p:txBody>
          <a:bodyPr wrap="square" rtlCol="0" anchor="ctr">
            <a:spAutoFit/>
          </a:bodyPr>
          <a:lstStyle/>
          <a:p>
            <a:pPr algn="ctr"/>
            <a:r>
              <a:rPr kumimoji="1" lang="en-US" altLang="ja-JP" sz="1600" dirty="0">
                <a:solidFill>
                  <a:schemeClr val="tx1">
                    <a:lumMod val="75000"/>
                    <a:lumOff val="25000"/>
                  </a:schemeClr>
                </a:solidFill>
                <a:latin typeface="+mn-ea"/>
              </a:rPr>
              <a:t>6</a:t>
            </a:r>
            <a:endParaRPr kumimoji="1" lang="ja-JP" altLang="en-US" sz="1600" dirty="0">
              <a:solidFill>
                <a:schemeClr val="tx1">
                  <a:lumMod val="75000"/>
                  <a:lumOff val="25000"/>
                </a:schemeClr>
              </a:solidFill>
              <a:latin typeface="+mn-ea"/>
            </a:endParaRPr>
          </a:p>
        </p:txBody>
      </p:sp>
      <p:sp>
        <p:nvSpPr>
          <p:cNvPr id="48" name="テキスト ボックス 47">
            <a:extLst>
              <a:ext uri="{FF2B5EF4-FFF2-40B4-BE49-F238E27FC236}">
                <a16:creationId xmlns:a16="http://schemas.microsoft.com/office/drawing/2014/main" id="{A97AAC19-AF4D-6143-ACCE-01F85AD2CCBA}"/>
              </a:ext>
            </a:extLst>
          </p:cNvPr>
          <p:cNvSpPr txBox="1"/>
          <p:nvPr/>
        </p:nvSpPr>
        <p:spPr>
          <a:xfrm>
            <a:off x="8262120" y="4144539"/>
            <a:ext cx="1057544" cy="338554"/>
          </a:xfrm>
          <a:prstGeom prst="rect">
            <a:avLst/>
          </a:prstGeom>
          <a:noFill/>
        </p:spPr>
        <p:txBody>
          <a:bodyPr wrap="square" rtlCol="0" anchor="ctr">
            <a:sp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52" name="テキスト ボックス 51">
            <a:extLst>
              <a:ext uri="{FF2B5EF4-FFF2-40B4-BE49-F238E27FC236}">
                <a16:creationId xmlns:a16="http://schemas.microsoft.com/office/drawing/2014/main" id="{D9A3D0DF-77B8-4449-92E2-D6F0BCB1FBD9}"/>
              </a:ext>
            </a:extLst>
          </p:cNvPr>
          <p:cNvSpPr txBox="1"/>
          <p:nvPr/>
        </p:nvSpPr>
        <p:spPr>
          <a:xfrm>
            <a:off x="2128264" y="5595496"/>
            <a:ext cx="1057544" cy="338554"/>
          </a:xfrm>
          <a:prstGeom prst="rect">
            <a:avLst/>
          </a:prstGeom>
          <a:noFill/>
        </p:spPr>
        <p:txBody>
          <a:bodyPr wrap="square" rtlCol="0" anchor="ctr">
            <a:spAutoFit/>
          </a:bodyPr>
          <a:lstStyle/>
          <a:p>
            <a:pPr algn="ctr"/>
            <a:r>
              <a:rPr kumimoji="1" lang="ja-JP" altLang="en-US" sz="1600">
                <a:solidFill>
                  <a:schemeClr val="tx1">
                    <a:lumMod val="75000"/>
                    <a:lumOff val="25000"/>
                  </a:schemeClr>
                </a:solidFill>
                <a:latin typeface="+mn-ea"/>
              </a:rPr>
              <a:t>遠藤</a:t>
            </a:r>
            <a:endParaRPr kumimoji="1" lang="ja-JP" altLang="en-US" sz="1600" dirty="0">
              <a:solidFill>
                <a:schemeClr val="tx1">
                  <a:lumMod val="75000"/>
                  <a:lumOff val="25000"/>
                </a:schemeClr>
              </a:solidFill>
              <a:latin typeface="+mn-ea"/>
            </a:endParaRPr>
          </a:p>
        </p:txBody>
      </p:sp>
      <p:sp>
        <p:nvSpPr>
          <p:cNvPr id="53" name="テキスト ボックス 52">
            <a:extLst>
              <a:ext uri="{FF2B5EF4-FFF2-40B4-BE49-F238E27FC236}">
                <a16:creationId xmlns:a16="http://schemas.microsoft.com/office/drawing/2014/main" id="{76857DB3-1877-AE44-A86B-0EB11F16A58D}"/>
              </a:ext>
            </a:extLst>
          </p:cNvPr>
          <p:cNvSpPr txBox="1"/>
          <p:nvPr/>
        </p:nvSpPr>
        <p:spPr>
          <a:xfrm>
            <a:off x="3661728" y="5595496"/>
            <a:ext cx="1057544" cy="338554"/>
          </a:xfrm>
          <a:prstGeom prst="rect">
            <a:avLst/>
          </a:prstGeom>
          <a:noFill/>
        </p:spPr>
        <p:txBody>
          <a:bodyPr wrap="square" rtlCol="0" anchor="ctr">
            <a:spAutoFit/>
          </a:bodyPr>
          <a:lstStyle/>
          <a:p>
            <a:pPr algn="ctr"/>
            <a:r>
              <a:rPr kumimoji="1" lang="ja-JP" altLang="en-US" sz="1600">
                <a:solidFill>
                  <a:schemeClr val="tx1">
                    <a:lumMod val="75000"/>
                    <a:lumOff val="25000"/>
                  </a:schemeClr>
                </a:solidFill>
                <a:latin typeface="+mn-ea"/>
              </a:rPr>
              <a:t>今井</a:t>
            </a:r>
            <a:endParaRPr kumimoji="1" lang="ja-JP" altLang="en-US" sz="1600" dirty="0">
              <a:solidFill>
                <a:schemeClr val="tx1">
                  <a:lumMod val="75000"/>
                  <a:lumOff val="25000"/>
                </a:schemeClr>
              </a:solidFill>
              <a:latin typeface="+mn-ea"/>
            </a:endParaRPr>
          </a:p>
        </p:txBody>
      </p:sp>
      <p:sp>
        <p:nvSpPr>
          <p:cNvPr id="54" name="テキスト ボックス 53">
            <a:extLst>
              <a:ext uri="{FF2B5EF4-FFF2-40B4-BE49-F238E27FC236}">
                <a16:creationId xmlns:a16="http://schemas.microsoft.com/office/drawing/2014/main" id="{EBA77FA4-E7BD-0047-ABAB-79BFF256B3EF}"/>
              </a:ext>
            </a:extLst>
          </p:cNvPr>
          <p:cNvSpPr txBox="1"/>
          <p:nvPr/>
        </p:nvSpPr>
        <p:spPr>
          <a:xfrm>
            <a:off x="5195192" y="5595496"/>
            <a:ext cx="1057544" cy="338554"/>
          </a:xfrm>
          <a:prstGeom prst="rect">
            <a:avLst/>
          </a:prstGeom>
          <a:noFill/>
        </p:spPr>
        <p:txBody>
          <a:bodyPr wrap="square" rtlCol="0" anchor="ctr">
            <a:spAutoFit/>
          </a:bodyPr>
          <a:lstStyle/>
          <a:p>
            <a:pPr algn="ctr"/>
            <a:r>
              <a:rPr kumimoji="1" lang="ja-JP" altLang="en-US" sz="1600">
                <a:solidFill>
                  <a:schemeClr val="tx1">
                    <a:lumMod val="75000"/>
                    <a:lumOff val="25000"/>
                  </a:schemeClr>
                </a:solidFill>
                <a:latin typeface="+mn-ea"/>
              </a:rPr>
              <a:t>中野</a:t>
            </a:r>
            <a:endParaRPr kumimoji="1" lang="ja-JP" altLang="en-US" sz="1600" dirty="0">
              <a:solidFill>
                <a:schemeClr val="tx1">
                  <a:lumMod val="75000"/>
                  <a:lumOff val="25000"/>
                </a:schemeClr>
              </a:solidFill>
              <a:latin typeface="+mn-ea"/>
            </a:endParaRPr>
          </a:p>
        </p:txBody>
      </p:sp>
      <p:sp>
        <p:nvSpPr>
          <p:cNvPr id="55" name="テキスト ボックス 54">
            <a:extLst>
              <a:ext uri="{FF2B5EF4-FFF2-40B4-BE49-F238E27FC236}">
                <a16:creationId xmlns:a16="http://schemas.microsoft.com/office/drawing/2014/main" id="{9F836B38-D2E9-044D-8C88-EB98FC66E155}"/>
              </a:ext>
            </a:extLst>
          </p:cNvPr>
          <p:cNvSpPr txBox="1"/>
          <p:nvPr/>
        </p:nvSpPr>
        <p:spPr>
          <a:xfrm>
            <a:off x="6728656" y="5595496"/>
            <a:ext cx="1057544" cy="338554"/>
          </a:xfrm>
          <a:prstGeom prst="rect">
            <a:avLst/>
          </a:prstGeom>
          <a:noFill/>
        </p:spPr>
        <p:txBody>
          <a:bodyPr wrap="square" rtlCol="0" anchor="ctr">
            <a:spAutoFit/>
          </a:bodyPr>
          <a:lstStyle/>
          <a:p>
            <a:pPr algn="ctr"/>
            <a:r>
              <a:rPr kumimoji="1" lang="ja-JP" altLang="en-US" sz="1600">
                <a:solidFill>
                  <a:schemeClr val="tx1">
                    <a:lumMod val="75000"/>
                    <a:lumOff val="25000"/>
                  </a:schemeClr>
                </a:solidFill>
                <a:latin typeface="+mn-ea"/>
              </a:rPr>
              <a:t>上原</a:t>
            </a:r>
            <a:endParaRPr kumimoji="1" lang="ja-JP" altLang="en-US" sz="1600" dirty="0">
              <a:solidFill>
                <a:schemeClr val="tx1">
                  <a:lumMod val="75000"/>
                  <a:lumOff val="25000"/>
                </a:schemeClr>
              </a:solidFill>
              <a:latin typeface="+mn-ea"/>
            </a:endParaRPr>
          </a:p>
        </p:txBody>
      </p:sp>
      <p:sp>
        <p:nvSpPr>
          <p:cNvPr id="56" name="テキスト ボックス 55">
            <a:extLst>
              <a:ext uri="{FF2B5EF4-FFF2-40B4-BE49-F238E27FC236}">
                <a16:creationId xmlns:a16="http://schemas.microsoft.com/office/drawing/2014/main" id="{D5E1DCFB-3A63-0842-B668-A02879273F59}"/>
              </a:ext>
            </a:extLst>
          </p:cNvPr>
          <p:cNvSpPr txBox="1"/>
          <p:nvPr/>
        </p:nvSpPr>
        <p:spPr>
          <a:xfrm>
            <a:off x="8262120" y="5595496"/>
            <a:ext cx="1057544" cy="338554"/>
          </a:xfrm>
          <a:prstGeom prst="rect">
            <a:avLst/>
          </a:prstGeom>
          <a:noFill/>
        </p:spPr>
        <p:txBody>
          <a:bodyPr wrap="square" rtlCol="0" anchor="ctr">
            <a:spAutoFit/>
          </a:bodyPr>
          <a:lstStyle/>
          <a:p>
            <a:pPr algn="ctr"/>
            <a:r>
              <a:rPr kumimoji="1" lang="ja-JP" altLang="en-US" sz="1600">
                <a:solidFill>
                  <a:schemeClr val="tx1">
                    <a:lumMod val="75000"/>
                    <a:lumOff val="25000"/>
                  </a:schemeClr>
                </a:solidFill>
                <a:latin typeface="+mn-ea"/>
              </a:rPr>
              <a:t>宮部</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575521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D0CD7211-6C00-8041-ACE2-76E06C10EA46}"/>
              </a:ext>
            </a:extLst>
          </p:cNvPr>
          <p:cNvSpPr/>
          <p:nvPr/>
        </p:nvSpPr>
        <p:spPr>
          <a:xfrm>
            <a:off x="356841" y="686421"/>
            <a:ext cx="1918766" cy="5813875"/>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7" name="テキスト ボックス 6">
            <a:extLst>
              <a:ext uri="{FF2B5EF4-FFF2-40B4-BE49-F238E27FC236}">
                <a16:creationId xmlns:a16="http://schemas.microsoft.com/office/drawing/2014/main" id="{5D037B9C-1DB6-A740-BF57-8C5B1648C77C}"/>
              </a:ext>
            </a:extLst>
          </p:cNvPr>
          <p:cNvSpPr txBox="1"/>
          <p:nvPr/>
        </p:nvSpPr>
        <p:spPr>
          <a:xfrm>
            <a:off x="381793" y="1475911"/>
            <a:ext cx="1858152" cy="672685"/>
          </a:xfrm>
          <a:prstGeom prst="rect">
            <a:avLst/>
          </a:prstGeom>
          <a:noFill/>
        </p:spPr>
        <p:txBody>
          <a:bodyPr wrap="square" rtlCol="0" anchor="ctr">
            <a:spAutoFit/>
          </a:bodyPr>
          <a:lstStyle/>
          <a:p>
            <a:pPr algn="ctr"/>
            <a:r>
              <a:rPr kumimoji="1" lang="en-US" altLang="ja-JP" sz="1600" b="1" dirty="0">
                <a:solidFill>
                  <a:schemeClr val="tx1">
                    <a:lumMod val="75000"/>
                    <a:lumOff val="25000"/>
                  </a:schemeClr>
                </a:solidFill>
                <a:latin typeface="+mn-ea"/>
              </a:rPr>
              <a:t>Web</a:t>
            </a:r>
            <a:r>
              <a:rPr kumimoji="1" lang="ja-JP" altLang="en-US" sz="1600" b="1">
                <a:solidFill>
                  <a:schemeClr val="tx1">
                    <a:lumMod val="75000"/>
                    <a:lumOff val="25000"/>
                  </a:schemeClr>
                </a:solidFill>
                <a:latin typeface="+mn-ea"/>
              </a:rPr>
              <a:t>サイト</a:t>
            </a:r>
            <a:endParaRPr kumimoji="1" lang="en-US" altLang="ja-JP" sz="1600" b="1" dirty="0">
              <a:solidFill>
                <a:schemeClr val="tx1">
                  <a:lumMod val="75000"/>
                  <a:lumOff val="25000"/>
                </a:schemeClr>
              </a:solidFill>
              <a:latin typeface="+mn-ea"/>
            </a:endParaRPr>
          </a:p>
          <a:p>
            <a:pPr algn="ctr">
              <a:lnSpc>
                <a:spcPct val="150000"/>
              </a:lnSpc>
            </a:pPr>
            <a:r>
              <a:rPr kumimoji="1" lang="ja-JP" altLang="en-US" sz="1600" b="1">
                <a:solidFill>
                  <a:schemeClr val="tx1">
                    <a:lumMod val="75000"/>
                    <a:lumOff val="25000"/>
                  </a:schemeClr>
                </a:solidFill>
                <a:latin typeface="+mn-ea"/>
              </a:rPr>
              <a:t>（認知）</a:t>
            </a:r>
            <a:endParaRPr kumimoji="1" lang="ja-JP" altLang="en-US" sz="1600" b="1" dirty="0">
              <a:solidFill>
                <a:schemeClr val="tx1">
                  <a:lumMod val="75000"/>
                  <a:lumOff val="25000"/>
                </a:schemeClr>
              </a:solidFill>
              <a:latin typeface="+mn-ea"/>
            </a:endParaRPr>
          </a:p>
        </p:txBody>
      </p:sp>
      <p:cxnSp>
        <p:nvCxnSpPr>
          <p:cNvPr id="18" name="直線コネクタ 17">
            <a:extLst>
              <a:ext uri="{FF2B5EF4-FFF2-40B4-BE49-F238E27FC236}">
                <a16:creationId xmlns:a16="http://schemas.microsoft.com/office/drawing/2014/main" id="{F28EB6CA-C4EE-F745-84F2-F5B7EDF14F99}"/>
              </a:ext>
            </a:extLst>
          </p:cNvPr>
          <p:cNvCxnSpPr>
            <a:cxnSpLocks/>
          </p:cNvCxnSpPr>
          <p:nvPr/>
        </p:nvCxnSpPr>
        <p:spPr>
          <a:xfrm flipV="1">
            <a:off x="356841" y="686422"/>
            <a:ext cx="0" cy="580383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B17EF99-1A04-9D45-88A6-710783422A11}"/>
              </a:ext>
            </a:extLst>
          </p:cNvPr>
          <p:cNvSpPr txBox="1"/>
          <p:nvPr/>
        </p:nvSpPr>
        <p:spPr>
          <a:xfrm>
            <a:off x="381793" y="2812483"/>
            <a:ext cx="1858152"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情報チェック</a:t>
            </a:r>
            <a:endParaRPr kumimoji="1" lang="en-US" altLang="ja-JP" sz="1600" b="1" dirty="0">
              <a:solidFill>
                <a:schemeClr val="tx1">
                  <a:lumMod val="75000"/>
                  <a:lumOff val="25000"/>
                </a:schemeClr>
              </a:solidFill>
              <a:latin typeface="+mn-ea"/>
            </a:endParaRPr>
          </a:p>
          <a:p>
            <a:pPr algn="ctr">
              <a:lnSpc>
                <a:spcPct val="150000"/>
              </a:lnSpc>
            </a:pPr>
            <a:r>
              <a:rPr kumimoji="1" lang="ja-JP" altLang="en-US" sz="1600" b="1">
                <a:solidFill>
                  <a:schemeClr val="tx1">
                    <a:lumMod val="75000"/>
                    <a:lumOff val="25000"/>
                  </a:schemeClr>
                </a:solidFill>
                <a:latin typeface="+mn-ea"/>
              </a:rPr>
              <a:t>（調査）</a:t>
            </a:r>
            <a:endParaRPr kumimoji="1" lang="ja-JP" altLang="en-US" sz="1600" b="1" dirty="0">
              <a:solidFill>
                <a:schemeClr val="tx1">
                  <a:lumMod val="75000"/>
                  <a:lumOff val="25000"/>
                </a:schemeClr>
              </a:solidFill>
              <a:latin typeface="+mn-ea"/>
            </a:endParaRPr>
          </a:p>
        </p:txBody>
      </p:sp>
      <p:sp>
        <p:nvSpPr>
          <p:cNvPr id="21" name="テキスト ボックス 20">
            <a:extLst>
              <a:ext uri="{FF2B5EF4-FFF2-40B4-BE49-F238E27FC236}">
                <a16:creationId xmlns:a16="http://schemas.microsoft.com/office/drawing/2014/main" id="{1E49E6F0-65B7-054C-9DC1-27496DAA834C}"/>
              </a:ext>
            </a:extLst>
          </p:cNvPr>
          <p:cNvSpPr txBox="1"/>
          <p:nvPr/>
        </p:nvSpPr>
        <p:spPr>
          <a:xfrm>
            <a:off x="381793" y="4149055"/>
            <a:ext cx="1858152"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買い物カゴ</a:t>
            </a:r>
            <a:endParaRPr kumimoji="1" lang="en-US" altLang="ja-JP" sz="1600" b="1" dirty="0">
              <a:solidFill>
                <a:schemeClr val="tx1">
                  <a:lumMod val="75000"/>
                  <a:lumOff val="25000"/>
                </a:schemeClr>
              </a:solidFill>
              <a:latin typeface="+mn-ea"/>
            </a:endParaRPr>
          </a:p>
          <a:p>
            <a:pPr algn="ctr">
              <a:lnSpc>
                <a:spcPct val="150000"/>
              </a:lnSpc>
            </a:pPr>
            <a:r>
              <a:rPr kumimoji="1" lang="ja-JP" altLang="en-US" sz="1600" b="1">
                <a:solidFill>
                  <a:schemeClr val="tx1">
                    <a:lumMod val="75000"/>
                    <a:lumOff val="25000"/>
                  </a:schemeClr>
                </a:solidFill>
                <a:latin typeface="+mn-ea"/>
              </a:rPr>
              <a:t>（比較検討）</a:t>
            </a:r>
            <a:endParaRPr kumimoji="1" lang="ja-JP" altLang="en-US" sz="1600" b="1" dirty="0">
              <a:solidFill>
                <a:schemeClr val="tx1">
                  <a:lumMod val="75000"/>
                  <a:lumOff val="25000"/>
                </a:schemeClr>
              </a:solidFill>
              <a:latin typeface="+mn-ea"/>
            </a:endParaRPr>
          </a:p>
        </p:txBody>
      </p:sp>
      <p:sp>
        <p:nvSpPr>
          <p:cNvPr id="22" name="テキスト ボックス 21">
            <a:extLst>
              <a:ext uri="{FF2B5EF4-FFF2-40B4-BE49-F238E27FC236}">
                <a16:creationId xmlns:a16="http://schemas.microsoft.com/office/drawing/2014/main" id="{4C867411-8005-AE44-A85E-E6880BFA3704}"/>
              </a:ext>
            </a:extLst>
          </p:cNvPr>
          <p:cNvSpPr txBox="1"/>
          <p:nvPr/>
        </p:nvSpPr>
        <p:spPr>
          <a:xfrm>
            <a:off x="381793" y="5485627"/>
            <a:ext cx="1858152" cy="672685"/>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購入</a:t>
            </a:r>
            <a:endParaRPr kumimoji="1" lang="en-US" altLang="ja-JP" sz="1600" b="1" dirty="0">
              <a:solidFill>
                <a:schemeClr val="tx1">
                  <a:lumMod val="75000"/>
                  <a:lumOff val="25000"/>
                </a:schemeClr>
              </a:solidFill>
              <a:latin typeface="+mn-ea"/>
            </a:endParaRPr>
          </a:p>
          <a:p>
            <a:pPr algn="ctr">
              <a:lnSpc>
                <a:spcPct val="150000"/>
              </a:lnSpc>
            </a:pPr>
            <a:r>
              <a:rPr kumimoji="1" lang="ja-JP" altLang="en-US" sz="1600" b="1">
                <a:solidFill>
                  <a:schemeClr val="tx1">
                    <a:lumMod val="75000"/>
                    <a:lumOff val="25000"/>
                  </a:schemeClr>
                </a:solidFill>
                <a:latin typeface="+mn-ea"/>
              </a:rPr>
              <a:t>（行動）</a:t>
            </a:r>
            <a:endParaRPr kumimoji="1" lang="ja-JP" altLang="en-US" sz="1600" b="1" dirty="0">
              <a:solidFill>
                <a:schemeClr val="tx1">
                  <a:lumMod val="75000"/>
                  <a:lumOff val="25000"/>
                </a:schemeClr>
              </a:solidFill>
              <a:latin typeface="+mn-ea"/>
            </a:endParaRPr>
          </a:p>
        </p:txBody>
      </p:sp>
      <p:sp>
        <p:nvSpPr>
          <p:cNvPr id="49" name="テキスト ボックス 48">
            <a:extLst>
              <a:ext uri="{FF2B5EF4-FFF2-40B4-BE49-F238E27FC236}">
                <a16:creationId xmlns:a16="http://schemas.microsoft.com/office/drawing/2014/main" id="{33970043-7461-B14C-AA99-C40EE55095FE}"/>
              </a:ext>
            </a:extLst>
          </p:cNvPr>
          <p:cNvSpPr txBox="1"/>
          <p:nvPr/>
        </p:nvSpPr>
        <p:spPr>
          <a:xfrm>
            <a:off x="356838" y="750942"/>
            <a:ext cx="1883094"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プロセス</a:t>
            </a:r>
            <a:endParaRPr kumimoji="1" lang="ja-JP" altLang="en-US" sz="1600" b="1"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844964C7-2B7C-9B40-9AAD-98054655D481}"/>
              </a:ext>
            </a:extLst>
          </p:cNvPr>
          <p:cNvSpPr/>
          <p:nvPr/>
        </p:nvSpPr>
        <p:spPr>
          <a:xfrm>
            <a:off x="2283713" y="686423"/>
            <a:ext cx="7273909"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C72B2FE2-FB91-374C-AC98-59FA5FB2A426}"/>
              </a:ext>
            </a:extLst>
          </p:cNvPr>
          <p:cNvSpPr txBox="1"/>
          <p:nvPr/>
        </p:nvSpPr>
        <p:spPr>
          <a:xfrm>
            <a:off x="2486603" y="750942"/>
            <a:ext cx="139851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指標</a:t>
            </a:r>
            <a:endParaRPr kumimoji="1" lang="ja-JP" altLang="en-US" sz="1600" b="1" dirty="0">
              <a:solidFill>
                <a:schemeClr val="tx1">
                  <a:lumMod val="75000"/>
                  <a:lumOff val="25000"/>
                </a:schemeClr>
              </a:solidFill>
              <a:latin typeface="+mn-ea"/>
            </a:endParaRPr>
          </a:p>
        </p:txBody>
      </p:sp>
      <p:cxnSp>
        <p:nvCxnSpPr>
          <p:cNvPr id="10" name="直線コネクタ 9">
            <a:extLst>
              <a:ext uri="{FF2B5EF4-FFF2-40B4-BE49-F238E27FC236}">
                <a16:creationId xmlns:a16="http://schemas.microsoft.com/office/drawing/2014/main" id="{FD3AF5DC-1C50-8440-BF30-467E028F09AC}"/>
              </a:ext>
            </a:extLst>
          </p:cNvPr>
          <p:cNvCxnSpPr>
            <a:cxnSpLocks/>
          </p:cNvCxnSpPr>
          <p:nvPr/>
        </p:nvCxnSpPr>
        <p:spPr>
          <a:xfrm flipV="1">
            <a:off x="2275609"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10B713E-2903-974A-855C-B2EDD7072A41}"/>
              </a:ext>
            </a:extLst>
          </p:cNvPr>
          <p:cNvCxnSpPr>
            <a:cxnSpLocks/>
          </p:cNvCxnSpPr>
          <p:nvPr/>
        </p:nvCxnSpPr>
        <p:spPr>
          <a:xfrm flipV="1">
            <a:off x="409611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8347B5-81E4-2B47-951E-5D1D0B91FDDB}"/>
              </a:ext>
            </a:extLst>
          </p:cNvPr>
          <p:cNvCxnSpPr>
            <a:cxnSpLocks/>
          </p:cNvCxnSpPr>
          <p:nvPr/>
        </p:nvCxnSpPr>
        <p:spPr>
          <a:xfrm flipV="1">
            <a:off x="9557623"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229D634-9DF7-5A48-B8EA-458DCEF64088}"/>
              </a:ext>
            </a:extLst>
          </p:cNvPr>
          <p:cNvCxnSpPr>
            <a:cxnSpLocks/>
          </p:cNvCxnSpPr>
          <p:nvPr/>
        </p:nvCxnSpPr>
        <p:spPr>
          <a:xfrm flipV="1">
            <a:off x="7737122"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6C4C8C3-2C09-8143-9E6E-EF757443CF4A}"/>
              </a:ext>
            </a:extLst>
          </p:cNvPr>
          <p:cNvSpPr txBox="1"/>
          <p:nvPr/>
        </p:nvSpPr>
        <p:spPr>
          <a:xfrm>
            <a:off x="2395233" y="1264543"/>
            <a:ext cx="1581257" cy="708464"/>
          </a:xfrm>
          <a:prstGeom prst="rect">
            <a:avLst/>
          </a:prstGeom>
          <a:noFill/>
        </p:spPr>
        <p:txBody>
          <a:bodyPr wrap="square" rtlCol="0" anchor="t">
            <a:spAutoFit/>
          </a:bodyPr>
          <a:lstStyle/>
          <a:p>
            <a:pPr>
              <a:lnSpc>
                <a:spcPct val="150000"/>
              </a:lnSpc>
            </a:pPr>
            <a:r>
              <a:rPr kumimoji="1" lang="en-US" altLang="ja-JP" sz="1400" dirty="0">
                <a:solidFill>
                  <a:schemeClr val="tx1">
                    <a:lumMod val="75000"/>
                    <a:lumOff val="25000"/>
                  </a:schemeClr>
                </a:solidFill>
                <a:latin typeface="+mn-ea"/>
              </a:rPr>
              <a:t>Web</a:t>
            </a:r>
            <a:r>
              <a:rPr kumimoji="1" lang="ja-JP" altLang="en-US" sz="1400">
                <a:solidFill>
                  <a:schemeClr val="tx1">
                    <a:lumMod val="75000"/>
                    <a:lumOff val="25000"/>
                  </a:schemeClr>
                </a:solidFill>
                <a:latin typeface="+mn-ea"/>
              </a:rPr>
              <a:t>サイトの月間訪問者数</a:t>
            </a:r>
            <a:endParaRPr kumimoji="1" lang="en-US" altLang="ja-JP" sz="1400" dirty="0">
              <a:solidFill>
                <a:schemeClr val="tx1">
                  <a:lumMod val="75000"/>
                  <a:lumOff val="25000"/>
                </a:schemeClr>
              </a:solidFill>
              <a:latin typeface="+mn-ea"/>
            </a:endParaRPr>
          </a:p>
        </p:txBody>
      </p:sp>
      <p:sp>
        <p:nvSpPr>
          <p:cNvPr id="26" name="テキスト ボックス 25">
            <a:extLst>
              <a:ext uri="{FF2B5EF4-FFF2-40B4-BE49-F238E27FC236}">
                <a16:creationId xmlns:a16="http://schemas.microsoft.com/office/drawing/2014/main" id="{E84851E4-4CD4-5B43-A65A-B89AD39B4A48}"/>
              </a:ext>
            </a:extLst>
          </p:cNvPr>
          <p:cNvSpPr txBox="1"/>
          <p:nvPr/>
        </p:nvSpPr>
        <p:spPr>
          <a:xfrm>
            <a:off x="2395233" y="2601115"/>
            <a:ext cx="158125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商品紹介ページの訪問者数</a:t>
            </a:r>
            <a:endParaRPr kumimoji="1" lang="en-US" altLang="ja-JP" sz="1400" dirty="0">
              <a:solidFill>
                <a:schemeClr val="tx1">
                  <a:lumMod val="75000"/>
                  <a:lumOff val="25000"/>
                </a:schemeClr>
              </a:solidFill>
              <a:latin typeface="+mn-ea"/>
            </a:endParaRPr>
          </a:p>
        </p:txBody>
      </p:sp>
      <p:sp>
        <p:nvSpPr>
          <p:cNvPr id="27" name="テキスト ボックス 26">
            <a:extLst>
              <a:ext uri="{FF2B5EF4-FFF2-40B4-BE49-F238E27FC236}">
                <a16:creationId xmlns:a16="http://schemas.microsoft.com/office/drawing/2014/main" id="{830211AF-933B-6943-B25B-B771F7DEF7CE}"/>
              </a:ext>
            </a:extLst>
          </p:cNvPr>
          <p:cNvSpPr txBox="1"/>
          <p:nvPr/>
        </p:nvSpPr>
        <p:spPr>
          <a:xfrm>
            <a:off x="2395233" y="3937687"/>
            <a:ext cx="1581257" cy="708464"/>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買い物カゴに商品を入れた利用者数</a:t>
            </a:r>
            <a:endParaRPr kumimoji="1" lang="en-US" altLang="ja-JP" sz="1400"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20822F12-826A-B541-B573-F6BD0F85D7E5}"/>
              </a:ext>
            </a:extLst>
          </p:cNvPr>
          <p:cNvSpPr txBox="1"/>
          <p:nvPr/>
        </p:nvSpPr>
        <p:spPr>
          <a:xfrm>
            <a:off x="2395233" y="5274259"/>
            <a:ext cx="1581257" cy="385298"/>
          </a:xfrm>
          <a:prstGeom prst="rect">
            <a:avLst/>
          </a:prstGeom>
          <a:noFill/>
        </p:spPr>
        <p:txBody>
          <a:bodyPr wrap="square" rtlCol="0" anchor="t">
            <a:spAutoFit/>
          </a:bodyPr>
          <a:lstStyle/>
          <a:p>
            <a:pPr>
              <a:lnSpc>
                <a:spcPct val="150000"/>
              </a:lnSpc>
            </a:pPr>
            <a:r>
              <a:rPr kumimoji="1" lang="ja-JP" altLang="en-US" sz="1400">
                <a:solidFill>
                  <a:schemeClr val="tx1">
                    <a:lumMod val="75000"/>
                    <a:lumOff val="25000"/>
                  </a:schemeClr>
                </a:solidFill>
                <a:latin typeface="+mn-ea"/>
              </a:rPr>
              <a:t>購入者数</a:t>
            </a:r>
            <a:endParaRPr kumimoji="1" lang="en-US" altLang="ja-JP" sz="1400"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EDCEE90D-8D2C-0743-A794-7D3F5BAF5BC4}"/>
              </a:ext>
            </a:extLst>
          </p:cNvPr>
          <p:cNvSpPr txBox="1"/>
          <p:nvPr/>
        </p:nvSpPr>
        <p:spPr>
          <a:xfrm>
            <a:off x="4307107" y="750942"/>
            <a:ext cx="139851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結果</a:t>
            </a:r>
            <a:endParaRPr kumimoji="1" lang="ja-JP" altLang="en-US" sz="1600" b="1" dirty="0">
              <a:solidFill>
                <a:schemeClr val="tx1">
                  <a:lumMod val="75000"/>
                  <a:lumOff val="25000"/>
                </a:schemeClr>
              </a:solidFill>
              <a:latin typeface="+mn-ea"/>
            </a:endParaRPr>
          </a:p>
        </p:txBody>
      </p:sp>
      <p:cxnSp>
        <p:nvCxnSpPr>
          <p:cNvPr id="30" name="直線コネクタ 29">
            <a:extLst>
              <a:ext uri="{FF2B5EF4-FFF2-40B4-BE49-F238E27FC236}">
                <a16:creationId xmlns:a16="http://schemas.microsoft.com/office/drawing/2014/main" id="{D1A2A133-7DA1-D44F-9253-08DA3C8AF6E0}"/>
              </a:ext>
            </a:extLst>
          </p:cNvPr>
          <p:cNvCxnSpPr>
            <a:cxnSpLocks/>
          </p:cNvCxnSpPr>
          <p:nvPr/>
        </p:nvCxnSpPr>
        <p:spPr>
          <a:xfrm flipV="1">
            <a:off x="5916617"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F7DEBD8-B8C3-DD48-B535-0FCD925E2B1B}"/>
              </a:ext>
            </a:extLst>
          </p:cNvPr>
          <p:cNvSpPr txBox="1"/>
          <p:nvPr/>
        </p:nvSpPr>
        <p:spPr>
          <a:xfrm>
            <a:off x="6127611" y="750942"/>
            <a:ext cx="139851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割合</a:t>
            </a:r>
            <a:endParaRPr kumimoji="1" lang="ja-JP" altLang="en-US" sz="1600" b="1" dirty="0">
              <a:solidFill>
                <a:schemeClr val="tx1">
                  <a:lumMod val="75000"/>
                  <a:lumOff val="25000"/>
                </a:schemeClr>
              </a:solidFill>
              <a:latin typeface="+mn-ea"/>
            </a:endParaRPr>
          </a:p>
        </p:txBody>
      </p:sp>
      <p:sp>
        <p:nvSpPr>
          <p:cNvPr id="32" name="テキスト ボックス 31">
            <a:extLst>
              <a:ext uri="{FF2B5EF4-FFF2-40B4-BE49-F238E27FC236}">
                <a16:creationId xmlns:a16="http://schemas.microsoft.com/office/drawing/2014/main" id="{972ED41E-4C56-124D-98F0-432156158627}"/>
              </a:ext>
            </a:extLst>
          </p:cNvPr>
          <p:cNvSpPr txBox="1"/>
          <p:nvPr/>
        </p:nvSpPr>
        <p:spPr>
          <a:xfrm>
            <a:off x="7948115" y="750942"/>
            <a:ext cx="1398517"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目標値</a:t>
            </a:r>
            <a:endParaRPr kumimoji="1" lang="ja-JP" altLang="en-US" sz="1600" b="1" dirty="0">
              <a:solidFill>
                <a:schemeClr val="tx1">
                  <a:lumMod val="75000"/>
                  <a:lumOff val="25000"/>
                </a:schemeClr>
              </a:solidFill>
              <a:latin typeface="+mn-ea"/>
            </a:endParaRPr>
          </a:p>
        </p:txBody>
      </p:sp>
      <p:sp>
        <p:nvSpPr>
          <p:cNvPr id="34" name="テキスト ボックス 33">
            <a:extLst>
              <a:ext uri="{FF2B5EF4-FFF2-40B4-BE49-F238E27FC236}">
                <a16:creationId xmlns:a16="http://schemas.microsoft.com/office/drawing/2014/main" id="{C893CCA2-6654-BA47-82DD-741E89A71886}"/>
              </a:ext>
            </a:extLst>
          </p:cNvPr>
          <p:cNvSpPr txBox="1"/>
          <p:nvPr/>
        </p:nvSpPr>
        <p:spPr>
          <a:xfrm>
            <a:off x="4215737" y="1658364"/>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13,450</a:t>
            </a:r>
            <a:r>
              <a:rPr kumimoji="1" lang="ja-JP" altLang="en-US" sz="1400">
                <a:solidFill>
                  <a:schemeClr val="tx1">
                    <a:lumMod val="75000"/>
                    <a:lumOff val="25000"/>
                  </a:schemeClr>
                </a:solidFill>
                <a:latin typeface="+mn-ea"/>
              </a:rPr>
              <a:t>人</a:t>
            </a:r>
            <a:endParaRPr kumimoji="1" lang="en-US" altLang="ja-JP" sz="1400"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23A0CDC6-EAD7-664D-858F-40B3428B33A6}"/>
              </a:ext>
            </a:extLst>
          </p:cNvPr>
          <p:cNvSpPr txBox="1"/>
          <p:nvPr/>
        </p:nvSpPr>
        <p:spPr>
          <a:xfrm>
            <a:off x="4215737" y="2994935"/>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11,298</a:t>
            </a:r>
            <a:r>
              <a:rPr kumimoji="1" lang="ja-JP" altLang="en-US" sz="1400">
                <a:solidFill>
                  <a:schemeClr val="tx1">
                    <a:lumMod val="75000"/>
                    <a:lumOff val="25000"/>
                  </a:schemeClr>
                </a:solidFill>
                <a:latin typeface="+mn-ea"/>
              </a:rPr>
              <a:t>人</a:t>
            </a:r>
            <a:endParaRPr kumimoji="1" lang="en-US" altLang="ja-JP" sz="1400"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492C3F8F-BDA0-7E44-860A-E8F4D9D8E46E}"/>
              </a:ext>
            </a:extLst>
          </p:cNvPr>
          <p:cNvSpPr txBox="1"/>
          <p:nvPr/>
        </p:nvSpPr>
        <p:spPr>
          <a:xfrm>
            <a:off x="4215737" y="4331506"/>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4,304</a:t>
            </a:r>
            <a:r>
              <a:rPr kumimoji="1" lang="ja-JP" altLang="en-US" sz="1400">
                <a:solidFill>
                  <a:schemeClr val="tx1">
                    <a:lumMod val="75000"/>
                    <a:lumOff val="25000"/>
                  </a:schemeClr>
                </a:solidFill>
                <a:latin typeface="+mn-ea"/>
              </a:rPr>
              <a:t>人</a:t>
            </a:r>
            <a:endParaRPr kumimoji="1" lang="en-US" altLang="ja-JP" sz="1400" dirty="0">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A0270935-46B7-0740-9989-14631C290B43}"/>
              </a:ext>
            </a:extLst>
          </p:cNvPr>
          <p:cNvSpPr txBox="1"/>
          <p:nvPr/>
        </p:nvSpPr>
        <p:spPr>
          <a:xfrm>
            <a:off x="4215737" y="5668077"/>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942</a:t>
            </a:r>
            <a:r>
              <a:rPr kumimoji="1" lang="ja-JP" altLang="en-US" sz="1400">
                <a:solidFill>
                  <a:schemeClr val="tx1">
                    <a:lumMod val="75000"/>
                    <a:lumOff val="25000"/>
                  </a:schemeClr>
                </a:solidFill>
                <a:latin typeface="+mn-ea"/>
              </a:rPr>
              <a:t>人</a:t>
            </a:r>
            <a:endParaRPr kumimoji="1" lang="en-US" altLang="ja-JP" sz="1400" dirty="0">
              <a:solidFill>
                <a:schemeClr val="tx1">
                  <a:lumMod val="75000"/>
                  <a:lumOff val="25000"/>
                </a:schemeClr>
              </a:solidFill>
              <a:latin typeface="+mn-ea"/>
            </a:endParaRPr>
          </a:p>
        </p:txBody>
      </p:sp>
      <p:sp>
        <p:nvSpPr>
          <p:cNvPr id="39" name="テキスト ボックス 38">
            <a:extLst>
              <a:ext uri="{FF2B5EF4-FFF2-40B4-BE49-F238E27FC236}">
                <a16:creationId xmlns:a16="http://schemas.microsoft.com/office/drawing/2014/main" id="{0BF8E24A-EB4C-C347-934E-4219BABF5E70}"/>
              </a:ext>
            </a:extLst>
          </p:cNvPr>
          <p:cNvSpPr txBox="1"/>
          <p:nvPr/>
        </p:nvSpPr>
        <p:spPr>
          <a:xfrm>
            <a:off x="6036241" y="1658364"/>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100%</a:t>
            </a:r>
          </a:p>
        </p:txBody>
      </p:sp>
      <p:sp>
        <p:nvSpPr>
          <p:cNvPr id="40" name="テキスト ボックス 39">
            <a:extLst>
              <a:ext uri="{FF2B5EF4-FFF2-40B4-BE49-F238E27FC236}">
                <a16:creationId xmlns:a16="http://schemas.microsoft.com/office/drawing/2014/main" id="{0EB6B1FE-9E87-6B4D-B7D6-CF2904C74EC6}"/>
              </a:ext>
            </a:extLst>
          </p:cNvPr>
          <p:cNvSpPr txBox="1"/>
          <p:nvPr/>
        </p:nvSpPr>
        <p:spPr>
          <a:xfrm>
            <a:off x="6036241" y="2994935"/>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84%</a:t>
            </a:r>
          </a:p>
        </p:txBody>
      </p:sp>
      <p:sp>
        <p:nvSpPr>
          <p:cNvPr id="41" name="テキスト ボックス 40">
            <a:extLst>
              <a:ext uri="{FF2B5EF4-FFF2-40B4-BE49-F238E27FC236}">
                <a16:creationId xmlns:a16="http://schemas.microsoft.com/office/drawing/2014/main" id="{9B19E2E1-E8F8-154B-9580-D0AA612A2875}"/>
              </a:ext>
            </a:extLst>
          </p:cNvPr>
          <p:cNvSpPr txBox="1"/>
          <p:nvPr/>
        </p:nvSpPr>
        <p:spPr>
          <a:xfrm>
            <a:off x="6036241" y="4331506"/>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32%</a:t>
            </a:r>
          </a:p>
        </p:txBody>
      </p:sp>
      <p:sp>
        <p:nvSpPr>
          <p:cNvPr id="42" name="テキスト ボックス 41">
            <a:extLst>
              <a:ext uri="{FF2B5EF4-FFF2-40B4-BE49-F238E27FC236}">
                <a16:creationId xmlns:a16="http://schemas.microsoft.com/office/drawing/2014/main" id="{334C9060-E011-9349-B63A-81768DB83938}"/>
              </a:ext>
            </a:extLst>
          </p:cNvPr>
          <p:cNvSpPr txBox="1"/>
          <p:nvPr/>
        </p:nvSpPr>
        <p:spPr>
          <a:xfrm>
            <a:off x="6036241" y="5668077"/>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7%</a:t>
            </a:r>
          </a:p>
        </p:txBody>
      </p:sp>
      <p:sp>
        <p:nvSpPr>
          <p:cNvPr id="44" name="テキスト ボックス 43">
            <a:extLst>
              <a:ext uri="{FF2B5EF4-FFF2-40B4-BE49-F238E27FC236}">
                <a16:creationId xmlns:a16="http://schemas.microsoft.com/office/drawing/2014/main" id="{37A8F854-0A1D-8747-8A5A-1653C311F726}"/>
              </a:ext>
            </a:extLst>
          </p:cNvPr>
          <p:cNvSpPr txBox="1"/>
          <p:nvPr/>
        </p:nvSpPr>
        <p:spPr>
          <a:xfrm>
            <a:off x="7856745" y="1658364"/>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100%</a:t>
            </a:r>
          </a:p>
        </p:txBody>
      </p:sp>
      <p:sp>
        <p:nvSpPr>
          <p:cNvPr id="45" name="テキスト ボックス 44">
            <a:extLst>
              <a:ext uri="{FF2B5EF4-FFF2-40B4-BE49-F238E27FC236}">
                <a16:creationId xmlns:a16="http://schemas.microsoft.com/office/drawing/2014/main" id="{DA30990B-45EF-9746-9B69-E835114C1475}"/>
              </a:ext>
            </a:extLst>
          </p:cNvPr>
          <p:cNvSpPr txBox="1"/>
          <p:nvPr/>
        </p:nvSpPr>
        <p:spPr>
          <a:xfrm>
            <a:off x="7856745" y="2994935"/>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75%</a:t>
            </a:r>
          </a:p>
        </p:txBody>
      </p:sp>
      <p:sp>
        <p:nvSpPr>
          <p:cNvPr id="46" name="テキスト ボックス 45">
            <a:extLst>
              <a:ext uri="{FF2B5EF4-FFF2-40B4-BE49-F238E27FC236}">
                <a16:creationId xmlns:a16="http://schemas.microsoft.com/office/drawing/2014/main" id="{A30BF436-F425-C344-A375-D046EC219FE4}"/>
              </a:ext>
            </a:extLst>
          </p:cNvPr>
          <p:cNvSpPr txBox="1"/>
          <p:nvPr/>
        </p:nvSpPr>
        <p:spPr>
          <a:xfrm>
            <a:off x="7856745" y="4331506"/>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50%</a:t>
            </a:r>
          </a:p>
        </p:txBody>
      </p:sp>
      <p:sp>
        <p:nvSpPr>
          <p:cNvPr id="47" name="テキスト ボックス 46">
            <a:extLst>
              <a:ext uri="{FF2B5EF4-FFF2-40B4-BE49-F238E27FC236}">
                <a16:creationId xmlns:a16="http://schemas.microsoft.com/office/drawing/2014/main" id="{E8BA4F47-E7CD-0F4E-A363-8A675044D922}"/>
              </a:ext>
            </a:extLst>
          </p:cNvPr>
          <p:cNvSpPr txBox="1"/>
          <p:nvPr/>
        </p:nvSpPr>
        <p:spPr>
          <a:xfrm>
            <a:off x="7856745" y="5668077"/>
            <a:ext cx="1581257" cy="307777"/>
          </a:xfrm>
          <a:prstGeom prst="rect">
            <a:avLst/>
          </a:prstGeom>
          <a:noFill/>
        </p:spPr>
        <p:txBody>
          <a:bodyPr wrap="square" rtlCol="0" anchor="ctr">
            <a:spAutoFit/>
          </a:bodyPr>
          <a:lstStyle/>
          <a:p>
            <a:pPr algn="ctr"/>
            <a:r>
              <a:rPr kumimoji="1" lang="en-US" altLang="ja-JP" sz="1400" dirty="0">
                <a:solidFill>
                  <a:schemeClr val="tx1">
                    <a:lumMod val="75000"/>
                    <a:lumOff val="25000"/>
                  </a:schemeClr>
                </a:solidFill>
                <a:latin typeface="+mn-ea"/>
              </a:rPr>
              <a:t>25%</a:t>
            </a:r>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361270"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52_</a:t>
            </a:r>
            <a:r>
              <a:rPr lang="ja-JP" altLang="en-US" sz="1200" b="1">
                <a:solidFill>
                  <a:schemeClr val="tx1">
                    <a:lumMod val="75000"/>
                    <a:lumOff val="25000"/>
                  </a:schemeClr>
                </a:solidFill>
                <a:latin typeface="+mn-ea"/>
              </a:rPr>
              <a:t>ファネル分析</a:t>
            </a:r>
            <a:endParaRPr kumimoji="1" lang="ja-JP" altLang="en-US" sz="12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7E9CC9F6-1D57-8E41-B4C9-20348A1FB96F}"/>
              </a:ext>
            </a:extLst>
          </p:cNvPr>
          <p:cNvCxnSpPr>
            <a:cxnSpLocks/>
          </p:cNvCxnSpPr>
          <p:nvPr/>
        </p:nvCxnSpPr>
        <p:spPr>
          <a:xfrm>
            <a:off x="356841"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2AC3B8E-1DF0-2C4D-BA4E-53EF8B34AF4E}"/>
              </a:ext>
            </a:extLst>
          </p:cNvPr>
          <p:cNvCxnSpPr>
            <a:cxnSpLocks/>
          </p:cNvCxnSpPr>
          <p:nvPr/>
        </p:nvCxnSpPr>
        <p:spPr>
          <a:xfrm flipH="1">
            <a:off x="356841" y="2480538"/>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AED60E2-AA75-BD46-A7F9-E4B71DFC1749}"/>
              </a:ext>
            </a:extLst>
          </p:cNvPr>
          <p:cNvCxnSpPr>
            <a:cxnSpLocks/>
          </p:cNvCxnSpPr>
          <p:nvPr/>
        </p:nvCxnSpPr>
        <p:spPr>
          <a:xfrm flipH="1">
            <a:off x="356841" y="381710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6262FE0-8D35-1245-ACF2-1E5C787C011F}"/>
              </a:ext>
            </a:extLst>
          </p:cNvPr>
          <p:cNvCxnSpPr>
            <a:cxnSpLocks/>
          </p:cNvCxnSpPr>
          <p:nvPr/>
        </p:nvCxnSpPr>
        <p:spPr>
          <a:xfrm flipH="1">
            <a:off x="356841" y="515368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D1AD594-D7FA-944A-AF49-AB617FDC8735}"/>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84E3092-2D5A-BB4F-A11E-BB3EA8BF4B47}"/>
              </a:ext>
            </a:extLst>
          </p:cNvPr>
          <p:cNvCxnSpPr>
            <a:cxnSpLocks/>
          </p:cNvCxnSpPr>
          <p:nvPr/>
        </p:nvCxnSpPr>
        <p:spPr>
          <a:xfrm>
            <a:off x="356841" y="1143967"/>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0198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5758308"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53_</a:t>
            </a:r>
            <a:r>
              <a:rPr lang="ja-JP" altLang="en-US" sz="1200" b="1">
                <a:solidFill>
                  <a:schemeClr val="tx1">
                    <a:lumMod val="75000"/>
                    <a:lumOff val="25000"/>
                  </a:schemeClr>
                </a:solidFill>
                <a:latin typeface="+mn-ea"/>
              </a:rPr>
              <a:t>相関分析（</a:t>
            </a:r>
            <a:r>
              <a:rPr lang="en-US" altLang="ja-JP" sz="1200" b="1" dirty="0">
                <a:solidFill>
                  <a:schemeClr val="tx1">
                    <a:lumMod val="75000"/>
                    <a:lumOff val="25000"/>
                  </a:schemeClr>
                </a:solidFill>
                <a:latin typeface="+mn-ea"/>
              </a:rPr>
              <a:t>2</a:t>
            </a:r>
            <a:r>
              <a:rPr lang="ja-JP" altLang="en-US" sz="1200" b="1">
                <a:solidFill>
                  <a:schemeClr val="tx1">
                    <a:lumMod val="75000"/>
                    <a:lumOff val="25000"/>
                  </a:schemeClr>
                </a:solidFill>
                <a:latin typeface="+mn-ea"/>
              </a:rPr>
              <a:t>つの変量を設定し、収集したデータをプロットしてみましょう）</a:t>
            </a:r>
            <a:endParaRPr lang="en-US" altLang="ja-JP" sz="1200" b="1" dirty="0">
              <a:solidFill>
                <a:schemeClr val="tx1">
                  <a:lumMod val="75000"/>
                  <a:lumOff val="25000"/>
                </a:schemeClr>
              </a:solidFill>
              <a:latin typeface="+mn-ea"/>
            </a:endParaRPr>
          </a:p>
        </p:txBody>
      </p:sp>
      <p:sp>
        <p:nvSpPr>
          <p:cNvPr id="6" name="テキスト ボックス 5">
            <a:extLst>
              <a:ext uri="{FF2B5EF4-FFF2-40B4-BE49-F238E27FC236}">
                <a16:creationId xmlns:a16="http://schemas.microsoft.com/office/drawing/2014/main" id="{D51F8EF1-1732-8240-A237-BA4B4644FDCF}"/>
              </a:ext>
            </a:extLst>
          </p:cNvPr>
          <p:cNvSpPr txBox="1"/>
          <p:nvPr/>
        </p:nvSpPr>
        <p:spPr>
          <a:xfrm>
            <a:off x="7894988" y="238540"/>
            <a:ext cx="1662635" cy="276999"/>
          </a:xfrm>
          <a:prstGeom prst="rect">
            <a:avLst/>
          </a:prstGeom>
          <a:solidFill>
            <a:srgbClr val="00B050"/>
          </a:solidFill>
        </p:spPr>
        <p:txBody>
          <a:bodyPr wrap="none" rtlCol="0">
            <a:spAutoFit/>
          </a:bodyPr>
          <a:lstStyle/>
          <a:p>
            <a:pPr algn="r"/>
            <a:r>
              <a:rPr kumimoji="1" lang="en-US" altLang="ja-JP" sz="1200" b="1" dirty="0">
                <a:solidFill>
                  <a:schemeClr val="bg1"/>
                </a:solidFill>
                <a:latin typeface="+mn-ea"/>
              </a:rPr>
              <a:t>※Excel</a:t>
            </a:r>
            <a:r>
              <a:rPr kumimoji="1" lang="ja-JP" altLang="en-US" sz="1200" b="1">
                <a:solidFill>
                  <a:schemeClr val="bg1"/>
                </a:solidFill>
                <a:latin typeface="+mn-ea"/>
              </a:rPr>
              <a:t>版データあり</a:t>
            </a:r>
            <a:endParaRPr kumimoji="1" lang="ja-JP" altLang="en-US" sz="1200" b="1" dirty="0">
              <a:solidFill>
                <a:schemeClr val="bg1"/>
              </a:solidFill>
              <a:latin typeface="+mn-ea"/>
            </a:endParaRPr>
          </a:p>
        </p:txBody>
      </p:sp>
      <p:sp>
        <p:nvSpPr>
          <p:cNvPr id="7" name="テキスト ボックス 6">
            <a:extLst>
              <a:ext uri="{FF2B5EF4-FFF2-40B4-BE49-F238E27FC236}">
                <a16:creationId xmlns:a16="http://schemas.microsoft.com/office/drawing/2014/main" id="{A1B62F79-2836-3A4A-BB34-C50AD6E4886E}"/>
              </a:ext>
            </a:extLst>
          </p:cNvPr>
          <p:cNvSpPr txBox="1"/>
          <p:nvPr/>
        </p:nvSpPr>
        <p:spPr>
          <a:xfrm>
            <a:off x="4710783" y="6243326"/>
            <a:ext cx="1082348" cy="307777"/>
          </a:xfrm>
          <a:prstGeom prst="rect">
            <a:avLst/>
          </a:prstGeom>
          <a:noFill/>
        </p:spPr>
        <p:txBody>
          <a:bodyPr vert="horz" wrap="none" rtlCol="0" anchor="ctr">
            <a:spAutoFit/>
          </a:bodyPr>
          <a:lstStyle/>
          <a:p>
            <a:pPr algn="ctr"/>
            <a:r>
              <a:rPr lang="ja-JP" altLang="en-US" sz="1400" b="1">
                <a:solidFill>
                  <a:srgbClr val="262626"/>
                </a:solidFill>
                <a:latin typeface="+mn-ea"/>
                <a:cs typeface="メイリオ"/>
              </a:rPr>
              <a:t>年齢（歳）</a:t>
            </a:r>
            <a:endParaRPr lang="en-US" altLang="ja-JP" sz="1400" b="1" dirty="0">
              <a:solidFill>
                <a:srgbClr val="262626"/>
              </a:solidFill>
              <a:latin typeface="+mn-ea"/>
              <a:cs typeface="メイリオ"/>
            </a:endParaRPr>
          </a:p>
        </p:txBody>
      </p:sp>
      <p:sp>
        <p:nvSpPr>
          <p:cNvPr id="8" name="テキスト ボックス 7">
            <a:extLst>
              <a:ext uri="{FF2B5EF4-FFF2-40B4-BE49-F238E27FC236}">
                <a16:creationId xmlns:a16="http://schemas.microsoft.com/office/drawing/2014/main" id="{8312C838-E7B2-F241-BD8E-FED49A8B1F08}"/>
              </a:ext>
            </a:extLst>
          </p:cNvPr>
          <p:cNvSpPr txBox="1"/>
          <p:nvPr/>
        </p:nvSpPr>
        <p:spPr>
          <a:xfrm>
            <a:off x="8845168"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70</a:t>
            </a:r>
          </a:p>
        </p:txBody>
      </p:sp>
      <p:sp>
        <p:nvSpPr>
          <p:cNvPr id="9" name="テキスト ボックス 8">
            <a:extLst>
              <a:ext uri="{FF2B5EF4-FFF2-40B4-BE49-F238E27FC236}">
                <a16:creationId xmlns:a16="http://schemas.microsoft.com/office/drawing/2014/main" id="{C941F4D6-1FD3-E04C-8F39-F2D39E2C914E}"/>
              </a:ext>
            </a:extLst>
          </p:cNvPr>
          <p:cNvSpPr txBox="1"/>
          <p:nvPr/>
        </p:nvSpPr>
        <p:spPr>
          <a:xfrm>
            <a:off x="7754328"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60</a:t>
            </a:r>
          </a:p>
        </p:txBody>
      </p:sp>
      <p:sp>
        <p:nvSpPr>
          <p:cNvPr id="10" name="テキスト ボックス 9">
            <a:extLst>
              <a:ext uri="{FF2B5EF4-FFF2-40B4-BE49-F238E27FC236}">
                <a16:creationId xmlns:a16="http://schemas.microsoft.com/office/drawing/2014/main" id="{B240D19F-C825-E142-9069-B6A4FF27D0A2}"/>
              </a:ext>
            </a:extLst>
          </p:cNvPr>
          <p:cNvSpPr txBox="1"/>
          <p:nvPr/>
        </p:nvSpPr>
        <p:spPr>
          <a:xfrm>
            <a:off x="6663490"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50</a:t>
            </a:r>
          </a:p>
        </p:txBody>
      </p:sp>
      <p:sp>
        <p:nvSpPr>
          <p:cNvPr id="11" name="テキスト ボックス 10">
            <a:extLst>
              <a:ext uri="{FF2B5EF4-FFF2-40B4-BE49-F238E27FC236}">
                <a16:creationId xmlns:a16="http://schemas.microsoft.com/office/drawing/2014/main" id="{CE4FF713-CDBF-5345-BF15-CE3A56A8FA70}"/>
              </a:ext>
            </a:extLst>
          </p:cNvPr>
          <p:cNvSpPr txBox="1"/>
          <p:nvPr/>
        </p:nvSpPr>
        <p:spPr>
          <a:xfrm>
            <a:off x="5572652"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40</a:t>
            </a:r>
          </a:p>
        </p:txBody>
      </p:sp>
      <p:sp>
        <p:nvSpPr>
          <p:cNvPr id="12" name="テキスト ボックス 11">
            <a:extLst>
              <a:ext uri="{FF2B5EF4-FFF2-40B4-BE49-F238E27FC236}">
                <a16:creationId xmlns:a16="http://schemas.microsoft.com/office/drawing/2014/main" id="{1CD080D6-49A5-604C-B6FA-890F65CC9DE9}"/>
              </a:ext>
            </a:extLst>
          </p:cNvPr>
          <p:cNvSpPr txBox="1"/>
          <p:nvPr/>
        </p:nvSpPr>
        <p:spPr>
          <a:xfrm>
            <a:off x="4481814"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30</a:t>
            </a:r>
          </a:p>
        </p:txBody>
      </p:sp>
      <p:sp>
        <p:nvSpPr>
          <p:cNvPr id="13" name="テキスト ボックス 12">
            <a:extLst>
              <a:ext uri="{FF2B5EF4-FFF2-40B4-BE49-F238E27FC236}">
                <a16:creationId xmlns:a16="http://schemas.microsoft.com/office/drawing/2014/main" id="{2859CB99-D08F-DD41-ABCC-DF73AE371889}"/>
              </a:ext>
            </a:extLst>
          </p:cNvPr>
          <p:cNvSpPr txBox="1"/>
          <p:nvPr/>
        </p:nvSpPr>
        <p:spPr>
          <a:xfrm>
            <a:off x="3390976"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20</a:t>
            </a:r>
          </a:p>
        </p:txBody>
      </p:sp>
      <p:sp>
        <p:nvSpPr>
          <p:cNvPr id="14" name="テキスト ボックス 13">
            <a:extLst>
              <a:ext uri="{FF2B5EF4-FFF2-40B4-BE49-F238E27FC236}">
                <a16:creationId xmlns:a16="http://schemas.microsoft.com/office/drawing/2014/main" id="{26D2699B-3174-2B4A-8A6E-D1389C218914}"/>
              </a:ext>
            </a:extLst>
          </p:cNvPr>
          <p:cNvSpPr txBox="1"/>
          <p:nvPr/>
        </p:nvSpPr>
        <p:spPr>
          <a:xfrm>
            <a:off x="2298386"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10</a:t>
            </a:r>
          </a:p>
        </p:txBody>
      </p:sp>
      <p:cxnSp>
        <p:nvCxnSpPr>
          <p:cNvPr id="15" name="直線コネクタ 14">
            <a:extLst>
              <a:ext uri="{FF2B5EF4-FFF2-40B4-BE49-F238E27FC236}">
                <a16:creationId xmlns:a16="http://schemas.microsoft.com/office/drawing/2014/main" id="{F3D1D1AD-38CE-844F-864A-0D848281FCC6}"/>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90BE7FE1-2AFC-5845-9423-15994678689A}"/>
              </a:ext>
            </a:extLst>
          </p:cNvPr>
          <p:cNvCxnSpPr>
            <a:cxnSpLocks/>
          </p:cNvCxnSpPr>
          <p:nvPr/>
        </p:nvCxnSpPr>
        <p:spPr>
          <a:xfrm>
            <a:off x="1344582" y="1620152"/>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56F0418-944B-9648-8165-FCB8F7719F35}"/>
              </a:ext>
            </a:extLst>
          </p:cNvPr>
          <p:cNvCxnSpPr>
            <a:cxnSpLocks/>
          </p:cNvCxnSpPr>
          <p:nvPr/>
        </p:nvCxnSpPr>
        <p:spPr>
          <a:xfrm>
            <a:off x="1344582" y="3697961"/>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F743F9EF-4F1F-5F46-92C4-E25065553530}"/>
              </a:ext>
            </a:extLst>
          </p:cNvPr>
          <p:cNvCxnSpPr>
            <a:cxnSpLocks/>
          </p:cNvCxnSpPr>
          <p:nvPr/>
        </p:nvCxnSpPr>
        <p:spPr>
          <a:xfrm>
            <a:off x="1344582" y="3005358"/>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2DAC53C3-8737-674C-ABDC-4D69DD178E99}"/>
              </a:ext>
            </a:extLst>
          </p:cNvPr>
          <p:cNvCxnSpPr>
            <a:cxnSpLocks/>
          </p:cNvCxnSpPr>
          <p:nvPr/>
        </p:nvCxnSpPr>
        <p:spPr>
          <a:xfrm>
            <a:off x="1344582" y="4390564"/>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2CE61DA-7A63-2843-8840-04C09B739E50}"/>
              </a:ext>
            </a:extLst>
          </p:cNvPr>
          <p:cNvCxnSpPr>
            <a:cxnSpLocks/>
          </p:cNvCxnSpPr>
          <p:nvPr/>
        </p:nvCxnSpPr>
        <p:spPr>
          <a:xfrm>
            <a:off x="1344582" y="5083167"/>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5018C88A-D571-D342-8E5E-8E733F1A14B0}"/>
              </a:ext>
            </a:extLst>
          </p:cNvPr>
          <p:cNvSpPr txBox="1"/>
          <p:nvPr/>
        </p:nvSpPr>
        <p:spPr>
          <a:xfrm>
            <a:off x="448593" y="927549"/>
            <a:ext cx="400110" cy="4850309"/>
          </a:xfrm>
          <a:prstGeom prst="rect">
            <a:avLst/>
          </a:prstGeom>
          <a:noFill/>
        </p:spPr>
        <p:txBody>
          <a:bodyPr vert="eaVert" wrap="square" rtlCol="0">
            <a:spAutoFit/>
          </a:bodyPr>
          <a:lstStyle/>
          <a:p>
            <a:pPr algn="ctr"/>
            <a:r>
              <a:rPr lang="ja-JP" altLang="en-US" sz="1400" b="1">
                <a:solidFill>
                  <a:srgbClr val="262626"/>
                </a:solidFill>
                <a:latin typeface="+mn-ea"/>
                <a:cs typeface="メイリオ"/>
              </a:rPr>
              <a:t>年間利用回数（回）</a:t>
            </a:r>
            <a:endParaRPr lang="en-US" altLang="ja-JP" sz="1400" b="1" dirty="0">
              <a:solidFill>
                <a:srgbClr val="262626"/>
              </a:solidFill>
              <a:latin typeface="+mn-ea"/>
              <a:cs typeface="メイリオ"/>
            </a:endParaRPr>
          </a:p>
        </p:txBody>
      </p:sp>
      <p:sp>
        <p:nvSpPr>
          <p:cNvPr id="26" name="テキスト ボックス 25">
            <a:extLst>
              <a:ext uri="{FF2B5EF4-FFF2-40B4-BE49-F238E27FC236}">
                <a16:creationId xmlns:a16="http://schemas.microsoft.com/office/drawing/2014/main" id="{3C42C8B9-6A2F-974A-B2E0-783A2A51F870}"/>
              </a:ext>
            </a:extLst>
          </p:cNvPr>
          <p:cNvSpPr txBox="1"/>
          <p:nvPr/>
        </p:nvSpPr>
        <p:spPr>
          <a:xfrm>
            <a:off x="981768" y="803043"/>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35</a:t>
            </a:r>
          </a:p>
        </p:txBody>
      </p:sp>
      <p:sp>
        <p:nvSpPr>
          <p:cNvPr id="31" name="テキスト ボックス 30">
            <a:extLst>
              <a:ext uri="{FF2B5EF4-FFF2-40B4-BE49-F238E27FC236}">
                <a16:creationId xmlns:a16="http://schemas.microsoft.com/office/drawing/2014/main" id="{753321CE-4FD2-E746-9CBE-B23BEA1C5B51}"/>
              </a:ext>
            </a:extLst>
          </p:cNvPr>
          <p:cNvSpPr txBox="1"/>
          <p:nvPr/>
        </p:nvSpPr>
        <p:spPr>
          <a:xfrm>
            <a:off x="981765" y="1493621"/>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30</a:t>
            </a:r>
          </a:p>
        </p:txBody>
      </p:sp>
      <p:sp>
        <p:nvSpPr>
          <p:cNvPr id="32" name="テキスト ボックス 31">
            <a:extLst>
              <a:ext uri="{FF2B5EF4-FFF2-40B4-BE49-F238E27FC236}">
                <a16:creationId xmlns:a16="http://schemas.microsoft.com/office/drawing/2014/main" id="{AEF1F524-5F42-A84D-8CD0-FDFC99373CD4}"/>
              </a:ext>
            </a:extLst>
          </p:cNvPr>
          <p:cNvSpPr txBox="1"/>
          <p:nvPr/>
        </p:nvSpPr>
        <p:spPr>
          <a:xfrm>
            <a:off x="981767" y="2874777"/>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a:t>
            </a:r>
          </a:p>
        </p:txBody>
      </p:sp>
      <p:sp>
        <p:nvSpPr>
          <p:cNvPr id="33" name="テキスト ボックス 32">
            <a:extLst>
              <a:ext uri="{FF2B5EF4-FFF2-40B4-BE49-F238E27FC236}">
                <a16:creationId xmlns:a16="http://schemas.microsoft.com/office/drawing/2014/main" id="{F1D2E6B9-27DF-4A48-993F-A8E1773357F3}"/>
              </a:ext>
            </a:extLst>
          </p:cNvPr>
          <p:cNvSpPr txBox="1"/>
          <p:nvPr/>
        </p:nvSpPr>
        <p:spPr>
          <a:xfrm>
            <a:off x="981765" y="2184199"/>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25</a:t>
            </a:r>
          </a:p>
        </p:txBody>
      </p:sp>
      <p:sp>
        <p:nvSpPr>
          <p:cNvPr id="34" name="テキスト ボックス 33">
            <a:extLst>
              <a:ext uri="{FF2B5EF4-FFF2-40B4-BE49-F238E27FC236}">
                <a16:creationId xmlns:a16="http://schemas.microsoft.com/office/drawing/2014/main" id="{43D108D4-F71E-C64F-849F-2F2903CFB387}"/>
              </a:ext>
            </a:extLst>
          </p:cNvPr>
          <p:cNvSpPr txBox="1"/>
          <p:nvPr/>
        </p:nvSpPr>
        <p:spPr>
          <a:xfrm>
            <a:off x="981765" y="356535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15</a:t>
            </a:r>
          </a:p>
        </p:txBody>
      </p:sp>
      <p:sp>
        <p:nvSpPr>
          <p:cNvPr id="35" name="テキスト ボックス 34">
            <a:extLst>
              <a:ext uri="{FF2B5EF4-FFF2-40B4-BE49-F238E27FC236}">
                <a16:creationId xmlns:a16="http://schemas.microsoft.com/office/drawing/2014/main" id="{D1C69FF9-CB3F-4141-83A4-4D9B300B5ED9}"/>
              </a:ext>
            </a:extLst>
          </p:cNvPr>
          <p:cNvSpPr txBox="1"/>
          <p:nvPr/>
        </p:nvSpPr>
        <p:spPr>
          <a:xfrm>
            <a:off x="981765" y="4255933"/>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a:t>
            </a:r>
          </a:p>
        </p:txBody>
      </p:sp>
      <p:sp>
        <p:nvSpPr>
          <p:cNvPr id="36" name="テキスト ボックス 35">
            <a:extLst>
              <a:ext uri="{FF2B5EF4-FFF2-40B4-BE49-F238E27FC236}">
                <a16:creationId xmlns:a16="http://schemas.microsoft.com/office/drawing/2014/main" id="{9BF5A8DE-941D-AA41-94CF-EED767717EC5}"/>
              </a:ext>
            </a:extLst>
          </p:cNvPr>
          <p:cNvSpPr txBox="1"/>
          <p:nvPr/>
        </p:nvSpPr>
        <p:spPr>
          <a:xfrm>
            <a:off x="1066723" y="4946511"/>
            <a:ext cx="269626"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a:t>
            </a:r>
          </a:p>
        </p:txBody>
      </p:sp>
      <p:cxnSp>
        <p:nvCxnSpPr>
          <p:cNvPr id="37" name="直線コネクタ 36">
            <a:extLst>
              <a:ext uri="{FF2B5EF4-FFF2-40B4-BE49-F238E27FC236}">
                <a16:creationId xmlns:a16="http://schemas.microsoft.com/office/drawing/2014/main" id="{5968891D-C951-1444-A36B-9E10D798FDF9}"/>
              </a:ext>
            </a:extLst>
          </p:cNvPr>
          <p:cNvCxnSpPr>
            <a:cxnSpLocks/>
          </p:cNvCxnSpPr>
          <p:nvPr/>
        </p:nvCxnSpPr>
        <p:spPr>
          <a:xfrm flipV="1">
            <a:off x="247743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E09978AC-B91E-764C-B5D8-1BFAABCF2000}"/>
              </a:ext>
            </a:extLst>
          </p:cNvPr>
          <p:cNvCxnSpPr>
            <a:cxnSpLocks/>
          </p:cNvCxnSpPr>
          <p:nvPr/>
        </p:nvCxnSpPr>
        <p:spPr>
          <a:xfrm flipV="1">
            <a:off x="3568268"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7660FE6F-5F2D-8A48-80D0-46B5C24EAE82}"/>
              </a:ext>
            </a:extLst>
          </p:cNvPr>
          <p:cNvCxnSpPr>
            <a:cxnSpLocks/>
          </p:cNvCxnSpPr>
          <p:nvPr/>
        </p:nvCxnSpPr>
        <p:spPr>
          <a:xfrm flipV="1">
            <a:off x="4659106"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2A63D9A6-EC34-6543-BE1B-C8C868670738}"/>
              </a:ext>
            </a:extLst>
          </p:cNvPr>
          <p:cNvCxnSpPr>
            <a:cxnSpLocks/>
          </p:cNvCxnSpPr>
          <p:nvPr/>
        </p:nvCxnSpPr>
        <p:spPr>
          <a:xfrm flipV="1">
            <a:off x="574994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F867511-6173-9449-BA87-A55EE4149395}"/>
              </a:ext>
            </a:extLst>
          </p:cNvPr>
          <p:cNvCxnSpPr>
            <a:cxnSpLocks/>
          </p:cNvCxnSpPr>
          <p:nvPr/>
        </p:nvCxnSpPr>
        <p:spPr>
          <a:xfrm flipV="1">
            <a:off x="6840782"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C5D9D4D1-0AFA-EA4E-BCB0-0C60FF70F8AB}"/>
              </a:ext>
            </a:extLst>
          </p:cNvPr>
          <p:cNvCxnSpPr>
            <a:cxnSpLocks/>
          </p:cNvCxnSpPr>
          <p:nvPr/>
        </p:nvCxnSpPr>
        <p:spPr>
          <a:xfrm flipV="1">
            <a:off x="793162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B97BA4AD-DB07-5144-9B1D-8863A4FC44E7}"/>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5">
            <a:extLst>
              <a:ext uri="{FF2B5EF4-FFF2-40B4-BE49-F238E27FC236}">
                <a16:creationId xmlns:a16="http://schemas.microsoft.com/office/drawing/2014/main" id="{20231B6F-A2DE-3341-95A1-73F820189716}"/>
              </a:ext>
            </a:extLst>
          </p:cNvPr>
          <p:cNvCxnSpPr>
            <a:cxnSpLocks/>
          </p:cNvCxnSpPr>
          <p:nvPr/>
        </p:nvCxnSpPr>
        <p:spPr>
          <a:xfrm>
            <a:off x="1344582" y="5775769"/>
            <a:ext cx="7730732"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9" name="テキスト ボックス 58">
            <a:extLst>
              <a:ext uri="{FF2B5EF4-FFF2-40B4-BE49-F238E27FC236}">
                <a16:creationId xmlns:a16="http://schemas.microsoft.com/office/drawing/2014/main" id="{EE3C6F9C-DEB2-1049-B99A-205B00CE712A}"/>
              </a:ext>
            </a:extLst>
          </p:cNvPr>
          <p:cNvSpPr txBox="1"/>
          <p:nvPr/>
        </p:nvSpPr>
        <p:spPr>
          <a:xfrm>
            <a:off x="1066725" y="5637090"/>
            <a:ext cx="269626"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sp>
        <p:nvSpPr>
          <p:cNvPr id="60" name="テキスト ボックス 59">
            <a:extLst>
              <a:ext uri="{FF2B5EF4-FFF2-40B4-BE49-F238E27FC236}">
                <a16:creationId xmlns:a16="http://schemas.microsoft.com/office/drawing/2014/main" id="{6EDE4544-765F-7E44-8A11-2C526B24A618}"/>
              </a:ext>
            </a:extLst>
          </p:cNvPr>
          <p:cNvSpPr txBox="1"/>
          <p:nvPr/>
        </p:nvSpPr>
        <p:spPr>
          <a:xfrm>
            <a:off x="1251778"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a:t>
            </a:r>
          </a:p>
        </p:txBody>
      </p:sp>
      <p:cxnSp>
        <p:nvCxnSpPr>
          <p:cNvPr id="61" name="直線コネクタ 60">
            <a:extLst>
              <a:ext uri="{FF2B5EF4-FFF2-40B4-BE49-F238E27FC236}">
                <a16:creationId xmlns:a16="http://schemas.microsoft.com/office/drawing/2014/main" id="{7ED7F6A9-5533-1D45-970F-875ED633787A}"/>
              </a:ext>
            </a:extLst>
          </p:cNvPr>
          <p:cNvCxnSpPr>
            <a:cxnSpLocks/>
          </p:cNvCxnSpPr>
          <p:nvPr/>
        </p:nvCxnSpPr>
        <p:spPr>
          <a:xfrm>
            <a:off x="1344582" y="2312755"/>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5">
            <a:extLst>
              <a:ext uri="{FF2B5EF4-FFF2-40B4-BE49-F238E27FC236}">
                <a16:creationId xmlns:a16="http://schemas.microsoft.com/office/drawing/2014/main" id="{498A60B9-74A5-5649-BAFC-14556A5FBF49}"/>
              </a:ext>
            </a:extLst>
          </p:cNvPr>
          <p:cNvCxnSpPr>
            <a:cxnSpLocks/>
          </p:cNvCxnSpPr>
          <p:nvPr/>
        </p:nvCxnSpPr>
        <p:spPr>
          <a:xfrm flipH="1" flipV="1">
            <a:off x="1318763" y="927549"/>
            <a:ext cx="37685" cy="484822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 name="円/楕円 1">
            <a:extLst>
              <a:ext uri="{FF2B5EF4-FFF2-40B4-BE49-F238E27FC236}">
                <a16:creationId xmlns:a16="http://schemas.microsoft.com/office/drawing/2014/main" id="{2A155991-BD14-4A4F-A9B9-6BCEF91124C4}"/>
              </a:ext>
            </a:extLst>
          </p:cNvPr>
          <p:cNvSpPr/>
          <p:nvPr/>
        </p:nvSpPr>
        <p:spPr>
          <a:xfrm>
            <a:off x="3150929" y="4612889"/>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E94EAFBF-366B-FD49-94FA-112FEA981594}"/>
              </a:ext>
            </a:extLst>
          </p:cNvPr>
          <p:cNvSpPr/>
          <p:nvPr/>
        </p:nvSpPr>
        <p:spPr>
          <a:xfrm>
            <a:off x="3598875" y="4504173"/>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B76D9A2-A83D-2D42-92CA-B2BD65BBCC47}"/>
              </a:ext>
            </a:extLst>
          </p:cNvPr>
          <p:cNvSpPr/>
          <p:nvPr/>
        </p:nvSpPr>
        <p:spPr>
          <a:xfrm>
            <a:off x="3318765" y="405769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75F4DCCF-70EB-E249-AD7E-F9E731F64AFF}"/>
              </a:ext>
            </a:extLst>
          </p:cNvPr>
          <p:cNvSpPr/>
          <p:nvPr/>
        </p:nvSpPr>
        <p:spPr>
          <a:xfrm>
            <a:off x="3784947" y="368558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AEA580C4-CB90-5146-89B0-EF1DB5C1181F}"/>
              </a:ext>
            </a:extLst>
          </p:cNvPr>
          <p:cNvSpPr/>
          <p:nvPr/>
        </p:nvSpPr>
        <p:spPr>
          <a:xfrm>
            <a:off x="4294776" y="417435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D680082-FAEF-1747-AC85-9A5A1F345AC3}"/>
              </a:ext>
            </a:extLst>
          </p:cNvPr>
          <p:cNvSpPr/>
          <p:nvPr/>
        </p:nvSpPr>
        <p:spPr>
          <a:xfrm>
            <a:off x="4749100" y="359029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54470EE4-898C-A843-9B0F-E64961083CFF}"/>
              </a:ext>
            </a:extLst>
          </p:cNvPr>
          <p:cNvSpPr/>
          <p:nvPr/>
        </p:nvSpPr>
        <p:spPr>
          <a:xfrm>
            <a:off x="5061523" y="359029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74BC6506-D57E-0649-8E59-C0785D9BC870}"/>
              </a:ext>
            </a:extLst>
          </p:cNvPr>
          <p:cNvSpPr/>
          <p:nvPr/>
        </p:nvSpPr>
        <p:spPr>
          <a:xfrm>
            <a:off x="5461928" y="380956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A40481EE-19E5-A945-B716-8138C0F74070}"/>
              </a:ext>
            </a:extLst>
          </p:cNvPr>
          <p:cNvSpPr/>
          <p:nvPr/>
        </p:nvSpPr>
        <p:spPr>
          <a:xfrm>
            <a:off x="4384805" y="3265543"/>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61C30073-1D53-1F4C-B935-FCD570B5FE3A}"/>
              </a:ext>
            </a:extLst>
          </p:cNvPr>
          <p:cNvSpPr/>
          <p:nvPr/>
        </p:nvSpPr>
        <p:spPr>
          <a:xfrm>
            <a:off x="4045900" y="2770219"/>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C3332AF6-32EA-0740-98F5-8005791D2C50}"/>
              </a:ext>
            </a:extLst>
          </p:cNvPr>
          <p:cNvSpPr/>
          <p:nvPr/>
        </p:nvSpPr>
        <p:spPr>
          <a:xfrm>
            <a:off x="4801989" y="2911821"/>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4BA15995-08E1-854D-A1A3-A550EFECED48}"/>
              </a:ext>
            </a:extLst>
          </p:cNvPr>
          <p:cNvSpPr/>
          <p:nvPr/>
        </p:nvSpPr>
        <p:spPr>
          <a:xfrm>
            <a:off x="5324700" y="322317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7E6F55AE-AAF3-4442-8059-AA57E8465092}"/>
              </a:ext>
            </a:extLst>
          </p:cNvPr>
          <p:cNvSpPr/>
          <p:nvPr/>
        </p:nvSpPr>
        <p:spPr>
          <a:xfrm>
            <a:off x="5703367" y="341487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91FAC4C1-D468-6C42-8686-3DE88474F15B}"/>
              </a:ext>
            </a:extLst>
          </p:cNvPr>
          <p:cNvSpPr/>
          <p:nvPr/>
        </p:nvSpPr>
        <p:spPr>
          <a:xfrm>
            <a:off x="6090382" y="3433983"/>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8A9287AE-C6F2-0F40-842F-F9F73CDEA1D0}"/>
              </a:ext>
            </a:extLst>
          </p:cNvPr>
          <p:cNvSpPr/>
          <p:nvPr/>
        </p:nvSpPr>
        <p:spPr>
          <a:xfrm>
            <a:off x="5830362" y="3109600"/>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a:extLst>
              <a:ext uri="{FF2B5EF4-FFF2-40B4-BE49-F238E27FC236}">
                <a16:creationId xmlns:a16="http://schemas.microsoft.com/office/drawing/2014/main" id="{B37C0839-AC91-344E-B0E8-EBCF18AE5FFB}"/>
              </a:ext>
            </a:extLst>
          </p:cNvPr>
          <p:cNvSpPr/>
          <p:nvPr/>
        </p:nvSpPr>
        <p:spPr>
          <a:xfrm>
            <a:off x="5401248" y="283769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a:extLst>
              <a:ext uri="{FF2B5EF4-FFF2-40B4-BE49-F238E27FC236}">
                <a16:creationId xmlns:a16="http://schemas.microsoft.com/office/drawing/2014/main" id="{6A000962-F62D-9040-9BF1-A04ACD2465A1}"/>
              </a:ext>
            </a:extLst>
          </p:cNvPr>
          <p:cNvSpPr/>
          <p:nvPr/>
        </p:nvSpPr>
        <p:spPr>
          <a:xfrm>
            <a:off x="5181720" y="243368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EE2EAA23-B10B-C24E-A267-FB318BB94D85}"/>
              </a:ext>
            </a:extLst>
          </p:cNvPr>
          <p:cNvSpPr/>
          <p:nvPr/>
        </p:nvSpPr>
        <p:spPr>
          <a:xfrm>
            <a:off x="5682407" y="236114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9E29559F-EB1D-4D45-BE59-2085F0A0F8F2}"/>
              </a:ext>
            </a:extLst>
          </p:cNvPr>
          <p:cNvSpPr/>
          <p:nvPr/>
        </p:nvSpPr>
        <p:spPr>
          <a:xfrm>
            <a:off x="6044258" y="256874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E518C1C4-7F6A-8941-9213-7001EF546C73}"/>
              </a:ext>
            </a:extLst>
          </p:cNvPr>
          <p:cNvSpPr/>
          <p:nvPr/>
        </p:nvSpPr>
        <p:spPr>
          <a:xfrm>
            <a:off x="6428790" y="281118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a:extLst>
              <a:ext uri="{FF2B5EF4-FFF2-40B4-BE49-F238E27FC236}">
                <a16:creationId xmlns:a16="http://schemas.microsoft.com/office/drawing/2014/main" id="{7C4960A5-CA93-E24C-88A6-66DAFFE6A6B1}"/>
              </a:ext>
            </a:extLst>
          </p:cNvPr>
          <p:cNvSpPr/>
          <p:nvPr/>
        </p:nvSpPr>
        <p:spPr>
          <a:xfrm>
            <a:off x="6536392" y="2139706"/>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a:extLst>
              <a:ext uri="{FF2B5EF4-FFF2-40B4-BE49-F238E27FC236}">
                <a16:creationId xmlns:a16="http://schemas.microsoft.com/office/drawing/2014/main" id="{EF446E9A-5940-994B-B8F8-21112BC50F72}"/>
              </a:ext>
            </a:extLst>
          </p:cNvPr>
          <p:cNvSpPr/>
          <p:nvPr/>
        </p:nvSpPr>
        <p:spPr>
          <a:xfrm>
            <a:off x="6854033" y="242417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CC99248E-9F21-F744-9615-6AD379B383DA}"/>
              </a:ext>
            </a:extLst>
          </p:cNvPr>
          <p:cNvSpPr/>
          <p:nvPr/>
        </p:nvSpPr>
        <p:spPr>
          <a:xfrm>
            <a:off x="7245759" y="2261501"/>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a:extLst>
              <a:ext uri="{FF2B5EF4-FFF2-40B4-BE49-F238E27FC236}">
                <a16:creationId xmlns:a16="http://schemas.microsoft.com/office/drawing/2014/main" id="{F8A20C5B-4376-DA48-A756-91FF5DC54F3F}"/>
              </a:ext>
            </a:extLst>
          </p:cNvPr>
          <p:cNvSpPr/>
          <p:nvPr/>
        </p:nvSpPr>
        <p:spPr>
          <a:xfrm>
            <a:off x="7519031" y="1645264"/>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a:extLst>
              <a:ext uri="{FF2B5EF4-FFF2-40B4-BE49-F238E27FC236}">
                <a16:creationId xmlns:a16="http://schemas.microsoft.com/office/drawing/2014/main" id="{5B827E86-7154-D549-8C93-A77716D6AF24}"/>
              </a:ext>
            </a:extLst>
          </p:cNvPr>
          <p:cNvSpPr/>
          <p:nvPr/>
        </p:nvSpPr>
        <p:spPr>
          <a:xfrm>
            <a:off x="8075381" y="144011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0ED42B58-0102-C845-B65E-6E5501186C23}"/>
              </a:ext>
            </a:extLst>
          </p:cNvPr>
          <p:cNvSpPr txBox="1"/>
          <p:nvPr/>
        </p:nvSpPr>
        <p:spPr>
          <a:xfrm>
            <a:off x="6395230" y="4945979"/>
            <a:ext cx="1790875" cy="276999"/>
          </a:xfrm>
          <a:prstGeom prst="rect">
            <a:avLst/>
          </a:prstGeom>
          <a:solidFill>
            <a:schemeClr val="bg1"/>
          </a:solidFill>
        </p:spPr>
        <p:txBody>
          <a:bodyPr wrap="none" rtlCol="0">
            <a:spAutoFit/>
          </a:bodyPr>
          <a:lstStyle/>
          <a:p>
            <a:r>
              <a:rPr lang="ja-JP" altLang="en-US" sz="1200" b="1">
                <a:solidFill>
                  <a:schemeClr val="tx1">
                    <a:lumMod val="75000"/>
                    <a:lumOff val="25000"/>
                  </a:schemeClr>
                </a:solidFill>
                <a:latin typeface="+mn-ea"/>
              </a:rPr>
              <a:t>相関係数：</a:t>
            </a:r>
            <a:r>
              <a:rPr lang="en-US" altLang="ja-JP" sz="1200" b="1" dirty="0">
                <a:solidFill>
                  <a:schemeClr val="tx1">
                    <a:lumMod val="75000"/>
                    <a:lumOff val="25000"/>
                  </a:schemeClr>
                </a:solidFill>
                <a:latin typeface="+mn-ea"/>
              </a:rPr>
              <a:t>0.83488291</a:t>
            </a:r>
          </a:p>
        </p:txBody>
      </p:sp>
    </p:spTree>
    <p:extLst>
      <p:ext uri="{BB962C8B-B14F-4D97-AF65-F5344CB8AC3E}">
        <p14:creationId xmlns:p14="http://schemas.microsoft.com/office/powerpoint/2010/main" val="3185074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053494"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54_</a:t>
            </a:r>
            <a:r>
              <a:rPr lang="ja-JP" altLang="en-US" sz="1200" b="1">
                <a:solidFill>
                  <a:schemeClr val="tx1">
                    <a:lumMod val="75000"/>
                    <a:lumOff val="25000"/>
                  </a:schemeClr>
                </a:solidFill>
                <a:latin typeface="+mn-ea"/>
              </a:rPr>
              <a:t>回帰分析</a:t>
            </a:r>
            <a:endParaRPr kumimoji="1" lang="ja-JP" altLang="en-US" sz="1200" b="1" dirty="0">
              <a:solidFill>
                <a:schemeClr val="tx1">
                  <a:lumMod val="75000"/>
                  <a:lumOff val="25000"/>
                </a:schemeClr>
              </a:solidFill>
              <a:latin typeface="+mn-ea"/>
            </a:endParaRPr>
          </a:p>
        </p:txBody>
      </p:sp>
      <p:sp>
        <p:nvSpPr>
          <p:cNvPr id="7" name="テキスト ボックス 6">
            <a:extLst>
              <a:ext uri="{FF2B5EF4-FFF2-40B4-BE49-F238E27FC236}">
                <a16:creationId xmlns:a16="http://schemas.microsoft.com/office/drawing/2014/main" id="{63E79122-8A78-3745-B863-C2CFFC768FD2}"/>
              </a:ext>
            </a:extLst>
          </p:cNvPr>
          <p:cNvSpPr txBox="1"/>
          <p:nvPr/>
        </p:nvSpPr>
        <p:spPr>
          <a:xfrm>
            <a:off x="4351714" y="6243326"/>
            <a:ext cx="1800493" cy="307777"/>
          </a:xfrm>
          <a:prstGeom prst="rect">
            <a:avLst/>
          </a:prstGeom>
          <a:noFill/>
        </p:spPr>
        <p:txBody>
          <a:bodyPr vert="horz" wrap="none" rtlCol="0" anchor="ctr">
            <a:spAutoFit/>
          </a:bodyPr>
          <a:lstStyle/>
          <a:p>
            <a:pPr algn="ctr"/>
            <a:r>
              <a:rPr lang="ja-JP" altLang="en-US" sz="1400" b="1">
                <a:solidFill>
                  <a:srgbClr val="262626"/>
                </a:solidFill>
                <a:latin typeface="+mn-ea"/>
                <a:cs typeface="メイリオ"/>
              </a:rPr>
              <a:t>広告の掲載数（回）</a:t>
            </a:r>
            <a:endParaRPr lang="en-US" altLang="ja-JP" sz="1400" b="1" dirty="0">
              <a:solidFill>
                <a:srgbClr val="262626"/>
              </a:solidFill>
              <a:latin typeface="+mn-ea"/>
              <a:cs typeface="メイリオ"/>
            </a:endParaRPr>
          </a:p>
        </p:txBody>
      </p:sp>
      <p:sp>
        <p:nvSpPr>
          <p:cNvPr id="8" name="テキスト ボックス 7">
            <a:extLst>
              <a:ext uri="{FF2B5EF4-FFF2-40B4-BE49-F238E27FC236}">
                <a16:creationId xmlns:a16="http://schemas.microsoft.com/office/drawing/2014/main" id="{67128D35-FF5F-A34D-9FA2-0BDE857520CA}"/>
              </a:ext>
            </a:extLst>
          </p:cNvPr>
          <p:cNvSpPr txBox="1"/>
          <p:nvPr/>
        </p:nvSpPr>
        <p:spPr>
          <a:xfrm>
            <a:off x="8845168" y="5892054"/>
            <a:ext cx="35458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10</a:t>
            </a:r>
          </a:p>
        </p:txBody>
      </p:sp>
      <p:sp>
        <p:nvSpPr>
          <p:cNvPr id="9" name="テキスト ボックス 8">
            <a:extLst>
              <a:ext uri="{FF2B5EF4-FFF2-40B4-BE49-F238E27FC236}">
                <a16:creationId xmlns:a16="http://schemas.microsoft.com/office/drawing/2014/main" id="{476DC099-5227-2549-8648-9282A6CA82C2}"/>
              </a:ext>
            </a:extLst>
          </p:cNvPr>
          <p:cNvSpPr txBox="1"/>
          <p:nvPr/>
        </p:nvSpPr>
        <p:spPr>
          <a:xfrm>
            <a:off x="8124061"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9</a:t>
            </a:r>
          </a:p>
        </p:txBody>
      </p:sp>
      <p:sp>
        <p:nvSpPr>
          <p:cNvPr id="10" name="テキスト ボックス 9">
            <a:extLst>
              <a:ext uri="{FF2B5EF4-FFF2-40B4-BE49-F238E27FC236}">
                <a16:creationId xmlns:a16="http://schemas.microsoft.com/office/drawing/2014/main" id="{63393350-4AED-2F4E-A3A5-B08926C68346}"/>
              </a:ext>
            </a:extLst>
          </p:cNvPr>
          <p:cNvSpPr txBox="1"/>
          <p:nvPr/>
        </p:nvSpPr>
        <p:spPr>
          <a:xfrm>
            <a:off x="7360474"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8</a:t>
            </a:r>
          </a:p>
        </p:txBody>
      </p:sp>
      <p:sp>
        <p:nvSpPr>
          <p:cNvPr id="11" name="テキスト ボックス 10">
            <a:extLst>
              <a:ext uri="{FF2B5EF4-FFF2-40B4-BE49-F238E27FC236}">
                <a16:creationId xmlns:a16="http://schemas.microsoft.com/office/drawing/2014/main" id="{1185F0E8-B773-E647-B793-AFA419E7D9AB}"/>
              </a:ext>
            </a:extLst>
          </p:cNvPr>
          <p:cNvSpPr txBox="1"/>
          <p:nvPr/>
        </p:nvSpPr>
        <p:spPr>
          <a:xfrm>
            <a:off x="6596887"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7</a:t>
            </a:r>
          </a:p>
        </p:txBody>
      </p:sp>
      <p:sp>
        <p:nvSpPr>
          <p:cNvPr id="12" name="テキスト ボックス 11">
            <a:extLst>
              <a:ext uri="{FF2B5EF4-FFF2-40B4-BE49-F238E27FC236}">
                <a16:creationId xmlns:a16="http://schemas.microsoft.com/office/drawing/2014/main" id="{D9257C0C-1862-CD41-B850-58C53B096A18}"/>
              </a:ext>
            </a:extLst>
          </p:cNvPr>
          <p:cNvSpPr txBox="1"/>
          <p:nvPr/>
        </p:nvSpPr>
        <p:spPr>
          <a:xfrm>
            <a:off x="5833300"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6</a:t>
            </a:r>
          </a:p>
        </p:txBody>
      </p:sp>
      <p:sp>
        <p:nvSpPr>
          <p:cNvPr id="13" name="テキスト ボックス 12">
            <a:extLst>
              <a:ext uri="{FF2B5EF4-FFF2-40B4-BE49-F238E27FC236}">
                <a16:creationId xmlns:a16="http://schemas.microsoft.com/office/drawing/2014/main" id="{D8A842B3-E78A-5A45-A130-7CD74B811677}"/>
              </a:ext>
            </a:extLst>
          </p:cNvPr>
          <p:cNvSpPr txBox="1"/>
          <p:nvPr/>
        </p:nvSpPr>
        <p:spPr>
          <a:xfrm>
            <a:off x="5069713"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5</a:t>
            </a:r>
          </a:p>
        </p:txBody>
      </p:sp>
      <p:sp>
        <p:nvSpPr>
          <p:cNvPr id="14" name="テキスト ボックス 13">
            <a:extLst>
              <a:ext uri="{FF2B5EF4-FFF2-40B4-BE49-F238E27FC236}">
                <a16:creationId xmlns:a16="http://schemas.microsoft.com/office/drawing/2014/main" id="{9A80AE65-BE38-9144-BD9B-850195A5A171}"/>
              </a:ext>
            </a:extLst>
          </p:cNvPr>
          <p:cNvSpPr txBox="1"/>
          <p:nvPr/>
        </p:nvSpPr>
        <p:spPr>
          <a:xfrm>
            <a:off x="2015365"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a:t>
            </a:r>
          </a:p>
        </p:txBody>
      </p:sp>
      <p:cxnSp>
        <p:nvCxnSpPr>
          <p:cNvPr id="15" name="直線コネクタ 14">
            <a:extLst>
              <a:ext uri="{FF2B5EF4-FFF2-40B4-BE49-F238E27FC236}">
                <a16:creationId xmlns:a16="http://schemas.microsoft.com/office/drawing/2014/main" id="{02486BC6-09DA-4243-86F5-4D13E536538D}"/>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183948D3-2469-654C-903B-88C46103C143}"/>
              </a:ext>
            </a:extLst>
          </p:cNvPr>
          <p:cNvCxnSpPr>
            <a:cxnSpLocks/>
          </p:cNvCxnSpPr>
          <p:nvPr/>
        </p:nvCxnSpPr>
        <p:spPr>
          <a:xfrm>
            <a:off x="1344582" y="1620152"/>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76DE3BB-8577-8644-A50A-9F9AD18AFBFB}"/>
              </a:ext>
            </a:extLst>
          </p:cNvPr>
          <p:cNvCxnSpPr>
            <a:cxnSpLocks/>
          </p:cNvCxnSpPr>
          <p:nvPr/>
        </p:nvCxnSpPr>
        <p:spPr>
          <a:xfrm>
            <a:off x="1344582" y="3697961"/>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CF7B2ECF-6330-E54F-97A1-158ADEECB1CE}"/>
              </a:ext>
            </a:extLst>
          </p:cNvPr>
          <p:cNvCxnSpPr>
            <a:cxnSpLocks/>
          </p:cNvCxnSpPr>
          <p:nvPr/>
        </p:nvCxnSpPr>
        <p:spPr>
          <a:xfrm>
            <a:off x="1344582" y="3005358"/>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0B4B2D40-C234-3840-9C1D-CC5220BF8E7B}"/>
              </a:ext>
            </a:extLst>
          </p:cNvPr>
          <p:cNvCxnSpPr>
            <a:cxnSpLocks/>
          </p:cNvCxnSpPr>
          <p:nvPr/>
        </p:nvCxnSpPr>
        <p:spPr>
          <a:xfrm>
            <a:off x="1344582" y="4390564"/>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14854E01-8D63-2349-B9EA-9791C9847A74}"/>
              </a:ext>
            </a:extLst>
          </p:cNvPr>
          <p:cNvCxnSpPr>
            <a:cxnSpLocks/>
          </p:cNvCxnSpPr>
          <p:nvPr/>
        </p:nvCxnSpPr>
        <p:spPr>
          <a:xfrm>
            <a:off x="1344582" y="5083167"/>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CE634044-1BB4-CE41-BE70-19726059E5F8}"/>
              </a:ext>
            </a:extLst>
          </p:cNvPr>
          <p:cNvSpPr txBox="1"/>
          <p:nvPr/>
        </p:nvSpPr>
        <p:spPr>
          <a:xfrm>
            <a:off x="448593" y="927549"/>
            <a:ext cx="400110" cy="4850309"/>
          </a:xfrm>
          <a:prstGeom prst="rect">
            <a:avLst/>
          </a:prstGeom>
          <a:noFill/>
        </p:spPr>
        <p:txBody>
          <a:bodyPr vert="eaVert" wrap="square" rtlCol="0">
            <a:spAutoFit/>
          </a:bodyPr>
          <a:lstStyle/>
          <a:p>
            <a:pPr algn="ctr"/>
            <a:r>
              <a:rPr lang="ja-JP" altLang="en-US" sz="1400" b="1">
                <a:solidFill>
                  <a:srgbClr val="262626"/>
                </a:solidFill>
                <a:latin typeface="+mn-ea"/>
                <a:cs typeface="メイリオ"/>
              </a:rPr>
              <a:t>販売数（個）</a:t>
            </a:r>
            <a:endParaRPr lang="en-US" altLang="ja-JP" sz="1400" b="1" dirty="0">
              <a:solidFill>
                <a:srgbClr val="262626"/>
              </a:solidFill>
              <a:latin typeface="+mn-ea"/>
              <a:cs typeface="メイリオ"/>
            </a:endParaRPr>
          </a:p>
        </p:txBody>
      </p:sp>
      <p:sp>
        <p:nvSpPr>
          <p:cNvPr id="22" name="テキスト ボックス 21">
            <a:extLst>
              <a:ext uri="{FF2B5EF4-FFF2-40B4-BE49-F238E27FC236}">
                <a16:creationId xmlns:a16="http://schemas.microsoft.com/office/drawing/2014/main" id="{8FB2180A-96EA-1048-A710-37524DCBE975}"/>
              </a:ext>
            </a:extLst>
          </p:cNvPr>
          <p:cNvSpPr txBox="1"/>
          <p:nvPr/>
        </p:nvSpPr>
        <p:spPr>
          <a:xfrm>
            <a:off x="896808" y="803043"/>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140</a:t>
            </a:r>
          </a:p>
        </p:txBody>
      </p:sp>
      <p:sp>
        <p:nvSpPr>
          <p:cNvPr id="23" name="テキスト ボックス 22">
            <a:extLst>
              <a:ext uri="{FF2B5EF4-FFF2-40B4-BE49-F238E27FC236}">
                <a16:creationId xmlns:a16="http://schemas.microsoft.com/office/drawing/2014/main" id="{35B32A07-1887-034D-948D-6434E2965469}"/>
              </a:ext>
            </a:extLst>
          </p:cNvPr>
          <p:cNvSpPr txBox="1"/>
          <p:nvPr/>
        </p:nvSpPr>
        <p:spPr>
          <a:xfrm>
            <a:off x="896805" y="1493621"/>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120</a:t>
            </a:r>
          </a:p>
        </p:txBody>
      </p:sp>
      <p:sp>
        <p:nvSpPr>
          <p:cNvPr id="24" name="テキスト ボックス 23">
            <a:extLst>
              <a:ext uri="{FF2B5EF4-FFF2-40B4-BE49-F238E27FC236}">
                <a16:creationId xmlns:a16="http://schemas.microsoft.com/office/drawing/2014/main" id="{67953C39-C345-0042-A690-1939985E3B7A}"/>
              </a:ext>
            </a:extLst>
          </p:cNvPr>
          <p:cNvSpPr txBox="1"/>
          <p:nvPr/>
        </p:nvSpPr>
        <p:spPr>
          <a:xfrm>
            <a:off x="981767" y="2874777"/>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80</a:t>
            </a:r>
          </a:p>
        </p:txBody>
      </p:sp>
      <p:sp>
        <p:nvSpPr>
          <p:cNvPr id="25" name="テキスト ボックス 24">
            <a:extLst>
              <a:ext uri="{FF2B5EF4-FFF2-40B4-BE49-F238E27FC236}">
                <a16:creationId xmlns:a16="http://schemas.microsoft.com/office/drawing/2014/main" id="{6A84D01C-D228-874C-B26C-BD0FEBB3EF95}"/>
              </a:ext>
            </a:extLst>
          </p:cNvPr>
          <p:cNvSpPr txBox="1"/>
          <p:nvPr/>
        </p:nvSpPr>
        <p:spPr>
          <a:xfrm>
            <a:off x="896805" y="2184199"/>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100</a:t>
            </a:r>
          </a:p>
        </p:txBody>
      </p:sp>
      <p:sp>
        <p:nvSpPr>
          <p:cNvPr id="26" name="テキスト ボックス 25">
            <a:extLst>
              <a:ext uri="{FF2B5EF4-FFF2-40B4-BE49-F238E27FC236}">
                <a16:creationId xmlns:a16="http://schemas.microsoft.com/office/drawing/2014/main" id="{8254BB1D-B9A8-444F-8983-BDCE34BCF10A}"/>
              </a:ext>
            </a:extLst>
          </p:cNvPr>
          <p:cNvSpPr txBox="1"/>
          <p:nvPr/>
        </p:nvSpPr>
        <p:spPr>
          <a:xfrm>
            <a:off x="981765" y="356535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60</a:t>
            </a:r>
          </a:p>
        </p:txBody>
      </p:sp>
      <p:sp>
        <p:nvSpPr>
          <p:cNvPr id="27" name="テキスト ボックス 26">
            <a:extLst>
              <a:ext uri="{FF2B5EF4-FFF2-40B4-BE49-F238E27FC236}">
                <a16:creationId xmlns:a16="http://schemas.microsoft.com/office/drawing/2014/main" id="{902C2BCE-99BE-8E41-A257-05803E88BA27}"/>
              </a:ext>
            </a:extLst>
          </p:cNvPr>
          <p:cNvSpPr txBox="1"/>
          <p:nvPr/>
        </p:nvSpPr>
        <p:spPr>
          <a:xfrm>
            <a:off x="981765" y="4255933"/>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40</a:t>
            </a:r>
          </a:p>
        </p:txBody>
      </p:sp>
      <p:sp>
        <p:nvSpPr>
          <p:cNvPr id="28" name="テキスト ボックス 27">
            <a:extLst>
              <a:ext uri="{FF2B5EF4-FFF2-40B4-BE49-F238E27FC236}">
                <a16:creationId xmlns:a16="http://schemas.microsoft.com/office/drawing/2014/main" id="{7312063F-2287-1E40-B15E-61D70336B2D2}"/>
              </a:ext>
            </a:extLst>
          </p:cNvPr>
          <p:cNvSpPr txBox="1"/>
          <p:nvPr/>
        </p:nvSpPr>
        <p:spPr>
          <a:xfrm>
            <a:off x="981765" y="4946511"/>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a:t>
            </a:r>
          </a:p>
        </p:txBody>
      </p:sp>
      <p:cxnSp>
        <p:nvCxnSpPr>
          <p:cNvPr id="29" name="直線コネクタ 28">
            <a:extLst>
              <a:ext uri="{FF2B5EF4-FFF2-40B4-BE49-F238E27FC236}">
                <a16:creationId xmlns:a16="http://schemas.microsoft.com/office/drawing/2014/main" id="{BA15C1D0-D9EC-2345-857E-EDDD7DF92DFD}"/>
              </a:ext>
            </a:extLst>
          </p:cNvPr>
          <p:cNvCxnSpPr>
            <a:cxnSpLocks/>
          </p:cNvCxnSpPr>
          <p:nvPr/>
        </p:nvCxnSpPr>
        <p:spPr>
          <a:xfrm flipV="1">
            <a:off x="2123049"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38425D9E-EA70-2B47-9A02-84EA625EEA08}"/>
              </a:ext>
            </a:extLst>
          </p:cNvPr>
          <p:cNvCxnSpPr>
            <a:cxnSpLocks/>
          </p:cNvCxnSpPr>
          <p:nvPr/>
        </p:nvCxnSpPr>
        <p:spPr>
          <a:xfrm flipV="1">
            <a:off x="5189453"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BE851F07-7503-FA4D-9323-B78B9150ED1D}"/>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B38CBEFA-1B43-7142-BFCA-1435DC632241}"/>
              </a:ext>
            </a:extLst>
          </p:cNvPr>
          <p:cNvCxnSpPr>
            <a:cxnSpLocks/>
          </p:cNvCxnSpPr>
          <p:nvPr/>
        </p:nvCxnSpPr>
        <p:spPr>
          <a:xfrm flipV="1">
            <a:off x="6722655"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2E93D861-4154-864A-A59F-2A644141B2B7}"/>
              </a:ext>
            </a:extLst>
          </p:cNvPr>
          <p:cNvCxnSpPr>
            <a:cxnSpLocks/>
          </p:cNvCxnSpPr>
          <p:nvPr/>
        </p:nvCxnSpPr>
        <p:spPr>
          <a:xfrm flipV="1">
            <a:off x="7489256"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3C06DA42-297F-5D40-8715-33CE72460B3E}"/>
              </a:ext>
            </a:extLst>
          </p:cNvPr>
          <p:cNvCxnSpPr>
            <a:cxnSpLocks/>
          </p:cNvCxnSpPr>
          <p:nvPr/>
        </p:nvCxnSpPr>
        <p:spPr>
          <a:xfrm flipV="1">
            <a:off x="8255857"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D36599D8-0D8B-4544-8A72-FBFC2268B50C}"/>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6" name="直線矢印コネクタ 5">
            <a:extLst>
              <a:ext uri="{FF2B5EF4-FFF2-40B4-BE49-F238E27FC236}">
                <a16:creationId xmlns:a16="http://schemas.microsoft.com/office/drawing/2014/main" id="{FBE3103C-999B-084C-A21A-812BAA50D2EB}"/>
              </a:ext>
            </a:extLst>
          </p:cNvPr>
          <p:cNvCxnSpPr>
            <a:cxnSpLocks/>
          </p:cNvCxnSpPr>
          <p:nvPr/>
        </p:nvCxnSpPr>
        <p:spPr>
          <a:xfrm>
            <a:off x="1344582" y="5775769"/>
            <a:ext cx="7730732"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a:extLst>
              <a:ext uri="{FF2B5EF4-FFF2-40B4-BE49-F238E27FC236}">
                <a16:creationId xmlns:a16="http://schemas.microsoft.com/office/drawing/2014/main" id="{81925F8B-459E-D141-8449-6FDC45276053}"/>
              </a:ext>
            </a:extLst>
          </p:cNvPr>
          <p:cNvSpPr txBox="1"/>
          <p:nvPr/>
        </p:nvSpPr>
        <p:spPr>
          <a:xfrm>
            <a:off x="1066725" y="5637090"/>
            <a:ext cx="269626"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sp>
        <p:nvSpPr>
          <p:cNvPr id="38" name="テキスト ボックス 37">
            <a:extLst>
              <a:ext uri="{FF2B5EF4-FFF2-40B4-BE49-F238E27FC236}">
                <a16:creationId xmlns:a16="http://schemas.microsoft.com/office/drawing/2014/main" id="{9C662156-9DC8-9449-9BEF-4D5C6AAAB531}"/>
              </a:ext>
            </a:extLst>
          </p:cNvPr>
          <p:cNvSpPr txBox="1"/>
          <p:nvPr/>
        </p:nvSpPr>
        <p:spPr>
          <a:xfrm>
            <a:off x="1251778"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a:t>
            </a:r>
          </a:p>
        </p:txBody>
      </p:sp>
      <p:cxnSp>
        <p:nvCxnSpPr>
          <p:cNvPr id="39" name="直線コネクタ 38">
            <a:extLst>
              <a:ext uri="{FF2B5EF4-FFF2-40B4-BE49-F238E27FC236}">
                <a16:creationId xmlns:a16="http://schemas.microsoft.com/office/drawing/2014/main" id="{91BCC3DD-1915-5142-83B5-C0D2A53EADB0}"/>
              </a:ext>
            </a:extLst>
          </p:cNvPr>
          <p:cNvCxnSpPr>
            <a:cxnSpLocks/>
          </p:cNvCxnSpPr>
          <p:nvPr/>
        </p:nvCxnSpPr>
        <p:spPr>
          <a:xfrm>
            <a:off x="1344582" y="2312755"/>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0" name="直線矢印コネクタ 5">
            <a:extLst>
              <a:ext uri="{FF2B5EF4-FFF2-40B4-BE49-F238E27FC236}">
                <a16:creationId xmlns:a16="http://schemas.microsoft.com/office/drawing/2014/main" id="{B74E3800-264E-F547-8288-D9E08B0E02D9}"/>
              </a:ext>
            </a:extLst>
          </p:cNvPr>
          <p:cNvCxnSpPr>
            <a:cxnSpLocks/>
          </p:cNvCxnSpPr>
          <p:nvPr/>
        </p:nvCxnSpPr>
        <p:spPr>
          <a:xfrm flipH="1" flipV="1">
            <a:off x="1318763" y="927549"/>
            <a:ext cx="37685" cy="484822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9BF54A7A-FF29-AA4C-8BA3-D1F1130066D2}"/>
              </a:ext>
            </a:extLst>
          </p:cNvPr>
          <p:cNvCxnSpPr>
            <a:cxnSpLocks/>
          </p:cNvCxnSpPr>
          <p:nvPr/>
        </p:nvCxnSpPr>
        <p:spPr>
          <a:xfrm flipV="1">
            <a:off x="288965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4B2BB4D3-FA51-D045-A6B2-B5E03FBEDBD6}"/>
              </a:ext>
            </a:extLst>
          </p:cNvPr>
          <p:cNvCxnSpPr>
            <a:cxnSpLocks/>
          </p:cNvCxnSpPr>
          <p:nvPr/>
        </p:nvCxnSpPr>
        <p:spPr>
          <a:xfrm flipV="1">
            <a:off x="3656251"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532F62AC-FD7B-074C-9224-E4F7BACA61B7}"/>
              </a:ext>
            </a:extLst>
          </p:cNvPr>
          <p:cNvCxnSpPr>
            <a:cxnSpLocks/>
          </p:cNvCxnSpPr>
          <p:nvPr/>
        </p:nvCxnSpPr>
        <p:spPr>
          <a:xfrm flipV="1">
            <a:off x="4422852"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DADC621B-3525-344A-B752-A432683F6FE0}"/>
              </a:ext>
            </a:extLst>
          </p:cNvPr>
          <p:cNvSpPr txBox="1"/>
          <p:nvPr/>
        </p:nvSpPr>
        <p:spPr>
          <a:xfrm>
            <a:off x="2778952"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2</a:t>
            </a:r>
          </a:p>
        </p:txBody>
      </p:sp>
      <p:sp>
        <p:nvSpPr>
          <p:cNvPr id="45" name="テキスト ボックス 44">
            <a:extLst>
              <a:ext uri="{FF2B5EF4-FFF2-40B4-BE49-F238E27FC236}">
                <a16:creationId xmlns:a16="http://schemas.microsoft.com/office/drawing/2014/main" id="{B816C0FE-5906-6D49-B1E3-D2A0DBFD68F4}"/>
              </a:ext>
            </a:extLst>
          </p:cNvPr>
          <p:cNvSpPr txBox="1"/>
          <p:nvPr/>
        </p:nvSpPr>
        <p:spPr>
          <a:xfrm>
            <a:off x="3542538" y="5892054"/>
            <a:ext cx="269626"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3</a:t>
            </a:r>
          </a:p>
        </p:txBody>
      </p:sp>
      <p:sp>
        <p:nvSpPr>
          <p:cNvPr id="46" name="テキスト ボックス 45">
            <a:extLst>
              <a:ext uri="{FF2B5EF4-FFF2-40B4-BE49-F238E27FC236}">
                <a16:creationId xmlns:a16="http://schemas.microsoft.com/office/drawing/2014/main" id="{16DE24AA-0800-214C-B004-E78ABDF932CC}"/>
              </a:ext>
            </a:extLst>
          </p:cNvPr>
          <p:cNvSpPr txBox="1"/>
          <p:nvPr/>
        </p:nvSpPr>
        <p:spPr>
          <a:xfrm>
            <a:off x="4306126" y="5892054"/>
            <a:ext cx="269625"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4</a:t>
            </a:r>
          </a:p>
        </p:txBody>
      </p:sp>
      <p:sp>
        <p:nvSpPr>
          <p:cNvPr id="47" name="円/楕円 46">
            <a:extLst>
              <a:ext uri="{FF2B5EF4-FFF2-40B4-BE49-F238E27FC236}">
                <a16:creationId xmlns:a16="http://schemas.microsoft.com/office/drawing/2014/main" id="{C8567E5A-A41A-8146-B2C4-48A5943745CD}"/>
              </a:ext>
            </a:extLst>
          </p:cNvPr>
          <p:cNvSpPr/>
          <p:nvPr/>
        </p:nvSpPr>
        <p:spPr>
          <a:xfrm>
            <a:off x="2778925" y="389894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a:extLst>
              <a:ext uri="{FF2B5EF4-FFF2-40B4-BE49-F238E27FC236}">
                <a16:creationId xmlns:a16="http://schemas.microsoft.com/office/drawing/2014/main" id="{E1F833F0-1F68-4C48-95C8-976A26EC6EED}"/>
              </a:ext>
            </a:extLst>
          </p:cNvPr>
          <p:cNvSpPr/>
          <p:nvPr/>
        </p:nvSpPr>
        <p:spPr>
          <a:xfrm>
            <a:off x="2778925" y="3360229"/>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a:extLst>
              <a:ext uri="{FF2B5EF4-FFF2-40B4-BE49-F238E27FC236}">
                <a16:creationId xmlns:a16="http://schemas.microsoft.com/office/drawing/2014/main" id="{8849716C-E1A4-1341-8616-2D460862F04E}"/>
              </a:ext>
            </a:extLst>
          </p:cNvPr>
          <p:cNvSpPr/>
          <p:nvPr/>
        </p:nvSpPr>
        <p:spPr>
          <a:xfrm>
            <a:off x="3542538" y="322239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a:extLst>
              <a:ext uri="{FF2B5EF4-FFF2-40B4-BE49-F238E27FC236}">
                <a16:creationId xmlns:a16="http://schemas.microsoft.com/office/drawing/2014/main" id="{EB75FDFA-D66A-C84B-BC7B-C7670E731851}"/>
              </a:ext>
            </a:extLst>
          </p:cNvPr>
          <p:cNvSpPr/>
          <p:nvPr/>
        </p:nvSpPr>
        <p:spPr>
          <a:xfrm>
            <a:off x="3542538" y="348005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AE3A01E8-C5B6-A147-A73B-4B5A948C5C29}"/>
              </a:ext>
            </a:extLst>
          </p:cNvPr>
          <p:cNvSpPr/>
          <p:nvPr/>
        </p:nvSpPr>
        <p:spPr>
          <a:xfrm>
            <a:off x="3542538" y="273327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a:extLst>
              <a:ext uri="{FF2B5EF4-FFF2-40B4-BE49-F238E27FC236}">
                <a16:creationId xmlns:a16="http://schemas.microsoft.com/office/drawing/2014/main" id="{F22977A8-21ED-D546-B195-F509FC09BB1B}"/>
              </a:ext>
            </a:extLst>
          </p:cNvPr>
          <p:cNvSpPr/>
          <p:nvPr/>
        </p:nvSpPr>
        <p:spPr>
          <a:xfrm>
            <a:off x="4310633" y="342812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a:extLst>
              <a:ext uri="{FF2B5EF4-FFF2-40B4-BE49-F238E27FC236}">
                <a16:creationId xmlns:a16="http://schemas.microsoft.com/office/drawing/2014/main" id="{B52E12B2-2F18-254E-A766-2B4029F77CE7}"/>
              </a:ext>
            </a:extLst>
          </p:cNvPr>
          <p:cNvSpPr/>
          <p:nvPr/>
        </p:nvSpPr>
        <p:spPr>
          <a:xfrm>
            <a:off x="4310633" y="307758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a:extLst>
              <a:ext uri="{FF2B5EF4-FFF2-40B4-BE49-F238E27FC236}">
                <a16:creationId xmlns:a16="http://schemas.microsoft.com/office/drawing/2014/main" id="{585BABE1-FC7E-F242-AFCA-9D21D5179AE9}"/>
              </a:ext>
            </a:extLst>
          </p:cNvPr>
          <p:cNvSpPr/>
          <p:nvPr/>
        </p:nvSpPr>
        <p:spPr>
          <a:xfrm>
            <a:off x="4310633" y="273969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a:extLst>
              <a:ext uri="{FF2B5EF4-FFF2-40B4-BE49-F238E27FC236}">
                <a16:creationId xmlns:a16="http://schemas.microsoft.com/office/drawing/2014/main" id="{A855036F-173E-0C40-B527-2CCF41B84648}"/>
              </a:ext>
            </a:extLst>
          </p:cNvPr>
          <p:cNvSpPr/>
          <p:nvPr/>
        </p:nvSpPr>
        <p:spPr>
          <a:xfrm>
            <a:off x="5078728" y="3333316"/>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8F4071C4-48F1-AD4C-964F-DEFBF169F2DA}"/>
              </a:ext>
            </a:extLst>
          </p:cNvPr>
          <p:cNvSpPr/>
          <p:nvPr/>
        </p:nvSpPr>
        <p:spPr>
          <a:xfrm>
            <a:off x="5849241" y="340491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C79597CA-3DF9-1446-8BDA-1E804BFBAF09}"/>
              </a:ext>
            </a:extLst>
          </p:cNvPr>
          <p:cNvSpPr/>
          <p:nvPr/>
        </p:nvSpPr>
        <p:spPr>
          <a:xfrm>
            <a:off x="5078728" y="2902552"/>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4ABA89F5-58E2-3846-B5B9-45FA0481E423}"/>
              </a:ext>
            </a:extLst>
          </p:cNvPr>
          <p:cNvSpPr/>
          <p:nvPr/>
        </p:nvSpPr>
        <p:spPr>
          <a:xfrm>
            <a:off x="5078728" y="2709363"/>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6EDD4C24-A9FD-B04F-A372-EFEA701F1242}"/>
              </a:ext>
            </a:extLst>
          </p:cNvPr>
          <p:cNvSpPr/>
          <p:nvPr/>
        </p:nvSpPr>
        <p:spPr>
          <a:xfrm>
            <a:off x="5078728" y="2374070"/>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2AAFB898-6DAF-844C-9493-47684D2C3878}"/>
              </a:ext>
            </a:extLst>
          </p:cNvPr>
          <p:cNvSpPr/>
          <p:nvPr/>
        </p:nvSpPr>
        <p:spPr>
          <a:xfrm>
            <a:off x="5078728" y="202466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A7304A2C-5545-4648-9671-6D80E26A7388}"/>
              </a:ext>
            </a:extLst>
          </p:cNvPr>
          <p:cNvSpPr/>
          <p:nvPr/>
        </p:nvSpPr>
        <p:spPr>
          <a:xfrm>
            <a:off x="5849241" y="2749100"/>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FE5D663D-E785-FC45-BC27-EE8A40CEBBCD}"/>
              </a:ext>
            </a:extLst>
          </p:cNvPr>
          <p:cNvSpPr/>
          <p:nvPr/>
        </p:nvSpPr>
        <p:spPr>
          <a:xfrm>
            <a:off x="5849241" y="239664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37C49087-1214-BB48-ABAF-BABF7DB5017C}"/>
              </a:ext>
            </a:extLst>
          </p:cNvPr>
          <p:cNvSpPr/>
          <p:nvPr/>
        </p:nvSpPr>
        <p:spPr>
          <a:xfrm>
            <a:off x="5849241" y="1821175"/>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4DEBB298-44AD-AC43-A206-ED3906C35B13}"/>
              </a:ext>
            </a:extLst>
          </p:cNvPr>
          <p:cNvSpPr/>
          <p:nvPr/>
        </p:nvSpPr>
        <p:spPr>
          <a:xfrm>
            <a:off x="6611930" y="2648823"/>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0B93F645-F1F5-C445-B859-295663AC58D2}"/>
              </a:ext>
            </a:extLst>
          </p:cNvPr>
          <p:cNvSpPr/>
          <p:nvPr/>
        </p:nvSpPr>
        <p:spPr>
          <a:xfrm>
            <a:off x="6611930" y="220766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B0418E2-5C6D-B047-AA65-9ED4C8AE9674}"/>
              </a:ext>
            </a:extLst>
          </p:cNvPr>
          <p:cNvSpPr/>
          <p:nvPr/>
        </p:nvSpPr>
        <p:spPr>
          <a:xfrm>
            <a:off x="6611930" y="1934791"/>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EE13E537-40C3-2D44-95FB-741FD4253306}"/>
              </a:ext>
            </a:extLst>
          </p:cNvPr>
          <p:cNvSpPr/>
          <p:nvPr/>
        </p:nvSpPr>
        <p:spPr>
          <a:xfrm>
            <a:off x="7374619" y="173643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028FB9DA-7043-A144-A354-D59EA8300296}"/>
              </a:ext>
            </a:extLst>
          </p:cNvPr>
          <p:cNvSpPr/>
          <p:nvPr/>
        </p:nvSpPr>
        <p:spPr>
          <a:xfrm>
            <a:off x="7374619" y="2207667"/>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0304C31C-C627-844F-8E81-DB4CED45508F}"/>
              </a:ext>
            </a:extLst>
          </p:cNvPr>
          <p:cNvSpPr/>
          <p:nvPr/>
        </p:nvSpPr>
        <p:spPr>
          <a:xfrm>
            <a:off x="8145133" y="1810858"/>
            <a:ext cx="221448" cy="221448"/>
          </a:xfrm>
          <a:prstGeom prst="ellipse">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A169BB18-EC02-534F-9632-2526684AE0AD}"/>
              </a:ext>
            </a:extLst>
          </p:cNvPr>
          <p:cNvSpPr txBox="1"/>
          <p:nvPr/>
        </p:nvSpPr>
        <p:spPr>
          <a:xfrm>
            <a:off x="6395230" y="4945979"/>
            <a:ext cx="1544012" cy="527645"/>
          </a:xfrm>
          <a:prstGeom prst="rect">
            <a:avLst/>
          </a:prstGeom>
          <a:solidFill>
            <a:schemeClr val="bg1"/>
          </a:solidFill>
        </p:spPr>
        <p:txBody>
          <a:bodyPr wrap="none" rtlCol="0">
            <a:spAutoFit/>
          </a:bodyPr>
          <a:lstStyle/>
          <a:p>
            <a:r>
              <a:rPr lang="en-US" altLang="ja-JP" sz="1200" b="1" dirty="0">
                <a:solidFill>
                  <a:schemeClr val="tx1">
                    <a:lumMod val="75000"/>
                    <a:lumOff val="25000"/>
                  </a:schemeClr>
                </a:solidFill>
                <a:latin typeface="+mn-ea"/>
              </a:rPr>
              <a:t>y=7.2707x+48.153</a:t>
            </a:r>
          </a:p>
          <a:p>
            <a:pPr>
              <a:lnSpc>
                <a:spcPct val="150000"/>
              </a:lnSpc>
            </a:pPr>
            <a:r>
              <a:rPr lang="en-US" altLang="ja-JP" sz="1200" b="1" dirty="0">
                <a:solidFill>
                  <a:schemeClr val="tx1">
                    <a:lumMod val="75000"/>
                    <a:lumOff val="25000"/>
                  </a:schemeClr>
                </a:solidFill>
                <a:latin typeface="+mn-ea"/>
              </a:rPr>
              <a:t>R</a:t>
            </a:r>
            <a:r>
              <a:rPr lang="en-US" altLang="ja-JP" sz="1200" b="1" baseline="30000" dirty="0">
                <a:solidFill>
                  <a:schemeClr val="tx1">
                    <a:lumMod val="75000"/>
                    <a:lumOff val="25000"/>
                  </a:schemeClr>
                </a:solidFill>
                <a:latin typeface="+mn-ea"/>
              </a:rPr>
              <a:t>2</a:t>
            </a:r>
            <a:r>
              <a:rPr lang="en-US" altLang="ja-JP" sz="1200" b="1" dirty="0">
                <a:solidFill>
                  <a:schemeClr val="tx1">
                    <a:lumMod val="75000"/>
                    <a:lumOff val="25000"/>
                  </a:schemeClr>
                </a:solidFill>
                <a:latin typeface="+mn-ea"/>
              </a:rPr>
              <a:t>=0.5849</a:t>
            </a:r>
          </a:p>
        </p:txBody>
      </p:sp>
      <p:cxnSp>
        <p:nvCxnSpPr>
          <p:cNvPr id="73" name="直線矢印コネクタ 5">
            <a:extLst>
              <a:ext uri="{FF2B5EF4-FFF2-40B4-BE49-F238E27FC236}">
                <a16:creationId xmlns:a16="http://schemas.microsoft.com/office/drawing/2014/main" id="{F30B429D-C7E4-CC49-AE71-6D52C53C1AFA}"/>
              </a:ext>
            </a:extLst>
          </p:cNvPr>
          <p:cNvCxnSpPr>
            <a:cxnSpLocks/>
          </p:cNvCxnSpPr>
          <p:nvPr/>
        </p:nvCxnSpPr>
        <p:spPr>
          <a:xfrm flipV="1">
            <a:off x="2836797" y="1921582"/>
            <a:ext cx="5308336" cy="1739483"/>
          </a:xfrm>
          <a:prstGeom prst="straightConnector1">
            <a:avLst/>
          </a:prstGeom>
          <a:ln w="38100">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84F85887-B62B-7D4A-A32B-8E9E5CA9ACC6}"/>
              </a:ext>
            </a:extLst>
          </p:cNvPr>
          <p:cNvSpPr txBox="1"/>
          <p:nvPr/>
        </p:nvSpPr>
        <p:spPr>
          <a:xfrm>
            <a:off x="7894988" y="238540"/>
            <a:ext cx="1662635" cy="276999"/>
          </a:xfrm>
          <a:prstGeom prst="rect">
            <a:avLst/>
          </a:prstGeom>
          <a:solidFill>
            <a:srgbClr val="00B050"/>
          </a:solidFill>
        </p:spPr>
        <p:txBody>
          <a:bodyPr wrap="none" rtlCol="0">
            <a:spAutoFit/>
          </a:bodyPr>
          <a:lstStyle/>
          <a:p>
            <a:pPr algn="r"/>
            <a:r>
              <a:rPr kumimoji="1" lang="en-US" altLang="ja-JP" sz="1200" b="1" dirty="0">
                <a:solidFill>
                  <a:schemeClr val="bg1"/>
                </a:solidFill>
                <a:latin typeface="+mn-ea"/>
              </a:rPr>
              <a:t>※Excel</a:t>
            </a:r>
            <a:r>
              <a:rPr kumimoji="1" lang="ja-JP" altLang="en-US" sz="1200" b="1">
                <a:solidFill>
                  <a:schemeClr val="bg1"/>
                </a:solidFill>
                <a:latin typeface="+mn-ea"/>
              </a:rPr>
              <a:t>版データあり</a:t>
            </a:r>
            <a:endParaRPr kumimoji="1" lang="ja-JP" altLang="en-US" sz="1200" b="1" dirty="0">
              <a:solidFill>
                <a:schemeClr val="bg1"/>
              </a:solidFill>
              <a:latin typeface="+mn-ea"/>
            </a:endParaRPr>
          </a:p>
        </p:txBody>
      </p:sp>
    </p:spTree>
    <p:extLst>
      <p:ext uri="{BB962C8B-B14F-4D97-AF65-F5344CB8AC3E}">
        <p14:creationId xmlns:p14="http://schemas.microsoft.com/office/powerpoint/2010/main" val="143157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A901880-A36A-2641-B867-1394989AC993}"/>
              </a:ext>
            </a:extLst>
          </p:cNvPr>
          <p:cNvSpPr/>
          <p:nvPr/>
        </p:nvSpPr>
        <p:spPr>
          <a:xfrm>
            <a:off x="5334604" y="4249947"/>
            <a:ext cx="1095308" cy="385437"/>
          </a:xfrm>
          <a:prstGeom prst="rect">
            <a:avLst/>
          </a:prstGeom>
          <a:solidFill>
            <a:srgbClr val="EEECE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C945113A-9527-0445-9B2F-306182BE17F2}"/>
              </a:ext>
            </a:extLst>
          </p:cNvPr>
          <p:cNvSpPr/>
          <p:nvPr/>
        </p:nvSpPr>
        <p:spPr>
          <a:xfrm>
            <a:off x="6221843" y="2341880"/>
            <a:ext cx="2454222" cy="941322"/>
          </a:xfrm>
          <a:prstGeom prst="rect">
            <a:avLst/>
          </a:prstGeom>
          <a:solidFill>
            <a:srgbClr val="F0C25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2D9C16E0-CA72-644D-A143-5F7EBE8BD4AE}"/>
              </a:ext>
            </a:extLst>
          </p:cNvPr>
          <p:cNvSpPr/>
          <p:nvPr/>
        </p:nvSpPr>
        <p:spPr>
          <a:xfrm>
            <a:off x="5338919" y="1692668"/>
            <a:ext cx="3327439" cy="159074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cxnSp>
        <p:nvCxnSpPr>
          <p:cNvPr id="7" name="直線コネクタ 6">
            <a:extLst>
              <a:ext uri="{FF2B5EF4-FFF2-40B4-BE49-F238E27FC236}">
                <a16:creationId xmlns:a16="http://schemas.microsoft.com/office/drawing/2014/main" id="{A5162808-2B79-014E-8FB9-59CD9DD92847}"/>
              </a:ext>
            </a:extLst>
          </p:cNvPr>
          <p:cNvCxnSpPr>
            <a:cxnSpLocks/>
          </p:cNvCxnSpPr>
          <p:nvPr/>
        </p:nvCxnSpPr>
        <p:spPr>
          <a:xfrm>
            <a:off x="6418059" y="1692668"/>
            <a:ext cx="0" cy="1590739"/>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F246D21-0978-BE43-9E44-D0687ED4BF8E}"/>
              </a:ext>
            </a:extLst>
          </p:cNvPr>
          <p:cNvCxnSpPr>
            <a:cxnSpLocks/>
          </p:cNvCxnSpPr>
          <p:nvPr/>
        </p:nvCxnSpPr>
        <p:spPr>
          <a:xfrm>
            <a:off x="6221843" y="2331644"/>
            <a:ext cx="2429042" cy="0"/>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D5481A8-C88F-A848-BA3F-A2CDC9FC2E80}"/>
              </a:ext>
            </a:extLst>
          </p:cNvPr>
          <p:cNvSpPr txBox="1"/>
          <p:nvPr/>
        </p:nvSpPr>
        <p:spPr>
          <a:xfrm>
            <a:off x="5338919" y="2309194"/>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A</a:t>
            </a:r>
            <a:endParaRPr lang="en-US" altLang="ja-JP" b="1" strike="sngStrike" dirty="0">
              <a:solidFill>
                <a:schemeClr val="tx1">
                  <a:lumMod val="85000"/>
                  <a:lumOff val="15000"/>
                </a:schemeClr>
              </a:solidFill>
              <a:latin typeface="+mn-ea"/>
              <a:cs typeface="メイリオ"/>
            </a:endParaRPr>
          </a:p>
        </p:txBody>
      </p:sp>
      <p:sp>
        <p:nvSpPr>
          <p:cNvPr id="10" name="テキスト ボックス 9">
            <a:extLst>
              <a:ext uri="{FF2B5EF4-FFF2-40B4-BE49-F238E27FC236}">
                <a16:creationId xmlns:a16="http://schemas.microsoft.com/office/drawing/2014/main" id="{5F2AB215-0D7E-584D-A748-1C24DC2086EB}"/>
              </a:ext>
            </a:extLst>
          </p:cNvPr>
          <p:cNvSpPr txBox="1"/>
          <p:nvPr/>
        </p:nvSpPr>
        <p:spPr>
          <a:xfrm>
            <a:off x="6929608" y="1908335"/>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B</a:t>
            </a:r>
          </a:p>
        </p:txBody>
      </p:sp>
      <p:sp>
        <p:nvSpPr>
          <p:cNvPr id="11" name="テキスト ボックス 10">
            <a:extLst>
              <a:ext uri="{FF2B5EF4-FFF2-40B4-BE49-F238E27FC236}">
                <a16:creationId xmlns:a16="http://schemas.microsoft.com/office/drawing/2014/main" id="{C0131234-7FCB-C645-A1E8-C68CDEF73B66}"/>
              </a:ext>
            </a:extLst>
          </p:cNvPr>
          <p:cNvSpPr txBox="1"/>
          <p:nvPr/>
        </p:nvSpPr>
        <p:spPr>
          <a:xfrm>
            <a:off x="6929608" y="2700971"/>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C</a:t>
            </a:r>
          </a:p>
        </p:txBody>
      </p:sp>
      <p:sp>
        <p:nvSpPr>
          <p:cNvPr id="12" name="正方形/長方形 11">
            <a:extLst>
              <a:ext uri="{FF2B5EF4-FFF2-40B4-BE49-F238E27FC236}">
                <a16:creationId xmlns:a16="http://schemas.microsoft.com/office/drawing/2014/main" id="{2B10834C-914E-8B4F-A98A-30A2BC944FD9}"/>
              </a:ext>
            </a:extLst>
          </p:cNvPr>
          <p:cNvSpPr/>
          <p:nvPr/>
        </p:nvSpPr>
        <p:spPr>
          <a:xfrm>
            <a:off x="1256085" y="4239501"/>
            <a:ext cx="1105000" cy="381409"/>
          </a:xfrm>
          <a:prstGeom prst="rect">
            <a:avLst/>
          </a:prstGeom>
          <a:solidFill>
            <a:srgbClr val="EEECE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sp>
        <p:nvSpPr>
          <p:cNvPr id="13" name="テキスト ボックス 12">
            <a:extLst>
              <a:ext uri="{FF2B5EF4-FFF2-40B4-BE49-F238E27FC236}">
                <a16:creationId xmlns:a16="http://schemas.microsoft.com/office/drawing/2014/main" id="{880FBB0F-66CE-7B4C-8C40-3D2C16A83A82}"/>
              </a:ext>
            </a:extLst>
          </p:cNvPr>
          <p:cNvSpPr txBox="1"/>
          <p:nvPr/>
        </p:nvSpPr>
        <p:spPr>
          <a:xfrm>
            <a:off x="1292389" y="1213513"/>
            <a:ext cx="3331755" cy="338555"/>
          </a:xfrm>
          <a:prstGeom prst="rect">
            <a:avLst/>
          </a:prstGeom>
          <a:solidFill>
            <a:schemeClr val="bg1">
              <a:lumMod val="95000"/>
            </a:schemeClr>
          </a:solidFill>
        </p:spPr>
        <p:txBody>
          <a:bodyPr wrap="square" rtlCol="0" anchor="ctr">
            <a:spAutoFit/>
          </a:bodyPr>
          <a:lstStyle/>
          <a:p>
            <a:pPr algn="ctr"/>
            <a:r>
              <a:rPr lang="en-US" altLang="ja-JP" sz="1600" b="1" dirty="0">
                <a:solidFill>
                  <a:schemeClr val="tx1">
                    <a:lumMod val="85000"/>
                    <a:lumOff val="15000"/>
                  </a:schemeClr>
                </a:solidFill>
                <a:latin typeface="+mn-ea"/>
                <a:cs typeface="メイリオ"/>
              </a:rPr>
              <a:t>MECE</a:t>
            </a:r>
            <a:r>
              <a:rPr lang="ja-JP" altLang="en-US" sz="1600" b="1">
                <a:solidFill>
                  <a:schemeClr val="tx1">
                    <a:lumMod val="85000"/>
                    <a:lumOff val="15000"/>
                  </a:schemeClr>
                </a:solidFill>
                <a:latin typeface="+mn-ea"/>
                <a:cs typeface="メイリオ"/>
              </a:rPr>
              <a:t>成立</a:t>
            </a:r>
            <a:endParaRPr lang="en-US" altLang="ja-JP" sz="1600" b="1" strike="sngStrike" dirty="0">
              <a:solidFill>
                <a:schemeClr val="tx1">
                  <a:lumMod val="85000"/>
                  <a:lumOff val="15000"/>
                </a:schemeClr>
              </a:solidFill>
              <a:latin typeface="+mn-ea"/>
              <a:cs typeface="メイリオ"/>
            </a:endParaRPr>
          </a:p>
        </p:txBody>
      </p:sp>
      <p:sp>
        <p:nvSpPr>
          <p:cNvPr id="14" name="テキスト ボックス 13">
            <a:extLst>
              <a:ext uri="{FF2B5EF4-FFF2-40B4-BE49-F238E27FC236}">
                <a16:creationId xmlns:a16="http://schemas.microsoft.com/office/drawing/2014/main" id="{F9E2ED8C-68B3-644B-91A4-52736B84BAA6}"/>
              </a:ext>
            </a:extLst>
          </p:cNvPr>
          <p:cNvSpPr txBox="1"/>
          <p:nvPr/>
        </p:nvSpPr>
        <p:spPr>
          <a:xfrm>
            <a:off x="1238397" y="3760617"/>
            <a:ext cx="3341464" cy="338555"/>
          </a:xfrm>
          <a:prstGeom prst="rect">
            <a:avLst/>
          </a:prstGeom>
          <a:solidFill>
            <a:schemeClr val="bg1">
              <a:lumMod val="95000"/>
            </a:schemeClr>
          </a:solidFill>
        </p:spPr>
        <p:txBody>
          <a:bodyPr wrap="square" rtlCol="0" anchor="ctr">
            <a:spAutoFit/>
          </a:bodyPr>
          <a:lstStyle/>
          <a:p>
            <a:pPr algn="ctr"/>
            <a:r>
              <a:rPr lang="ja-JP" altLang="en-US" sz="1600" b="1">
                <a:solidFill>
                  <a:schemeClr val="tx1">
                    <a:lumMod val="85000"/>
                    <a:lumOff val="15000"/>
                  </a:schemeClr>
                </a:solidFill>
                <a:latin typeface="+mn-ea"/>
                <a:cs typeface="メイリオ"/>
              </a:rPr>
              <a:t>漏れあり</a:t>
            </a:r>
            <a:endParaRPr lang="en-US" altLang="ja-JP" sz="1600" b="1" strike="sngStrike" dirty="0">
              <a:solidFill>
                <a:schemeClr val="tx1">
                  <a:lumMod val="85000"/>
                  <a:lumOff val="15000"/>
                </a:schemeClr>
              </a:solidFill>
              <a:latin typeface="+mn-ea"/>
              <a:cs typeface="メイリオ"/>
            </a:endParaRPr>
          </a:p>
        </p:txBody>
      </p:sp>
      <p:sp>
        <p:nvSpPr>
          <p:cNvPr id="15" name="テキスト ボックス 14">
            <a:extLst>
              <a:ext uri="{FF2B5EF4-FFF2-40B4-BE49-F238E27FC236}">
                <a16:creationId xmlns:a16="http://schemas.microsoft.com/office/drawing/2014/main" id="{86871D7B-3817-5E4D-893F-FBD65DD73836}"/>
              </a:ext>
            </a:extLst>
          </p:cNvPr>
          <p:cNvSpPr txBox="1"/>
          <p:nvPr/>
        </p:nvSpPr>
        <p:spPr>
          <a:xfrm>
            <a:off x="5334603" y="1213513"/>
            <a:ext cx="3331755" cy="338555"/>
          </a:xfrm>
          <a:prstGeom prst="rect">
            <a:avLst/>
          </a:prstGeom>
          <a:solidFill>
            <a:schemeClr val="bg1">
              <a:lumMod val="95000"/>
            </a:schemeClr>
          </a:solidFill>
        </p:spPr>
        <p:txBody>
          <a:bodyPr wrap="square" rtlCol="0" anchor="ctr">
            <a:spAutoFit/>
          </a:bodyPr>
          <a:lstStyle/>
          <a:p>
            <a:pPr algn="ctr"/>
            <a:r>
              <a:rPr lang="ja-JP" altLang="en-US" sz="1600" b="1">
                <a:solidFill>
                  <a:schemeClr val="tx1">
                    <a:lumMod val="85000"/>
                    <a:lumOff val="15000"/>
                  </a:schemeClr>
                </a:solidFill>
                <a:latin typeface="+mn-ea"/>
                <a:cs typeface="メイリオ"/>
              </a:rPr>
              <a:t>ダブりあり</a:t>
            </a:r>
            <a:endParaRPr lang="en-US" altLang="ja-JP" sz="1600" b="1" strike="sngStrike" dirty="0">
              <a:solidFill>
                <a:schemeClr val="tx1">
                  <a:lumMod val="85000"/>
                  <a:lumOff val="15000"/>
                </a:schemeClr>
              </a:solidFill>
              <a:latin typeface="+mn-ea"/>
              <a:cs typeface="メイリオ"/>
            </a:endParaRPr>
          </a:p>
        </p:txBody>
      </p:sp>
      <p:cxnSp>
        <p:nvCxnSpPr>
          <p:cNvPr id="16" name="直線コネクタ 15">
            <a:extLst>
              <a:ext uri="{FF2B5EF4-FFF2-40B4-BE49-F238E27FC236}">
                <a16:creationId xmlns:a16="http://schemas.microsoft.com/office/drawing/2014/main" id="{B08C7559-6779-264C-98D5-477BAB38A5DA}"/>
              </a:ext>
            </a:extLst>
          </p:cNvPr>
          <p:cNvCxnSpPr>
            <a:cxnSpLocks/>
          </p:cNvCxnSpPr>
          <p:nvPr/>
        </p:nvCxnSpPr>
        <p:spPr>
          <a:xfrm>
            <a:off x="2361098" y="4239504"/>
            <a:ext cx="0" cy="1590742"/>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F0530F5F-1C5C-EF4F-B304-038C0F758252}"/>
              </a:ext>
            </a:extLst>
          </p:cNvPr>
          <p:cNvCxnSpPr>
            <a:cxnSpLocks/>
          </p:cNvCxnSpPr>
          <p:nvPr/>
        </p:nvCxnSpPr>
        <p:spPr>
          <a:xfrm>
            <a:off x="2361098" y="5034876"/>
            <a:ext cx="2218758" cy="3"/>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BAF587B1-72FA-7249-9300-6F5BC001B90B}"/>
              </a:ext>
            </a:extLst>
          </p:cNvPr>
          <p:cNvCxnSpPr>
            <a:cxnSpLocks/>
          </p:cNvCxnSpPr>
          <p:nvPr/>
        </p:nvCxnSpPr>
        <p:spPr>
          <a:xfrm>
            <a:off x="1252417" y="4620910"/>
            <a:ext cx="1105000" cy="0"/>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9" name="正方形/長方形 18">
            <a:extLst>
              <a:ext uri="{FF2B5EF4-FFF2-40B4-BE49-F238E27FC236}">
                <a16:creationId xmlns:a16="http://schemas.microsoft.com/office/drawing/2014/main" id="{CC7DEE21-AEE9-F44F-91BA-967186C379F0}"/>
              </a:ext>
            </a:extLst>
          </p:cNvPr>
          <p:cNvSpPr/>
          <p:nvPr/>
        </p:nvSpPr>
        <p:spPr>
          <a:xfrm>
            <a:off x="1252417" y="4239507"/>
            <a:ext cx="3327439" cy="159074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4196E12D-35DC-8748-A6F3-77E1DE8C8813}"/>
              </a:ext>
            </a:extLst>
          </p:cNvPr>
          <p:cNvSpPr/>
          <p:nvPr/>
        </p:nvSpPr>
        <p:spPr>
          <a:xfrm>
            <a:off x="1296705" y="1692459"/>
            <a:ext cx="3327439" cy="1590742"/>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cxnSp>
        <p:nvCxnSpPr>
          <p:cNvPr id="21" name="直線コネクタ 20">
            <a:extLst>
              <a:ext uri="{FF2B5EF4-FFF2-40B4-BE49-F238E27FC236}">
                <a16:creationId xmlns:a16="http://schemas.microsoft.com/office/drawing/2014/main" id="{4CB134B0-4708-A24C-AC04-5DCD30A00BEE}"/>
              </a:ext>
            </a:extLst>
          </p:cNvPr>
          <p:cNvCxnSpPr>
            <a:cxnSpLocks/>
          </p:cNvCxnSpPr>
          <p:nvPr/>
        </p:nvCxnSpPr>
        <p:spPr>
          <a:xfrm>
            <a:off x="2375845" y="1692459"/>
            <a:ext cx="0" cy="1590742"/>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8069CF9B-F26F-F146-AB74-19271CFEFB71}"/>
              </a:ext>
            </a:extLst>
          </p:cNvPr>
          <p:cNvCxnSpPr>
            <a:cxnSpLocks/>
            <a:endCxn id="20" idx="3"/>
          </p:cNvCxnSpPr>
          <p:nvPr/>
        </p:nvCxnSpPr>
        <p:spPr>
          <a:xfrm>
            <a:off x="2375845" y="2487831"/>
            <a:ext cx="2248299"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86BA57FA-89F5-0E42-8118-BE59052054B7}"/>
              </a:ext>
            </a:extLst>
          </p:cNvPr>
          <p:cNvSpPr txBox="1"/>
          <p:nvPr/>
        </p:nvSpPr>
        <p:spPr>
          <a:xfrm>
            <a:off x="1296705" y="2308985"/>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A</a:t>
            </a:r>
            <a:endParaRPr lang="en-US" altLang="ja-JP" b="1" strike="sngStrike" dirty="0">
              <a:solidFill>
                <a:schemeClr val="tx1">
                  <a:lumMod val="85000"/>
                  <a:lumOff val="15000"/>
                </a:schemeClr>
              </a:solidFill>
              <a:latin typeface="+mn-ea"/>
              <a:cs typeface="メイリオ"/>
            </a:endParaRPr>
          </a:p>
        </p:txBody>
      </p:sp>
      <p:sp>
        <p:nvSpPr>
          <p:cNvPr id="24" name="テキスト ボックス 23">
            <a:extLst>
              <a:ext uri="{FF2B5EF4-FFF2-40B4-BE49-F238E27FC236}">
                <a16:creationId xmlns:a16="http://schemas.microsoft.com/office/drawing/2014/main" id="{A8111B8C-B8FA-5C44-866A-EE8ABC9D34B4}"/>
              </a:ext>
            </a:extLst>
          </p:cNvPr>
          <p:cNvSpPr txBox="1"/>
          <p:nvPr/>
        </p:nvSpPr>
        <p:spPr>
          <a:xfrm>
            <a:off x="2887394" y="1908128"/>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B</a:t>
            </a:r>
          </a:p>
        </p:txBody>
      </p:sp>
      <p:sp>
        <p:nvSpPr>
          <p:cNvPr id="25" name="テキスト ボックス 24">
            <a:extLst>
              <a:ext uri="{FF2B5EF4-FFF2-40B4-BE49-F238E27FC236}">
                <a16:creationId xmlns:a16="http://schemas.microsoft.com/office/drawing/2014/main" id="{3FAFDEEA-61FD-CB40-8D16-D4D57DFC0955}"/>
              </a:ext>
            </a:extLst>
          </p:cNvPr>
          <p:cNvSpPr txBox="1"/>
          <p:nvPr/>
        </p:nvSpPr>
        <p:spPr>
          <a:xfrm>
            <a:off x="2887394" y="2700759"/>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C</a:t>
            </a:r>
          </a:p>
        </p:txBody>
      </p:sp>
      <p:sp>
        <p:nvSpPr>
          <p:cNvPr id="26" name="テキスト ボックス 25">
            <a:extLst>
              <a:ext uri="{FF2B5EF4-FFF2-40B4-BE49-F238E27FC236}">
                <a16:creationId xmlns:a16="http://schemas.microsoft.com/office/drawing/2014/main" id="{C1FB7D98-A5DE-0647-BC45-882FAA3E8D63}"/>
              </a:ext>
            </a:extLst>
          </p:cNvPr>
          <p:cNvSpPr txBox="1"/>
          <p:nvPr/>
        </p:nvSpPr>
        <p:spPr>
          <a:xfrm>
            <a:off x="1296705" y="4991447"/>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A</a:t>
            </a:r>
            <a:endParaRPr lang="en-US" altLang="ja-JP" b="1" strike="sngStrike" dirty="0">
              <a:solidFill>
                <a:schemeClr val="tx1">
                  <a:lumMod val="85000"/>
                  <a:lumOff val="15000"/>
                </a:schemeClr>
              </a:solidFill>
              <a:latin typeface="+mn-ea"/>
              <a:cs typeface="メイリオ"/>
            </a:endParaRPr>
          </a:p>
        </p:txBody>
      </p:sp>
      <p:sp>
        <p:nvSpPr>
          <p:cNvPr id="27" name="テキスト ボックス 26">
            <a:extLst>
              <a:ext uri="{FF2B5EF4-FFF2-40B4-BE49-F238E27FC236}">
                <a16:creationId xmlns:a16="http://schemas.microsoft.com/office/drawing/2014/main" id="{2C0D1493-12B5-E744-BCFE-C916BE88E027}"/>
              </a:ext>
            </a:extLst>
          </p:cNvPr>
          <p:cNvSpPr txBox="1"/>
          <p:nvPr/>
        </p:nvSpPr>
        <p:spPr>
          <a:xfrm>
            <a:off x="2887394" y="4424843"/>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B</a:t>
            </a:r>
          </a:p>
        </p:txBody>
      </p:sp>
      <p:sp>
        <p:nvSpPr>
          <p:cNvPr id="28" name="テキスト ボックス 27">
            <a:extLst>
              <a:ext uri="{FF2B5EF4-FFF2-40B4-BE49-F238E27FC236}">
                <a16:creationId xmlns:a16="http://schemas.microsoft.com/office/drawing/2014/main" id="{828253A1-60F1-4C43-96BA-302F96C3B56A}"/>
              </a:ext>
            </a:extLst>
          </p:cNvPr>
          <p:cNvSpPr txBox="1"/>
          <p:nvPr/>
        </p:nvSpPr>
        <p:spPr>
          <a:xfrm>
            <a:off x="2887394" y="5217479"/>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C</a:t>
            </a:r>
          </a:p>
        </p:txBody>
      </p:sp>
      <p:cxnSp>
        <p:nvCxnSpPr>
          <p:cNvPr id="29" name="直線コネクタ 28">
            <a:extLst>
              <a:ext uri="{FF2B5EF4-FFF2-40B4-BE49-F238E27FC236}">
                <a16:creationId xmlns:a16="http://schemas.microsoft.com/office/drawing/2014/main" id="{83B4F924-4CAF-2447-BD47-9B9B7B389CFA}"/>
              </a:ext>
            </a:extLst>
          </p:cNvPr>
          <p:cNvCxnSpPr>
            <a:cxnSpLocks/>
          </p:cNvCxnSpPr>
          <p:nvPr/>
        </p:nvCxnSpPr>
        <p:spPr>
          <a:xfrm>
            <a:off x="6417720" y="2488038"/>
            <a:ext cx="2248299"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50B378CC-A372-3641-8BF4-8158A3FE87EE}"/>
              </a:ext>
            </a:extLst>
          </p:cNvPr>
          <p:cNvCxnSpPr>
            <a:cxnSpLocks/>
          </p:cNvCxnSpPr>
          <p:nvPr/>
        </p:nvCxnSpPr>
        <p:spPr>
          <a:xfrm flipV="1">
            <a:off x="6221843" y="2331254"/>
            <a:ext cx="0" cy="952153"/>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1" name="正方形/長方形 30">
            <a:extLst>
              <a:ext uri="{FF2B5EF4-FFF2-40B4-BE49-F238E27FC236}">
                <a16:creationId xmlns:a16="http://schemas.microsoft.com/office/drawing/2014/main" id="{A835E287-E48F-E044-A12F-CEFF3F8EF032}"/>
              </a:ext>
            </a:extLst>
          </p:cNvPr>
          <p:cNvSpPr/>
          <p:nvPr/>
        </p:nvSpPr>
        <p:spPr>
          <a:xfrm>
            <a:off x="6221843" y="4893604"/>
            <a:ext cx="2454222" cy="936643"/>
          </a:xfrm>
          <a:prstGeom prst="rect">
            <a:avLst/>
          </a:prstGeom>
          <a:solidFill>
            <a:srgbClr val="F0C257"/>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A1E1B2A7-7A06-5C40-8CF6-FE3C5F662927}"/>
              </a:ext>
            </a:extLst>
          </p:cNvPr>
          <p:cNvSpPr/>
          <p:nvPr/>
        </p:nvSpPr>
        <p:spPr>
          <a:xfrm>
            <a:off x="5338919" y="4239713"/>
            <a:ext cx="3327439" cy="1590742"/>
          </a:xfrm>
          <a:prstGeom prst="rect">
            <a:avLst/>
          </a:prstGeom>
          <a:no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kumimoji="1" lang="ja-JP" altLang="en-US" sz="2800" b="1">
              <a:solidFill>
                <a:schemeClr val="tx1">
                  <a:lumMod val="75000"/>
                  <a:lumOff val="25000"/>
                </a:schemeClr>
              </a:solidFill>
              <a:latin typeface="+mn-ea"/>
            </a:endParaRPr>
          </a:p>
        </p:txBody>
      </p:sp>
      <p:cxnSp>
        <p:nvCxnSpPr>
          <p:cNvPr id="33" name="直線コネクタ 32">
            <a:extLst>
              <a:ext uri="{FF2B5EF4-FFF2-40B4-BE49-F238E27FC236}">
                <a16:creationId xmlns:a16="http://schemas.microsoft.com/office/drawing/2014/main" id="{2F6A72F9-CF5F-824A-BD70-9C86C54CE06D}"/>
              </a:ext>
            </a:extLst>
          </p:cNvPr>
          <p:cNvCxnSpPr>
            <a:cxnSpLocks/>
          </p:cNvCxnSpPr>
          <p:nvPr/>
        </p:nvCxnSpPr>
        <p:spPr>
          <a:xfrm>
            <a:off x="6418059" y="4239713"/>
            <a:ext cx="0" cy="1590739"/>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C847C32D-9248-994D-91EA-33C9E0F5CD8C}"/>
              </a:ext>
            </a:extLst>
          </p:cNvPr>
          <p:cNvCxnSpPr>
            <a:cxnSpLocks/>
          </p:cNvCxnSpPr>
          <p:nvPr/>
        </p:nvCxnSpPr>
        <p:spPr>
          <a:xfrm>
            <a:off x="6221843" y="4878689"/>
            <a:ext cx="2429042" cy="0"/>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439641EC-045F-044E-BE07-985FABEE7868}"/>
              </a:ext>
            </a:extLst>
          </p:cNvPr>
          <p:cNvSpPr txBox="1"/>
          <p:nvPr/>
        </p:nvSpPr>
        <p:spPr>
          <a:xfrm>
            <a:off x="5338919" y="4991447"/>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A</a:t>
            </a:r>
            <a:endParaRPr lang="en-US" altLang="ja-JP" b="1" strike="sngStrike" dirty="0">
              <a:solidFill>
                <a:schemeClr val="tx1">
                  <a:lumMod val="85000"/>
                  <a:lumOff val="15000"/>
                </a:schemeClr>
              </a:solidFill>
              <a:latin typeface="+mn-ea"/>
              <a:cs typeface="メイリオ"/>
            </a:endParaRPr>
          </a:p>
        </p:txBody>
      </p:sp>
      <p:sp>
        <p:nvSpPr>
          <p:cNvPr id="36" name="テキスト ボックス 35">
            <a:extLst>
              <a:ext uri="{FF2B5EF4-FFF2-40B4-BE49-F238E27FC236}">
                <a16:creationId xmlns:a16="http://schemas.microsoft.com/office/drawing/2014/main" id="{4D6DEFB9-B179-1247-8FAA-8C8C3B5A746B}"/>
              </a:ext>
            </a:extLst>
          </p:cNvPr>
          <p:cNvSpPr txBox="1"/>
          <p:nvPr/>
        </p:nvSpPr>
        <p:spPr>
          <a:xfrm>
            <a:off x="6929608" y="4455380"/>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B</a:t>
            </a:r>
          </a:p>
        </p:txBody>
      </p:sp>
      <p:sp>
        <p:nvSpPr>
          <p:cNvPr id="37" name="テキスト ボックス 36">
            <a:extLst>
              <a:ext uri="{FF2B5EF4-FFF2-40B4-BE49-F238E27FC236}">
                <a16:creationId xmlns:a16="http://schemas.microsoft.com/office/drawing/2014/main" id="{808C42E1-0470-D643-8498-558AF591B243}"/>
              </a:ext>
            </a:extLst>
          </p:cNvPr>
          <p:cNvSpPr txBox="1"/>
          <p:nvPr/>
        </p:nvSpPr>
        <p:spPr>
          <a:xfrm>
            <a:off x="6929608" y="5248016"/>
            <a:ext cx="1079114" cy="369333"/>
          </a:xfrm>
          <a:prstGeom prst="rect">
            <a:avLst/>
          </a:prstGeom>
          <a:noFill/>
        </p:spPr>
        <p:txBody>
          <a:bodyPr wrap="square" rtlCol="0" anchor="ctr">
            <a:spAutoFit/>
          </a:bodyPr>
          <a:lstStyle/>
          <a:p>
            <a:pPr algn="ctr"/>
            <a:r>
              <a:rPr lang="en-US" altLang="ja-JP" b="1" dirty="0">
                <a:solidFill>
                  <a:schemeClr val="tx1">
                    <a:lumMod val="85000"/>
                    <a:lumOff val="15000"/>
                  </a:schemeClr>
                </a:solidFill>
                <a:latin typeface="+mn-ea"/>
                <a:cs typeface="メイリオ"/>
              </a:rPr>
              <a:t>C</a:t>
            </a:r>
          </a:p>
        </p:txBody>
      </p:sp>
      <p:cxnSp>
        <p:nvCxnSpPr>
          <p:cNvPr id="38" name="直線コネクタ 37">
            <a:extLst>
              <a:ext uri="{FF2B5EF4-FFF2-40B4-BE49-F238E27FC236}">
                <a16:creationId xmlns:a16="http://schemas.microsoft.com/office/drawing/2014/main" id="{61E7A0E9-F95B-8943-B6F9-D16E7A09C0AB}"/>
              </a:ext>
            </a:extLst>
          </p:cNvPr>
          <p:cNvCxnSpPr>
            <a:cxnSpLocks/>
          </p:cNvCxnSpPr>
          <p:nvPr/>
        </p:nvCxnSpPr>
        <p:spPr>
          <a:xfrm>
            <a:off x="6417720" y="5035083"/>
            <a:ext cx="2238251" cy="0"/>
          </a:xfrm>
          <a:prstGeom prst="line">
            <a:avLst/>
          </a:prstGeom>
          <a:ln w="19050">
            <a:solidFill>
              <a:schemeClr val="tx1">
                <a:lumMod val="85000"/>
                <a:lumOff val="15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938A3541-BBF5-A640-8974-D2941672CA1D}"/>
              </a:ext>
            </a:extLst>
          </p:cNvPr>
          <p:cNvCxnSpPr>
            <a:cxnSpLocks/>
          </p:cNvCxnSpPr>
          <p:nvPr/>
        </p:nvCxnSpPr>
        <p:spPr>
          <a:xfrm flipV="1">
            <a:off x="6221843" y="4878689"/>
            <a:ext cx="0" cy="951764"/>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0A8CD721-B2A2-6D44-82A3-82B6CE97AE9C}"/>
              </a:ext>
            </a:extLst>
          </p:cNvPr>
          <p:cNvCxnSpPr>
            <a:cxnSpLocks/>
          </p:cNvCxnSpPr>
          <p:nvPr/>
        </p:nvCxnSpPr>
        <p:spPr>
          <a:xfrm>
            <a:off x="5334603" y="4635596"/>
            <a:ext cx="1093165" cy="0"/>
          </a:xfrm>
          <a:prstGeom prst="line">
            <a:avLst/>
          </a:prstGeom>
          <a:ln w="19050">
            <a:solidFill>
              <a:schemeClr val="tx1">
                <a:lumMod val="85000"/>
                <a:lumOff val="1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a:extLst>
              <a:ext uri="{FF2B5EF4-FFF2-40B4-BE49-F238E27FC236}">
                <a16:creationId xmlns:a16="http://schemas.microsoft.com/office/drawing/2014/main" id="{F54AEF3E-EE51-C246-8847-7DE5D2DCF779}"/>
              </a:ext>
            </a:extLst>
          </p:cNvPr>
          <p:cNvSpPr txBox="1"/>
          <p:nvPr/>
        </p:nvSpPr>
        <p:spPr>
          <a:xfrm>
            <a:off x="5334603" y="3760623"/>
            <a:ext cx="3341464" cy="338555"/>
          </a:xfrm>
          <a:prstGeom prst="rect">
            <a:avLst/>
          </a:prstGeom>
          <a:solidFill>
            <a:schemeClr val="bg1">
              <a:lumMod val="95000"/>
            </a:schemeClr>
          </a:solidFill>
        </p:spPr>
        <p:txBody>
          <a:bodyPr wrap="square" rtlCol="0" anchor="ctr">
            <a:spAutoFit/>
          </a:bodyPr>
          <a:lstStyle/>
          <a:p>
            <a:pPr algn="ctr"/>
            <a:r>
              <a:rPr lang="ja-JP" altLang="en-US" sz="1600" b="1">
                <a:solidFill>
                  <a:schemeClr val="tx1">
                    <a:lumMod val="85000"/>
                    <a:lumOff val="15000"/>
                  </a:schemeClr>
                </a:solidFill>
                <a:latin typeface="+mn-ea"/>
                <a:cs typeface="メイリオ"/>
              </a:rPr>
              <a:t>漏れ・ダブりあり</a:t>
            </a:r>
            <a:endParaRPr lang="en-US" altLang="ja-JP" sz="1600" b="1" strike="sngStrike" dirty="0">
              <a:solidFill>
                <a:schemeClr val="tx1">
                  <a:lumMod val="85000"/>
                  <a:lumOff val="15000"/>
                </a:schemeClr>
              </a:solidFill>
              <a:latin typeface="+mn-ea"/>
              <a:cs typeface="メイリオ"/>
            </a:endParaRPr>
          </a:p>
        </p:txBody>
      </p:sp>
      <p:sp>
        <p:nvSpPr>
          <p:cNvPr id="43" name="正方形/長方形 42">
            <a:extLst>
              <a:ext uri="{FF2B5EF4-FFF2-40B4-BE49-F238E27FC236}">
                <a16:creationId xmlns:a16="http://schemas.microsoft.com/office/drawing/2014/main" id="{F6C2496D-727B-6A44-98DF-CB732B293DCF}"/>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E09F48F7-C934-984F-A082-1D0102F94280}"/>
              </a:ext>
            </a:extLst>
          </p:cNvPr>
          <p:cNvSpPr txBox="1"/>
          <p:nvPr/>
        </p:nvSpPr>
        <p:spPr>
          <a:xfrm>
            <a:off x="356842" y="238540"/>
            <a:ext cx="1662635"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07_MECE</a:t>
            </a:r>
            <a:r>
              <a:rPr lang="ja-JP" altLang="en-US" sz="1200" b="1">
                <a:solidFill>
                  <a:schemeClr val="tx1">
                    <a:lumMod val="75000"/>
                    <a:lumOff val="25000"/>
                  </a:schemeClr>
                </a:solidFill>
                <a:latin typeface="+mn-ea"/>
              </a:rPr>
              <a:t>（概念図）</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998123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55_</a:t>
            </a:r>
            <a:r>
              <a:rPr lang="ja-JP" altLang="en-US" sz="1200" b="1">
                <a:solidFill>
                  <a:schemeClr val="tx1">
                    <a:lumMod val="75000"/>
                    <a:lumOff val="25000"/>
                  </a:schemeClr>
                </a:solidFill>
                <a:latin typeface="+mn-ea"/>
              </a:rPr>
              <a:t>時系列分析</a:t>
            </a:r>
            <a:endParaRPr kumimoji="1" lang="ja-JP" altLang="en-US" sz="1200" b="1" dirty="0">
              <a:solidFill>
                <a:schemeClr val="tx1">
                  <a:lumMod val="75000"/>
                  <a:lumOff val="25000"/>
                </a:schemeClr>
              </a:solidFill>
              <a:latin typeface="+mn-ea"/>
            </a:endParaRPr>
          </a:p>
        </p:txBody>
      </p:sp>
      <p:sp>
        <p:nvSpPr>
          <p:cNvPr id="9" name="テキスト ボックス 8">
            <a:extLst>
              <a:ext uri="{FF2B5EF4-FFF2-40B4-BE49-F238E27FC236}">
                <a16:creationId xmlns:a16="http://schemas.microsoft.com/office/drawing/2014/main" id="{ABDE8BDB-52C3-E04B-A7DC-916B9F3A8996}"/>
              </a:ext>
            </a:extLst>
          </p:cNvPr>
          <p:cNvSpPr txBox="1"/>
          <p:nvPr/>
        </p:nvSpPr>
        <p:spPr>
          <a:xfrm>
            <a:off x="8014200"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07</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0" name="テキスト ボックス 9">
            <a:extLst>
              <a:ext uri="{FF2B5EF4-FFF2-40B4-BE49-F238E27FC236}">
                <a16:creationId xmlns:a16="http://schemas.microsoft.com/office/drawing/2014/main" id="{B412EF5D-CDC5-DB42-B1EB-5C40D1C8C3F5}"/>
              </a:ext>
            </a:extLst>
          </p:cNvPr>
          <p:cNvSpPr txBox="1"/>
          <p:nvPr/>
        </p:nvSpPr>
        <p:spPr>
          <a:xfrm>
            <a:off x="6998794"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06</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1" name="テキスト ボックス 10">
            <a:extLst>
              <a:ext uri="{FF2B5EF4-FFF2-40B4-BE49-F238E27FC236}">
                <a16:creationId xmlns:a16="http://schemas.microsoft.com/office/drawing/2014/main" id="{A867A2A3-5223-1845-BDCF-0426E201502E}"/>
              </a:ext>
            </a:extLst>
          </p:cNvPr>
          <p:cNvSpPr txBox="1"/>
          <p:nvPr/>
        </p:nvSpPr>
        <p:spPr>
          <a:xfrm>
            <a:off x="5983390"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05</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2" name="テキスト ボックス 11">
            <a:extLst>
              <a:ext uri="{FF2B5EF4-FFF2-40B4-BE49-F238E27FC236}">
                <a16:creationId xmlns:a16="http://schemas.microsoft.com/office/drawing/2014/main" id="{F405F31D-FBB6-2E44-81CB-BAC10CADA33D}"/>
              </a:ext>
            </a:extLst>
          </p:cNvPr>
          <p:cNvSpPr txBox="1"/>
          <p:nvPr/>
        </p:nvSpPr>
        <p:spPr>
          <a:xfrm>
            <a:off x="4967982"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04</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3" name="テキスト ボックス 12">
            <a:extLst>
              <a:ext uri="{FF2B5EF4-FFF2-40B4-BE49-F238E27FC236}">
                <a16:creationId xmlns:a16="http://schemas.microsoft.com/office/drawing/2014/main" id="{E46DB525-E17E-AE40-B3C9-DA49B114FBEC}"/>
              </a:ext>
            </a:extLst>
          </p:cNvPr>
          <p:cNvSpPr txBox="1"/>
          <p:nvPr/>
        </p:nvSpPr>
        <p:spPr>
          <a:xfrm>
            <a:off x="3952580"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03</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4" name="テキスト ボックス 13">
            <a:extLst>
              <a:ext uri="{FF2B5EF4-FFF2-40B4-BE49-F238E27FC236}">
                <a16:creationId xmlns:a16="http://schemas.microsoft.com/office/drawing/2014/main" id="{B06DB6E2-8C01-F24F-B64C-6B1470DEFA6F}"/>
              </a:ext>
            </a:extLst>
          </p:cNvPr>
          <p:cNvSpPr txBox="1"/>
          <p:nvPr/>
        </p:nvSpPr>
        <p:spPr>
          <a:xfrm>
            <a:off x="2937172"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02</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sp>
        <p:nvSpPr>
          <p:cNvPr id="15" name="テキスト ボックス 14">
            <a:extLst>
              <a:ext uri="{FF2B5EF4-FFF2-40B4-BE49-F238E27FC236}">
                <a16:creationId xmlns:a16="http://schemas.microsoft.com/office/drawing/2014/main" id="{FCCEFD48-CF7A-F64D-8B42-CF025031E91B}"/>
              </a:ext>
            </a:extLst>
          </p:cNvPr>
          <p:cNvSpPr txBox="1"/>
          <p:nvPr/>
        </p:nvSpPr>
        <p:spPr>
          <a:xfrm>
            <a:off x="1921764" y="5892054"/>
            <a:ext cx="508474" cy="276999"/>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01</a:t>
            </a:r>
            <a:r>
              <a:rPr lang="ja-JP" altLang="en-US" sz="1200">
                <a:solidFill>
                  <a:srgbClr val="262626"/>
                </a:solidFill>
                <a:latin typeface="+mn-ea"/>
                <a:cs typeface="メイリオ"/>
              </a:rPr>
              <a:t>月</a:t>
            </a:r>
            <a:endParaRPr lang="en-US" altLang="ja-JP" sz="1200" dirty="0">
              <a:solidFill>
                <a:srgbClr val="262626"/>
              </a:solidFill>
              <a:latin typeface="+mn-ea"/>
              <a:cs typeface="メイリオ"/>
            </a:endParaRPr>
          </a:p>
        </p:txBody>
      </p:sp>
      <p:cxnSp>
        <p:nvCxnSpPr>
          <p:cNvPr id="16" name="直線コネクタ 15">
            <a:extLst>
              <a:ext uri="{FF2B5EF4-FFF2-40B4-BE49-F238E27FC236}">
                <a16:creationId xmlns:a16="http://schemas.microsoft.com/office/drawing/2014/main" id="{F9FB6260-4736-A04A-B250-2412A898C44D}"/>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4091C98C-42C2-0745-8EC1-9853DFE3CC7B}"/>
              </a:ext>
            </a:extLst>
          </p:cNvPr>
          <p:cNvCxnSpPr>
            <a:cxnSpLocks/>
          </p:cNvCxnSpPr>
          <p:nvPr/>
        </p:nvCxnSpPr>
        <p:spPr>
          <a:xfrm>
            <a:off x="1344582" y="1412371"/>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51441B0F-EA26-404C-AD9D-67F7B6CC4856}"/>
              </a:ext>
            </a:extLst>
          </p:cNvPr>
          <p:cNvCxnSpPr>
            <a:cxnSpLocks/>
          </p:cNvCxnSpPr>
          <p:nvPr/>
        </p:nvCxnSpPr>
        <p:spPr>
          <a:xfrm>
            <a:off x="1344582" y="1897193"/>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78A88D33-1F00-8642-9DA7-64FFD98E4683}"/>
              </a:ext>
            </a:extLst>
          </p:cNvPr>
          <p:cNvCxnSpPr>
            <a:cxnSpLocks/>
          </p:cNvCxnSpPr>
          <p:nvPr/>
        </p:nvCxnSpPr>
        <p:spPr>
          <a:xfrm>
            <a:off x="1344582" y="2382015"/>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5217582C-99B8-434E-915A-EA2CE02D0202}"/>
              </a:ext>
            </a:extLst>
          </p:cNvPr>
          <p:cNvCxnSpPr>
            <a:cxnSpLocks/>
          </p:cNvCxnSpPr>
          <p:nvPr/>
        </p:nvCxnSpPr>
        <p:spPr>
          <a:xfrm>
            <a:off x="1344582" y="2866837"/>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7A81A3A0-0F22-F94F-83A6-2199EE4398FA}"/>
              </a:ext>
            </a:extLst>
          </p:cNvPr>
          <p:cNvCxnSpPr>
            <a:cxnSpLocks/>
          </p:cNvCxnSpPr>
          <p:nvPr/>
        </p:nvCxnSpPr>
        <p:spPr>
          <a:xfrm>
            <a:off x="1344582" y="335165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954A7B6A-8B2F-0647-A566-65E82B78D1BC}"/>
              </a:ext>
            </a:extLst>
          </p:cNvPr>
          <p:cNvCxnSpPr>
            <a:cxnSpLocks/>
          </p:cNvCxnSpPr>
          <p:nvPr/>
        </p:nvCxnSpPr>
        <p:spPr>
          <a:xfrm>
            <a:off x="1344582" y="3836481"/>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1BA2AA3B-82F7-5F4B-AB0F-2E8962B532B2}"/>
              </a:ext>
            </a:extLst>
          </p:cNvPr>
          <p:cNvCxnSpPr>
            <a:cxnSpLocks/>
          </p:cNvCxnSpPr>
          <p:nvPr/>
        </p:nvCxnSpPr>
        <p:spPr>
          <a:xfrm>
            <a:off x="1344582" y="4321303"/>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C1C6874C-D04E-2B43-A199-D32B73B5CF0D}"/>
              </a:ext>
            </a:extLst>
          </p:cNvPr>
          <p:cNvCxnSpPr>
            <a:cxnSpLocks/>
          </p:cNvCxnSpPr>
          <p:nvPr/>
        </p:nvCxnSpPr>
        <p:spPr>
          <a:xfrm>
            <a:off x="1344582" y="4806125"/>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F86CAEA3-0882-8242-8F42-291902D6AD4D}"/>
              </a:ext>
            </a:extLst>
          </p:cNvPr>
          <p:cNvCxnSpPr>
            <a:cxnSpLocks/>
          </p:cNvCxnSpPr>
          <p:nvPr/>
        </p:nvCxnSpPr>
        <p:spPr>
          <a:xfrm>
            <a:off x="1344582" y="5290947"/>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DECB7760-A408-CE4A-8ED6-F4F3BD1965BF}"/>
              </a:ext>
            </a:extLst>
          </p:cNvPr>
          <p:cNvSpPr txBox="1"/>
          <p:nvPr/>
        </p:nvSpPr>
        <p:spPr>
          <a:xfrm>
            <a:off x="448593" y="927549"/>
            <a:ext cx="400110" cy="4850309"/>
          </a:xfrm>
          <a:prstGeom prst="rect">
            <a:avLst/>
          </a:prstGeom>
          <a:noFill/>
        </p:spPr>
        <p:txBody>
          <a:bodyPr vert="eaVert" wrap="square" rtlCol="0">
            <a:spAutoFit/>
          </a:bodyPr>
          <a:lstStyle/>
          <a:p>
            <a:pPr algn="ctr"/>
            <a:r>
              <a:rPr lang="ja-JP" altLang="en-US" sz="1400" b="1">
                <a:solidFill>
                  <a:srgbClr val="262626"/>
                </a:solidFill>
                <a:latin typeface="+mn-ea"/>
                <a:cs typeface="メイリオ"/>
              </a:rPr>
              <a:t>売上（万円）</a:t>
            </a:r>
            <a:endParaRPr lang="en-US" altLang="ja-JP" sz="1400" b="1" dirty="0">
              <a:solidFill>
                <a:srgbClr val="262626"/>
              </a:solidFill>
              <a:latin typeface="+mn-ea"/>
              <a:cs typeface="メイリオ"/>
            </a:endParaRPr>
          </a:p>
        </p:txBody>
      </p:sp>
      <p:sp>
        <p:nvSpPr>
          <p:cNvPr id="27" name="テキスト ボックス 26">
            <a:extLst>
              <a:ext uri="{FF2B5EF4-FFF2-40B4-BE49-F238E27FC236}">
                <a16:creationId xmlns:a16="http://schemas.microsoft.com/office/drawing/2014/main" id="{0CDF9C91-AAD1-114D-B0D2-9B5FF1DBB012}"/>
              </a:ext>
            </a:extLst>
          </p:cNvPr>
          <p:cNvSpPr txBox="1"/>
          <p:nvPr/>
        </p:nvSpPr>
        <p:spPr>
          <a:xfrm>
            <a:off x="811848" y="803043"/>
            <a:ext cx="52450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1000</a:t>
            </a:r>
          </a:p>
        </p:txBody>
      </p:sp>
      <p:sp>
        <p:nvSpPr>
          <p:cNvPr id="28" name="テキスト ボックス 27">
            <a:extLst>
              <a:ext uri="{FF2B5EF4-FFF2-40B4-BE49-F238E27FC236}">
                <a16:creationId xmlns:a16="http://schemas.microsoft.com/office/drawing/2014/main" id="{0A06B8A3-2F53-4441-8D85-54D315CCBB37}"/>
              </a:ext>
            </a:extLst>
          </p:cNvPr>
          <p:cNvSpPr txBox="1"/>
          <p:nvPr/>
        </p:nvSpPr>
        <p:spPr>
          <a:xfrm>
            <a:off x="896805" y="1766801"/>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800</a:t>
            </a:r>
          </a:p>
        </p:txBody>
      </p:sp>
      <p:sp>
        <p:nvSpPr>
          <p:cNvPr id="29" name="テキスト ボックス 28">
            <a:extLst>
              <a:ext uri="{FF2B5EF4-FFF2-40B4-BE49-F238E27FC236}">
                <a16:creationId xmlns:a16="http://schemas.microsoft.com/office/drawing/2014/main" id="{BE14AD25-AA68-134B-AED4-878F0C70FBF2}"/>
              </a:ext>
            </a:extLst>
          </p:cNvPr>
          <p:cNvSpPr txBox="1"/>
          <p:nvPr/>
        </p:nvSpPr>
        <p:spPr>
          <a:xfrm>
            <a:off x="896805" y="1284922"/>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900</a:t>
            </a:r>
          </a:p>
        </p:txBody>
      </p:sp>
      <p:sp>
        <p:nvSpPr>
          <p:cNvPr id="30" name="テキスト ボックス 29">
            <a:extLst>
              <a:ext uri="{FF2B5EF4-FFF2-40B4-BE49-F238E27FC236}">
                <a16:creationId xmlns:a16="http://schemas.microsoft.com/office/drawing/2014/main" id="{9BB795CD-7540-9846-A81A-B0FF1559CF5E}"/>
              </a:ext>
            </a:extLst>
          </p:cNvPr>
          <p:cNvSpPr txBox="1"/>
          <p:nvPr/>
        </p:nvSpPr>
        <p:spPr>
          <a:xfrm>
            <a:off x="896805" y="2248680"/>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700</a:t>
            </a:r>
          </a:p>
        </p:txBody>
      </p:sp>
      <p:cxnSp>
        <p:nvCxnSpPr>
          <p:cNvPr id="31" name="直線矢印コネクタ 5">
            <a:extLst>
              <a:ext uri="{FF2B5EF4-FFF2-40B4-BE49-F238E27FC236}">
                <a16:creationId xmlns:a16="http://schemas.microsoft.com/office/drawing/2014/main" id="{C4B4B4E7-5F47-4445-B5B2-D1FC412C39A6}"/>
              </a:ext>
            </a:extLst>
          </p:cNvPr>
          <p:cNvCxnSpPr>
            <a:cxnSpLocks/>
          </p:cNvCxnSpPr>
          <p:nvPr/>
        </p:nvCxnSpPr>
        <p:spPr>
          <a:xfrm flipH="1" flipV="1">
            <a:off x="1348907" y="927549"/>
            <a:ext cx="37685" cy="484822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E5FCB3A5-3063-FD4B-BAAB-43F88D27E958}"/>
              </a:ext>
            </a:extLst>
          </p:cNvPr>
          <p:cNvSpPr txBox="1"/>
          <p:nvPr/>
        </p:nvSpPr>
        <p:spPr>
          <a:xfrm>
            <a:off x="896805" y="2730559"/>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600</a:t>
            </a:r>
          </a:p>
        </p:txBody>
      </p:sp>
      <p:sp>
        <p:nvSpPr>
          <p:cNvPr id="33" name="テキスト ボックス 32">
            <a:extLst>
              <a:ext uri="{FF2B5EF4-FFF2-40B4-BE49-F238E27FC236}">
                <a16:creationId xmlns:a16="http://schemas.microsoft.com/office/drawing/2014/main" id="{E7FD93A0-F292-9541-ACFC-D9201A3E4F81}"/>
              </a:ext>
            </a:extLst>
          </p:cNvPr>
          <p:cNvSpPr txBox="1"/>
          <p:nvPr/>
        </p:nvSpPr>
        <p:spPr>
          <a:xfrm>
            <a:off x="896807" y="3694317"/>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400</a:t>
            </a:r>
          </a:p>
        </p:txBody>
      </p:sp>
      <p:sp>
        <p:nvSpPr>
          <p:cNvPr id="34" name="テキスト ボックス 33">
            <a:extLst>
              <a:ext uri="{FF2B5EF4-FFF2-40B4-BE49-F238E27FC236}">
                <a16:creationId xmlns:a16="http://schemas.microsoft.com/office/drawing/2014/main" id="{07C850D6-340D-7346-814B-907F4204AC60}"/>
              </a:ext>
            </a:extLst>
          </p:cNvPr>
          <p:cNvSpPr txBox="1"/>
          <p:nvPr/>
        </p:nvSpPr>
        <p:spPr>
          <a:xfrm>
            <a:off x="896805" y="3212438"/>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500</a:t>
            </a:r>
          </a:p>
        </p:txBody>
      </p:sp>
      <p:sp>
        <p:nvSpPr>
          <p:cNvPr id="35" name="テキスト ボックス 34">
            <a:extLst>
              <a:ext uri="{FF2B5EF4-FFF2-40B4-BE49-F238E27FC236}">
                <a16:creationId xmlns:a16="http://schemas.microsoft.com/office/drawing/2014/main" id="{7C73DE3C-7490-B84C-A701-4E6A828B57FB}"/>
              </a:ext>
            </a:extLst>
          </p:cNvPr>
          <p:cNvSpPr txBox="1"/>
          <p:nvPr/>
        </p:nvSpPr>
        <p:spPr>
          <a:xfrm>
            <a:off x="896805" y="4176196"/>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300</a:t>
            </a:r>
          </a:p>
        </p:txBody>
      </p:sp>
      <p:sp>
        <p:nvSpPr>
          <p:cNvPr id="36" name="テキスト ボックス 35">
            <a:extLst>
              <a:ext uri="{FF2B5EF4-FFF2-40B4-BE49-F238E27FC236}">
                <a16:creationId xmlns:a16="http://schemas.microsoft.com/office/drawing/2014/main" id="{628C3839-FEAE-0240-9245-2565FCAF50B3}"/>
              </a:ext>
            </a:extLst>
          </p:cNvPr>
          <p:cNvSpPr txBox="1"/>
          <p:nvPr/>
        </p:nvSpPr>
        <p:spPr>
          <a:xfrm>
            <a:off x="896805" y="4658075"/>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200</a:t>
            </a:r>
          </a:p>
        </p:txBody>
      </p:sp>
      <p:sp>
        <p:nvSpPr>
          <p:cNvPr id="37" name="テキスト ボックス 36">
            <a:extLst>
              <a:ext uri="{FF2B5EF4-FFF2-40B4-BE49-F238E27FC236}">
                <a16:creationId xmlns:a16="http://schemas.microsoft.com/office/drawing/2014/main" id="{B6034D8F-5B9C-7340-A120-904F1D89D2F9}"/>
              </a:ext>
            </a:extLst>
          </p:cNvPr>
          <p:cNvSpPr txBox="1"/>
          <p:nvPr/>
        </p:nvSpPr>
        <p:spPr>
          <a:xfrm>
            <a:off x="896805" y="5139956"/>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100</a:t>
            </a:r>
          </a:p>
        </p:txBody>
      </p:sp>
      <p:cxnSp>
        <p:nvCxnSpPr>
          <p:cNvPr id="38" name="直線コネクタ 37">
            <a:extLst>
              <a:ext uri="{FF2B5EF4-FFF2-40B4-BE49-F238E27FC236}">
                <a16:creationId xmlns:a16="http://schemas.microsoft.com/office/drawing/2014/main" id="{16684CC8-09E0-564A-BEEE-B6C7F576DB90}"/>
              </a:ext>
            </a:extLst>
          </p:cNvPr>
          <p:cNvCxnSpPr>
            <a:cxnSpLocks/>
          </p:cNvCxnSpPr>
          <p:nvPr/>
        </p:nvCxnSpPr>
        <p:spPr>
          <a:xfrm flipV="1">
            <a:off x="2175997"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0CF9D384-5C19-A94D-B961-630487663715}"/>
              </a:ext>
            </a:extLst>
          </p:cNvPr>
          <p:cNvCxnSpPr>
            <a:cxnSpLocks/>
          </p:cNvCxnSpPr>
          <p:nvPr/>
        </p:nvCxnSpPr>
        <p:spPr>
          <a:xfrm flipV="1">
            <a:off x="3191403"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CBDAAA5B-6FB9-194A-BBFC-FB87F92513E5}"/>
              </a:ext>
            </a:extLst>
          </p:cNvPr>
          <p:cNvCxnSpPr>
            <a:cxnSpLocks/>
          </p:cNvCxnSpPr>
          <p:nvPr/>
        </p:nvCxnSpPr>
        <p:spPr>
          <a:xfrm flipV="1">
            <a:off x="4206809"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86B587F9-BCB4-B646-9877-244CCA22C816}"/>
              </a:ext>
            </a:extLst>
          </p:cNvPr>
          <p:cNvCxnSpPr>
            <a:cxnSpLocks/>
          </p:cNvCxnSpPr>
          <p:nvPr/>
        </p:nvCxnSpPr>
        <p:spPr>
          <a:xfrm flipV="1">
            <a:off x="5222215"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E9BC73B4-41D3-D54B-8BC0-FFC6A4F018B4}"/>
              </a:ext>
            </a:extLst>
          </p:cNvPr>
          <p:cNvCxnSpPr>
            <a:cxnSpLocks/>
          </p:cNvCxnSpPr>
          <p:nvPr/>
        </p:nvCxnSpPr>
        <p:spPr>
          <a:xfrm flipV="1">
            <a:off x="6237621"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5CA3F70D-7318-314F-A317-31D26C62778C}"/>
              </a:ext>
            </a:extLst>
          </p:cNvPr>
          <p:cNvCxnSpPr>
            <a:cxnSpLocks/>
          </p:cNvCxnSpPr>
          <p:nvPr/>
        </p:nvCxnSpPr>
        <p:spPr>
          <a:xfrm flipV="1">
            <a:off x="7253027"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a:extLst>
              <a:ext uri="{FF2B5EF4-FFF2-40B4-BE49-F238E27FC236}">
                <a16:creationId xmlns:a16="http://schemas.microsoft.com/office/drawing/2014/main" id="{CFC78AA4-9575-B14A-B84F-AB4B7735DA20}"/>
              </a:ext>
            </a:extLst>
          </p:cNvPr>
          <p:cNvCxnSpPr>
            <a:cxnSpLocks/>
          </p:cNvCxnSpPr>
          <p:nvPr/>
        </p:nvCxnSpPr>
        <p:spPr>
          <a:xfrm flipV="1">
            <a:off x="8268431"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5">
            <a:extLst>
              <a:ext uri="{FF2B5EF4-FFF2-40B4-BE49-F238E27FC236}">
                <a16:creationId xmlns:a16="http://schemas.microsoft.com/office/drawing/2014/main" id="{7FFB4111-DDD0-9C4F-AC1C-190F23752040}"/>
              </a:ext>
            </a:extLst>
          </p:cNvPr>
          <p:cNvCxnSpPr>
            <a:cxnSpLocks/>
          </p:cNvCxnSpPr>
          <p:nvPr/>
        </p:nvCxnSpPr>
        <p:spPr>
          <a:xfrm>
            <a:off x="1386591" y="5775769"/>
            <a:ext cx="7730732"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5">
            <a:extLst>
              <a:ext uri="{FF2B5EF4-FFF2-40B4-BE49-F238E27FC236}">
                <a16:creationId xmlns:a16="http://schemas.microsoft.com/office/drawing/2014/main" id="{C132545A-29CD-9D4E-951A-9FC24C235FE1}"/>
              </a:ext>
            </a:extLst>
          </p:cNvPr>
          <p:cNvCxnSpPr>
            <a:cxnSpLocks/>
          </p:cNvCxnSpPr>
          <p:nvPr/>
        </p:nvCxnSpPr>
        <p:spPr>
          <a:xfrm>
            <a:off x="2170405" y="4861366"/>
            <a:ext cx="1020996" cy="422882"/>
          </a:xfrm>
          <a:prstGeom prst="straightConnector1">
            <a:avLst/>
          </a:prstGeom>
          <a:ln w="38100">
            <a:solidFill>
              <a:schemeClr val="tx1">
                <a:lumMod val="75000"/>
                <a:lumOff val="2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5">
            <a:extLst>
              <a:ext uri="{FF2B5EF4-FFF2-40B4-BE49-F238E27FC236}">
                <a16:creationId xmlns:a16="http://schemas.microsoft.com/office/drawing/2014/main" id="{FDB5CCF8-60A8-6542-A13F-DEAC52D5B604}"/>
              </a:ext>
            </a:extLst>
          </p:cNvPr>
          <p:cNvCxnSpPr>
            <a:cxnSpLocks/>
          </p:cNvCxnSpPr>
          <p:nvPr/>
        </p:nvCxnSpPr>
        <p:spPr>
          <a:xfrm flipV="1">
            <a:off x="3185809" y="4815790"/>
            <a:ext cx="1010259" cy="475401"/>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8" name="直線矢印コネクタ 5">
            <a:extLst>
              <a:ext uri="{FF2B5EF4-FFF2-40B4-BE49-F238E27FC236}">
                <a16:creationId xmlns:a16="http://schemas.microsoft.com/office/drawing/2014/main" id="{E523A0AD-658D-0D4D-84BF-4CBACFA0FC61}"/>
              </a:ext>
            </a:extLst>
          </p:cNvPr>
          <p:cNvCxnSpPr>
            <a:cxnSpLocks/>
          </p:cNvCxnSpPr>
          <p:nvPr/>
        </p:nvCxnSpPr>
        <p:spPr>
          <a:xfrm>
            <a:off x="2170405" y="4398959"/>
            <a:ext cx="1015404" cy="148430"/>
          </a:xfrm>
          <a:prstGeom prst="straightConnector1">
            <a:avLst/>
          </a:prstGeom>
          <a:ln w="38100">
            <a:solidFill>
              <a:schemeClr val="bg1">
                <a:lumMod val="6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5">
            <a:extLst>
              <a:ext uri="{FF2B5EF4-FFF2-40B4-BE49-F238E27FC236}">
                <a16:creationId xmlns:a16="http://schemas.microsoft.com/office/drawing/2014/main" id="{F2B1AEC4-C4F8-3F40-8373-1EEAA21F89B4}"/>
              </a:ext>
            </a:extLst>
          </p:cNvPr>
          <p:cNvCxnSpPr>
            <a:cxnSpLocks/>
          </p:cNvCxnSpPr>
          <p:nvPr/>
        </p:nvCxnSpPr>
        <p:spPr>
          <a:xfrm flipV="1">
            <a:off x="3185809" y="4327736"/>
            <a:ext cx="1021000" cy="219654"/>
          </a:xfrm>
          <a:prstGeom prst="straightConnector1">
            <a:avLst/>
          </a:prstGeom>
          <a:ln w="38100">
            <a:solidFill>
              <a:schemeClr val="bg1">
                <a:lumMod val="6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5">
            <a:extLst>
              <a:ext uri="{FF2B5EF4-FFF2-40B4-BE49-F238E27FC236}">
                <a16:creationId xmlns:a16="http://schemas.microsoft.com/office/drawing/2014/main" id="{CD9ADE74-0388-E945-971F-76CAECAFBFF2}"/>
              </a:ext>
            </a:extLst>
          </p:cNvPr>
          <p:cNvCxnSpPr>
            <a:cxnSpLocks/>
          </p:cNvCxnSpPr>
          <p:nvPr/>
        </p:nvCxnSpPr>
        <p:spPr>
          <a:xfrm flipV="1">
            <a:off x="4209371" y="4316996"/>
            <a:ext cx="1021481" cy="5870"/>
          </a:xfrm>
          <a:prstGeom prst="straightConnector1">
            <a:avLst/>
          </a:prstGeom>
          <a:ln w="38100">
            <a:solidFill>
              <a:schemeClr val="bg1">
                <a:lumMod val="6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1" name="直線矢印コネクタ 5">
            <a:extLst>
              <a:ext uri="{FF2B5EF4-FFF2-40B4-BE49-F238E27FC236}">
                <a16:creationId xmlns:a16="http://schemas.microsoft.com/office/drawing/2014/main" id="{F3473A65-C5BC-B849-B01D-7E8E92C50C08}"/>
              </a:ext>
            </a:extLst>
          </p:cNvPr>
          <p:cNvCxnSpPr>
            <a:cxnSpLocks/>
          </p:cNvCxnSpPr>
          <p:nvPr/>
        </p:nvCxnSpPr>
        <p:spPr>
          <a:xfrm flipV="1">
            <a:off x="5245334" y="1174238"/>
            <a:ext cx="993688" cy="3153498"/>
          </a:xfrm>
          <a:prstGeom prst="straightConnector1">
            <a:avLst/>
          </a:prstGeom>
          <a:ln w="38100">
            <a:solidFill>
              <a:schemeClr val="bg1">
                <a:lumMod val="6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
            <a:extLst>
              <a:ext uri="{FF2B5EF4-FFF2-40B4-BE49-F238E27FC236}">
                <a16:creationId xmlns:a16="http://schemas.microsoft.com/office/drawing/2014/main" id="{13B70D5E-023F-2540-8E86-25E6E2797477}"/>
              </a:ext>
            </a:extLst>
          </p:cNvPr>
          <p:cNvCxnSpPr>
            <a:cxnSpLocks/>
          </p:cNvCxnSpPr>
          <p:nvPr/>
        </p:nvCxnSpPr>
        <p:spPr>
          <a:xfrm>
            <a:off x="6259339" y="1174237"/>
            <a:ext cx="993688" cy="3195608"/>
          </a:xfrm>
          <a:prstGeom prst="straightConnector1">
            <a:avLst/>
          </a:prstGeom>
          <a:ln w="38100">
            <a:solidFill>
              <a:schemeClr val="bg1">
                <a:lumMod val="6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
            <a:extLst>
              <a:ext uri="{FF2B5EF4-FFF2-40B4-BE49-F238E27FC236}">
                <a16:creationId xmlns:a16="http://schemas.microsoft.com/office/drawing/2014/main" id="{BAEC0141-78B5-9D41-98A5-AEB49011F347}"/>
              </a:ext>
            </a:extLst>
          </p:cNvPr>
          <p:cNvCxnSpPr>
            <a:cxnSpLocks/>
          </p:cNvCxnSpPr>
          <p:nvPr/>
        </p:nvCxnSpPr>
        <p:spPr>
          <a:xfrm>
            <a:off x="7253027" y="4369847"/>
            <a:ext cx="1015381" cy="177543"/>
          </a:xfrm>
          <a:prstGeom prst="straightConnector1">
            <a:avLst/>
          </a:prstGeom>
          <a:ln w="38100">
            <a:solidFill>
              <a:schemeClr val="bg1">
                <a:lumMod val="6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4" name="直線矢印コネクタ 5">
            <a:extLst>
              <a:ext uri="{FF2B5EF4-FFF2-40B4-BE49-F238E27FC236}">
                <a16:creationId xmlns:a16="http://schemas.microsoft.com/office/drawing/2014/main" id="{941ECB9E-060E-614F-9AC1-34F2144E9DA1}"/>
              </a:ext>
            </a:extLst>
          </p:cNvPr>
          <p:cNvCxnSpPr>
            <a:cxnSpLocks/>
          </p:cNvCxnSpPr>
          <p:nvPr/>
        </p:nvCxnSpPr>
        <p:spPr>
          <a:xfrm flipV="1">
            <a:off x="5226484" y="4292776"/>
            <a:ext cx="1002491" cy="503299"/>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5" name="直線矢印コネクタ 5">
            <a:extLst>
              <a:ext uri="{FF2B5EF4-FFF2-40B4-BE49-F238E27FC236}">
                <a16:creationId xmlns:a16="http://schemas.microsoft.com/office/drawing/2014/main" id="{331CA724-0FA5-B448-B1E8-7A2C3FE64971}"/>
              </a:ext>
            </a:extLst>
          </p:cNvPr>
          <p:cNvCxnSpPr>
            <a:cxnSpLocks/>
          </p:cNvCxnSpPr>
          <p:nvPr/>
        </p:nvCxnSpPr>
        <p:spPr>
          <a:xfrm flipV="1">
            <a:off x="6259339" y="3351662"/>
            <a:ext cx="1002335" cy="918066"/>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
            <a:extLst>
              <a:ext uri="{FF2B5EF4-FFF2-40B4-BE49-F238E27FC236}">
                <a16:creationId xmlns:a16="http://schemas.microsoft.com/office/drawing/2014/main" id="{631471EF-80EB-2844-9363-45F8A683F220}"/>
              </a:ext>
            </a:extLst>
          </p:cNvPr>
          <p:cNvCxnSpPr>
            <a:cxnSpLocks/>
          </p:cNvCxnSpPr>
          <p:nvPr/>
        </p:nvCxnSpPr>
        <p:spPr>
          <a:xfrm flipV="1">
            <a:off x="7261674" y="1396111"/>
            <a:ext cx="1006733" cy="1962248"/>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57" name="直線矢印コネクタ 5">
            <a:extLst>
              <a:ext uri="{FF2B5EF4-FFF2-40B4-BE49-F238E27FC236}">
                <a16:creationId xmlns:a16="http://schemas.microsoft.com/office/drawing/2014/main" id="{443DDC57-361D-1F47-8635-A1F686BADC88}"/>
              </a:ext>
            </a:extLst>
          </p:cNvPr>
          <p:cNvCxnSpPr>
            <a:cxnSpLocks/>
          </p:cNvCxnSpPr>
          <p:nvPr/>
        </p:nvCxnSpPr>
        <p:spPr>
          <a:xfrm flipV="1">
            <a:off x="4210363" y="4797699"/>
            <a:ext cx="992463" cy="3556"/>
          </a:xfrm>
          <a:prstGeom prst="straightConnector1">
            <a:avLst/>
          </a:prstGeom>
          <a:ln w="38100">
            <a:solidFill>
              <a:schemeClr val="tx1">
                <a:lumMod val="75000"/>
                <a:lumOff val="25000"/>
              </a:schemeClr>
            </a:solidFill>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E326A462-097A-C349-AF94-FCB77CC3F6D5}"/>
              </a:ext>
            </a:extLst>
          </p:cNvPr>
          <p:cNvSpPr txBox="1"/>
          <p:nvPr/>
        </p:nvSpPr>
        <p:spPr>
          <a:xfrm>
            <a:off x="7344198" y="1241532"/>
            <a:ext cx="736100" cy="338554"/>
          </a:xfrm>
          <a:prstGeom prst="rect">
            <a:avLst/>
          </a:prstGeom>
          <a:solidFill>
            <a:schemeClr val="bg1"/>
          </a:solidFill>
        </p:spPr>
        <p:txBody>
          <a:bodyPr vert="horz" wrap="none" rtlCol="0" anchor="ctr">
            <a:spAutoFit/>
          </a:bodyPr>
          <a:lstStyle/>
          <a:p>
            <a:pPr algn="r"/>
            <a:r>
              <a:rPr lang="ja-JP" altLang="en-US" sz="1600" b="1">
                <a:solidFill>
                  <a:srgbClr val="262626"/>
                </a:solidFill>
                <a:latin typeface="+mn-ea"/>
                <a:cs typeface="メイリオ"/>
              </a:rPr>
              <a:t>店舗</a:t>
            </a:r>
            <a:r>
              <a:rPr lang="en-US" altLang="ja-JP" sz="1600" b="1" dirty="0">
                <a:solidFill>
                  <a:srgbClr val="262626"/>
                </a:solidFill>
                <a:latin typeface="+mn-ea"/>
                <a:cs typeface="メイリオ"/>
              </a:rPr>
              <a:t>A</a:t>
            </a:r>
          </a:p>
        </p:txBody>
      </p:sp>
      <p:sp>
        <p:nvSpPr>
          <p:cNvPr id="59" name="テキスト ボックス 58">
            <a:extLst>
              <a:ext uri="{FF2B5EF4-FFF2-40B4-BE49-F238E27FC236}">
                <a16:creationId xmlns:a16="http://schemas.microsoft.com/office/drawing/2014/main" id="{AF167A04-AE7E-0F4E-9522-04BB88AE3A70}"/>
              </a:ext>
            </a:extLst>
          </p:cNvPr>
          <p:cNvSpPr txBox="1"/>
          <p:nvPr/>
        </p:nvSpPr>
        <p:spPr>
          <a:xfrm>
            <a:off x="7359005" y="4682993"/>
            <a:ext cx="734496" cy="338554"/>
          </a:xfrm>
          <a:prstGeom prst="rect">
            <a:avLst/>
          </a:prstGeom>
          <a:solidFill>
            <a:schemeClr val="bg1"/>
          </a:solidFill>
        </p:spPr>
        <p:txBody>
          <a:bodyPr vert="horz" wrap="none" rtlCol="0" anchor="ctr">
            <a:spAutoFit/>
          </a:bodyPr>
          <a:lstStyle/>
          <a:p>
            <a:pPr algn="r"/>
            <a:r>
              <a:rPr lang="ja-JP" altLang="en-US" sz="1600" b="1">
                <a:solidFill>
                  <a:srgbClr val="262626"/>
                </a:solidFill>
                <a:latin typeface="+mn-ea"/>
                <a:cs typeface="メイリオ"/>
              </a:rPr>
              <a:t>店舗</a:t>
            </a:r>
            <a:r>
              <a:rPr lang="en-US" altLang="ja-JP" sz="1600" b="1" dirty="0">
                <a:solidFill>
                  <a:srgbClr val="262626"/>
                </a:solidFill>
                <a:latin typeface="+mn-ea"/>
                <a:cs typeface="メイリオ"/>
              </a:rPr>
              <a:t>B</a:t>
            </a:r>
          </a:p>
        </p:txBody>
      </p:sp>
      <p:sp>
        <p:nvSpPr>
          <p:cNvPr id="60" name="テキスト ボックス 59">
            <a:extLst>
              <a:ext uri="{FF2B5EF4-FFF2-40B4-BE49-F238E27FC236}">
                <a16:creationId xmlns:a16="http://schemas.microsoft.com/office/drawing/2014/main" id="{E6BBA4C2-8E4F-FF40-93A9-988D3238222E}"/>
              </a:ext>
            </a:extLst>
          </p:cNvPr>
          <p:cNvSpPr txBox="1"/>
          <p:nvPr/>
        </p:nvSpPr>
        <p:spPr>
          <a:xfrm>
            <a:off x="1066725" y="5637090"/>
            <a:ext cx="269626"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sp>
        <p:nvSpPr>
          <p:cNvPr id="62" name="テキスト ボックス 61">
            <a:extLst>
              <a:ext uri="{FF2B5EF4-FFF2-40B4-BE49-F238E27FC236}">
                <a16:creationId xmlns:a16="http://schemas.microsoft.com/office/drawing/2014/main" id="{E7DD4414-C953-CA45-8C52-24250F9F6AD1}"/>
              </a:ext>
            </a:extLst>
          </p:cNvPr>
          <p:cNvSpPr txBox="1"/>
          <p:nvPr/>
        </p:nvSpPr>
        <p:spPr>
          <a:xfrm>
            <a:off x="7894988" y="238540"/>
            <a:ext cx="1662635" cy="276999"/>
          </a:xfrm>
          <a:prstGeom prst="rect">
            <a:avLst/>
          </a:prstGeom>
          <a:solidFill>
            <a:srgbClr val="00B050"/>
          </a:solidFill>
        </p:spPr>
        <p:txBody>
          <a:bodyPr wrap="none" rtlCol="0">
            <a:spAutoFit/>
          </a:bodyPr>
          <a:lstStyle/>
          <a:p>
            <a:pPr algn="r"/>
            <a:r>
              <a:rPr kumimoji="1" lang="en-US" altLang="ja-JP" sz="1200" b="1" dirty="0">
                <a:solidFill>
                  <a:schemeClr val="bg1"/>
                </a:solidFill>
                <a:latin typeface="+mn-ea"/>
              </a:rPr>
              <a:t>※Excel</a:t>
            </a:r>
            <a:r>
              <a:rPr kumimoji="1" lang="ja-JP" altLang="en-US" sz="1200" b="1">
                <a:solidFill>
                  <a:schemeClr val="bg1"/>
                </a:solidFill>
                <a:latin typeface="+mn-ea"/>
              </a:rPr>
              <a:t>版データあり</a:t>
            </a:r>
            <a:endParaRPr kumimoji="1" lang="ja-JP" altLang="en-US" sz="1200" b="1" dirty="0">
              <a:solidFill>
                <a:schemeClr val="bg1"/>
              </a:solidFill>
              <a:latin typeface="+mn-ea"/>
            </a:endParaRPr>
          </a:p>
        </p:txBody>
      </p:sp>
    </p:spTree>
    <p:extLst>
      <p:ext uri="{BB962C8B-B14F-4D97-AF65-F5344CB8AC3E}">
        <p14:creationId xmlns:p14="http://schemas.microsoft.com/office/powerpoint/2010/main" val="10631017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986441"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56_Why</a:t>
            </a:r>
            <a:r>
              <a:rPr lang="ja-JP" altLang="en-US" sz="1200" b="1">
                <a:solidFill>
                  <a:schemeClr val="tx1">
                    <a:lumMod val="75000"/>
                    <a:lumOff val="25000"/>
                  </a:schemeClr>
                </a:solidFill>
                <a:latin typeface="+mn-ea"/>
              </a:rPr>
              <a:t>思考（原因分析）</a:t>
            </a:r>
            <a:endParaRPr kumimoji="1" lang="ja-JP" altLang="en-US" sz="1200" b="1" dirty="0">
              <a:solidFill>
                <a:schemeClr val="tx1">
                  <a:lumMod val="75000"/>
                  <a:lumOff val="25000"/>
                </a:schemeClr>
              </a:solidFill>
              <a:latin typeface="+mn-ea"/>
            </a:endParaRPr>
          </a:p>
        </p:txBody>
      </p:sp>
      <p:cxnSp>
        <p:nvCxnSpPr>
          <p:cNvPr id="7" name="直線矢印コネクタ 6">
            <a:extLst>
              <a:ext uri="{FF2B5EF4-FFF2-40B4-BE49-F238E27FC236}">
                <a16:creationId xmlns:a16="http://schemas.microsoft.com/office/drawing/2014/main" id="{C3F5CC18-42A4-CE4C-B5DB-CBE8A46C65B5}"/>
              </a:ext>
            </a:extLst>
          </p:cNvPr>
          <p:cNvCxnSpPr>
            <a:cxnSpLocks/>
          </p:cNvCxnSpPr>
          <p:nvPr/>
        </p:nvCxnSpPr>
        <p:spPr>
          <a:xfrm>
            <a:off x="3423769"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57787BB-EF7B-8142-A93E-384D1C6A5830}"/>
              </a:ext>
            </a:extLst>
          </p:cNvPr>
          <p:cNvCxnSpPr>
            <a:cxnSpLocks/>
          </p:cNvCxnSpPr>
          <p:nvPr/>
        </p:nvCxnSpPr>
        <p:spPr>
          <a:xfrm>
            <a:off x="6490696"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28D78CC-DCB5-564A-882A-11216915494F}"/>
              </a:ext>
            </a:extLst>
          </p:cNvPr>
          <p:cNvCxnSpPr>
            <a:cxnSpLocks/>
          </p:cNvCxnSpPr>
          <p:nvPr/>
        </p:nvCxnSpPr>
        <p:spPr>
          <a:xfrm>
            <a:off x="356842"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E461B99-2357-CD40-BEA5-6D710EA3D909}"/>
              </a:ext>
            </a:extLst>
          </p:cNvPr>
          <p:cNvCxnSpPr>
            <a:cxnSpLocks/>
          </p:cNvCxnSpPr>
          <p:nvPr/>
        </p:nvCxnSpPr>
        <p:spPr>
          <a:xfrm>
            <a:off x="9557623" y="686423"/>
            <a:ext cx="0" cy="5803829"/>
          </a:xfrm>
          <a:prstGeom prst="straightConnector1">
            <a:avLst/>
          </a:prstGeom>
          <a:ln w="9525">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27B1C533-7B1C-244E-9106-13892AE45910}"/>
              </a:ext>
            </a:extLst>
          </p:cNvPr>
          <p:cNvGrpSpPr/>
          <p:nvPr/>
        </p:nvGrpSpPr>
        <p:grpSpPr>
          <a:xfrm>
            <a:off x="577009" y="926927"/>
            <a:ext cx="2634541" cy="749481"/>
            <a:chOff x="554707" y="926927"/>
            <a:chExt cx="2634541" cy="749481"/>
          </a:xfrm>
        </p:grpSpPr>
        <p:sp>
          <p:nvSpPr>
            <p:cNvPr id="12" name="正方形/長方形 11">
              <a:extLst>
                <a:ext uri="{FF2B5EF4-FFF2-40B4-BE49-F238E27FC236}">
                  <a16:creationId xmlns:a16="http://schemas.microsoft.com/office/drawing/2014/main" id="{DA271756-A0C5-8741-B05B-C0BD07B5B4E7}"/>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13" name="テキスト ボックス 12">
              <a:extLst>
                <a:ext uri="{FF2B5EF4-FFF2-40B4-BE49-F238E27FC236}">
                  <a16:creationId xmlns:a16="http://schemas.microsoft.com/office/drawing/2014/main" id="{A34115D8-8A38-2A41-B685-6321BD4D25F8}"/>
                </a:ext>
              </a:extLst>
            </p:cNvPr>
            <p:cNvSpPr txBox="1"/>
            <p:nvPr/>
          </p:nvSpPr>
          <p:spPr>
            <a:xfrm>
              <a:off x="679019" y="977925"/>
              <a:ext cx="2385917"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スタッフの企画力が向上しない</a:t>
              </a:r>
              <a:endParaRPr kumimoji="1" lang="ja-JP" altLang="en-US" sz="1200" dirty="0">
                <a:solidFill>
                  <a:schemeClr val="tx1">
                    <a:lumMod val="75000"/>
                    <a:lumOff val="25000"/>
                  </a:schemeClr>
                </a:solidFill>
                <a:latin typeface="+mn-ea"/>
              </a:endParaRPr>
            </a:p>
          </p:txBody>
        </p:sp>
      </p:grpSp>
      <p:grpSp>
        <p:nvGrpSpPr>
          <p:cNvPr id="47" name="グループ化 46">
            <a:extLst>
              <a:ext uri="{FF2B5EF4-FFF2-40B4-BE49-F238E27FC236}">
                <a16:creationId xmlns:a16="http://schemas.microsoft.com/office/drawing/2014/main" id="{9DF79E5B-8C07-384D-A10F-D12FD42C255F}"/>
              </a:ext>
            </a:extLst>
          </p:cNvPr>
          <p:cNvGrpSpPr/>
          <p:nvPr/>
        </p:nvGrpSpPr>
        <p:grpSpPr>
          <a:xfrm>
            <a:off x="3643935" y="926927"/>
            <a:ext cx="2634541" cy="749481"/>
            <a:chOff x="554707" y="926927"/>
            <a:chExt cx="2634541" cy="749481"/>
          </a:xfrm>
        </p:grpSpPr>
        <p:sp>
          <p:nvSpPr>
            <p:cNvPr id="63" name="正方形/長方形 62">
              <a:extLst>
                <a:ext uri="{FF2B5EF4-FFF2-40B4-BE49-F238E27FC236}">
                  <a16:creationId xmlns:a16="http://schemas.microsoft.com/office/drawing/2014/main" id="{065A3628-9AD0-884C-B5C7-086431393C2D}"/>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4" name="テキスト ボックス 63">
              <a:extLst>
                <a:ext uri="{FF2B5EF4-FFF2-40B4-BE49-F238E27FC236}">
                  <a16:creationId xmlns:a16="http://schemas.microsoft.com/office/drawing/2014/main" id="{0AF0EBDF-4312-4343-88BD-17359AFA10DD}"/>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スタッフの学習能力や意欲が不足している</a:t>
              </a:r>
              <a:endParaRPr kumimoji="1" lang="ja-JP" altLang="en-US" sz="1200" dirty="0">
                <a:solidFill>
                  <a:schemeClr val="tx1">
                    <a:lumMod val="75000"/>
                    <a:lumOff val="25000"/>
                  </a:schemeClr>
                </a:solidFill>
                <a:latin typeface="+mn-ea"/>
              </a:endParaRPr>
            </a:p>
          </p:txBody>
        </p:sp>
      </p:grpSp>
      <p:grpSp>
        <p:nvGrpSpPr>
          <p:cNvPr id="51" name="グループ化 50">
            <a:extLst>
              <a:ext uri="{FF2B5EF4-FFF2-40B4-BE49-F238E27FC236}">
                <a16:creationId xmlns:a16="http://schemas.microsoft.com/office/drawing/2014/main" id="{AB6A3902-7460-DE41-BD89-C6362566203B}"/>
              </a:ext>
            </a:extLst>
          </p:cNvPr>
          <p:cNvGrpSpPr/>
          <p:nvPr/>
        </p:nvGrpSpPr>
        <p:grpSpPr>
          <a:xfrm>
            <a:off x="3643935" y="4589651"/>
            <a:ext cx="2634541" cy="749481"/>
            <a:chOff x="554707" y="926927"/>
            <a:chExt cx="2634541" cy="749481"/>
          </a:xfrm>
        </p:grpSpPr>
        <p:sp>
          <p:nvSpPr>
            <p:cNvPr id="55" name="正方形/長方形 54">
              <a:extLst>
                <a:ext uri="{FF2B5EF4-FFF2-40B4-BE49-F238E27FC236}">
                  <a16:creationId xmlns:a16="http://schemas.microsoft.com/office/drawing/2014/main" id="{EB863256-784F-8F45-B868-F51305773F50}"/>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6" name="テキスト ボックス 55">
              <a:extLst>
                <a:ext uri="{FF2B5EF4-FFF2-40B4-BE49-F238E27FC236}">
                  <a16:creationId xmlns:a16="http://schemas.microsoft.com/office/drawing/2014/main" id="{303EBAC7-AABC-4E41-B963-0DCB876B5C8A}"/>
                </a:ext>
              </a:extLst>
            </p:cNvPr>
            <p:cNvSpPr txBox="1"/>
            <p:nvPr/>
          </p:nvSpPr>
          <p:spPr>
            <a:xfrm>
              <a:off x="679019" y="977925"/>
              <a:ext cx="2385917"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会社の教育能力が不足している</a:t>
              </a:r>
              <a:endParaRPr kumimoji="1" lang="ja-JP" altLang="en-US" sz="1200" dirty="0">
                <a:solidFill>
                  <a:schemeClr val="tx1">
                    <a:lumMod val="75000"/>
                    <a:lumOff val="25000"/>
                  </a:schemeClr>
                </a:solidFill>
                <a:latin typeface="+mn-ea"/>
              </a:endParaRPr>
            </a:p>
          </p:txBody>
        </p:sp>
      </p:grpSp>
      <p:grpSp>
        <p:nvGrpSpPr>
          <p:cNvPr id="66" name="グループ化 65">
            <a:extLst>
              <a:ext uri="{FF2B5EF4-FFF2-40B4-BE49-F238E27FC236}">
                <a16:creationId xmlns:a16="http://schemas.microsoft.com/office/drawing/2014/main" id="{7E850219-098A-6D42-97C7-6F03743C1365}"/>
              </a:ext>
            </a:extLst>
          </p:cNvPr>
          <p:cNvGrpSpPr/>
          <p:nvPr/>
        </p:nvGrpSpPr>
        <p:grpSpPr>
          <a:xfrm>
            <a:off x="6710862" y="926927"/>
            <a:ext cx="2634541" cy="749481"/>
            <a:chOff x="554707" y="926927"/>
            <a:chExt cx="2634541" cy="749481"/>
          </a:xfrm>
        </p:grpSpPr>
        <p:sp>
          <p:nvSpPr>
            <p:cNvPr id="82" name="正方形/長方形 81">
              <a:extLst>
                <a:ext uri="{FF2B5EF4-FFF2-40B4-BE49-F238E27FC236}">
                  <a16:creationId xmlns:a16="http://schemas.microsoft.com/office/drawing/2014/main" id="{9AC2F0A2-1781-6248-87F7-4D64238CFBF5}"/>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83" name="テキスト ボックス 82">
              <a:extLst>
                <a:ext uri="{FF2B5EF4-FFF2-40B4-BE49-F238E27FC236}">
                  <a16:creationId xmlns:a16="http://schemas.microsoft.com/office/drawing/2014/main" id="{3C96ED4C-4F55-FD40-8A1B-0065D20EBBC8}"/>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業界についての基礎知識が不足している</a:t>
              </a:r>
              <a:endParaRPr kumimoji="1" lang="ja-JP" altLang="en-US" sz="1200" dirty="0">
                <a:solidFill>
                  <a:schemeClr val="tx1">
                    <a:lumMod val="75000"/>
                    <a:lumOff val="25000"/>
                  </a:schemeClr>
                </a:solidFill>
                <a:latin typeface="+mn-ea"/>
              </a:endParaRPr>
            </a:p>
          </p:txBody>
        </p:sp>
      </p:grpSp>
      <p:grpSp>
        <p:nvGrpSpPr>
          <p:cNvPr id="67" name="グループ化 66">
            <a:extLst>
              <a:ext uri="{FF2B5EF4-FFF2-40B4-BE49-F238E27FC236}">
                <a16:creationId xmlns:a16="http://schemas.microsoft.com/office/drawing/2014/main" id="{C596609F-F990-2641-A45B-F61BD8868143}"/>
              </a:ext>
            </a:extLst>
          </p:cNvPr>
          <p:cNvGrpSpPr/>
          <p:nvPr/>
        </p:nvGrpSpPr>
        <p:grpSpPr>
          <a:xfrm>
            <a:off x="6710862" y="1842608"/>
            <a:ext cx="2634541" cy="749481"/>
            <a:chOff x="554707" y="926927"/>
            <a:chExt cx="2634541" cy="749481"/>
          </a:xfrm>
        </p:grpSpPr>
        <p:sp>
          <p:nvSpPr>
            <p:cNvPr id="80" name="正方形/長方形 79">
              <a:extLst>
                <a:ext uri="{FF2B5EF4-FFF2-40B4-BE49-F238E27FC236}">
                  <a16:creationId xmlns:a16="http://schemas.microsoft.com/office/drawing/2014/main" id="{AFBA0365-C271-5446-A866-485363622E75}"/>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81" name="テキスト ボックス 80">
              <a:extLst>
                <a:ext uri="{FF2B5EF4-FFF2-40B4-BE49-F238E27FC236}">
                  <a16:creationId xmlns:a16="http://schemas.microsoft.com/office/drawing/2014/main" id="{5BFF95D9-7998-0844-9DE2-8340D8F31052}"/>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経験不足。企画を考える量が足りない</a:t>
              </a:r>
              <a:endParaRPr kumimoji="1" lang="ja-JP" altLang="en-US" sz="1200" dirty="0">
                <a:solidFill>
                  <a:schemeClr val="tx1">
                    <a:lumMod val="75000"/>
                    <a:lumOff val="25000"/>
                  </a:schemeClr>
                </a:solidFill>
                <a:latin typeface="+mn-ea"/>
              </a:endParaRPr>
            </a:p>
          </p:txBody>
        </p:sp>
      </p:grpSp>
      <p:grpSp>
        <p:nvGrpSpPr>
          <p:cNvPr id="68" name="グループ化 67">
            <a:extLst>
              <a:ext uri="{FF2B5EF4-FFF2-40B4-BE49-F238E27FC236}">
                <a16:creationId xmlns:a16="http://schemas.microsoft.com/office/drawing/2014/main" id="{23535431-E880-3B46-BA5C-D7676EB712FB}"/>
              </a:ext>
            </a:extLst>
          </p:cNvPr>
          <p:cNvGrpSpPr/>
          <p:nvPr/>
        </p:nvGrpSpPr>
        <p:grpSpPr>
          <a:xfrm>
            <a:off x="6710862" y="2758289"/>
            <a:ext cx="2634541" cy="749481"/>
            <a:chOff x="554707" y="926927"/>
            <a:chExt cx="2634541" cy="749481"/>
          </a:xfrm>
        </p:grpSpPr>
        <p:sp>
          <p:nvSpPr>
            <p:cNvPr id="78" name="正方形/長方形 77">
              <a:extLst>
                <a:ext uri="{FF2B5EF4-FFF2-40B4-BE49-F238E27FC236}">
                  <a16:creationId xmlns:a16="http://schemas.microsoft.com/office/drawing/2014/main" id="{AA42C4C2-99BC-BD40-9208-9A90C48395A5}"/>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79" name="テキスト ボックス 78">
              <a:extLst>
                <a:ext uri="{FF2B5EF4-FFF2-40B4-BE49-F238E27FC236}">
                  <a16:creationId xmlns:a16="http://schemas.microsoft.com/office/drawing/2014/main" id="{16A940D0-E370-424D-AA44-F02AA75BCCBE}"/>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業務に忙殺されて学習時間が捻出できない</a:t>
              </a:r>
              <a:endParaRPr kumimoji="1" lang="ja-JP" altLang="en-US" sz="1200" dirty="0">
                <a:solidFill>
                  <a:schemeClr val="tx1">
                    <a:lumMod val="75000"/>
                    <a:lumOff val="25000"/>
                  </a:schemeClr>
                </a:solidFill>
                <a:latin typeface="+mn-ea"/>
              </a:endParaRPr>
            </a:p>
          </p:txBody>
        </p:sp>
      </p:grpSp>
      <p:grpSp>
        <p:nvGrpSpPr>
          <p:cNvPr id="69" name="グループ化 68">
            <a:extLst>
              <a:ext uri="{FF2B5EF4-FFF2-40B4-BE49-F238E27FC236}">
                <a16:creationId xmlns:a16="http://schemas.microsoft.com/office/drawing/2014/main" id="{191816BE-2B3C-AD4B-8E05-A8573F4616E7}"/>
              </a:ext>
            </a:extLst>
          </p:cNvPr>
          <p:cNvGrpSpPr/>
          <p:nvPr/>
        </p:nvGrpSpPr>
        <p:grpSpPr>
          <a:xfrm>
            <a:off x="6710862" y="3673970"/>
            <a:ext cx="2634541" cy="749481"/>
            <a:chOff x="554707" y="926927"/>
            <a:chExt cx="2634541" cy="749481"/>
          </a:xfrm>
        </p:grpSpPr>
        <p:sp>
          <p:nvSpPr>
            <p:cNvPr id="76" name="正方形/長方形 75">
              <a:extLst>
                <a:ext uri="{FF2B5EF4-FFF2-40B4-BE49-F238E27FC236}">
                  <a16:creationId xmlns:a16="http://schemas.microsoft.com/office/drawing/2014/main" id="{0CCDCB81-E58B-E649-8E78-B5272E94ECF6}"/>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77" name="テキスト ボックス 76">
              <a:extLst>
                <a:ext uri="{FF2B5EF4-FFF2-40B4-BE49-F238E27FC236}">
                  <a16:creationId xmlns:a16="http://schemas.microsoft.com/office/drawing/2014/main" id="{3E915ED5-0793-CC4E-AA8A-FD0082522340}"/>
                </a:ext>
              </a:extLst>
            </p:cNvPr>
            <p:cNvSpPr txBox="1"/>
            <p:nvPr/>
          </p:nvSpPr>
          <p:spPr>
            <a:xfrm>
              <a:off x="679019" y="977925"/>
              <a:ext cx="2385917" cy="343427"/>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企画を考えたいと感じていない</a:t>
              </a:r>
              <a:endParaRPr kumimoji="1" lang="ja-JP" altLang="en-US" sz="1200" dirty="0">
                <a:solidFill>
                  <a:schemeClr val="tx1">
                    <a:lumMod val="75000"/>
                    <a:lumOff val="25000"/>
                  </a:schemeClr>
                </a:solidFill>
                <a:latin typeface="+mn-ea"/>
              </a:endParaRPr>
            </a:p>
          </p:txBody>
        </p:sp>
      </p:grpSp>
      <p:grpSp>
        <p:nvGrpSpPr>
          <p:cNvPr id="70" name="グループ化 69">
            <a:extLst>
              <a:ext uri="{FF2B5EF4-FFF2-40B4-BE49-F238E27FC236}">
                <a16:creationId xmlns:a16="http://schemas.microsoft.com/office/drawing/2014/main" id="{CA342C74-C748-9940-BA29-F73B29739A1D}"/>
              </a:ext>
            </a:extLst>
          </p:cNvPr>
          <p:cNvGrpSpPr/>
          <p:nvPr/>
        </p:nvGrpSpPr>
        <p:grpSpPr>
          <a:xfrm>
            <a:off x="6710862" y="4589651"/>
            <a:ext cx="2634541" cy="749481"/>
            <a:chOff x="554707" y="926927"/>
            <a:chExt cx="2634541" cy="749481"/>
          </a:xfrm>
        </p:grpSpPr>
        <p:sp>
          <p:nvSpPr>
            <p:cNvPr id="74" name="正方形/長方形 73">
              <a:extLst>
                <a:ext uri="{FF2B5EF4-FFF2-40B4-BE49-F238E27FC236}">
                  <a16:creationId xmlns:a16="http://schemas.microsoft.com/office/drawing/2014/main" id="{000147D3-D229-D84D-8625-E45C4CA6AE16}"/>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75" name="テキスト ボックス 74">
              <a:extLst>
                <a:ext uri="{FF2B5EF4-FFF2-40B4-BE49-F238E27FC236}">
                  <a16:creationId xmlns:a16="http://schemas.microsoft.com/office/drawing/2014/main" id="{A2B7E241-5070-644D-B136-56863A23BFD0}"/>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企画立案のノウハウが言語化できていない</a:t>
              </a:r>
              <a:endParaRPr kumimoji="1" lang="ja-JP" altLang="en-US" sz="1200" dirty="0">
                <a:solidFill>
                  <a:schemeClr val="tx1">
                    <a:lumMod val="75000"/>
                    <a:lumOff val="25000"/>
                  </a:schemeClr>
                </a:solidFill>
                <a:latin typeface="+mn-ea"/>
              </a:endParaRPr>
            </a:p>
          </p:txBody>
        </p:sp>
      </p:grpSp>
      <p:grpSp>
        <p:nvGrpSpPr>
          <p:cNvPr id="71" name="グループ化 70">
            <a:extLst>
              <a:ext uri="{FF2B5EF4-FFF2-40B4-BE49-F238E27FC236}">
                <a16:creationId xmlns:a16="http://schemas.microsoft.com/office/drawing/2014/main" id="{9C9E0824-6902-B947-9785-E8DE3198915A}"/>
              </a:ext>
            </a:extLst>
          </p:cNvPr>
          <p:cNvGrpSpPr/>
          <p:nvPr/>
        </p:nvGrpSpPr>
        <p:grpSpPr>
          <a:xfrm>
            <a:off x="6710862" y="5505334"/>
            <a:ext cx="2634541" cy="749481"/>
            <a:chOff x="554707" y="926927"/>
            <a:chExt cx="2634541" cy="749481"/>
          </a:xfrm>
        </p:grpSpPr>
        <p:sp>
          <p:nvSpPr>
            <p:cNvPr id="72" name="正方形/長方形 71">
              <a:extLst>
                <a:ext uri="{FF2B5EF4-FFF2-40B4-BE49-F238E27FC236}">
                  <a16:creationId xmlns:a16="http://schemas.microsoft.com/office/drawing/2014/main" id="{D2007161-A4B5-5041-B4AD-58B80FFF3662}"/>
                </a:ext>
              </a:extLst>
            </p:cNvPr>
            <p:cNvSpPr/>
            <p:nvPr/>
          </p:nvSpPr>
          <p:spPr>
            <a:xfrm>
              <a:off x="554707" y="926927"/>
              <a:ext cx="2634541" cy="74948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73" name="テキスト ボックス 72">
              <a:extLst>
                <a:ext uri="{FF2B5EF4-FFF2-40B4-BE49-F238E27FC236}">
                  <a16:creationId xmlns:a16="http://schemas.microsoft.com/office/drawing/2014/main" id="{55635A05-6F71-8E47-9CFD-B18ABD99000D}"/>
                </a:ext>
              </a:extLst>
            </p:cNvPr>
            <p:cNvSpPr txBox="1"/>
            <p:nvPr/>
          </p:nvSpPr>
          <p:spPr>
            <a:xfrm>
              <a:off x="679019" y="977925"/>
              <a:ext cx="2385917"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スタッフ教育の時間を確保できていない</a:t>
              </a:r>
              <a:endParaRPr kumimoji="1" lang="ja-JP" altLang="en-US" sz="1200" dirty="0">
                <a:solidFill>
                  <a:schemeClr val="tx1">
                    <a:lumMod val="75000"/>
                    <a:lumOff val="25000"/>
                  </a:schemeClr>
                </a:solidFill>
                <a:latin typeface="+mn-ea"/>
              </a:endParaRPr>
            </a:p>
          </p:txBody>
        </p:sp>
      </p:grpSp>
      <p:cxnSp>
        <p:nvCxnSpPr>
          <p:cNvPr id="84" name="直線矢印コネクタ 24">
            <a:extLst>
              <a:ext uri="{FF2B5EF4-FFF2-40B4-BE49-F238E27FC236}">
                <a16:creationId xmlns:a16="http://schemas.microsoft.com/office/drawing/2014/main" id="{C7E2A307-D76C-F94F-A31C-160B27577491}"/>
              </a:ext>
            </a:extLst>
          </p:cNvPr>
          <p:cNvCxnSpPr>
            <a:cxnSpLocks/>
            <a:stCxn id="12" idx="3"/>
            <a:endCxn id="55" idx="1"/>
          </p:cNvCxnSpPr>
          <p:nvPr/>
        </p:nvCxnSpPr>
        <p:spPr>
          <a:xfrm>
            <a:off x="3211550" y="1301668"/>
            <a:ext cx="432385" cy="3662724"/>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24">
            <a:extLst>
              <a:ext uri="{FF2B5EF4-FFF2-40B4-BE49-F238E27FC236}">
                <a16:creationId xmlns:a16="http://schemas.microsoft.com/office/drawing/2014/main" id="{A04EA3C5-6C6E-474D-88FE-8067780FF308}"/>
              </a:ext>
            </a:extLst>
          </p:cNvPr>
          <p:cNvCxnSpPr>
            <a:cxnSpLocks/>
          </p:cNvCxnSpPr>
          <p:nvPr/>
        </p:nvCxnSpPr>
        <p:spPr>
          <a:xfrm>
            <a:off x="3211550" y="1301668"/>
            <a:ext cx="432385"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24">
            <a:extLst>
              <a:ext uri="{FF2B5EF4-FFF2-40B4-BE49-F238E27FC236}">
                <a16:creationId xmlns:a16="http://schemas.microsoft.com/office/drawing/2014/main" id="{5A6367C5-CAB0-A14F-909E-9A9564843179}"/>
              </a:ext>
            </a:extLst>
          </p:cNvPr>
          <p:cNvCxnSpPr>
            <a:cxnSpLocks/>
            <a:stCxn id="63" idx="3"/>
            <a:endCxn id="82" idx="1"/>
          </p:cNvCxnSpPr>
          <p:nvPr/>
        </p:nvCxnSpPr>
        <p:spPr>
          <a:xfrm>
            <a:off x="6278476" y="1301668"/>
            <a:ext cx="432386" cy="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24">
            <a:extLst>
              <a:ext uri="{FF2B5EF4-FFF2-40B4-BE49-F238E27FC236}">
                <a16:creationId xmlns:a16="http://schemas.microsoft.com/office/drawing/2014/main" id="{BE6B03EB-7724-0A40-A320-B114C17E48F1}"/>
              </a:ext>
            </a:extLst>
          </p:cNvPr>
          <p:cNvCxnSpPr>
            <a:cxnSpLocks/>
            <a:stCxn id="55" idx="3"/>
            <a:endCxn id="72" idx="1"/>
          </p:cNvCxnSpPr>
          <p:nvPr/>
        </p:nvCxnSpPr>
        <p:spPr>
          <a:xfrm>
            <a:off x="6278476" y="4964392"/>
            <a:ext cx="432386" cy="915683"/>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直線矢印コネクタ 24">
            <a:extLst>
              <a:ext uri="{FF2B5EF4-FFF2-40B4-BE49-F238E27FC236}">
                <a16:creationId xmlns:a16="http://schemas.microsoft.com/office/drawing/2014/main" id="{79F5E891-4F14-D940-A6CB-3E8813CF36F6}"/>
              </a:ext>
            </a:extLst>
          </p:cNvPr>
          <p:cNvCxnSpPr>
            <a:cxnSpLocks/>
          </p:cNvCxnSpPr>
          <p:nvPr/>
        </p:nvCxnSpPr>
        <p:spPr>
          <a:xfrm flipV="1">
            <a:off x="6278476" y="4964391"/>
            <a:ext cx="432385" cy="1"/>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直線矢印コネクタ 24">
            <a:extLst>
              <a:ext uri="{FF2B5EF4-FFF2-40B4-BE49-F238E27FC236}">
                <a16:creationId xmlns:a16="http://schemas.microsoft.com/office/drawing/2014/main" id="{F6521E2A-35A9-9342-9ED7-12DA189B0856}"/>
              </a:ext>
            </a:extLst>
          </p:cNvPr>
          <p:cNvCxnSpPr>
            <a:cxnSpLocks/>
            <a:stCxn id="63" idx="3"/>
            <a:endCxn id="80" idx="1"/>
          </p:cNvCxnSpPr>
          <p:nvPr/>
        </p:nvCxnSpPr>
        <p:spPr>
          <a:xfrm>
            <a:off x="6278476" y="1301668"/>
            <a:ext cx="432386" cy="915681"/>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線矢印コネクタ 24">
            <a:extLst>
              <a:ext uri="{FF2B5EF4-FFF2-40B4-BE49-F238E27FC236}">
                <a16:creationId xmlns:a16="http://schemas.microsoft.com/office/drawing/2014/main" id="{8841CCC3-2F47-2D4D-A239-D263AB773FA0}"/>
              </a:ext>
            </a:extLst>
          </p:cNvPr>
          <p:cNvCxnSpPr>
            <a:cxnSpLocks/>
            <a:stCxn id="63" idx="3"/>
            <a:endCxn id="78" idx="1"/>
          </p:cNvCxnSpPr>
          <p:nvPr/>
        </p:nvCxnSpPr>
        <p:spPr>
          <a:xfrm>
            <a:off x="6278476" y="1301668"/>
            <a:ext cx="432386" cy="1831362"/>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直線矢印コネクタ 24">
            <a:extLst>
              <a:ext uri="{FF2B5EF4-FFF2-40B4-BE49-F238E27FC236}">
                <a16:creationId xmlns:a16="http://schemas.microsoft.com/office/drawing/2014/main" id="{7576E998-716E-9C46-956F-112966C7B05E}"/>
              </a:ext>
            </a:extLst>
          </p:cNvPr>
          <p:cNvCxnSpPr>
            <a:cxnSpLocks/>
            <a:stCxn id="63" idx="3"/>
            <a:endCxn id="76" idx="1"/>
          </p:cNvCxnSpPr>
          <p:nvPr/>
        </p:nvCxnSpPr>
        <p:spPr>
          <a:xfrm>
            <a:off x="6278476" y="1301668"/>
            <a:ext cx="432386" cy="2747043"/>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65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72275A72-1D2E-4F4A-96D8-32A77390CC0F}"/>
              </a:ext>
            </a:extLst>
          </p:cNvPr>
          <p:cNvGrpSpPr/>
          <p:nvPr/>
        </p:nvGrpSpPr>
        <p:grpSpPr>
          <a:xfrm flipH="1">
            <a:off x="6083254" y="2497745"/>
            <a:ext cx="3474370" cy="2181184"/>
            <a:chOff x="348377" y="2497745"/>
            <a:chExt cx="2825227" cy="2181184"/>
          </a:xfrm>
        </p:grpSpPr>
        <p:sp>
          <p:nvSpPr>
            <p:cNvPr id="8" name="正方形/長方形 7">
              <a:extLst>
                <a:ext uri="{FF2B5EF4-FFF2-40B4-BE49-F238E27FC236}">
                  <a16:creationId xmlns:a16="http://schemas.microsoft.com/office/drawing/2014/main" id="{AB5B158A-7EED-B84A-B0A9-0358051B48FC}"/>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1C4CEA5-6DC7-5041-93F4-BB91736F5DCB}"/>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0" name="直線コネクタ 9">
              <a:extLst>
                <a:ext uri="{FF2B5EF4-FFF2-40B4-BE49-F238E27FC236}">
                  <a16:creationId xmlns:a16="http://schemas.microsoft.com/office/drawing/2014/main" id="{806F547F-0F99-B847-9F92-4F411FF8544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59DA267-9E3D-AF45-95C0-1535645B036C}"/>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第三因子／本当の原因</a:t>
              </a:r>
              <a:endParaRPr kumimoji="1" lang="ja-JP" altLang="en-US" sz="1600" b="1" dirty="0">
                <a:solidFill>
                  <a:schemeClr val="tx1">
                    <a:lumMod val="75000"/>
                    <a:lumOff val="25000"/>
                  </a:schemeClr>
                </a:solidFill>
                <a:latin typeface="+mn-ea"/>
              </a:endParaRPr>
            </a:p>
          </p:txBody>
        </p:sp>
        <p:sp>
          <p:nvSpPr>
            <p:cNvPr id="12" name="テキスト ボックス 11">
              <a:extLst>
                <a:ext uri="{FF2B5EF4-FFF2-40B4-BE49-F238E27FC236}">
                  <a16:creationId xmlns:a16="http://schemas.microsoft.com/office/drawing/2014/main" id="{5E30B4BA-05B8-624E-B30C-060F85B9306F}"/>
                </a:ext>
              </a:extLst>
            </p:cNvPr>
            <p:cNvSpPr txBox="1"/>
            <p:nvPr/>
          </p:nvSpPr>
          <p:spPr>
            <a:xfrm>
              <a:off x="539208" y="3126174"/>
              <a:ext cx="2452033" cy="427168"/>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駅近辺は人通りが多い</a:t>
              </a:r>
              <a:endParaRPr kumimoji="1" lang="ja-JP" altLang="en-US" sz="1600" dirty="0">
                <a:solidFill>
                  <a:schemeClr val="tx1">
                    <a:lumMod val="75000"/>
                    <a:lumOff val="25000"/>
                  </a:schemeClr>
                </a:solidFill>
                <a:latin typeface="+mn-ea"/>
              </a:endParaRPr>
            </a:p>
          </p:txBody>
        </p:sp>
      </p:grpSp>
      <p:grpSp>
        <p:nvGrpSpPr>
          <p:cNvPr id="13" name="グループ化 12">
            <a:extLst>
              <a:ext uri="{FF2B5EF4-FFF2-40B4-BE49-F238E27FC236}">
                <a16:creationId xmlns:a16="http://schemas.microsoft.com/office/drawing/2014/main" id="{09D18624-DD79-1742-8A2B-9C0668B9A503}"/>
              </a:ext>
            </a:extLst>
          </p:cNvPr>
          <p:cNvGrpSpPr/>
          <p:nvPr/>
        </p:nvGrpSpPr>
        <p:grpSpPr>
          <a:xfrm flipH="1">
            <a:off x="348377" y="686423"/>
            <a:ext cx="3474370" cy="2181184"/>
            <a:chOff x="348377" y="2497745"/>
            <a:chExt cx="2825227" cy="2181184"/>
          </a:xfrm>
        </p:grpSpPr>
        <p:sp>
          <p:nvSpPr>
            <p:cNvPr id="14" name="正方形/長方形 13">
              <a:extLst>
                <a:ext uri="{FF2B5EF4-FFF2-40B4-BE49-F238E27FC236}">
                  <a16:creationId xmlns:a16="http://schemas.microsoft.com/office/drawing/2014/main" id="{288B4663-43FE-B94B-AB32-E3564489999B}"/>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2C1B0FB-1DE3-9941-9C29-048ED7E95DEC}"/>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14AA0B5B-7D91-8641-8597-5882DB21CABE}"/>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84B6746-35D0-EE44-8EF7-39B78E6039C3}"/>
                </a:ext>
              </a:extLst>
            </p:cNvPr>
            <p:cNvSpPr txBox="1"/>
            <p:nvPr/>
          </p:nvSpPr>
          <p:spPr>
            <a:xfrm>
              <a:off x="356841" y="2562265"/>
              <a:ext cx="2816763" cy="338554"/>
            </a:xfrm>
            <a:prstGeom prst="rect">
              <a:avLst/>
            </a:prstGeom>
            <a:noFill/>
          </p:spPr>
          <p:txBody>
            <a:bodyPr wrap="square" rtlCol="0" anchor="ctr">
              <a:spAutoFit/>
            </a:bodyPr>
            <a:lstStyle/>
            <a:p>
              <a:pPr algn="ctr"/>
              <a:r>
                <a:rPr kumimoji="1" lang="ja-JP" altLang="en-US" sz="1600" b="1">
                  <a:solidFill>
                    <a:schemeClr val="tx1">
                      <a:lumMod val="75000"/>
                      <a:lumOff val="25000"/>
                    </a:schemeClr>
                  </a:solidFill>
                  <a:latin typeface="+mn-ea"/>
                </a:rPr>
                <a:t>結果</a:t>
              </a:r>
              <a:endParaRPr kumimoji="1" lang="ja-JP" altLang="en-US" sz="1600" b="1"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C406947B-AC85-FC4D-B260-59AA1C6D22FB}"/>
                </a:ext>
              </a:extLst>
            </p:cNvPr>
            <p:cNvSpPr txBox="1"/>
            <p:nvPr/>
          </p:nvSpPr>
          <p:spPr>
            <a:xfrm>
              <a:off x="539208" y="3126174"/>
              <a:ext cx="2452033" cy="796500"/>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駅近辺に出店したアパレルショップの来店者数が多い</a:t>
              </a:r>
              <a:endParaRPr kumimoji="1" lang="ja-JP" altLang="en-US" sz="1600" dirty="0">
                <a:solidFill>
                  <a:schemeClr val="tx1">
                    <a:lumMod val="75000"/>
                    <a:lumOff val="25000"/>
                  </a:schemeClr>
                </a:solidFill>
                <a:latin typeface="+mn-ea"/>
              </a:endParaRPr>
            </a:p>
          </p:txBody>
        </p:sp>
      </p:grpSp>
      <p:grpSp>
        <p:nvGrpSpPr>
          <p:cNvPr id="19" name="グループ化 18">
            <a:extLst>
              <a:ext uri="{FF2B5EF4-FFF2-40B4-BE49-F238E27FC236}">
                <a16:creationId xmlns:a16="http://schemas.microsoft.com/office/drawing/2014/main" id="{3E129190-4C8A-1040-B577-6D40ADD76FDA}"/>
              </a:ext>
            </a:extLst>
          </p:cNvPr>
          <p:cNvGrpSpPr/>
          <p:nvPr/>
        </p:nvGrpSpPr>
        <p:grpSpPr>
          <a:xfrm flipH="1">
            <a:off x="348377" y="4309068"/>
            <a:ext cx="3484811" cy="2181184"/>
            <a:chOff x="348377" y="2497745"/>
            <a:chExt cx="2825227" cy="2181184"/>
          </a:xfrm>
        </p:grpSpPr>
        <p:sp>
          <p:nvSpPr>
            <p:cNvPr id="20" name="正方形/長方形 19">
              <a:extLst>
                <a:ext uri="{FF2B5EF4-FFF2-40B4-BE49-F238E27FC236}">
                  <a16:creationId xmlns:a16="http://schemas.microsoft.com/office/drawing/2014/main" id="{93590892-6BD2-E34F-A719-B6497F2BBE17}"/>
                </a:ext>
              </a:extLst>
            </p:cNvPr>
            <p:cNvSpPr/>
            <p:nvPr/>
          </p:nvSpPr>
          <p:spPr>
            <a:xfrm>
              <a:off x="348377" y="2497746"/>
              <a:ext cx="2825227" cy="457544"/>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A08B87-46AA-3349-B0B1-DDDCF8922DC0}"/>
                </a:ext>
              </a:extLst>
            </p:cNvPr>
            <p:cNvSpPr/>
            <p:nvPr/>
          </p:nvSpPr>
          <p:spPr>
            <a:xfrm>
              <a:off x="356842" y="2497745"/>
              <a:ext cx="2816762" cy="218118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E48E33EE-C014-7845-86B2-443A6F8D734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BCF27D-8978-0A48-B135-1792509A0642}"/>
                </a:ext>
              </a:extLst>
            </p:cNvPr>
            <p:cNvSpPr txBox="1"/>
            <p:nvPr/>
          </p:nvSpPr>
          <p:spPr>
            <a:xfrm>
              <a:off x="356841" y="2562265"/>
              <a:ext cx="2816763" cy="338554"/>
            </a:xfrm>
            <a:prstGeom prst="rect">
              <a:avLst/>
            </a:prstGeom>
            <a:noFill/>
          </p:spPr>
          <p:txBody>
            <a:bodyPr wrap="square" rtlCol="0" anchor="ctr">
              <a:spAutoFit/>
            </a:bodyPr>
            <a:lstStyle/>
            <a:p>
              <a:pPr algn="ctr"/>
              <a:r>
                <a:rPr lang="ja-JP" altLang="en-US" sz="1600" b="1">
                  <a:solidFill>
                    <a:schemeClr val="tx1">
                      <a:lumMod val="75000"/>
                      <a:lumOff val="25000"/>
                    </a:schemeClr>
                  </a:solidFill>
                  <a:latin typeface="+mn-ea"/>
                </a:rPr>
                <a:t>想定している原因</a:t>
              </a:r>
              <a:endParaRPr kumimoji="1" lang="ja-JP" altLang="en-US" sz="1600" b="1" dirty="0">
                <a:solidFill>
                  <a:schemeClr val="tx1">
                    <a:lumMod val="75000"/>
                    <a:lumOff val="25000"/>
                  </a:schemeClr>
                </a:solidFill>
                <a:latin typeface="+mn-ea"/>
              </a:endParaRPr>
            </a:p>
          </p:txBody>
        </p:sp>
        <p:sp>
          <p:nvSpPr>
            <p:cNvPr id="24" name="テキスト ボックス 23">
              <a:extLst>
                <a:ext uri="{FF2B5EF4-FFF2-40B4-BE49-F238E27FC236}">
                  <a16:creationId xmlns:a16="http://schemas.microsoft.com/office/drawing/2014/main" id="{4C86652D-2F0B-5743-9833-6FC2059ACB10}"/>
                </a:ext>
              </a:extLst>
            </p:cNvPr>
            <p:cNvSpPr txBox="1"/>
            <p:nvPr/>
          </p:nvSpPr>
          <p:spPr>
            <a:xfrm>
              <a:off x="539207" y="3126174"/>
              <a:ext cx="2452033" cy="427168"/>
            </a:xfrm>
            <a:prstGeom prst="rect">
              <a:avLst/>
            </a:prstGeom>
            <a:noFill/>
          </p:spPr>
          <p:txBody>
            <a:bodyPr wrap="square" rtlCol="0">
              <a:spAutoFit/>
            </a:bodyPr>
            <a:lstStyle/>
            <a:p>
              <a:pPr algn="just">
                <a:lnSpc>
                  <a:spcPct val="150000"/>
                </a:lnSpc>
              </a:pPr>
              <a:r>
                <a:rPr kumimoji="1" lang="ja-JP" altLang="en-US" sz="1600">
                  <a:solidFill>
                    <a:schemeClr val="tx1">
                      <a:lumMod val="75000"/>
                      <a:lumOff val="25000"/>
                    </a:schemeClr>
                  </a:solidFill>
                  <a:latin typeface="+mn-ea"/>
                </a:rPr>
                <a:t>コンビニが多数出店している</a:t>
              </a:r>
              <a:endParaRPr kumimoji="1" lang="ja-JP" altLang="en-US" sz="1600" dirty="0">
                <a:solidFill>
                  <a:schemeClr val="tx1">
                    <a:lumMod val="75000"/>
                    <a:lumOff val="25000"/>
                  </a:schemeClr>
                </a:solidFill>
                <a:latin typeface="+mn-ea"/>
              </a:endParaRPr>
            </a:p>
          </p:txBody>
        </p:sp>
      </p:grpSp>
      <p:cxnSp>
        <p:nvCxnSpPr>
          <p:cNvPr id="26" name="直線矢印コネクタ 24">
            <a:extLst>
              <a:ext uri="{FF2B5EF4-FFF2-40B4-BE49-F238E27FC236}">
                <a16:creationId xmlns:a16="http://schemas.microsoft.com/office/drawing/2014/main" id="{CD1C1C15-E2F6-8A47-9C31-3D5C61B82E99}"/>
              </a:ext>
            </a:extLst>
          </p:cNvPr>
          <p:cNvCxnSpPr>
            <a:cxnSpLocks/>
            <a:stCxn id="8" idx="0"/>
            <a:endCxn id="15" idx="1"/>
          </p:cNvCxnSpPr>
          <p:nvPr/>
        </p:nvCxnSpPr>
        <p:spPr>
          <a:xfrm rot="16200000" flipV="1">
            <a:off x="5456022" y="133330"/>
            <a:ext cx="720731" cy="4008102"/>
          </a:xfrm>
          <a:prstGeom prst="bentConnector2">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4">
            <a:extLst>
              <a:ext uri="{FF2B5EF4-FFF2-40B4-BE49-F238E27FC236}">
                <a16:creationId xmlns:a16="http://schemas.microsoft.com/office/drawing/2014/main" id="{28D932C4-8F4C-CF40-93A6-1A753AC725E1}"/>
              </a:ext>
            </a:extLst>
          </p:cNvPr>
          <p:cNvCxnSpPr>
            <a:cxnSpLocks/>
            <a:stCxn id="9" idx="2"/>
            <a:endCxn id="21" idx="1"/>
          </p:cNvCxnSpPr>
          <p:nvPr/>
        </p:nvCxnSpPr>
        <p:spPr>
          <a:xfrm rot="5400000">
            <a:off x="5458625" y="3043050"/>
            <a:ext cx="720731" cy="3992487"/>
          </a:xfrm>
          <a:prstGeom prst="bentConnector2">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3966CB-904A-C24A-ADF5-E5FAED140E5E}"/>
              </a:ext>
            </a:extLst>
          </p:cNvPr>
          <p:cNvSpPr txBox="1"/>
          <p:nvPr/>
        </p:nvSpPr>
        <p:spPr>
          <a:xfrm flipH="1">
            <a:off x="3833189" y="1362316"/>
            <a:ext cx="3987251"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着目すべき因果関係</a:t>
            </a:r>
            <a:endParaRPr kumimoji="1" lang="ja-JP" altLang="en-US" sz="1400" b="1" dirty="0">
              <a:solidFill>
                <a:schemeClr val="tx1">
                  <a:lumMod val="75000"/>
                  <a:lumOff val="25000"/>
                </a:schemeClr>
              </a:solidFill>
              <a:latin typeface="+mn-ea"/>
            </a:endParaRPr>
          </a:p>
        </p:txBody>
      </p:sp>
      <p:cxnSp>
        <p:nvCxnSpPr>
          <p:cNvPr id="30" name="直線矢印コネクタ 24">
            <a:extLst>
              <a:ext uri="{FF2B5EF4-FFF2-40B4-BE49-F238E27FC236}">
                <a16:creationId xmlns:a16="http://schemas.microsoft.com/office/drawing/2014/main" id="{C8FB2189-3E25-8048-A6FC-D678DC701BC1}"/>
              </a:ext>
            </a:extLst>
          </p:cNvPr>
          <p:cNvCxnSpPr>
            <a:cxnSpLocks/>
            <a:stCxn id="20" idx="0"/>
            <a:endCxn id="15" idx="2"/>
          </p:cNvCxnSpPr>
          <p:nvPr/>
        </p:nvCxnSpPr>
        <p:spPr>
          <a:xfrm flipH="1" flipV="1">
            <a:off x="2080357" y="2867607"/>
            <a:ext cx="10425" cy="1441462"/>
          </a:xfrm>
          <a:prstGeom prst="straightConnector1">
            <a:avLst/>
          </a:prstGeom>
          <a:ln w="1905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6805C39-9C29-3244-A70E-75E3103E346B}"/>
              </a:ext>
            </a:extLst>
          </p:cNvPr>
          <p:cNvSpPr txBox="1"/>
          <p:nvPr/>
        </p:nvSpPr>
        <p:spPr>
          <a:xfrm flipH="1">
            <a:off x="931437" y="3434449"/>
            <a:ext cx="2318692" cy="307777"/>
          </a:xfrm>
          <a:prstGeom prst="rect">
            <a:avLst/>
          </a:prstGeom>
          <a:solidFill>
            <a:schemeClr val="bg1"/>
          </a:solidFill>
        </p:spPr>
        <p:txBody>
          <a:bodyPr wrap="square" rtlCol="0" anchor="ctr">
            <a:spAutoFit/>
          </a:bodyPr>
          <a:lstStyle/>
          <a:p>
            <a:pPr algn="ctr"/>
            <a:r>
              <a:rPr kumimoji="1" lang="en-US" altLang="ja-JP" sz="1400" b="1" dirty="0">
                <a:solidFill>
                  <a:schemeClr val="tx1">
                    <a:lumMod val="75000"/>
                    <a:lumOff val="25000"/>
                  </a:schemeClr>
                </a:solidFill>
                <a:latin typeface="+mn-ea"/>
              </a:rPr>
              <a:t>※</a:t>
            </a:r>
            <a:r>
              <a:rPr kumimoji="1" lang="ja-JP" altLang="en-US" sz="1400" b="1" dirty="0">
                <a:solidFill>
                  <a:schemeClr val="tx1">
                    <a:lumMod val="75000"/>
                    <a:lumOff val="25000"/>
                  </a:schemeClr>
                </a:solidFill>
                <a:latin typeface="+mn-ea"/>
              </a:rPr>
              <a:t>因果関係ではない</a:t>
            </a:r>
          </a:p>
        </p:txBody>
      </p:sp>
      <p:sp>
        <p:nvSpPr>
          <p:cNvPr id="36" name="テキスト ボックス 35">
            <a:extLst>
              <a:ext uri="{FF2B5EF4-FFF2-40B4-BE49-F238E27FC236}">
                <a16:creationId xmlns:a16="http://schemas.microsoft.com/office/drawing/2014/main" id="{D2233F10-B07B-7F4C-8880-5C7204819102}"/>
              </a:ext>
            </a:extLst>
          </p:cNvPr>
          <p:cNvSpPr txBox="1"/>
          <p:nvPr/>
        </p:nvSpPr>
        <p:spPr>
          <a:xfrm flipH="1">
            <a:off x="6819841" y="5643782"/>
            <a:ext cx="1166479" cy="301173"/>
          </a:xfrm>
          <a:prstGeom prst="rect">
            <a:avLst/>
          </a:prstGeom>
          <a:noFill/>
        </p:spPr>
        <p:txBody>
          <a:bodyPr wrap="square" rtlCol="0">
            <a:spAutoFit/>
          </a:bodyPr>
          <a:lstStyle/>
          <a:p>
            <a:pPr algn="just">
              <a:lnSpc>
                <a:spcPct val="150000"/>
              </a:lnSpc>
            </a:pPr>
            <a:r>
              <a:rPr kumimoji="1" lang="ja-JP" altLang="en-US" sz="1000" b="1" dirty="0">
                <a:solidFill>
                  <a:schemeClr val="tx1">
                    <a:lumMod val="75000"/>
                    <a:lumOff val="25000"/>
                  </a:schemeClr>
                </a:solidFill>
                <a:latin typeface="+mn-ea"/>
              </a:rPr>
              <a:t>因果関係</a:t>
            </a:r>
            <a:endParaRPr kumimoji="1" lang="en-US" altLang="ja-JP" sz="1000" b="1" dirty="0">
              <a:solidFill>
                <a:schemeClr val="tx1">
                  <a:lumMod val="75000"/>
                  <a:lumOff val="25000"/>
                </a:schemeClr>
              </a:solidFill>
              <a:latin typeface="+mn-ea"/>
            </a:endParaRPr>
          </a:p>
        </p:txBody>
      </p:sp>
      <p:cxnSp>
        <p:nvCxnSpPr>
          <p:cNvPr id="37" name="直線矢印コネクタ 24">
            <a:extLst>
              <a:ext uri="{FF2B5EF4-FFF2-40B4-BE49-F238E27FC236}">
                <a16:creationId xmlns:a16="http://schemas.microsoft.com/office/drawing/2014/main" id="{5D3B7DE2-7E1B-E04B-BC4E-8CB2998CB7F9}"/>
              </a:ext>
            </a:extLst>
          </p:cNvPr>
          <p:cNvCxnSpPr>
            <a:cxnSpLocks/>
          </p:cNvCxnSpPr>
          <p:nvPr/>
        </p:nvCxnSpPr>
        <p:spPr>
          <a:xfrm flipH="1">
            <a:off x="7214839" y="5403133"/>
            <a:ext cx="104726" cy="301866"/>
          </a:xfrm>
          <a:prstGeom prst="straightConnector1">
            <a:avLst/>
          </a:prstGeom>
          <a:ln w="19050">
            <a:solidFill>
              <a:schemeClr val="tx1">
                <a:lumMod val="85000"/>
                <a:lumOff val="1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922693F-FA83-1940-87AB-95128F7751CB}"/>
              </a:ext>
            </a:extLst>
          </p:cNvPr>
          <p:cNvSpPr txBox="1"/>
          <p:nvPr/>
        </p:nvSpPr>
        <p:spPr>
          <a:xfrm>
            <a:off x="356842" y="238540"/>
            <a:ext cx="5977919"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57_</a:t>
            </a:r>
            <a:r>
              <a:rPr lang="ja-JP" altLang="en-US" sz="1200" b="1" dirty="0">
                <a:solidFill>
                  <a:schemeClr val="tx1">
                    <a:lumMod val="75000"/>
                    <a:lumOff val="25000"/>
                  </a:schemeClr>
                </a:solidFill>
                <a:latin typeface="+mn-ea"/>
              </a:rPr>
              <a:t>因果関係分析（誤った因果関係を想定していないかチェックしてみましょう）</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1821242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1207382"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58_</a:t>
            </a:r>
            <a:r>
              <a:rPr lang="ja-JP" altLang="en-US" sz="1200" b="1">
                <a:solidFill>
                  <a:schemeClr val="tx1">
                    <a:lumMod val="75000"/>
                    <a:lumOff val="25000"/>
                  </a:schemeClr>
                </a:solidFill>
                <a:latin typeface="+mn-ea"/>
              </a:rPr>
              <a:t>因果ループ</a:t>
            </a:r>
            <a:endParaRPr kumimoji="1" lang="ja-JP" altLang="en-US" sz="1200" b="1" dirty="0">
              <a:solidFill>
                <a:schemeClr val="tx1">
                  <a:lumMod val="75000"/>
                  <a:lumOff val="25000"/>
                </a:schemeClr>
              </a:solidFill>
              <a:latin typeface="+mn-ea"/>
            </a:endParaRPr>
          </a:p>
        </p:txBody>
      </p:sp>
      <p:sp>
        <p:nvSpPr>
          <p:cNvPr id="6" name="テキスト ボックス 5">
            <a:extLst>
              <a:ext uri="{FF2B5EF4-FFF2-40B4-BE49-F238E27FC236}">
                <a16:creationId xmlns:a16="http://schemas.microsoft.com/office/drawing/2014/main" id="{C1CC4BBE-E346-8449-BD1D-163D5CE52737}"/>
              </a:ext>
            </a:extLst>
          </p:cNvPr>
          <p:cNvSpPr txBox="1"/>
          <p:nvPr/>
        </p:nvSpPr>
        <p:spPr>
          <a:xfrm>
            <a:off x="3997570" y="4873155"/>
            <a:ext cx="1910862" cy="646331"/>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社員の</a:t>
            </a:r>
            <a:endParaRPr lang="en-US" altLang="ja-JP" dirty="0">
              <a:solidFill>
                <a:schemeClr val="tx1">
                  <a:lumMod val="85000"/>
                  <a:lumOff val="15000"/>
                </a:schemeClr>
              </a:solidFill>
              <a:latin typeface="Hiragino Kaku Gothic Pro W3" panose="020B0300000000000000" pitchFamily="34" charset="-128"/>
              <a:ea typeface="Hiragino Kaku Gothic Pro W3" panose="020B0300000000000000" pitchFamily="34" charset="-128"/>
            </a:endParaRPr>
          </a:p>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モチベーション</a:t>
            </a:r>
          </a:p>
        </p:txBody>
      </p:sp>
      <p:sp>
        <p:nvSpPr>
          <p:cNvPr id="7" name="テキスト ボックス 6">
            <a:extLst>
              <a:ext uri="{FF2B5EF4-FFF2-40B4-BE49-F238E27FC236}">
                <a16:creationId xmlns:a16="http://schemas.microsoft.com/office/drawing/2014/main" id="{AAB49F4D-4446-194E-96FF-597B280BBE52}"/>
              </a:ext>
            </a:extLst>
          </p:cNvPr>
          <p:cNvSpPr txBox="1"/>
          <p:nvPr/>
        </p:nvSpPr>
        <p:spPr>
          <a:xfrm>
            <a:off x="6125651" y="3151873"/>
            <a:ext cx="1704275"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給与（額）</a:t>
            </a:r>
          </a:p>
        </p:txBody>
      </p:sp>
      <p:sp>
        <p:nvSpPr>
          <p:cNvPr id="8" name="テキスト ボックス 7">
            <a:extLst>
              <a:ext uri="{FF2B5EF4-FFF2-40B4-BE49-F238E27FC236}">
                <a16:creationId xmlns:a16="http://schemas.microsoft.com/office/drawing/2014/main" id="{5DC6E814-9F09-B943-AD52-BF3BB7375652}"/>
              </a:ext>
            </a:extLst>
          </p:cNvPr>
          <p:cNvSpPr txBox="1"/>
          <p:nvPr/>
        </p:nvSpPr>
        <p:spPr>
          <a:xfrm>
            <a:off x="2084538" y="3151873"/>
            <a:ext cx="1704275"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サービスの質</a:t>
            </a:r>
          </a:p>
        </p:txBody>
      </p:sp>
      <p:sp>
        <p:nvSpPr>
          <p:cNvPr id="9" name="テキスト ボックス 8">
            <a:extLst>
              <a:ext uri="{FF2B5EF4-FFF2-40B4-BE49-F238E27FC236}">
                <a16:creationId xmlns:a16="http://schemas.microsoft.com/office/drawing/2014/main" id="{AFDEF22B-8728-B14B-8AF1-53666539C018}"/>
              </a:ext>
            </a:extLst>
          </p:cNvPr>
          <p:cNvSpPr txBox="1"/>
          <p:nvPr/>
        </p:nvSpPr>
        <p:spPr>
          <a:xfrm>
            <a:off x="5363651" y="1180908"/>
            <a:ext cx="1704275"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業績</a:t>
            </a:r>
          </a:p>
        </p:txBody>
      </p:sp>
      <p:sp>
        <p:nvSpPr>
          <p:cNvPr id="10" name="テキスト ボックス 9">
            <a:extLst>
              <a:ext uri="{FF2B5EF4-FFF2-40B4-BE49-F238E27FC236}">
                <a16:creationId xmlns:a16="http://schemas.microsoft.com/office/drawing/2014/main" id="{E19F8E4E-E872-3045-9FE3-D4F54756F46A}"/>
              </a:ext>
            </a:extLst>
          </p:cNvPr>
          <p:cNvSpPr txBox="1"/>
          <p:nvPr/>
        </p:nvSpPr>
        <p:spPr>
          <a:xfrm>
            <a:off x="2848123" y="1180908"/>
            <a:ext cx="1704275"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顧客の満足度</a:t>
            </a:r>
          </a:p>
        </p:txBody>
      </p:sp>
      <p:cxnSp>
        <p:nvCxnSpPr>
          <p:cNvPr id="11" name="直線矢印コネクタ 83">
            <a:extLst>
              <a:ext uri="{FF2B5EF4-FFF2-40B4-BE49-F238E27FC236}">
                <a16:creationId xmlns:a16="http://schemas.microsoft.com/office/drawing/2014/main" id="{119D8541-C9EF-364B-A00F-2B209305436C}"/>
              </a:ext>
            </a:extLst>
          </p:cNvPr>
          <p:cNvCxnSpPr>
            <a:cxnSpLocks/>
            <a:stCxn id="10" idx="2"/>
            <a:endCxn id="8" idx="0"/>
          </p:cNvCxnSpPr>
          <p:nvPr/>
        </p:nvCxnSpPr>
        <p:spPr>
          <a:xfrm flipH="1">
            <a:off x="2936676" y="1550240"/>
            <a:ext cx="763585" cy="1601633"/>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直線矢印コネクタ 83">
            <a:extLst>
              <a:ext uri="{FF2B5EF4-FFF2-40B4-BE49-F238E27FC236}">
                <a16:creationId xmlns:a16="http://schemas.microsoft.com/office/drawing/2014/main" id="{AAB12A39-32C2-4945-BAB0-66F9D156115F}"/>
              </a:ext>
            </a:extLst>
          </p:cNvPr>
          <p:cNvCxnSpPr>
            <a:cxnSpLocks/>
            <a:stCxn id="9" idx="1"/>
            <a:endCxn id="10" idx="3"/>
          </p:cNvCxnSpPr>
          <p:nvPr/>
        </p:nvCxnSpPr>
        <p:spPr>
          <a:xfrm flipH="1">
            <a:off x="4552398" y="1365574"/>
            <a:ext cx="811253" cy="0"/>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83">
            <a:extLst>
              <a:ext uri="{FF2B5EF4-FFF2-40B4-BE49-F238E27FC236}">
                <a16:creationId xmlns:a16="http://schemas.microsoft.com/office/drawing/2014/main" id="{599564F6-ADEA-2C44-B745-6CE95CA305A8}"/>
              </a:ext>
            </a:extLst>
          </p:cNvPr>
          <p:cNvCxnSpPr>
            <a:cxnSpLocks/>
            <a:stCxn id="7" idx="0"/>
            <a:endCxn id="9" idx="2"/>
          </p:cNvCxnSpPr>
          <p:nvPr/>
        </p:nvCxnSpPr>
        <p:spPr>
          <a:xfrm flipH="1" flipV="1">
            <a:off x="6215789" y="1550240"/>
            <a:ext cx="762000" cy="1601633"/>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83">
            <a:extLst>
              <a:ext uri="{FF2B5EF4-FFF2-40B4-BE49-F238E27FC236}">
                <a16:creationId xmlns:a16="http://schemas.microsoft.com/office/drawing/2014/main" id="{88D40F4B-640C-F94E-9885-36BA610035B9}"/>
              </a:ext>
            </a:extLst>
          </p:cNvPr>
          <p:cNvCxnSpPr>
            <a:cxnSpLocks/>
            <a:stCxn id="6" idx="3"/>
            <a:endCxn id="7" idx="2"/>
          </p:cNvCxnSpPr>
          <p:nvPr/>
        </p:nvCxnSpPr>
        <p:spPr>
          <a:xfrm flipV="1">
            <a:off x="5908432" y="3521205"/>
            <a:ext cx="1069357" cy="1675116"/>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83">
            <a:extLst>
              <a:ext uri="{FF2B5EF4-FFF2-40B4-BE49-F238E27FC236}">
                <a16:creationId xmlns:a16="http://schemas.microsoft.com/office/drawing/2014/main" id="{4C14E696-6436-2449-A940-49D0A97674B8}"/>
              </a:ext>
            </a:extLst>
          </p:cNvPr>
          <p:cNvCxnSpPr>
            <a:cxnSpLocks/>
            <a:stCxn id="8" idx="2"/>
            <a:endCxn id="6" idx="1"/>
          </p:cNvCxnSpPr>
          <p:nvPr/>
        </p:nvCxnSpPr>
        <p:spPr>
          <a:xfrm>
            <a:off x="2936676" y="3521205"/>
            <a:ext cx="1060894" cy="1675116"/>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7" name="グループ化 26">
            <a:extLst>
              <a:ext uri="{FF2B5EF4-FFF2-40B4-BE49-F238E27FC236}">
                <a16:creationId xmlns:a16="http://schemas.microsoft.com/office/drawing/2014/main" id="{21EC7F24-E2D6-8148-888C-EFB107F1D98E}"/>
              </a:ext>
            </a:extLst>
          </p:cNvPr>
          <p:cNvGrpSpPr/>
          <p:nvPr/>
        </p:nvGrpSpPr>
        <p:grpSpPr>
          <a:xfrm>
            <a:off x="4618495" y="2990291"/>
            <a:ext cx="669010" cy="649101"/>
            <a:chOff x="2893647" y="3993130"/>
            <a:chExt cx="669010" cy="649101"/>
          </a:xfrm>
        </p:grpSpPr>
        <p:sp>
          <p:nvSpPr>
            <p:cNvPr id="28" name="テキスト ボックス 27">
              <a:extLst>
                <a:ext uri="{FF2B5EF4-FFF2-40B4-BE49-F238E27FC236}">
                  <a16:creationId xmlns:a16="http://schemas.microsoft.com/office/drawing/2014/main" id="{90896842-3971-0F44-AA4E-AA45D6826829}"/>
                </a:ext>
              </a:extLst>
            </p:cNvPr>
            <p:cNvSpPr txBox="1"/>
            <p:nvPr/>
          </p:nvSpPr>
          <p:spPr>
            <a:xfrm>
              <a:off x="3035740" y="4090365"/>
              <a:ext cx="399468" cy="461665"/>
            </a:xfrm>
            <a:prstGeom prst="rect">
              <a:avLst/>
            </a:prstGeom>
            <a:noFill/>
          </p:spPr>
          <p:txBody>
            <a:bodyPr wrap="none" rtlCol="0">
              <a:spAutoFit/>
            </a:bodyPr>
            <a:lstStyle/>
            <a:p>
              <a:pPr algn="ctr"/>
              <a:r>
                <a:rPr kumimoji="1" lang="en-US" altLang="ja-JP" sz="2400" b="1" dirty="0">
                  <a:latin typeface="+mn-ea"/>
                </a:rPr>
                <a:t>R</a:t>
              </a:r>
              <a:endParaRPr kumimoji="1" lang="ja-JP" altLang="en-US" sz="2400" b="1">
                <a:latin typeface="+mn-ea"/>
              </a:endParaRPr>
            </a:p>
          </p:txBody>
        </p:sp>
        <p:grpSp>
          <p:nvGrpSpPr>
            <p:cNvPr id="29" name="グループ化 28">
              <a:extLst>
                <a:ext uri="{FF2B5EF4-FFF2-40B4-BE49-F238E27FC236}">
                  <a16:creationId xmlns:a16="http://schemas.microsoft.com/office/drawing/2014/main" id="{B6550A2D-B637-7D40-B4E6-FC234E891DDC}"/>
                </a:ext>
              </a:extLst>
            </p:cNvPr>
            <p:cNvGrpSpPr/>
            <p:nvPr/>
          </p:nvGrpSpPr>
          <p:grpSpPr>
            <a:xfrm rot="5400000">
              <a:off x="2903601" y="3983176"/>
              <a:ext cx="649101" cy="669010"/>
              <a:chOff x="3229048" y="785382"/>
              <a:chExt cx="649101" cy="669010"/>
            </a:xfrm>
          </p:grpSpPr>
          <p:cxnSp>
            <p:nvCxnSpPr>
              <p:cNvPr id="30" name="直線矢印コネクタ 83">
                <a:extLst>
                  <a:ext uri="{FF2B5EF4-FFF2-40B4-BE49-F238E27FC236}">
                    <a16:creationId xmlns:a16="http://schemas.microsoft.com/office/drawing/2014/main" id="{FDC2B4F7-5888-A14E-BD32-2E62D13834DA}"/>
                  </a:ext>
                </a:extLst>
              </p:cNvPr>
              <p:cNvCxnSpPr>
                <a:cxnSpLocks/>
              </p:cNvCxnSpPr>
              <p:nvPr/>
            </p:nvCxnSpPr>
            <p:spPr>
              <a:xfrm rot="10800000" flipV="1">
                <a:off x="3229050" y="785382"/>
                <a:ext cx="328067" cy="340942"/>
              </a:xfrm>
              <a:prstGeom prst="curvedConnector2">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83">
                <a:extLst>
                  <a:ext uri="{FF2B5EF4-FFF2-40B4-BE49-F238E27FC236}">
                    <a16:creationId xmlns:a16="http://schemas.microsoft.com/office/drawing/2014/main" id="{E7A32762-1E9A-534F-8C04-2242D701DB16}"/>
                  </a:ext>
                </a:extLst>
              </p:cNvPr>
              <p:cNvCxnSpPr>
                <a:cxnSpLocks/>
              </p:cNvCxnSpPr>
              <p:nvPr/>
            </p:nvCxnSpPr>
            <p:spPr>
              <a:xfrm rot="5400000">
                <a:off x="3543645"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83">
                <a:extLst>
                  <a:ext uri="{FF2B5EF4-FFF2-40B4-BE49-F238E27FC236}">
                    <a16:creationId xmlns:a16="http://schemas.microsoft.com/office/drawing/2014/main" id="{446E1B95-ABA7-5645-A0FE-1EB69324491A}"/>
                  </a:ext>
                </a:extLst>
              </p:cNvPr>
              <p:cNvCxnSpPr>
                <a:cxnSpLocks/>
              </p:cNvCxnSpPr>
              <p:nvPr/>
            </p:nvCxnSpPr>
            <p:spPr>
              <a:xfrm rot="16200000" flipH="1">
                <a:off x="3222611"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sp>
        <p:nvSpPr>
          <p:cNvPr id="33" name="テキスト ボックス 32">
            <a:extLst>
              <a:ext uri="{FF2B5EF4-FFF2-40B4-BE49-F238E27FC236}">
                <a16:creationId xmlns:a16="http://schemas.microsoft.com/office/drawing/2014/main" id="{628EB09B-4E7F-6A4C-9164-20EDA3FE3D01}"/>
              </a:ext>
            </a:extLst>
          </p:cNvPr>
          <p:cNvSpPr txBox="1"/>
          <p:nvPr/>
        </p:nvSpPr>
        <p:spPr>
          <a:xfrm>
            <a:off x="2450803" y="3549191"/>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4" name="テキスト ボックス 33">
            <a:extLst>
              <a:ext uri="{FF2B5EF4-FFF2-40B4-BE49-F238E27FC236}">
                <a16:creationId xmlns:a16="http://schemas.microsoft.com/office/drawing/2014/main" id="{0B5F880F-CA4C-C64D-B09B-78A9691ADD56}"/>
              </a:ext>
            </a:extLst>
          </p:cNvPr>
          <p:cNvSpPr txBox="1"/>
          <p:nvPr/>
        </p:nvSpPr>
        <p:spPr>
          <a:xfrm>
            <a:off x="2896615" y="1550240"/>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5" name="テキスト ボックス 34">
            <a:extLst>
              <a:ext uri="{FF2B5EF4-FFF2-40B4-BE49-F238E27FC236}">
                <a16:creationId xmlns:a16="http://schemas.microsoft.com/office/drawing/2014/main" id="{7D0523F6-1CD4-8A42-9B95-EEF3D58A0EB1}"/>
              </a:ext>
            </a:extLst>
          </p:cNvPr>
          <p:cNvSpPr txBox="1"/>
          <p:nvPr/>
        </p:nvSpPr>
        <p:spPr>
          <a:xfrm>
            <a:off x="4771260" y="800145"/>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6" name="テキスト ボックス 35">
            <a:extLst>
              <a:ext uri="{FF2B5EF4-FFF2-40B4-BE49-F238E27FC236}">
                <a16:creationId xmlns:a16="http://schemas.microsoft.com/office/drawing/2014/main" id="{04D445F3-D790-3B43-9994-017963D415E0}"/>
              </a:ext>
            </a:extLst>
          </p:cNvPr>
          <p:cNvSpPr txBox="1"/>
          <p:nvPr/>
        </p:nvSpPr>
        <p:spPr>
          <a:xfrm>
            <a:off x="6833349" y="2301558"/>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7" name="テキスト ボックス 36">
            <a:extLst>
              <a:ext uri="{FF2B5EF4-FFF2-40B4-BE49-F238E27FC236}">
                <a16:creationId xmlns:a16="http://schemas.microsoft.com/office/drawing/2014/main" id="{0FE394A6-1D6D-9E43-9C37-2E5175C40C10}"/>
              </a:ext>
            </a:extLst>
          </p:cNvPr>
          <p:cNvSpPr txBox="1"/>
          <p:nvPr/>
        </p:nvSpPr>
        <p:spPr>
          <a:xfrm>
            <a:off x="6172274" y="4753506"/>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795B66DF-2648-C24D-8651-BD13D6153BB4}"/>
              </a:ext>
            </a:extLst>
          </p:cNvPr>
          <p:cNvSpPr txBox="1"/>
          <p:nvPr/>
        </p:nvSpPr>
        <p:spPr>
          <a:xfrm>
            <a:off x="857219" y="5757011"/>
            <a:ext cx="8191563" cy="488403"/>
          </a:xfrm>
          <a:prstGeom prst="rect">
            <a:avLst/>
          </a:prstGeom>
          <a:noFill/>
        </p:spPr>
        <p:txBody>
          <a:bodyPr wrap="square" rtlCol="0">
            <a:spAutoFit/>
          </a:bodyPr>
          <a:lstStyle/>
          <a:p>
            <a:pPr algn="just">
              <a:lnSpc>
                <a:spcPct val="150000"/>
              </a:lnSpc>
            </a:pPr>
            <a:r>
              <a:rPr lang="en-US" altLang="ja-JP" sz="900" dirty="0">
                <a:solidFill>
                  <a:schemeClr val="tx1">
                    <a:lumMod val="75000"/>
                    <a:lumOff val="25000"/>
                  </a:schemeClr>
                </a:solidFill>
                <a:latin typeface="+mn-ea"/>
              </a:rPr>
              <a:t>※PowerPoint</a:t>
            </a:r>
            <a:r>
              <a:rPr lang="ja-JP" altLang="en-US" sz="900" dirty="0">
                <a:solidFill>
                  <a:schemeClr val="tx1">
                    <a:lumMod val="75000"/>
                    <a:lumOff val="25000"/>
                  </a:schemeClr>
                </a:solidFill>
                <a:latin typeface="+mn-ea"/>
              </a:rPr>
              <a:t>の操作性の都合上、直線での表記となっていますが、可能な限り曲線での作図を推奨します。</a:t>
            </a:r>
            <a:r>
              <a:rPr kumimoji="1" lang="ja-JP" altLang="en-US" sz="900" dirty="0">
                <a:solidFill>
                  <a:schemeClr val="tx1">
                    <a:lumMod val="75000"/>
                    <a:lumOff val="25000"/>
                  </a:schemeClr>
                </a:solidFill>
                <a:latin typeface="+mn-ea"/>
              </a:rPr>
              <a:t>手書きで作図する際は曲線でつないでみてください。（</a:t>
            </a:r>
            <a:r>
              <a:rPr kumimoji="1" lang="en-US" altLang="ja-JP" sz="900" dirty="0">
                <a:solidFill>
                  <a:schemeClr val="tx1">
                    <a:lumMod val="75000"/>
                    <a:lumOff val="25000"/>
                  </a:schemeClr>
                </a:solidFill>
                <a:latin typeface="+mn-ea"/>
              </a:rPr>
              <a:t>PC</a:t>
            </a:r>
            <a:r>
              <a:rPr kumimoji="1" lang="ja-JP" altLang="en-US" sz="900" dirty="0">
                <a:solidFill>
                  <a:schemeClr val="tx1">
                    <a:lumMod val="75000"/>
                    <a:lumOff val="25000"/>
                  </a:schemeClr>
                </a:solidFill>
                <a:latin typeface="+mn-ea"/>
              </a:rPr>
              <a:t>上で本格的に作図するための、因果ループ図の作成ソフトも存在するので、そういったソフトを使用するのもよいでしょう）</a:t>
            </a:r>
          </a:p>
        </p:txBody>
      </p:sp>
    </p:spTree>
    <p:extLst>
      <p:ext uri="{BB962C8B-B14F-4D97-AF65-F5344CB8AC3E}">
        <p14:creationId xmlns:p14="http://schemas.microsoft.com/office/powerpoint/2010/main" val="35547235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92376"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59_</a:t>
            </a:r>
            <a:r>
              <a:rPr lang="ja-JP" altLang="en-US" sz="1200" b="1" dirty="0">
                <a:solidFill>
                  <a:schemeClr val="tx1">
                    <a:lumMod val="75000"/>
                    <a:lumOff val="25000"/>
                  </a:schemeClr>
                </a:solidFill>
                <a:latin typeface="+mn-ea"/>
              </a:rPr>
              <a:t>システム思考（因果ループ図）</a:t>
            </a:r>
            <a:endParaRPr kumimoji="1" lang="ja-JP" altLang="en-US" sz="1200" b="1" dirty="0">
              <a:solidFill>
                <a:schemeClr val="tx1">
                  <a:lumMod val="75000"/>
                  <a:lumOff val="25000"/>
                </a:schemeClr>
              </a:solidFill>
              <a:latin typeface="+mn-ea"/>
            </a:endParaRPr>
          </a:p>
        </p:txBody>
      </p:sp>
      <p:cxnSp>
        <p:nvCxnSpPr>
          <p:cNvPr id="7" name="直線矢印コネクタ 83">
            <a:extLst>
              <a:ext uri="{FF2B5EF4-FFF2-40B4-BE49-F238E27FC236}">
                <a16:creationId xmlns:a16="http://schemas.microsoft.com/office/drawing/2014/main" id="{9DFBA2CC-0708-CF4B-B5A8-AE5FB3D81DB5}"/>
              </a:ext>
            </a:extLst>
          </p:cNvPr>
          <p:cNvCxnSpPr>
            <a:cxnSpLocks/>
            <a:stCxn id="12" idx="3"/>
          </p:cNvCxnSpPr>
          <p:nvPr/>
        </p:nvCxnSpPr>
        <p:spPr>
          <a:xfrm>
            <a:off x="3922294" y="1629643"/>
            <a:ext cx="730028" cy="1496418"/>
          </a:xfrm>
          <a:prstGeom prst="straightConnector1">
            <a:avLst/>
          </a:prstGeom>
          <a:ln w="28575">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15CD534-B738-1B47-8AA4-0350E0F9B790}"/>
              </a:ext>
            </a:extLst>
          </p:cNvPr>
          <p:cNvSpPr txBox="1"/>
          <p:nvPr/>
        </p:nvSpPr>
        <p:spPr>
          <a:xfrm>
            <a:off x="8258486" y="3492060"/>
            <a:ext cx="570508" cy="646331"/>
          </a:xfrm>
          <a:prstGeom prst="rect">
            <a:avLst/>
          </a:prstGeom>
          <a:noFill/>
        </p:spPr>
        <p:txBody>
          <a:bodyPr wrap="square" rtlCol="0" anchor="ctr">
            <a:spAutoFit/>
          </a:bodyPr>
          <a:lstStyle/>
          <a:p>
            <a:pPr algn="ctr"/>
            <a:r>
              <a:rPr kumimoji="1" lang="en-US" altLang="ja-JP" sz="3600" dirty="0">
                <a:latin typeface="Hiragino Kaku Gothic Pro W3" panose="020B0300000000000000" pitchFamily="34" charset="-128"/>
                <a:ea typeface="Hiragino Kaku Gothic Pro W3" panose="020B0300000000000000" pitchFamily="34" charset="-128"/>
              </a:rPr>
              <a:t>-</a:t>
            </a:r>
            <a:endParaRPr kumimoji="1" lang="ja-JP" altLang="en-US" sz="4400">
              <a:latin typeface="Hiragino Kaku Gothic Pro W3" panose="020B0300000000000000" pitchFamily="34" charset="-128"/>
              <a:ea typeface="Hiragino Kaku Gothic Pro W3" panose="020B0300000000000000" pitchFamily="34" charset="-128"/>
            </a:endParaRPr>
          </a:p>
        </p:txBody>
      </p:sp>
      <p:sp>
        <p:nvSpPr>
          <p:cNvPr id="9" name="テキスト ボックス 8">
            <a:extLst>
              <a:ext uri="{FF2B5EF4-FFF2-40B4-BE49-F238E27FC236}">
                <a16:creationId xmlns:a16="http://schemas.microsoft.com/office/drawing/2014/main" id="{84BD9139-C5F4-7940-A312-700BB3828CF5}"/>
              </a:ext>
            </a:extLst>
          </p:cNvPr>
          <p:cNvSpPr txBox="1"/>
          <p:nvPr/>
        </p:nvSpPr>
        <p:spPr>
          <a:xfrm>
            <a:off x="4133880" y="3126061"/>
            <a:ext cx="1378522"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顧客数</a:t>
            </a:r>
          </a:p>
        </p:txBody>
      </p:sp>
      <p:sp>
        <p:nvSpPr>
          <p:cNvPr id="10" name="テキスト ボックス 9">
            <a:extLst>
              <a:ext uri="{FF2B5EF4-FFF2-40B4-BE49-F238E27FC236}">
                <a16:creationId xmlns:a16="http://schemas.microsoft.com/office/drawing/2014/main" id="{E2C07C7A-7AB2-2141-B434-8DB64FEC8DB8}"/>
              </a:ext>
            </a:extLst>
          </p:cNvPr>
          <p:cNvSpPr txBox="1"/>
          <p:nvPr/>
        </p:nvSpPr>
        <p:spPr>
          <a:xfrm>
            <a:off x="1117029" y="3126058"/>
            <a:ext cx="741920"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利益</a:t>
            </a:r>
          </a:p>
        </p:txBody>
      </p:sp>
      <p:sp>
        <p:nvSpPr>
          <p:cNvPr id="11" name="テキスト ボックス 10">
            <a:extLst>
              <a:ext uri="{FF2B5EF4-FFF2-40B4-BE49-F238E27FC236}">
                <a16:creationId xmlns:a16="http://schemas.microsoft.com/office/drawing/2014/main" id="{7497ED3D-4455-2F47-B79D-67F099ACA352}"/>
              </a:ext>
            </a:extLst>
          </p:cNvPr>
          <p:cNvSpPr txBox="1"/>
          <p:nvPr/>
        </p:nvSpPr>
        <p:spPr>
          <a:xfrm>
            <a:off x="7428841" y="2183002"/>
            <a:ext cx="1440942"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社員の疲労</a:t>
            </a:r>
          </a:p>
        </p:txBody>
      </p:sp>
      <p:sp>
        <p:nvSpPr>
          <p:cNvPr id="12" name="テキスト ボックス 11">
            <a:extLst>
              <a:ext uri="{FF2B5EF4-FFF2-40B4-BE49-F238E27FC236}">
                <a16:creationId xmlns:a16="http://schemas.microsoft.com/office/drawing/2014/main" id="{0637EC4C-F410-2C49-A694-88D2BAE012DD}"/>
              </a:ext>
            </a:extLst>
          </p:cNvPr>
          <p:cNvSpPr txBox="1"/>
          <p:nvPr/>
        </p:nvSpPr>
        <p:spPr>
          <a:xfrm>
            <a:off x="2218019" y="1444977"/>
            <a:ext cx="1704275"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営業への投資</a:t>
            </a:r>
          </a:p>
        </p:txBody>
      </p:sp>
      <p:sp>
        <p:nvSpPr>
          <p:cNvPr id="13" name="テキスト ボックス 12">
            <a:extLst>
              <a:ext uri="{FF2B5EF4-FFF2-40B4-BE49-F238E27FC236}">
                <a16:creationId xmlns:a16="http://schemas.microsoft.com/office/drawing/2014/main" id="{9C9F10EC-A2FF-A440-B79A-5D2F065BACE6}"/>
              </a:ext>
            </a:extLst>
          </p:cNvPr>
          <p:cNvSpPr txBox="1"/>
          <p:nvPr/>
        </p:nvSpPr>
        <p:spPr>
          <a:xfrm>
            <a:off x="5643028" y="1444974"/>
            <a:ext cx="1537852"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仕事量</a:t>
            </a:r>
          </a:p>
        </p:txBody>
      </p:sp>
      <p:sp>
        <p:nvSpPr>
          <p:cNvPr id="14" name="テキスト ボックス 13">
            <a:extLst>
              <a:ext uri="{FF2B5EF4-FFF2-40B4-BE49-F238E27FC236}">
                <a16:creationId xmlns:a16="http://schemas.microsoft.com/office/drawing/2014/main" id="{6A941040-8146-7D4A-B2E5-DD16E757B3E7}"/>
              </a:ext>
            </a:extLst>
          </p:cNvPr>
          <p:cNvSpPr txBox="1"/>
          <p:nvPr/>
        </p:nvSpPr>
        <p:spPr>
          <a:xfrm>
            <a:off x="2218019" y="4881287"/>
            <a:ext cx="1704274"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売上高</a:t>
            </a:r>
          </a:p>
        </p:txBody>
      </p:sp>
      <p:sp>
        <p:nvSpPr>
          <p:cNvPr id="15" name="テキスト ボックス 14">
            <a:extLst>
              <a:ext uri="{FF2B5EF4-FFF2-40B4-BE49-F238E27FC236}">
                <a16:creationId xmlns:a16="http://schemas.microsoft.com/office/drawing/2014/main" id="{F240016F-A624-514E-B367-9523F276D1A1}"/>
              </a:ext>
            </a:extLst>
          </p:cNvPr>
          <p:cNvSpPr txBox="1"/>
          <p:nvPr/>
        </p:nvSpPr>
        <p:spPr>
          <a:xfrm>
            <a:off x="7323079" y="4168059"/>
            <a:ext cx="1590042"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サービスの質</a:t>
            </a:r>
          </a:p>
        </p:txBody>
      </p:sp>
      <p:sp>
        <p:nvSpPr>
          <p:cNvPr id="16" name="テキスト ボックス 15">
            <a:extLst>
              <a:ext uri="{FF2B5EF4-FFF2-40B4-BE49-F238E27FC236}">
                <a16:creationId xmlns:a16="http://schemas.microsoft.com/office/drawing/2014/main" id="{C6AF5456-794A-E548-8774-BB48773C5FCA}"/>
              </a:ext>
            </a:extLst>
          </p:cNvPr>
          <p:cNvSpPr txBox="1"/>
          <p:nvPr/>
        </p:nvSpPr>
        <p:spPr>
          <a:xfrm>
            <a:off x="5643029" y="4881287"/>
            <a:ext cx="1537851"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顧客満足度</a:t>
            </a:r>
          </a:p>
        </p:txBody>
      </p:sp>
      <p:cxnSp>
        <p:nvCxnSpPr>
          <p:cNvPr id="17" name="直線矢印コネクタ 83">
            <a:extLst>
              <a:ext uri="{FF2B5EF4-FFF2-40B4-BE49-F238E27FC236}">
                <a16:creationId xmlns:a16="http://schemas.microsoft.com/office/drawing/2014/main" id="{D24C6E8D-A180-4841-8A31-F42227098EF5}"/>
              </a:ext>
            </a:extLst>
          </p:cNvPr>
          <p:cNvCxnSpPr>
            <a:cxnSpLocks/>
            <a:stCxn id="14" idx="3"/>
          </p:cNvCxnSpPr>
          <p:nvPr/>
        </p:nvCxnSpPr>
        <p:spPr>
          <a:xfrm flipV="1">
            <a:off x="3922293" y="3495393"/>
            <a:ext cx="730029" cy="1570560"/>
          </a:xfrm>
          <a:prstGeom prst="straightConnector1">
            <a:avLst/>
          </a:prstGeom>
          <a:ln w="28575">
            <a:solidFill>
              <a:schemeClr val="tx1">
                <a:lumMod val="85000"/>
                <a:lumOff val="1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83">
            <a:extLst>
              <a:ext uri="{FF2B5EF4-FFF2-40B4-BE49-F238E27FC236}">
                <a16:creationId xmlns:a16="http://schemas.microsoft.com/office/drawing/2014/main" id="{DEB91BFE-5505-F149-8A71-030B67F5F02E}"/>
              </a:ext>
            </a:extLst>
          </p:cNvPr>
          <p:cNvCxnSpPr>
            <a:cxnSpLocks/>
            <a:stCxn id="12" idx="1"/>
            <a:endCxn id="10" idx="0"/>
          </p:cNvCxnSpPr>
          <p:nvPr/>
        </p:nvCxnSpPr>
        <p:spPr>
          <a:xfrm flipH="1">
            <a:off x="1487989" y="1629643"/>
            <a:ext cx="730030" cy="1496415"/>
          </a:xfrm>
          <a:prstGeom prst="straightConnector1">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83">
            <a:extLst>
              <a:ext uri="{FF2B5EF4-FFF2-40B4-BE49-F238E27FC236}">
                <a16:creationId xmlns:a16="http://schemas.microsoft.com/office/drawing/2014/main" id="{2DA9729F-F946-7B49-8774-41F27EB0D4CF}"/>
              </a:ext>
            </a:extLst>
          </p:cNvPr>
          <p:cNvCxnSpPr>
            <a:cxnSpLocks/>
            <a:stCxn id="14" idx="1"/>
            <a:endCxn id="10" idx="2"/>
          </p:cNvCxnSpPr>
          <p:nvPr/>
        </p:nvCxnSpPr>
        <p:spPr>
          <a:xfrm flipH="1" flipV="1">
            <a:off x="1487989" y="3495390"/>
            <a:ext cx="730030" cy="1570563"/>
          </a:xfrm>
          <a:prstGeom prst="straightConnector1">
            <a:avLst/>
          </a:prstGeom>
          <a:ln w="28575">
            <a:solidFill>
              <a:schemeClr val="tx1">
                <a:lumMod val="85000"/>
                <a:lumOff val="1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E1996491-1700-B34C-BF6E-B1ECD92D0CEE}"/>
              </a:ext>
            </a:extLst>
          </p:cNvPr>
          <p:cNvSpPr txBox="1"/>
          <p:nvPr/>
        </p:nvSpPr>
        <p:spPr>
          <a:xfrm>
            <a:off x="1418880" y="1562484"/>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21" name="テキスト ボックス 20">
            <a:extLst>
              <a:ext uri="{FF2B5EF4-FFF2-40B4-BE49-F238E27FC236}">
                <a16:creationId xmlns:a16="http://schemas.microsoft.com/office/drawing/2014/main" id="{CA4F9059-E490-B843-88D7-9DC3BFD00858}"/>
              </a:ext>
            </a:extLst>
          </p:cNvPr>
          <p:cNvSpPr txBox="1"/>
          <p:nvPr/>
        </p:nvSpPr>
        <p:spPr>
          <a:xfrm>
            <a:off x="1120666" y="3797704"/>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22" name="テキスト ボックス 21">
            <a:extLst>
              <a:ext uri="{FF2B5EF4-FFF2-40B4-BE49-F238E27FC236}">
                <a16:creationId xmlns:a16="http://schemas.microsoft.com/office/drawing/2014/main" id="{BEA09366-FFB1-7C46-A4B8-1BE4F0622ED8}"/>
              </a:ext>
            </a:extLst>
          </p:cNvPr>
          <p:cNvSpPr txBox="1"/>
          <p:nvPr/>
        </p:nvSpPr>
        <p:spPr>
          <a:xfrm>
            <a:off x="3561032" y="4153747"/>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23" name="テキスト ボックス 22">
            <a:extLst>
              <a:ext uri="{FF2B5EF4-FFF2-40B4-BE49-F238E27FC236}">
                <a16:creationId xmlns:a16="http://schemas.microsoft.com/office/drawing/2014/main" id="{3667A62C-A60C-984C-BC74-46A7D4987330}"/>
              </a:ext>
            </a:extLst>
          </p:cNvPr>
          <p:cNvSpPr txBox="1"/>
          <p:nvPr/>
        </p:nvSpPr>
        <p:spPr>
          <a:xfrm>
            <a:off x="4176222" y="1777687"/>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cxnSp>
        <p:nvCxnSpPr>
          <p:cNvPr id="25" name="直線矢印コネクタ 83">
            <a:extLst>
              <a:ext uri="{FF2B5EF4-FFF2-40B4-BE49-F238E27FC236}">
                <a16:creationId xmlns:a16="http://schemas.microsoft.com/office/drawing/2014/main" id="{0C397F6E-DEAE-6F49-80B9-7714EB3598BE}"/>
              </a:ext>
            </a:extLst>
          </p:cNvPr>
          <p:cNvCxnSpPr>
            <a:cxnSpLocks/>
            <a:stCxn id="13" idx="1"/>
          </p:cNvCxnSpPr>
          <p:nvPr/>
        </p:nvCxnSpPr>
        <p:spPr>
          <a:xfrm flipH="1">
            <a:off x="4953768" y="1629640"/>
            <a:ext cx="689260" cy="1496421"/>
          </a:xfrm>
          <a:prstGeom prst="straightConnector1">
            <a:avLst/>
          </a:prstGeom>
          <a:ln w="28575">
            <a:solidFill>
              <a:schemeClr val="tx1">
                <a:lumMod val="85000"/>
                <a:lumOff val="15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6" name="直線矢印コネクタ 83">
            <a:extLst>
              <a:ext uri="{FF2B5EF4-FFF2-40B4-BE49-F238E27FC236}">
                <a16:creationId xmlns:a16="http://schemas.microsoft.com/office/drawing/2014/main" id="{40FF41D5-254B-E847-A61E-A775ADEF3615}"/>
              </a:ext>
            </a:extLst>
          </p:cNvPr>
          <p:cNvCxnSpPr>
            <a:cxnSpLocks/>
            <a:stCxn id="16" idx="1"/>
          </p:cNvCxnSpPr>
          <p:nvPr/>
        </p:nvCxnSpPr>
        <p:spPr>
          <a:xfrm flipH="1" flipV="1">
            <a:off x="4953768" y="3495393"/>
            <a:ext cx="689261" cy="1570560"/>
          </a:xfrm>
          <a:prstGeom prst="straightConnector1">
            <a:avLst/>
          </a:prstGeom>
          <a:ln w="28575">
            <a:solidFill>
              <a:schemeClr val="tx1">
                <a:lumMod val="85000"/>
                <a:lumOff val="1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a:extLst>
              <a:ext uri="{FF2B5EF4-FFF2-40B4-BE49-F238E27FC236}">
                <a16:creationId xmlns:a16="http://schemas.microsoft.com/office/drawing/2014/main" id="{7BA6097A-DF38-044A-AF94-28111C0A13EF}"/>
              </a:ext>
            </a:extLst>
          </p:cNvPr>
          <p:cNvSpPr txBox="1"/>
          <p:nvPr/>
        </p:nvSpPr>
        <p:spPr>
          <a:xfrm>
            <a:off x="5251017" y="3689136"/>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BFAC7894-CF01-3F45-BA8F-D2CD8FFB2504}"/>
              </a:ext>
            </a:extLst>
          </p:cNvPr>
          <p:cNvSpPr txBox="1"/>
          <p:nvPr/>
        </p:nvSpPr>
        <p:spPr>
          <a:xfrm>
            <a:off x="5414440" y="1871343"/>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cxnSp>
        <p:nvCxnSpPr>
          <p:cNvPr id="29" name="直線矢印コネクタ 83">
            <a:extLst>
              <a:ext uri="{FF2B5EF4-FFF2-40B4-BE49-F238E27FC236}">
                <a16:creationId xmlns:a16="http://schemas.microsoft.com/office/drawing/2014/main" id="{1350547D-6192-F74F-B5C6-303F776411D4}"/>
              </a:ext>
            </a:extLst>
          </p:cNvPr>
          <p:cNvCxnSpPr>
            <a:cxnSpLocks/>
            <a:stCxn id="13" idx="3"/>
            <a:endCxn id="11" idx="0"/>
          </p:cNvCxnSpPr>
          <p:nvPr/>
        </p:nvCxnSpPr>
        <p:spPr>
          <a:xfrm>
            <a:off x="7180880" y="1629640"/>
            <a:ext cx="968432" cy="553362"/>
          </a:xfrm>
          <a:prstGeom prst="straightConnector1">
            <a:avLst/>
          </a:prstGeom>
          <a:ln w="28575">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83">
            <a:extLst>
              <a:ext uri="{FF2B5EF4-FFF2-40B4-BE49-F238E27FC236}">
                <a16:creationId xmlns:a16="http://schemas.microsoft.com/office/drawing/2014/main" id="{5C4E7F49-C87A-A845-9A40-F8B3F26213CD}"/>
              </a:ext>
            </a:extLst>
          </p:cNvPr>
          <p:cNvCxnSpPr>
            <a:cxnSpLocks/>
            <a:stCxn id="15" idx="2"/>
            <a:endCxn id="16" idx="3"/>
          </p:cNvCxnSpPr>
          <p:nvPr/>
        </p:nvCxnSpPr>
        <p:spPr>
          <a:xfrm flipH="1">
            <a:off x="7180880" y="4537391"/>
            <a:ext cx="937220" cy="528562"/>
          </a:xfrm>
          <a:prstGeom prst="straightConnector1">
            <a:avLst/>
          </a:prstGeom>
          <a:ln w="28575">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83">
            <a:extLst>
              <a:ext uri="{FF2B5EF4-FFF2-40B4-BE49-F238E27FC236}">
                <a16:creationId xmlns:a16="http://schemas.microsoft.com/office/drawing/2014/main" id="{C6FD75D3-51CB-7D43-9CF0-8F039B8E8F55}"/>
              </a:ext>
            </a:extLst>
          </p:cNvPr>
          <p:cNvCxnSpPr>
            <a:cxnSpLocks/>
            <a:stCxn id="37" idx="2"/>
            <a:endCxn id="15" idx="0"/>
          </p:cNvCxnSpPr>
          <p:nvPr/>
        </p:nvCxnSpPr>
        <p:spPr>
          <a:xfrm flipH="1">
            <a:off x="8118100" y="3495390"/>
            <a:ext cx="203086" cy="672669"/>
          </a:xfrm>
          <a:prstGeom prst="straightConnector1">
            <a:avLst/>
          </a:prstGeom>
          <a:ln w="28575">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3EBA9ECE-E67E-F14E-8612-69A849A85BDA}"/>
              </a:ext>
            </a:extLst>
          </p:cNvPr>
          <p:cNvSpPr txBox="1"/>
          <p:nvPr/>
        </p:nvSpPr>
        <p:spPr>
          <a:xfrm>
            <a:off x="7601079" y="4729195"/>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3" name="テキスト ボックス 32">
            <a:extLst>
              <a:ext uri="{FF2B5EF4-FFF2-40B4-BE49-F238E27FC236}">
                <a16:creationId xmlns:a16="http://schemas.microsoft.com/office/drawing/2014/main" id="{CACD9715-B0EE-E642-8DC9-7908EF07F310}"/>
              </a:ext>
            </a:extLst>
          </p:cNvPr>
          <p:cNvSpPr txBox="1"/>
          <p:nvPr/>
        </p:nvSpPr>
        <p:spPr>
          <a:xfrm>
            <a:off x="8149311" y="1562484"/>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sp>
        <p:nvSpPr>
          <p:cNvPr id="35" name="正方形/長方形 34">
            <a:extLst>
              <a:ext uri="{FF2B5EF4-FFF2-40B4-BE49-F238E27FC236}">
                <a16:creationId xmlns:a16="http://schemas.microsoft.com/office/drawing/2014/main" id="{CC293C51-5F35-0040-B977-B11308A87C0A}"/>
              </a:ext>
            </a:extLst>
          </p:cNvPr>
          <p:cNvSpPr/>
          <p:nvPr/>
        </p:nvSpPr>
        <p:spPr>
          <a:xfrm>
            <a:off x="6571978" y="3116700"/>
            <a:ext cx="243495" cy="3496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sp>
        <p:nvSpPr>
          <p:cNvPr id="37" name="テキスト ボックス 36">
            <a:extLst>
              <a:ext uri="{FF2B5EF4-FFF2-40B4-BE49-F238E27FC236}">
                <a16:creationId xmlns:a16="http://schemas.microsoft.com/office/drawing/2014/main" id="{CE798165-8DB6-CA42-9E4E-8D04735AE1C2}"/>
              </a:ext>
            </a:extLst>
          </p:cNvPr>
          <p:cNvSpPr txBox="1"/>
          <p:nvPr/>
        </p:nvSpPr>
        <p:spPr>
          <a:xfrm>
            <a:off x="7947929" y="3126058"/>
            <a:ext cx="746514" cy="369332"/>
          </a:xfrm>
          <a:prstGeom prst="rect">
            <a:avLst/>
          </a:prstGeom>
          <a:solidFill>
            <a:srgbClr val="EEECE1"/>
          </a:solidFill>
        </p:spPr>
        <p:txBody>
          <a:bodyPr wrap="square" rtlCol="0" anchor="ctr">
            <a:spAutoFit/>
          </a:bodyPr>
          <a:lstStyle/>
          <a:p>
            <a:pPr algn="ctr"/>
            <a:r>
              <a:rPr lang="ja-JP" altLang="en-US">
                <a:solidFill>
                  <a:schemeClr val="tx1">
                    <a:lumMod val="85000"/>
                    <a:lumOff val="15000"/>
                  </a:schemeClr>
                </a:solidFill>
                <a:latin typeface="Hiragino Kaku Gothic Pro W3" panose="020B0300000000000000" pitchFamily="34" charset="-128"/>
                <a:ea typeface="Hiragino Kaku Gothic Pro W3" panose="020B0300000000000000" pitchFamily="34" charset="-128"/>
              </a:rPr>
              <a:t>ミス</a:t>
            </a:r>
          </a:p>
        </p:txBody>
      </p:sp>
      <p:cxnSp>
        <p:nvCxnSpPr>
          <p:cNvPr id="38" name="直線矢印コネクタ 83">
            <a:extLst>
              <a:ext uri="{FF2B5EF4-FFF2-40B4-BE49-F238E27FC236}">
                <a16:creationId xmlns:a16="http://schemas.microsoft.com/office/drawing/2014/main" id="{57DF62C4-A12A-9A45-B359-2CB2679F0AD5}"/>
              </a:ext>
            </a:extLst>
          </p:cNvPr>
          <p:cNvCxnSpPr>
            <a:cxnSpLocks/>
            <a:stCxn id="11" idx="2"/>
            <a:endCxn id="37" idx="0"/>
          </p:cNvCxnSpPr>
          <p:nvPr/>
        </p:nvCxnSpPr>
        <p:spPr>
          <a:xfrm>
            <a:off x="8149312" y="2552334"/>
            <a:ext cx="171874" cy="573724"/>
          </a:xfrm>
          <a:prstGeom prst="straightConnector1">
            <a:avLst/>
          </a:prstGeom>
          <a:ln w="28575">
            <a:solidFill>
              <a:schemeClr val="tx1">
                <a:lumMod val="85000"/>
                <a:lumOff val="1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a:extLst>
              <a:ext uri="{FF2B5EF4-FFF2-40B4-BE49-F238E27FC236}">
                <a16:creationId xmlns:a16="http://schemas.microsoft.com/office/drawing/2014/main" id="{659A3297-DB34-4D4F-B4CE-0DFBEDCB3003}"/>
              </a:ext>
            </a:extLst>
          </p:cNvPr>
          <p:cNvSpPr txBox="1"/>
          <p:nvPr/>
        </p:nvSpPr>
        <p:spPr>
          <a:xfrm>
            <a:off x="8303658" y="2536940"/>
            <a:ext cx="570508" cy="584776"/>
          </a:xfrm>
          <a:prstGeom prst="rect">
            <a:avLst/>
          </a:prstGeom>
          <a:noFill/>
        </p:spPr>
        <p:txBody>
          <a:bodyPr wrap="square" rtlCol="0" anchor="ctr">
            <a:spAutoFit/>
          </a:bodyPr>
          <a:lstStyle/>
          <a:p>
            <a:pPr algn="ctr"/>
            <a:r>
              <a:rPr lang="en-US" altLang="ja-JP" sz="3200" dirty="0">
                <a:latin typeface="Hiragino Kaku Gothic Pro W3" panose="020B0300000000000000" pitchFamily="34" charset="-128"/>
                <a:ea typeface="Hiragino Kaku Gothic Pro W3" panose="020B0300000000000000" pitchFamily="34" charset="-128"/>
              </a:rPr>
              <a:t>+</a:t>
            </a:r>
            <a:endParaRPr kumimoji="1" lang="ja-JP" altLang="en-US" sz="4000">
              <a:latin typeface="Hiragino Kaku Gothic Pro W3" panose="020B0300000000000000" pitchFamily="34" charset="-128"/>
              <a:ea typeface="Hiragino Kaku Gothic Pro W3" panose="020B0300000000000000" pitchFamily="34" charset="-128"/>
            </a:endParaRPr>
          </a:p>
        </p:txBody>
      </p:sp>
      <p:grpSp>
        <p:nvGrpSpPr>
          <p:cNvPr id="56" name="グループ化 55">
            <a:extLst>
              <a:ext uri="{FF2B5EF4-FFF2-40B4-BE49-F238E27FC236}">
                <a16:creationId xmlns:a16="http://schemas.microsoft.com/office/drawing/2014/main" id="{C2505366-C3EF-3147-899F-696897D225D6}"/>
              </a:ext>
            </a:extLst>
          </p:cNvPr>
          <p:cNvGrpSpPr/>
          <p:nvPr/>
        </p:nvGrpSpPr>
        <p:grpSpPr>
          <a:xfrm>
            <a:off x="2670199" y="3023248"/>
            <a:ext cx="669010" cy="649101"/>
            <a:chOff x="2893647" y="3993130"/>
            <a:chExt cx="669010" cy="649101"/>
          </a:xfrm>
        </p:grpSpPr>
        <p:sp>
          <p:nvSpPr>
            <p:cNvPr id="36" name="テキスト ボックス 35">
              <a:extLst>
                <a:ext uri="{FF2B5EF4-FFF2-40B4-BE49-F238E27FC236}">
                  <a16:creationId xmlns:a16="http://schemas.microsoft.com/office/drawing/2014/main" id="{A1E0CDA6-9655-FE48-A023-C4DF1CF75649}"/>
                </a:ext>
              </a:extLst>
            </p:cNvPr>
            <p:cNvSpPr txBox="1"/>
            <p:nvPr/>
          </p:nvSpPr>
          <p:spPr>
            <a:xfrm>
              <a:off x="3035740" y="4090365"/>
              <a:ext cx="399468" cy="461665"/>
            </a:xfrm>
            <a:prstGeom prst="rect">
              <a:avLst/>
            </a:prstGeom>
            <a:noFill/>
          </p:spPr>
          <p:txBody>
            <a:bodyPr wrap="none" rtlCol="0">
              <a:spAutoFit/>
            </a:bodyPr>
            <a:lstStyle/>
            <a:p>
              <a:pPr algn="ctr"/>
              <a:r>
                <a:rPr kumimoji="1" lang="en-US" altLang="ja-JP" sz="2400" b="1" dirty="0">
                  <a:latin typeface="+mn-ea"/>
                </a:rPr>
                <a:t>R</a:t>
              </a:r>
              <a:endParaRPr kumimoji="1" lang="ja-JP" altLang="en-US" sz="2400" b="1">
                <a:latin typeface="+mn-ea"/>
              </a:endParaRPr>
            </a:p>
          </p:txBody>
        </p:sp>
        <p:grpSp>
          <p:nvGrpSpPr>
            <p:cNvPr id="55" name="グループ化 54">
              <a:extLst>
                <a:ext uri="{FF2B5EF4-FFF2-40B4-BE49-F238E27FC236}">
                  <a16:creationId xmlns:a16="http://schemas.microsoft.com/office/drawing/2014/main" id="{361388D5-CF95-F243-A79F-688BF981C763}"/>
                </a:ext>
              </a:extLst>
            </p:cNvPr>
            <p:cNvGrpSpPr/>
            <p:nvPr/>
          </p:nvGrpSpPr>
          <p:grpSpPr>
            <a:xfrm rot="5400000">
              <a:off x="2903601" y="3983176"/>
              <a:ext cx="649101" cy="669010"/>
              <a:chOff x="3229048" y="785382"/>
              <a:chExt cx="649101" cy="669010"/>
            </a:xfrm>
          </p:grpSpPr>
          <p:cxnSp>
            <p:nvCxnSpPr>
              <p:cNvPr id="48" name="直線矢印コネクタ 83">
                <a:extLst>
                  <a:ext uri="{FF2B5EF4-FFF2-40B4-BE49-F238E27FC236}">
                    <a16:creationId xmlns:a16="http://schemas.microsoft.com/office/drawing/2014/main" id="{66E60BB6-BF99-0444-A674-1F40C05EB30D}"/>
                  </a:ext>
                </a:extLst>
              </p:cNvPr>
              <p:cNvCxnSpPr>
                <a:cxnSpLocks/>
              </p:cNvCxnSpPr>
              <p:nvPr/>
            </p:nvCxnSpPr>
            <p:spPr>
              <a:xfrm rot="10800000" flipV="1">
                <a:off x="3229050" y="785382"/>
                <a:ext cx="328067" cy="340942"/>
              </a:xfrm>
              <a:prstGeom prst="curvedConnector2">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矢印コネクタ 83">
                <a:extLst>
                  <a:ext uri="{FF2B5EF4-FFF2-40B4-BE49-F238E27FC236}">
                    <a16:creationId xmlns:a16="http://schemas.microsoft.com/office/drawing/2014/main" id="{50FB7C75-190C-1E41-95B3-59F1D84C4C3E}"/>
                  </a:ext>
                </a:extLst>
              </p:cNvPr>
              <p:cNvCxnSpPr>
                <a:cxnSpLocks/>
              </p:cNvCxnSpPr>
              <p:nvPr/>
            </p:nvCxnSpPr>
            <p:spPr>
              <a:xfrm rot="5400000">
                <a:off x="3543645"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矢印コネクタ 83">
                <a:extLst>
                  <a:ext uri="{FF2B5EF4-FFF2-40B4-BE49-F238E27FC236}">
                    <a16:creationId xmlns:a16="http://schemas.microsoft.com/office/drawing/2014/main" id="{B86E57B3-FC03-D848-878E-ECEC7A08A5FF}"/>
                  </a:ext>
                </a:extLst>
              </p:cNvPr>
              <p:cNvCxnSpPr>
                <a:cxnSpLocks/>
              </p:cNvCxnSpPr>
              <p:nvPr/>
            </p:nvCxnSpPr>
            <p:spPr>
              <a:xfrm rot="16200000" flipH="1">
                <a:off x="3222611"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57" name="グループ化 56">
            <a:extLst>
              <a:ext uri="{FF2B5EF4-FFF2-40B4-BE49-F238E27FC236}">
                <a16:creationId xmlns:a16="http://schemas.microsoft.com/office/drawing/2014/main" id="{406E74E5-D212-AA48-8503-57DC54E02910}"/>
              </a:ext>
            </a:extLst>
          </p:cNvPr>
          <p:cNvGrpSpPr/>
          <p:nvPr/>
        </p:nvGrpSpPr>
        <p:grpSpPr>
          <a:xfrm>
            <a:off x="6231923" y="3017749"/>
            <a:ext cx="669010" cy="649101"/>
            <a:chOff x="2893647" y="3993130"/>
            <a:chExt cx="669010" cy="649101"/>
          </a:xfrm>
        </p:grpSpPr>
        <p:sp>
          <p:nvSpPr>
            <p:cNvPr id="58" name="テキスト ボックス 57">
              <a:extLst>
                <a:ext uri="{FF2B5EF4-FFF2-40B4-BE49-F238E27FC236}">
                  <a16:creationId xmlns:a16="http://schemas.microsoft.com/office/drawing/2014/main" id="{B24A48ED-29A6-5141-B299-53CBDC41BD35}"/>
                </a:ext>
              </a:extLst>
            </p:cNvPr>
            <p:cNvSpPr txBox="1"/>
            <p:nvPr/>
          </p:nvSpPr>
          <p:spPr>
            <a:xfrm>
              <a:off x="3034136" y="4090365"/>
              <a:ext cx="402675" cy="461665"/>
            </a:xfrm>
            <a:prstGeom prst="rect">
              <a:avLst/>
            </a:prstGeom>
            <a:noFill/>
          </p:spPr>
          <p:txBody>
            <a:bodyPr wrap="none" rtlCol="0">
              <a:spAutoFit/>
            </a:bodyPr>
            <a:lstStyle/>
            <a:p>
              <a:pPr algn="ctr"/>
              <a:r>
                <a:rPr kumimoji="1" lang="en-US" altLang="ja-JP" sz="2400" b="1" dirty="0">
                  <a:latin typeface="+mn-ea"/>
                </a:rPr>
                <a:t>B</a:t>
              </a:r>
              <a:endParaRPr kumimoji="1" lang="ja-JP" altLang="en-US" sz="2400" b="1">
                <a:latin typeface="+mn-ea"/>
              </a:endParaRPr>
            </a:p>
          </p:txBody>
        </p:sp>
        <p:grpSp>
          <p:nvGrpSpPr>
            <p:cNvPr id="59" name="グループ化 58">
              <a:extLst>
                <a:ext uri="{FF2B5EF4-FFF2-40B4-BE49-F238E27FC236}">
                  <a16:creationId xmlns:a16="http://schemas.microsoft.com/office/drawing/2014/main" id="{1DE435C2-5FBB-5E44-A77B-3B14141B4720}"/>
                </a:ext>
              </a:extLst>
            </p:cNvPr>
            <p:cNvGrpSpPr/>
            <p:nvPr/>
          </p:nvGrpSpPr>
          <p:grpSpPr>
            <a:xfrm rot="5400000">
              <a:off x="2903601" y="3983176"/>
              <a:ext cx="649101" cy="669010"/>
              <a:chOff x="3229048" y="785382"/>
              <a:chExt cx="649101" cy="669010"/>
            </a:xfrm>
          </p:grpSpPr>
          <p:cxnSp>
            <p:nvCxnSpPr>
              <p:cNvPr id="60" name="直線矢印コネクタ 83">
                <a:extLst>
                  <a:ext uri="{FF2B5EF4-FFF2-40B4-BE49-F238E27FC236}">
                    <a16:creationId xmlns:a16="http://schemas.microsoft.com/office/drawing/2014/main" id="{0D026AA2-7606-2044-8356-E986D6E19E83}"/>
                  </a:ext>
                </a:extLst>
              </p:cNvPr>
              <p:cNvCxnSpPr>
                <a:cxnSpLocks/>
              </p:cNvCxnSpPr>
              <p:nvPr/>
            </p:nvCxnSpPr>
            <p:spPr>
              <a:xfrm rot="10800000" flipV="1">
                <a:off x="3229050" y="785382"/>
                <a:ext cx="328067" cy="340942"/>
              </a:xfrm>
              <a:prstGeom prst="curvedConnector2">
                <a:avLst/>
              </a:prstGeom>
              <a:ln w="28575">
                <a:solidFill>
                  <a:schemeClr val="tx1">
                    <a:lumMod val="85000"/>
                    <a:lumOff val="15000"/>
                  </a:schemeClr>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83">
                <a:extLst>
                  <a:ext uri="{FF2B5EF4-FFF2-40B4-BE49-F238E27FC236}">
                    <a16:creationId xmlns:a16="http://schemas.microsoft.com/office/drawing/2014/main" id="{9379BAC7-5961-0141-A0D0-006194F23968}"/>
                  </a:ext>
                </a:extLst>
              </p:cNvPr>
              <p:cNvCxnSpPr>
                <a:cxnSpLocks/>
              </p:cNvCxnSpPr>
              <p:nvPr/>
            </p:nvCxnSpPr>
            <p:spPr>
              <a:xfrm rot="5400000">
                <a:off x="3543645"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83">
                <a:extLst>
                  <a:ext uri="{FF2B5EF4-FFF2-40B4-BE49-F238E27FC236}">
                    <a16:creationId xmlns:a16="http://schemas.microsoft.com/office/drawing/2014/main" id="{49DECE1A-F222-FB4F-82E3-BB38E90034D7}"/>
                  </a:ext>
                </a:extLst>
              </p:cNvPr>
              <p:cNvCxnSpPr>
                <a:cxnSpLocks/>
              </p:cNvCxnSpPr>
              <p:nvPr/>
            </p:nvCxnSpPr>
            <p:spPr>
              <a:xfrm rot="16200000" flipH="1">
                <a:off x="3222611" y="1119887"/>
                <a:ext cx="340942" cy="328067"/>
              </a:xfrm>
              <a:prstGeom prst="curvedConnector2">
                <a:avLst/>
              </a:prstGeom>
              <a:ln w="28575">
                <a:solidFill>
                  <a:schemeClr val="tx1">
                    <a:lumMod val="85000"/>
                    <a:lumOff val="1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sp>
        <p:nvSpPr>
          <p:cNvPr id="49" name="テキスト ボックス 48">
            <a:extLst>
              <a:ext uri="{FF2B5EF4-FFF2-40B4-BE49-F238E27FC236}">
                <a16:creationId xmlns:a16="http://schemas.microsoft.com/office/drawing/2014/main" id="{21DB0BA5-E365-451B-A23B-4134E369DA63}"/>
              </a:ext>
            </a:extLst>
          </p:cNvPr>
          <p:cNvSpPr txBox="1"/>
          <p:nvPr/>
        </p:nvSpPr>
        <p:spPr>
          <a:xfrm>
            <a:off x="857219" y="5757011"/>
            <a:ext cx="8191563" cy="488403"/>
          </a:xfrm>
          <a:prstGeom prst="rect">
            <a:avLst/>
          </a:prstGeom>
          <a:noFill/>
        </p:spPr>
        <p:txBody>
          <a:bodyPr wrap="square" rtlCol="0">
            <a:spAutoFit/>
          </a:bodyPr>
          <a:lstStyle/>
          <a:p>
            <a:pPr algn="just">
              <a:lnSpc>
                <a:spcPct val="150000"/>
              </a:lnSpc>
            </a:pPr>
            <a:r>
              <a:rPr lang="en-US" altLang="ja-JP" sz="900" dirty="0">
                <a:solidFill>
                  <a:schemeClr val="tx1">
                    <a:lumMod val="75000"/>
                    <a:lumOff val="25000"/>
                  </a:schemeClr>
                </a:solidFill>
                <a:latin typeface="+mn-ea"/>
              </a:rPr>
              <a:t>※PowerPoint</a:t>
            </a:r>
            <a:r>
              <a:rPr lang="ja-JP" altLang="en-US" sz="900" dirty="0">
                <a:solidFill>
                  <a:schemeClr val="tx1">
                    <a:lumMod val="75000"/>
                    <a:lumOff val="25000"/>
                  </a:schemeClr>
                </a:solidFill>
                <a:latin typeface="+mn-ea"/>
              </a:rPr>
              <a:t>の操作性の都合上、直線での表記となっていますが、可能な限り曲線での作図を推奨します。</a:t>
            </a:r>
            <a:r>
              <a:rPr kumimoji="1" lang="ja-JP" altLang="en-US" sz="900" dirty="0">
                <a:solidFill>
                  <a:schemeClr val="tx1">
                    <a:lumMod val="75000"/>
                    <a:lumOff val="25000"/>
                  </a:schemeClr>
                </a:solidFill>
                <a:latin typeface="+mn-ea"/>
              </a:rPr>
              <a:t>手書きで作図する際は曲線でつないでみてください。（</a:t>
            </a:r>
            <a:r>
              <a:rPr kumimoji="1" lang="en-US" altLang="ja-JP" sz="900" dirty="0">
                <a:solidFill>
                  <a:schemeClr val="tx1">
                    <a:lumMod val="75000"/>
                    <a:lumOff val="25000"/>
                  </a:schemeClr>
                </a:solidFill>
                <a:latin typeface="+mn-ea"/>
              </a:rPr>
              <a:t>PC</a:t>
            </a:r>
            <a:r>
              <a:rPr kumimoji="1" lang="ja-JP" altLang="en-US" sz="900" dirty="0">
                <a:solidFill>
                  <a:schemeClr val="tx1">
                    <a:lumMod val="75000"/>
                    <a:lumOff val="25000"/>
                  </a:schemeClr>
                </a:solidFill>
                <a:latin typeface="+mn-ea"/>
              </a:rPr>
              <a:t>上で本格的に作図するための、因果ループ図の作成ソフトも存在するので、そういったソフトを使用するのもよいでしょう）</a:t>
            </a:r>
          </a:p>
        </p:txBody>
      </p:sp>
    </p:spTree>
    <p:extLst>
      <p:ext uri="{BB962C8B-B14F-4D97-AF65-F5344CB8AC3E}">
        <p14:creationId xmlns:p14="http://schemas.microsoft.com/office/powerpoint/2010/main" val="35343702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2B4D613-6922-424C-88C0-1DB26A636E0B}"/>
              </a:ext>
            </a:extLst>
          </p:cNvPr>
          <p:cNvSpPr/>
          <p:nvPr/>
        </p:nvSpPr>
        <p:spPr>
          <a:xfrm>
            <a:off x="356842" y="552518"/>
            <a:ext cx="9200781" cy="5803829"/>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6" name="角丸四角形 65">
            <a:extLst>
              <a:ext uri="{FF2B5EF4-FFF2-40B4-BE49-F238E27FC236}">
                <a16:creationId xmlns:a16="http://schemas.microsoft.com/office/drawing/2014/main" id="{CC317395-1C53-3D48-ADCC-954A34ABEE02}"/>
              </a:ext>
            </a:extLst>
          </p:cNvPr>
          <p:cNvSpPr/>
          <p:nvPr/>
        </p:nvSpPr>
        <p:spPr>
          <a:xfrm>
            <a:off x="3808363" y="1511773"/>
            <a:ext cx="5586846" cy="3837270"/>
          </a:xfrm>
          <a:prstGeom prst="roundRect">
            <a:avLst>
              <a:gd name="adj" fmla="val 2174"/>
            </a:avLst>
          </a:prstGeom>
          <a:solidFill>
            <a:schemeClr val="bg1"/>
          </a:solidFill>
          <a:ln w="285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a:latin typeface="+mn-ea"/>
            </a:endParaRPr>
          </a:p>
        </p:txBody>
      </p:sp>
      <p:sp>
        <p:nvSpPr>
          <p:cNvPr id="53" name="角丸四角形 52">
            <a:extLst>
              <a:ext uri="{FF2B5EF4-FFF2-40B4-BE49-F238E27FC236}">
                <a16:creationId xmlns:a16="http://schemas.microsoft.com/office/drawing/2014/main" id="{70CA2BCF-2E8E-0446-BC0A-6509030725E6}"/>
              </a:ext>
            </a:extLst>
          </p:cNvPr>
          <p:cNvSpPr/>
          <p:nvPr/>
        </p:nvSpPr>
        <p:spPr>
          <a:xfrm>
            <a:off x="4006583" y="2103428"/>
            <a:ext cx="2522836" cy="2984360"/>
          </a:xfrm>
          <a:prstGeom prst="roundRect">
            <a:avLst>
              <a:gd name="adj" fmla="val 3640"/>
            </a:avLst>
          </a:prstGeom>
          <a:solidFill>
            <a:schemeClr val="bg1"/>
          </a:solidFill>
          <a:ln w="285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a:latin typeface="+mn-ea"/>
            </a:endParaRPr>
          </a:p>
        </p:txBody>
      </p:sp>
      <p:sp>
        <p:nvSpPr>
          <p:cNvPr id="45" name="角丸四角形 44">
            <a:extLst>
              <a:ext uri="{FF2B5EF4-FFF2-40B4-BE49-F238E27FC236}">
                <a16:creationId xmlns:a16="http://schemas.microsoft.com/office/drawing/2014/main" id="{606F906B-CCD1-A747-BDBF-C0D897AF3B11}"/>
              </a:ext>
            </a:extLst>
          </p:cNvPr>
          <p:cNvSpPr/>
          <p:nvPr/>
        </p:nvSpPr>
        <p:spPr>
          <a:xfrm>
            <a:off x="635303" y="1960401"/>
            <a:ext cx="2939500" cy="3140851"/>
          </a:xfrm>
          <a:prstGeom prst="roundRect">
            <a:avLst>
              <a:gd name="adj" fmla="val 3640"/>
            </a:avLst>
          </a:prstGeom>
          <a:solidFill>
            <a:schemeClr val="bg1"/>
          </a:solidFill>
          <a:ln w="285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a:latin typeface="+mn-ea"/>
            </a:endParaRPr>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768159"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60_KJ</a:t>
            </a:r>
            <a:r>
              <a:rPr lang="ja-JP" altLang="en-US" sz="1200" b="1">
                <a:solidFill>
                  <a:schemeClr val="tx1">
                    <a:lumMod val="75000"/>
                    <a:lumOff val="25000"/>
                  </a:schemeClr>
                </a:solidFill>
                <a:latin typeface="+mn-ea"/>
              </a:rPr>
              <a:t>法</a:t>
            </a:r>
            <a:endParaRPr kumimoji="1" lang="ja-JP" altLang="en-US" sz="1200" b="1" dirty="0">
              <a:solidFill>
                <a:schemeClr val="tx1">
                  <a:lumMod val="75000"/>
                  <a:lumOff val="25000"/>
                </a:schemeClr>
              </a:solidFill>
              <a:latin typeface="+mn-ea"/>
            </a:endParaRPr>
          </a:p>
        </p:txBody>
      </p:sp>
      <p:grpSp>
        <p:nvGrpSpPr>
          <p:cNvPr id="33" name="グループ化 32">
            <a:extLst>
              <a:ext uri="{FF2B5EF4-FFF2-40B4-BE49-F238E27FC236}">
                <a16:creationId xmlns:a16="http://schemas.microsoft.com/office/drawing/2014/main" id="{64991BB9-717D-2145-BA22-1BE56314848D}"/>
              </a:ext>
            </a:extLst>
          </p:cNvPr>
          <p:cNvGrpSpPr/>
          <p:nvPr/>
        </p:nvGrpSpPr>
        <p:grpSpPr>
          <a:xfrm>
            <a:off x="1192676" y="2218090"/>
            <a:ext cx="1865249" cy="749481"/>
            <a:chOff x="554707" y="926927"/>
            <a:chExt cx="2634541" cy="749481"/>
          </a:xfrm>
        </p:grpSpPr>
        <p:sp>
          <p:nvSpPr>
            <p:cNvPr id="34" name="正方形/長方形 33">
              <a:extLst>
                <a:ext uri="{FF2B5EF4-FFF2-40B4-BE49-F238E27FC236}">
                  <a16:creationId xmlns:a16="http://schemas.microsoft.com/office/drawing/2014/main" id="{D6FEA636-03CF-5746-9B9F-2C387729ABF1}"/>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35" name="テキスト ボックス 34">
              <a:extLst>
                <a:ext uri="{FF2B5EF4-FFF2-40B4-BE49-F238E27FC236}">
                  <a16:creationId xmlns:a16="http://schemas.microsoft.com/office/drawing/2014/main" id="{9189C813-DB03-1E49-A2E9-30BC493FF676}"/>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発信しても顧客からの反応が得られない</a:t>
              </a:r>
              <a:endParaRPr kumimoji="1" lang="ja-JP" altLang="en-US" sz="1100" dirty="0">
                <a:solidFill>
                  <a:schemeClr val="tx1">
                    <a:lumMod val="75000"/>
                    <a:lumOff val="25000"/>
                  </a:schemeClr>
                </a:solidFill>
                <a:latin typeface="+mn-ea"/>
              </a:endParaRPr>
            </a:p>
          </p:txBody>
        </p:sp>
      </p:grpSp>
      <p:grpSp>
        <p:nvGrpSpPr>
          <p:cNvPr id="36" name="グループ化 35">
            <a:extLst>
              <a:ext uri="{FF2B5EF4-FFF2-40B4-BE49-F238E27FC236}">
                <a16:creationId xmlns:a16="http://schemas.microsoft.com/office/drawing/2014/main" id="{2F193525-E113-324E-8D94-288171B9334F}"/>
              </a:ext>
            </a:extLst>
          </p:cNvPr>
          <p:cNvGrpSpPr/>
          <p:nvPr/>
        </p:nvGrpSpPr>
        <p:grpSpPr>
          <a:xfrm>
            <a:off x="1495541" y="3138455"/>
            <a:ext cx="1865249" cy="749481"/>
            <a:chOff x="554707" y="926927"/>
            <a:chExt cx="2634541" cy="749481"/>
          </a:xfrm>
        </p:grpSpPr>
        <p:sp>
          <p:nvSpPr>
            <p:cNvPr id="37" name="正方形/長方形 36">
              <a:extLst>
                <a:ext uri="{FF2B5EF4-FFF2-40B4-BE49-F238E27FC236}">
                  <a16:creationId xmlns:a16="http://schemas.microsoft.com/office/drawing/2014/main" id="{3685B7DD-D0A3-9E43-A979-700E4AAC0372}"/>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38" name="テキスト ボックス 37">
              <a:extLst>
                <a:ext uri="{FF2B5EF4-FFF2-40B4-BE49-F238E27FC236}">
                  <a16:creationId xmlns:a16="http://schemas.microsoft.com/office/drawing/2014/main" id="{99A70D79-B739-9641-B993-756A2B393540}"/>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en-US" altLang="ja-JP" sz="1100" dirty="0">
                  <a:solidFill>
                    <a:schemeClr val="tx1">
                      <a:lumMod val="75000"/>
                      <a:lumOff val="25000"/>
                    </a:schemeClr>
                  </a:solidFill>
                  <a:latin typeface="+mn-ea"/>
                </a:rPr>
                <a:t>Web</a:t>
              </a:r>
              <a:r>
                <a:rPr kumimoji="1" lang="ja-JP" altLang="en-US" sz="1100">
                  <a:solidFill>
                    <a:schemeClr val="tx1">
                      <a:lumMod val="75000"/>
                      <a:lumOff val="25000"/>
                    </a:schemeClr>
                  </a:solidFill>
                  <a:latin typeface="+mn-ea"/>
                </a:rPr>
                <a:t>ページの離脱率が高い</a:t>
              </a:r>
              <a:endParaRPr kumimoji="1" lang="ja-JP" altLang="en-US" sz="1100" dirty="0">
                <a:solidFill>
                  <a:schemeClr val="tx1">
                    <a:lumMod val="75000"/>
                    <a:lumOff val="25000"/>
                  </a:schemeClr>
                </a:solidFill>
                <a:latin typeface="+mn-ea"/>
              </a:endParaRPr>
            </a:p>
          </p:txBody>
        </p:sp>
      </p:grpSp>
      <p:grpSp>
        <p:nvGrpSpPr>
          <p:cNvPr id="39" name="グループ化 38">
            <a:extLst>
              <a:ext uri="{FF2B5EF4-FFF2-40B4-BE49-F238E27FC236}">
                <a16:creationId xmlns:a16="http://schemas.microsoft.com/office/drawing/2014/main" id="{5C45EDEB-004D-4E4B-8312-21C562D011B1}"/>
              </a:ext>
            </a:extLst>
          </p:cNvPr>
          <p:cNvGrpSpPr/>
          <p:nvPr/>
        </p:nvGrpSpPr>
        <p:grpSpPr>
          <a:xfrm>
            <a:off x="870854" y="4058820"/>
            <a:ext cx="1865249" cy="749481"/>
            <a:chOff x="554707" y="926927"/>
            <a:chExt cx="2634541" cy="749481"/>
          </a:xfrm>
        </p:grpSpPr>
        <p:sp>
          <p:nvSpPr>
            <p:cNvPr id="40" name="正方形/長方形 39">
              <a:extLst>
                <a:ext uri="{FF2B5EF4-FFF2-40B4-BE49-F238E27FC236}">
                  <a16:creationId xmlns:a16="http://schemas.microsoft.com/office/drawing/2014/main" id="{09959383-7F44-614E-AA94-2F5C523AB608}"/>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41" name="テキスト ボックス 40">
              <a:extLst>
                <a:ext uri="{FF2B5EF4-FFF2-40B4-BE49-F238E27FC236}">
                  <a16:creationId xmlns:a16="http://schemas.microsoft.com/office/drawing/2014/main" id="{856F5182-F544-4640-86FE-1BABCCFC882F}"/>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メッセージがありきたりで誰でもいえそう</a:t>
              </a:r>
              <a:endParaRPr kumimoji="1" lang="ja-JP" altLang="en-US" sz="1100" dirty="0">
                <a:solidFill>
                  <a:schemeClr val="tx1">
                    <a:lumMod val="75000"/>
                    <a:lumOff val="25000"/>
                  </a:schemeClr>
                </a:solidFill>
                <a:latin typeface="+mn-ea"/>
              </a:endParaRPr>
            </a:p>
          </p:txBody>
        </p:sp>
      </p:grpSp>
      <p:grpSp>
        <p:nvGrpSpPr>
          <p:cNvPr id="42" name="グループ化 41">
            <a:extLst>
              <a:ext uri="{FF2B5EF4-FFF2-40B4-BE49-F238E27FC236}">
                <a16:creationId xmlns:a16="http://schemas.microsoft.com/office/drawing/2014/main" id="{BE049D47-60A9-0B46-A2A7-31E5E2234AD0}"/>
              </a:ext>
            </a:extLst>
          </p:cNvPr>
          <p:cNvGrpSpPr/>
          <p:nvPr/>
        </p:nvGrpSpPr>
        <p:grpSpPr>
          <a:xfrm>
            <a:off x="4181034" y="3208795"/>
            <a:ext cx="1865249" cy="749481"/>
            <a:chOff x="554707" y="926927"/>
            <a:chExt cx="2634541" cy="749481"/>
          </a:xfrm>
        </p:grpSpPr>
        <p:sp>
          <p:nvSpPr>
            <p:cNvPr id="43" name="正方形/長方形 42">
              <a:extLst>
                <a:ext uri="{FF2B5EF4-FFF2-40B4-BE49-F238E27FC236}">
                  <a16:creationId xmlns:a16="http://schemas.microsoft.com/office/drawing/2014/main" id="{2355752B-3E81-574E-AFC9-00CF87AC9304}"/>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44" name="テキスト ボックス 43">
              <a:extLst>
                <a:ext uri="{FF2B5EF4-FFF2-40B4-BE49-F238E27FC236}">
                  <a16:creationId xmlns:a16="http://schemas.microsoft.com/office/drawing/2014/main" id="{67E838C4-C8AC-C24E-BB9B-3F999B70619B}"/>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広く浅すぎるのでもっと深く知る必要がある</a:t>
              </a:r>
              <a:endParaRPr kumimoji="1" lang="ja-JP" altLang="en-US" sz="1100" dirty="0">
                <a:solidFill>
                  <a:schemeClr val="tx1">
                    <a:lumMod val="75000"/>
                    <a:lumOff val="25000"/>
                  </a:schemeClr>
                </a:solidFill>
                <a:latin typeface="+mn-ea"/>
              </a:endParaRPr>
            </a:p>
          </p:txBody>
        </p:sp>
      </p:grpSp>
      <p:sp>
        <p:nvSpPr>
          <p:cNvPr id="46" name="テキスト ボックス 45">
            <a:extLst>
              <a:ext uri="{FF2B5EF4-FFF2-40B4-BE49-F238E27FC236}">
                <a16:creationId xmlns:a16="http://schemas.microsoft.com/office/drawing/2014/main" id="{9E16E086-1694-3C40-B73C-F62EC6330ACD}"/>
              </a:ext>
            </a:extLst>
          </p:cNvPr>
          <p:cNvSpPr txBox="1"/>
          <p:nvPr/>
        </p:nvSpPr>
        <p:spPr>
          <a:xfrm>
            <a:off x="635303" y="1608047"/>
            <a:ext cx="2939500" cy="276999"/>
          </a:xfrm>
          <a:prstGeom prst="rect">
            <a:avLst/>
          </a:prstGeom>
          <a:noFill/>
        </p:spPr>
        <p:txBody>
          <a:bodyPr wrap="square" rtlCol="0">
            <a:spAutoFit/>
          </a:bodyPr>
          <a:lstStyle/>
          <a:p>
            <a:pPr algn="ctr"/>
            <a:r>
              <a:rPr lang="ja-JP" altLang="en-US" sz="1200" b="1">
                <a:solidFill>
                  <a:schemeClr val="tx1">
                    <a:lumMod val="75000"/>
                    <a:lumOff val="25000"/>
                  </a:schemeClr>
                </a:solidFill>
                <a:latin typeface="+mn-ea"/>
              </a:rPr>
              <a:t>メッセージの訴求力が弱い</a:t>
            </a:r>
            <a:endParaRPr kumimoji="1" lang="ja-JP" altLang="en-US" sz="1200" b="1" dirty="0">
              <a:solidFill>
                <a:schemeClr val="tx1">
                  <a:lumMod val="75000"/>
                  <a:lumOff val="25000"/>
                </a:schemeClr>
              </a:solidFill>
              <a:latin typeface="+mn-ea"/>
            </a:endParaRPr>
          </a:p>
        </p:txBody>
      </p:sp>
      <p:grpSp>
        <p:nvGrpSpPr>
          <p:cNvPr id="47" name="グループ化 46">
            <a:extLst>
              <a:ext uri="{FF2B5EF4-FFF2-40B4-BE49-F238E27FC236}">
                <a16:creationId xmlns:a16="http://schemas.microsoft.com/office/drawing/2014/main" id="{68AAB748-18D5-4641-80F3-ACA0690C6FD4}"/>
              </a:ext>
            </a:extLst>
          </p:cNvPr>
          <p:cNvGrpSpPr/>
          <p:nvPr/>
        </p:nvGrpSpPr>
        <p:grpSpPr>
          <a:xfrm>
            <a:off x="4353410" y="2318638"/>
            <a:ext cx="1865249" cy="749481"/>
            <a:chOff x="554707" y="926927"/>
            <a:chExt cx="2634541" cy="749481"/>
          </a:xfrm>
        </p:grpSpPr>
        <p:sp>
          <p:nvSpPr>
            <p:cNvPr id="48" name="正方形/長方形 47">
              <a:extLst>
                <a:ext uri="{FF2B5EF4-FFF2-40B4-BE49-F238E27FC236}">
                  <a16:creationId xmlns:a16="http://schemas.microsoft.com/office/drawing/2014/main" id="{82A42540-E7E4-7D43-84AC-952D8E44E85B}"/>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49" name="テキスト ボックス 48">
              <a:extLst>
                <a:ext uri="{FF2B5EF4-FFF2-40B4-BE49-F238E27FC236}">
                  <a16:creationId xmlns:a16="http://schemas.microsoft.com/office/drawing/2014/main" id="{999012F1-F3C0-CA4D-864C-0B05D29D56F9}"/>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顧客のニーズ調査が不足している</a:t>
              </a:r>
              <a:endParaRPr kumimoji="1" lang="ja-JP" altLang="en-US" sz="1100" dirty="0">
                <a:solidFill>
                  <a:schemeClr val="tx1">
                    <a:lumMod val="75000"/>
                    <a:lumOff val="25000"/>
                  </a:schemeClr>
                </a:solidFill>
                <a:latin typeface="+mn-ea"/>
              </a:endParaRPr>
            </a:p>
          </p:txBody>
        </p:sp>
      </p:grpSp>
      <p:grpSp>
        <p:nvGrpSpPr>
          <p:cNvPr id="50" name="グループ化 49">
            <a:extLst>
              <a:ext uri="{FF2B5EF4-FFF2-40B4-BE49-F238E27FC236}">
                <a16:creationId xmlns:a16="http://schemas.microsoft.com/office/drawing/2014/main" id="{C2580204-BEDD-CF48-A464-105CF791E277}"/>
              </a:ext>
            </a:extLst>
          </p:cNvPr>
          <p:cNvGrpSpPr/>
          <p:nvPr/>
        </p:nvGrpSpPr>
        <p:grpSpPr>
          <a:xfrm>
            <a:off x="4471567" y="4191733"/>
            <a:ext cx="1865249" cy="749481"/>
            <a:chOff x="554707" y="926927"/>
            <a:chExt cx="2634541" cy="749481"/>
          </a:xfrm>
        </p:grpSpPr>
        <p:sp>
          <p:nvSpPr>
            <p:cNvPr id="51" name="正方形/長方形 50">
              <a:extLst>
                <a:ext uri="{FF2B5EF4-FFF2-40B4-BE49-F238E27FC236}">
                  <a16:creationId xmlns:a16="http://schemas.microsoft.com/office/drawing/2014/main" id="{FBB34EF2-4F69-7E44-8427-6C4D5EFD59A6}"/>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2" name="テキスト ボックス 51">
              <a:extLst>
                <a:ext uri="{FF2B5EF4-FFF2-40B4-BE49-F238E27FC236}">
                  <a16:creationId xmlns:a16="http://schemas.microsoft.com/office/drawing/2014/main" id="{5BD9804C-9005-064C-8704-17F5019AA479}"/>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顧客の声を直接聞く場がない</a:t>
              </a:r>
              <a:endParaRPr kumimoji="1" lang="ja-JP" altLang="en-US" sz="1100" dirty="0">
                <a:solidFill>
                  <a:schemeClr val="tx1">
                    <a:lumMod val="75000"/>
                    <a:lumOff val="25000"/>
                  </a:schemeClr>
                </a:solidFill>
                <a:latin typeface="+mn-ea"/>
              </a:endParaRPr>
            </a:p>
          </p:txBody>
        </p:sp>
      </p:grpSp>
      <p:sp>
        <p:nvSpPr>
          <p:cNvPr id="54" name="テキスト ボックス 53">
            <a:extLst>
              <a:ext uri="{FF2B5EF4-FFF2-40B4-BE49-F238E27FC236}">
                <a16:creationId xmlns:a16="http://schemas.microsoft.com/office/drawing/2014/main" id="{CDD510A9-2FF3-EA4B-83B9-3319208BE40F}"/>
              </a:ext>
            </a:extLst>
          </p:cNvPr>
          <p:cNvSpPr txBox="1"/>
          <p:nvPr/>
        </p:nvSpPr>
        <p:spPr>
          <a:xfrm>
            <a:off x="4006583" y="1741084"/>
            <a:ext cx="2522836" cy="276999"/>
          </a:xfrm>
          <a:prstGeom prst="rect">
            <a:avLst/>
          </a:prstGeom>
          <a:noFill/>
        </p:spPr>
        <p:txBody>
          <a:bodyPr wrap="square" rtlCol="0">
            <a:spAutoFit/>
          </a:bodyPr>
          <a:lstStyle/>
          <a:p>
            <a:pPr algn="ctr"/>
            <a:r>
              <a:rPr lang="ja-JP" altLang="en-US" sz="1200" b="1">
                <a:solidFill>
                  <a:schemeClr val="tx1">
                    <a:lumMod val="75000"/>
                    <a:lumOff val="25000"/>
                  </a:schemeClr>
                </a:solidFill>
                <a:latin typeface="+mn-ea"/>
              </a:rPr>
              <a:t>顧客に対する理解が不足している</a:t>
            </a:r>
            <a:endParaRPr kumimoji="1" lang="ja-JP" altLang="en-US" sz="1200" b="1" dirty="0">
              <a:solidFill>
                <a:schemeClr val="tx1">
                  <a:lumMod val="75000"/>
                  <a:lumOff val="25000"/>
                </a:schemeClr>
              </a:solidFill>
              <a:latin typeface="+mn-ea"/>
            </a:endParaRPr>
          </a:p>
        </p:txBody>
      </p:sp>
      <p:sp>
        <p:nvSpPr>
          <p:cNvPr id="55" name="角丸四角形 54">
            <a:extLst>
              <a:ext uri="{FF2B5EF4-FFF2-40B4-BE49-F238E27FC236}">
                <a16:creationId xmlns:a16="http://schemas.microsoft.com/office/drawing/2014/main" id="{93320374-8246-1F42-B84A-419526B76ECC}"/>
              </a:ext>
            </a:extLst>
          </p:cNvPr>
          <p:cNvSpPr/>
          <p:nvPr/>
        </p:nvSpPr>
        <p:spPr>
          <a:xfrm>
            <a:off x="6680739" y="2103428"/>
            <a:ext cx="2522836" cy="2984360"/>
          </a:xfrm>
          <a:prstGeom prst="roundRect">
            <a:avLst>
              <a:gd name="adj" fmla="val 3640"/>
            </a:avLst>
          </a:prstGeom>
          <a:solidFill>
            <a:schemeClr val="bg1"/>
          </a:solidFill>
          <a:ln w="285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4000">
              <a:latin typeface="+mn-ea"/>
            </a:endParaRPr>
          </a:p>
        </p:txBody>
      </p:sp>
      <p:grpSp>
        <p:nvGrpSpPr>
          <p:cNvPr id="56" name="グループ化 55">
            <a:extLst>
              <a:ext uri="{FF2B5EF4-FFF2-40B4-BE49-F238E27FC236}">
                <a16:creationId xmlns:a16="http://schemas.microsoft.com/office/drawing/2014/main" id="{5488A1DA-804D-F648-903C-5FD5F5AC765C}"/>
              </a:ext>
            </a:extLst>
          </p:cNvPr>
          <p:cNvGrpSpPr/>
          <p:nvPr/>
        </p:nvGrpSpPr>
        <p:grpSpPr>
          <a:xfrm>
            <a:off x="6855190" y="3257955"/>
            <a:ext cx="1865249" cy="749481"/>
            <a:chOff x="554707" y="926927"/>
            <a:chExt cx="2634541" cy="749481"/>
          </a:xfrm>
        </p:grpSpPr>
        <p:sp>
          <p:nvSpPr>
            <p:cNvPr id="57" name="正方形/長方形 56">
              <a:extLst>
                <a:ext uri="{FF2B5EF4-FFF2-40B4-BE49-F238E27FC236}">
                  <a16:creationId xmlns:a16="http://schemas.microsoft.com/office/drawing/2014/main" id="{D87839FA-84FF-884D-B54E-5CCEEB9BEB6E}"/>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58" name="テキスト ボックス 57">
              <a:extLst>
                <a:ext uri="{FF2B5EF4-FFF2-40B4-BE49-F238E27FC236}">
                  <a16:creationId xmlns:a16="http://schemas.microsoft.com/office/drawing/2014/main" id="{6C4DFA03-3078-814F-B0EA-E5DA215BBFA2}"/>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競合との違いを明確に説明できていない</a:t>
              </a:r>
              <a:endParaRPr kumimoji="1" lang="ja-JP" altLang="en-US" sz="1100" dirty="0">
                <a:solidFill>
                  <a:schemeClr val="tx1">
                    <a:lumMod val="75000"/>
                    <a:lumOff val="25000"/>
                  </a:schemeClr>
                </a:solidFill>
                <a:latin typeface="+mn-ea"/>
              </a:endParaRPr>
            </a:p>
          </p:txBody>
        </p:sp>
      </p:grpSp>
      <p:grpSp>
        <p:nvGrpSpPr>
          <p:cNvPr id="59" name="グループ化 58">
            <a:extLst>
              <a:ext uri="{FF2B5EF4-FFF2-40B4-BE49-F238E27FC236}">
                <a16:creationId xmlns:a16="http://schemas.microsoft.com/office/drawing/2014/main" id="{EB659E3A-B5CC-834A-AD03-22EB46DBEE27}"/>
              </a:ext>
            </a:extLst>
          </p:cNvPr>
          <p:cNvGrpSpPr/>
          <p:nvPr/>
        </p:nvGrpSpPr>
        <p:grpSpPr>
          <a:xfrm>
            <a:off x="7027566" y="2289142"/>
            <a:ext cx="1865249" cy="749481"/>
            <a:chOff x="554707" y="926927"/>
            <a:chExt cx="2634541" cy="749481"/>
          </a:xfrm>
        </p:grpSpPr>
        <p:sp>
          <p:nvSpPr>
            <p:cNvPr id="60" name="正方形/長方形 59">
              <a:extLst>
                <a:ext uri="{FF2B5EF4-FFF2-40B4-BE49-F238E27FC236}">
                  <a16:creationId xmlns:a16="http://schemas.microsoft.com/office/drawing/2014/main" id="{76DBE433-C833-0743-B7F2-B6A0846AAAB7}"/>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1" name="テキスト ボックス 60">
              <a:extLst>
                <a:ext uri="{FF2B5EF4-FFF2-40B4-BE49-F238E27FC236}">
                  <a16:creationId xmlns:a16="http://schemas.microsoft.com/office/drawing/2014/main" id="{68E56D5E-5B5B-3441-BA71-FFF7007C0DDA}"/>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商品の魅力を簡潔に表現できていない</a:t>
              </a:r>
              <a:endParaRPr kumimoji="1" lang="ja-JP" altLang="en-US" sz="1100" dirty="0">
                <a:solidFill>
                  <a:schemeClr val="tx1">
                    <a:lumMod val="75000"/>
                    <a:lumOff val="25000"/>
                  </a:schemeClr>
                </a:solidFill>
                <a:latin typeface="+mn-ea"/>
              </a:endParaRPr>
            </a:p>
          </p:txBody>
        </p:sp>
      </p:grpSp>
      <p:grpSp>
        <p:nvGrpSpPr>
          <p:cNvPr id="62" name="グループ化 61">
            <a:extLst>
              <a:ext uri="{FF2B5EF4-FFF2-40B4-BE49-F238E27FC236}">
                <a16:creationId xmlns:a16="http://schemas.microsoft.com/office/drawing/2014/main" id="{255D947C-76D3-AA4A-A80B-067C974DBDD5}"/>
              </a:ext>
            </a:extLst>
          </p:cNvPr>
          <p:cNvGrpSpPr/>
          <p:nvPr/>
        </p:nvGrpSpPr>
        <p:grpSpPr>
          <a:xfrm>
            <a:off x="7145723" y="4162237"/>
            <a:ext cx="1865249" cy="749481"/>
            <a:chOff x="554707" y="926927"/>
            <a:chExt cx="2634541" cy="749481"/>
          </a:xfrm>
        </p:grpSpPr>
        <p:sp>
          <p:nvSpPr>
            <p:cNvPr id="63" name="正方形/長方形 62">
              <a:extLst>
                <a:ext uri="{FF2B5EF4-FFF2-40B4-BE49-F238E27FC236}">
                  <a16:creationId xmlns:a16="http://schemas.microsoft.com/office/drawing/2014/main" id="{A649725E-EE94-1547-A84A-7395BC89EC1F}"/>
                </a:ext>
              </a:extLst>
            </p:cNvPr>
            <p:cNvSpPr/>
            <p:nvPr/>
          </p:nvSpPr>
          <p:spPr>
            <a:xfrm>
              <a:off x="554707" y="926927"/>
              <a:ext cx="2634541" cy="749481"/>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p>
          </p:txBody>
        </p:sp>
        <p:sp>
          <p:nvSpPr>
            <p:cNvPr id="64" name="テキスト ボックス 63">
              <a:extLst>
                <a:ext uri="{FF2B5EF4-FFF2-40B4-BE49-F238E27FC236}">
                  <a16:creationId xmlns:a16="http://schemas.microsoft.com/office/drawing/2014/main" id="{2137DC03-427F-5449-8E47-D4559694243C}"/>
                </a:ext>
              </a:extLst>
            </p:cNvPr>
            <p:cNvSpPr txBox="1"/>
            <p:nvPr/>
          </p:nvSpPr>
          <p:spPr>
            <a:xfrm>
              <a:off x="679020" y="989500"/>
              <a:ext cx="2385917" cy="576376"/>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自社商品のストーリーを語れていない</a:t>
              </a:r>
              <a:endParaRPr kumimoji="1" lang="ja-JP" altLang="en-US" sz="1100" dirty="0">
                <a:solidFill>
                  <a:schemeClr val="tx1">
                    <a:lumMod val="75000"/>
                    <a:lumOff val="25000"/>
                  </a:schemeClr>
                </a:solidFill>
                <a:latin typeface="+mn-ea"/>
              </a:endParaRPr>
            </a:p>
          </p:txBody>
        </p:sp>
      </p:grpSp>
      <p:sp>
        <p:nvSpPr>
          <p:cNvPr id="65" name="テキスト ボックス 64">
            <a:extLst>
              <a:ext uri="{FF2B5EF4-FFF2-40B4-BE49-F238E27FC236}">
                <a16:creationId xmlns:a16="http://schemas.microsoft.com/office/drawing/2014/main" id="{583A8B08-5C41-8F49-B85B-2F1BC8C3C54E}"/>
              </a:ext>
            </a:extLst>
          </p:cNvPr>
          <p:cNvSpPr txBox="1"/>
          <p:nvPr/>
        </p:nvSpPr>
        <p:spPr>
          <a:xfrm>
            <a:off x="6680739" y="1741084"/>
            <a:ext cx="2522836" cy="276999"/>
          </a:xfrm>
          <a:prstGeom prst="rect">
            <a:avLst/>
          </a:prstGeom>
          <a:noFill/>
        </p:spPr>
        <p:txBody>
          <a:bodyPr wrap="square" rtlCol="0">
            <a:spAutoFit/>
          </a:bodyPr>
          <a:lstStyle/>
          <a:p>
            <a:pPr algn="ctr"/>
            <a:r>
              <a:rPr lang="ja-JP" altLang="en-US" sz="1200" b="1">
                <a:solidFill>
                  <a:schemeClr val="tx1">
                    <a:lumMod val="75000"/>
                    <a:lumOff val="25000"/>
                  </a:schemeClr>
                </a:solidFill>
                <a:latin typeface="+mn-ea"/>
              </a:rPr>
              <a:t>自社商品の価値理解が浅い</a:t>
            </a:r>
            <a:endParaRPr kumimoji="1" lang="ja-JP" altLang="en-US" sz="1200" b="1" dirty="0">
              <a:solidFill>
                <a:schemeClr val="tx1">
                  <a:lumMod val="75000"/>
                  <a:lumOff val="25000"/>
                </a:schemeClr>
              </a:solidFill>
              <a:latin typeface="+mn-ea"/>
            </a:endParaRPr>
          </a:p>
        </p:txBody>
      </p:sp>
      <p:sp>
        <p:nvSpPr>
          <p:cNvPr id="67" name="テキスト ボックス 66">
            <a:extLst>
              <a:ext uri="{FF2B5EF4-FFF2-40B4-BE49-F238E27FC236}">
                <a16:creationId xmlns:a16="http://schemas.microsoft.com/office/drawing/2014/main" id="{ADFA1D4A-B3A6-604A-9A6A-76B64AE9DAAD}"/>
              </a:ext>
            </a:extLst>
          </p:cNvPr>
          <p:cNvSpPr txBox="1"/>
          <p:nvPr/>
        </p:nvSpPr>
        <p:spPr>
          <a:xfrm>
            <a:off x="3808363" y="1156118"/>
            <a:ext cx="5586846" cy="276999"/>
          </a:xfrm>
          <a:prstGeom prst="rect">
            <a:avLst/>
          </a:prstGeom>
          <a:noFill/>
        </p:spPr>
        <p:txBody>
          <a:bodyPr wrap="square" rtlCol="0">
            <a:spAutoFit/>
          </a:bodyPr>
          <a:lstStyle/>
          <a:p>
            <a:pPr algn="ctr"/>
            <a:r>
              <a:rPr lang="ja-JP" altLang="en-US" sz="1200" b="1">
                <a:solidFill>
                  <a:schemeClr val="tx1">
                    <a:lumMod val="75000"/>
                    <a:lumOff val="25000"/>
                  </a:schemeClr>
                </a:solidFill>
                <a:latin typeface="+mn-ea"/>
              </a:rPr>
              <a:t>自社商品によって誰のどんな課題を解決できるのかが不明確</a:t>
            </a:r>
            <a:endParaRPr kumimoji="1" lang="ja-JP" altLang="en-US" sz="1200" b="1" dirty="0">
              <a:solidFill>
                <a:schemeClr val="tx1">
                  <a:lumMod val="75000"/>
                  <a:lumOff val="25000"/>
                </a:schemeClr>
              </a:solidFill>
              <a:latin typeface="+mn-ea"/>
            </a:endParaRPr>
          </a:p>
        </p:txBody>
      </p:sp>
      <p:cxnSp>
        <p:nvCxnSpPr>
          <p:cNvPr id="68" name="直線矢印コネクタ 24">
            <a:extLst>
              <a:ext uri="{FF2B5EF4-FFF2-40B4-BE49-F238E27FC236}">
                <a16:creationId xmlns:a16="http://schemas.microsoft.com/office/drawing/2014/main" id="{1C926539-31E0-DD48-9172-BFFD2F7E3DF6}"/>
              </a:ext>
            </a:extLst>
          </p:cNvPr>
          <p:cNvCxnSpPr>
            <a:cxnSpLocks/>
            <a:stCxn id="66" idx="1"/>
            <a:endCxn id="45" idx="3"/>
          </p:cNvCxnSpPr>
          <p:nvPr/>
        </p:nvCxnSpPr>
        <p:spPr>
          <a:xfrm flipH="1">
            <a:off x="3574803" y="3430408"/>
            <a:ext cx="233560" cy="10041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330F9178-0D8D-884F-90E9-7B01A7C687FD}"/>
              </a:ext>
            </a:extLst>
          </p:cNvPr>
          <p:cNvSpPr txBox="1"/>
          <p:nvPr/>
        </p:nvSpPr>
        <p:spPr>
          <a:xfrm>
            <a:off x="857219" y="5623106"/>
            <a:ext cx="8191563" cy="488403"/>
          </a:xfrm>
          <a:prstGeom prst="rect">
            <a:avLst/>
          </a:prstGeom>
          <a:noFill/>
        </p:spPr>
        <p:txBody>
          <a:bodyPr wrap="square" rtlCol="0">
            <a:spAutoFit/>
          </a:bodyPr>
          <a:lstStyle/>
          <a:p>
            <a:pPr>
              <a:lnSpc>
                <a:spcPct val="150000"/>
              </a:lnSpc>
            </a:pPr>
            <a:r>
              <a:rPr lang="en-US" altLang="ja-JP" sz="900" dirty="0">
                <a:solidFill>
                  <a:schemeClr val="tx1">
                    <a:lumMod val="75000"/>
                    <a:lumOff val="25000"/>
                  </a:schemeClr>
                </a:solidFill>
                <a:latin typeface="+mn-ea"/>
              </a:rPr>
              <a:t>※</a:t>
            </a:r>
            <a:r>
              <a:rPr lang="ja-JP" altLang="en-US" sz="900" dirty="0">
                <a:solidFill>
                  <a:schemeClr val="tx1">
                    <a:lumMod val="75000"/>
                    <a:lumOff val="25000"/>
                  </a:schemeClr>
                </a:solidFill>
                <a:latin typeface="+mn-ea"/>
              </a:rPr>
              <a:t>実際に</a:t>
            </a:r>
            <a:r>
              <a:rPr lang="en-US" altLang="ja-JP" sz="900" dirty="0">
                <a:solidFill>
                  <a:schemeClr val="tx1">
                    <a:lumMod val="75000"/>
                    <a:lumOff val="25000"/>
                  </a:schemeClr>
                </a:solidFill>
                <a:latin typeface="+mn-ea"/>
              </a:rPr>
              <a:t>KJ</a:t>
            </a:r>
            <a:r>
              <a:rPr lang="ja-JP" altLang="en-US" sz="900" dirty="0">
                <a:solidFill>
                  <a:schemeClr val="tx1">
                    <a:lumMod val="75000"/>
                    <a:lumOff val="25000"/>
                  </a:schemeClr>
                </a:solidFill>
                <a:latin typeface="+mn-ea"/>
              </a:rPr>
              <a:t>方を活用する際は、</a:t>
            </a:r>
            <a:r>
              <a:rPr lang="en-US" altLang="ja-JP" sz="900" dirty="0">
                <a:solidFill>
                  <a:schemeClr val="tx1">
                    <a:lumMod val="75000"/>
                    <a:lumOff val="25000"/>
                  </a:schemeClr>
                </a:solidFill>
                <a:latin typeface="+mn-ea"/>
              </a:rPr>
              <a:t>PowerPoint</a:t>
            </a:r>
            <a:r>
              <a:rPr lang="ja-JP" altLang="en-US" sz="900" dirty="0">
                <a:solidFill>
                  <a:schemeClr val="tx1">
                    <a:lumMod val="75000"/>
                    <a:lumOff val="25000"/>
                  </a:schemeClr>
                </a:solidFill>
                <a:latin typeface="+mn-ea"/>
              </a:rPr>
              <a:t>で書き出すというよりも、名刺サイズほどのカードや付箋を用いて、広いスペースを使って書き出します。まとめていく際のイメージとして上図を参考にしながら、情報やアイデアの書き出しと統合に取り組んでみてください。</a:t>
            </a:r>
            <a:endParaRPr kumimoji="1" lang="ja-JP" altLang="en-US" sz="900" dirty="0">
              <a:solidFill>
                <a:schemeClr val="tx1">
                  <a:lumMod val="75000"/>
                  <a:lumOff val="25000"/>
                </a:schemeClr>
              </a:solidFill>
              <a:latin typeface="+mn-ea"/>
            </a:endParaRPr>
          </a:p>
        </p:txBody>
      </p:sp>
      <p:sp>
        <p:nvSpPr>
          <p:cNvPr id="2" name="テキスト ボックス 1">
            <a:extLst>
              <a:ext uri="{FF2B5EF4-FFF2-40B4-BE49-F238E27FC236}">
                <a16:creationId xmlns:a16="http://schemas.microsoft.com/office/drawing/2014/main" id="{93DC9CA3-D50A-4517-AD7E-BE203C46B4CB}"/>
              </a:ext>
            </a:extLst>
          </p:cNvPr>
          <p:cNvSpPr txBox="1"/>
          <p:nvPr/>
        </p:nvSpPr>
        <p:spPr>
          <a:xfrm>
            <a:off x="5762509" y="6434339"/>
            <a:ext cx="3911648" cy="215444"/>
          </a:xfrm>
          <a:prstGeom prst="rect">
            <a:avLst/>
          </a:prstGeom>
          <a:noFill/>
        </p:spPr>
        <p:txBody>
          <a:bodyPr wrap="none" rtlCol="0">
            <a:spAutoFit/>
          </a:bodyPr>
          <a:lstStyle/>
          <a:p>
            <a:r>
              <a:rPr kumimoji="1" lang="en-US" altLang="ja-JP" sz="800" dirty="0"/>
              <a:t>※</a:t>
            </a:r>
            <a:r>
              <a:rPr kumimoji="1" lang="ja-JP" altLang="en-US" sz="800" dirty="0"/>
              <a:t>「</a:t>
            </a:r>
            <a:r>
              <a:rPr kumimoji="1" lang="en-US" altLang="ja-JP" sz="800" dirty="0"/>
              <a:t>KJ</a:t>
            </a:r>
            <a:r>
              <a:rPr kumimoji="1" lang="ja-JP" altLang="en-US" sz="800" dirty="0"/>
              <a:t>法」は（株）川喜田研究所の商標登録（登録商標日本第</a:t>
            </a:r>
            <a:r>
              <a:rPr kumimoji="1" lang="en-US" altLang="ja-JP" sz="800" dirty="0"/>
              <a:t>4867036</a:t>
            </a:r>
            <a:r>
              <a:rPr kumimoji="1" lang="ja-JP" altLang="en-US" sz="800" dirty="0"/>
              <a:t>号）です。</a:t>
            </a:r>
          </a:p>
        </p:txBody>
      </p:sp>
    </p:spTree>
    <p:extLst>
      <p:ext uri="{BB962C8B-B14F-4D97-AF65-F5344CB8AC3E}">
        <p14:creationId xmlns:p14="http://schemas.microsoft.com/office/powerpoint/2010/main" val="36304876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266967"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P.179)</a:t>
            </a:r>
          </a:p>
        </p:txBody>
      </p:sp>
      <p:sp>
        <p:nvSpPr>
          <p:cNvPr id="7" name="正方形/長方形 6">
            <a:extLst>
              <a:ext uri="{FF2B5EF4-FFF2-40B4-BE49-F238E27FC236}">
                <a16:creationId xmlns:a16="http://schemas.microsoft.com/office/drawing/2014/main" id="{4C7C5123-02E7-DB48-841D-B5DD7DDA3319}"/>
              </a:ext>
            </a:extLst>
          </p:cNvPr>
          <p:cNvSpPr/>
          <p:nvPr/>
        </p:nvSpPr>
        <p:spPr>
          <a:xfrm>
            <a:off x="356841" y="696467"/>
            <a:ext cx="1530890" cy="5803830"/>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425BF65-3362-2645-975A-3DC58AD86BF4}"/>
              </a:ext>
            </a:extLst>
          </p:cNvPr>
          <p:cNvSpPr txBox="1"/>
          <p:nvPr/>
        </p:nvSpPr>
        <p:spPr>
          <a:xfrm>
            <a:off x="376749" y="2678992"/>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観察／仮説形成</a:t>
            </a:r>
            <a:endParaRPr kumimoji="1" lang="en-US" altLang="ja-JP" sz="14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9C6D23C0-7829-4F4A-A483-03F060F789DB}"/>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6297BB9-32E8-9A4C-97F8-43E16635511F}"/>
              </a:ext>
            </a:extLst>
          </p:cNvPr>
          <p:cNvCxnSpPr>
            <a:cxnSpLocks/>
          </p:cNvCxnSpPr>
          <p:nvPr/>
        </p:nvCxnSpPr>
        <p:spPr>
          <a:xfrm>
            <a:off x="356841"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8BB121-0524-4D4B-9682-6739AA77A772}"/>
              </a:ext>
            </a:extLst>
          </p:cNvPr>
          <p:cNvCxnSpPr>
            <a:cxnSpLocks/>
          </p:cNvCxnSpPr>
          <p:nvPr/>
        </p:nvCxnSpPr>
        <p:spPr>
          <a:xfrm flipV="1">
            <a:off x="9557623" y="686423"/>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C1D2436-6903-FF4A-B152-60AC4917AD51}"/>
              </a:ext>
            </a:extLst>
          </p:cNvPr>
          <p:cNvCxnSpPr>
            <a:cxnSpLocks/>
          </p:cNvCxnSpPr>
          <p:nvPr/>
        </p:nvCxnSpPr>
        <p:spPr>
          <a:xfrm flipH="1">
            <a:off x="356841" y="326217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3F09199-454E-0C4F-8C47-7E6E33F54C64}"/>
              </a:ext>
            </a:extLst>
          </p:cNvPr>
          <p:cNvCxnSpPr>
            <a:cxnSpLocks/>
          </p:cNvCxnSpPr>
          <p:nvPr/>
        </p:nvCxnSpPr>
        <p:spPr>
          <a:xfrm flipH="1">
            <a:off x="356841" y="412075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6A22BDB-9385-B84A-811F-99E6BF9B0195}"/>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99161C7-7F0F-B34D-8A05-E8C655167D3A}"/>
              </a:ext>
            </a:extLst>
          </p:cNvPr>
          <p:cNvCxnSpPr>
            <a:cxnSpLocks/>
          </p:cNvCxnSpPr>
          <p:nvPr/>
        </p:nvCxnSpPr>
        <p:spPr>
          <a:xfrm flipV="1">
            <a:off x="356841" y="686422"/>
            <a:ext cx="0" cy="580383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5155FF5-B1DB-FE43-91C1-B5C41648D42F}"/>
              </a:ext>
            </a:extLst>
          </p:cNvPr>
          <p:cNvCxnSpPr>
            <a:cxnSpLocks/>
          </p:cNvCxnSpPr>
          <p:nvPr/>
        </p:nvCxnSpPr>
        <p:spPr>
          <a:xfrm>
            <a:off x="356841" y="154500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2AC461E-A111-1B48-AB26-DE149A0DAD82}"/>
              </a:ext>
            </a:extLst>
          </p:cNvPr>
          <p:cNvSpPr txBox="1"/>
          <p:nvPr/>
        </p:nvSpPr>
        <p:spPr>
          <a:xfrm>
            <a:off x="2036471" y="787219"/>
            <a:ext cx="7341702" cy="322524"/>
          </a:xfrm>
          <a:prstGeom prst="rect">
            <a:avLst/>
          </a:prstGeom>
          <a:noFill/>
        </p:spPr>
        <p:txBody>
          <a:bodyPr wrap="square" rtlCol="0" anchor="t">
            <a:spAutoFit/>
          </a:bodyPr>
          <a:lstStyle/>
          <a:p>
            <a:pPr algn="just">
              <a:lnSpc>
                <a:spcPct val="150000"/>
              </a:lnSpc>
            </a:pPr>
            <a:r>
              <a:rPr kumimoji="1" lang="ja-JP" altLang="en-US" sz="1100" dirty="0">
                <a:solidFill>
                  <a:schemeClr val="tx1">
                    <a:lumMod val="75000"/>
                    <a:lumOff val="25000"/>
                  </a:schemeClr>
                </a:solidFill>
                <a:latin typeface="+mn-ea"/>
              </a:rPr>
              <a:t>リニューアルをきっかけとしたプロモーションがうまく機能していない原因を見つけ、改善策を考えたい</a:t>
            </a:r>
          </a:p>
        </p:txBody>
      </p:sp>
      <p:cxnSp>
        <p:nvCxnSpPr>
          <p:cNvPr id="33" name="直線コネクタ 32">
            <a:extLst>
              <a:ext uri="{FF2B5EF4-FFF2-40B4-BE49-F238E27FC236}">
                <a16:creationId xmlns:a16="http://schemas.microsoft.com/office/drawing/2014/main" id="{3DB6762E-19A3-A44B-BBFE-F32F99B8C146}"/>
              </a:ext>
            </a:extLst>
          </p:cNvPr>
          <p:cNvCxnSpPr>
            <a:cxnSpLocks/>
          </p:cNvCxnSpPr>
          <p:nvPr/>
        </p:nvCxnSpPr>
        <p:spPr>
          <a:xfrm>
            <a:off x="356841" y="240358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64B4A-02FF-0D43-9AFF-3C7C4B82D042}"/>
              </a:ext>
            </a:extLst>
          </p:cNvPr>
          <p:cNvSpPr txBox="1"/>
          <p:nvPr/>
        </p:nvSpPr>
        <p:spPr>
          <a:xfrm>
            <a:off x="376749" y="961826"/>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目的の設定</a:t>
            </a:r>
            <a:endParaRPr kumimoji="1" lang="en-US" altLang="ja-JP" sz="1400" b="1"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42A877B2-7B63-964F-A9A2-1F58DEF7D534}"/>
              </a:ext>
            </a:extLst>
          </p:cNvPr>
          <p:cNvSpPr txBox="1"/>
          <p:nvPr/>
        </p:nvSpPr>
        <p:spPr>
          <a:xfrm>
            <a:off x="376749" y="1820409"/>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情報の整理</a:t>
            </a:r>
            <a:endParaRPr kumimoji="1" lang="en-US" altLang="ja-JP" sz="1400" b="1"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5B26B5A8-EFEB-C947-B8A6-90F435F942BB}"/>
              </a:ext>
            </a:extLst>
          </p:cNvPr>
          <p:cNvSpPr txBox="1"/>
          <p:nvPr/>
        </p:nvSpPr>
        <p:spPr>
          <a:xfrm>
            <a:off x="376749" y="3537575"/>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仮説の具体化</a:t>
            </a:r>
            <a:endParaRPr kumimoji="1" lang="en-US" altLang="ja-JP" sz="1400" b="1" dirty="0">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0F8176FB-2754-BB46-A7D8-BFA7436C807D}"/>
              </a:ext>
            </a:extLst>
          </p:cNvPr>
          <p:cNvSpPr txBox="1"/>
          <p:nvPr/>
        </p:nvSpPr>
        <p:spPr>
          <a:xfrm>
            <a:off x="340038" y="5151614"/>
            <a:ext cx="1482529" cy="307777"/>
          </a:xfrm>
          <a:prstGeom prst="rect">
            <a:avLst/>
          </a:prstGeom>
          <a:noFill/>
        </p:spPr>
        <p:txBody>
          <a:bodyPr wrap="square" rtlCol="0" anchor="ctr">
            <a:spAutoFit/>
          </a:bodyPr>
          <a:lstStyle/>
          <a:p>
            <a:pPr algn="ctr"/>
            <a:r>
              <a:rPr kumimoji="1" lang="ja-JP" altLang="en-US" sz="1400" b="1" dirty="0">
                <a:solidFill>
                  <a:schemeClr val="tx1">
                    <a:lumMod val="75000"/>
                    <a:lumOff val="25000"/>
                  </a:schemeClr>
                </a:solidFill>
                <a:latin typeface="+mn-ea"/>
              </a:rPr>
              <a:t>仮説の検証</a:t>
            </a:r>
            <a:endParaRPr kumimoji="1" lang="en-US" altLang="ja-JP" sz="1400" b="1" dirty="0">
              <a:solidFill>
                <a:schemeClr val="tx1">
                  <a:lumMod val="75000"/>
                  <a:lumOff val="25000"/>
                </a:schemeClr>
              </a:solidFill>
              <a:latin typeface="+mn-ea"/>
            </a:endParaRPr>
          </a:p>
        </p:txBody>
      </p:sp>
      <p:cxnSp>
        <p:nvCxnSpPr>
          <p:cNvPr id="38" name="直線コネクタ 37">
            <a:extLst>
              <a:ext uri="{FF2B5EF4-FFF2-40B4-BE49-F238E27FC236}">
                <a16:creationId xmlns:a16="http://schemas.microsoft.com/office/drawing/2014/main" id="{F0627CC8-2FDE-2E41-872D-72ADF02BEA7B}"/>
              </a:ext>
            </a:extLst>
          </p:cNvPr>
          <p:cNvCxnSpPr>
            <a:cxnSpLocks/>
          </p:cNvCxnSpPr>
          <p:nvPr/>
        </p:nvCxnSpPr>
        <p:spPr>
          <a:xfrm flipV="1">
            <a:off x="5718405" y="4120754"/>
            <a:ext cx="0" cy="236949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F0FA8E3-A25F-1F45-8C81-BDAD21F6B3F0}"/>
              </a:ext>
            </a:extLst>
          </p:cNvPr>
          <p:cNvSpPr txBox="1"/>
          <p:nvPr/>
        </p:nvSpPr>
        <p:spPr>
          <a:xfrm>
            <a:off x="2036471" y="1645802"/>
            <a:ext cx="7341702" cy="322461"/>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店舗を改装したのに売上が伸びず、横ばい状態。改装費を考慮すると赤字である</a:t>
            </a:r>
          </a:p>
        </p:txBody>
      </p:sp>
      <p:sp>
        <p:nvSpPr>
          <p:cNvPr id="42" name="テキスト ボックス 41">
            <a:extLst>
              <a:ext uri="{FF2B5EF4-FFF2-40B4-BE49-F238E27FC236}">
                <a16:creationId xmlns:a16="http://schemas.microsoft.com/office/drawing/2014/main" id="{0F6DD71B-2F0B-A141-95B8-43F8402B6083}"/>
              </a:ext>
            </a:extLst>
          </p:cNvPr>
          <p:cNvSpPr txBox="1"/>
          <p:nvPr/>
        </p:nvSpPr>
        <p:spPr>
          <a:xfrm>
            <a:off x="2036471" y="2522390"/>
            <a:ext cx="7341702" cy="576376"/>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店舗の内装や</a:t>
            </a:r>
            <a:r>
              <a:rPr kumimoji="1" lang="en-US" altLang="ja-JP" sz="1100" dirty="0">
                <a:solidFill>
                  <a:schemeClr val="tx1">
                    <a:lumMod val="75000"/>
                    <a:lumOff val="25000"/>
                  </a:schemeClr>
                </a:solidFill>
                <a:latin typeface="+mn-ea"/>
              </a:rPr>
              <a:t>Web</a:t>
            </a:r>
            <a:r>
              <a:rPr kumimoji="1" lang="ja-JP" altLang="en-US" sz="1100">
                <a:solidFill>
                  <a:schemeClr val="tx1">
                    <a:lumMod val="75000"/>
                    <a:lumOff val="25000"/>
                  </a:schemeClr>
                </a:solidFill>
                <a:latin typeface="+mn-ea"/>
              </a:rPr>
              <a:t>サイトのテイストを一新したことで、思っていた以上に既存のコアファンが入りづらくなったのではないか。その結果、ファンの客足が遠のき、売上が下がっていると考えられる</a:t>
            </a:r>
          </a:p>
        </p:txBody>
      </p:sp>
      <p:sp>
        <p:nvSpPr>
          <p:cNvPr id="43" name="テキスト ボックス 42">
            <a:extLst>
              <a:ext uri="{FF2B5EF4-FFF2-40B4-BE49-F238E27FC236}">
                <a16:creationId xmlns:a16="http://schemas.microsoft.com/office/drawing/2014/main" id="{F2BCE47F-926A-CF40-B39C-33B42A43987D}"/>
              </a:ext>
            </a:extLst>
          </p:cNvPr>
          <p:cNvSpPr txBox="1"/>
          <p:nvPr/>
        </p:nvSpPr>
        <p:spPr>
          <a:xfrm>
            <a:off x="2036471" y="3380972"/>
            <a:ext cx="7341702" cy="576376"/>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上の仮説が正しいとすると、おそらく広告による新規客数は増えていて、既存客のリピート率が低下しているはず。また、具体的には常連の○○さんや△△さんあたりは不満を抱えていそうだ</a:t>
            </a:r>
          </a:p>
        </p:txBody>
      </p:sp>
      <p:sp>
        <p:nvSpPr>
          <p:cNvPr id="44" name="テキスト ボックス 43">
            <a:extLst>
              <a:ext uri="{FF2B5EF4-FFF2-40B4-BE49-F238E27FC236}">
                <a16:creationId xmlns:a16="http://schemas.microsoft.com/office/drawing/2014/main" id="{2C8E1AB7-4F5D-4840-AE13-E61797984186}"/>
              </a:ext>
            </a:extLst>
          </p:cNvPr>
          <p:cNvSpPr txBox="1"/>
          <p:nvPr/>
        </p:nvSpPr>
        <p:spPr>
          <a:xfrm>
            <a:off x="2036471" y="4498192"/>
            <a:ext cx="3505681" cy="1845955"/>
          </a:xfrm>
          <a:prstGeom prst="rect">
            <a:avLst/>
          </a:prstGeom>
          <a:noFill/>
        </p:spPr>
        <p:txBody>
          <a:bodyPr wrap="square" rtlCol="0">
            <a:spAutoFit/>
          </a:bodyPr>
          <a:lstStyle/>
          <a:p>
            <a:pPr algn="just">
              <a:lnSpc>
                <a:spcPct val="150000"/>
              </a:lnSpc>
            </a:pPr>
            <a:r>
              <a:rPr kumimoji="1" lang="ja-JP" altLang="en-US" sz="1100" dirty="0">
                <a:solidFill>
                  <a:schemeClr val="tx1">
                    <a:lumMod val="75000"/>
                    <a:lumOff val="25000"/>
                  </a:schemeClr>
                </a:solidFill>
                <a:latin typeface="+mn-ea"/>
              </a:rPr>
              <a:t>やはり新規客数は伸びているので、広告効果は下がっていると考えられる。一方、リピート率は下がっている。実際にヒアリングした結果、ただ雰囲気が変わっただけでなく、以前のような密な交流をしにくい雰囲気になっていることが原因で、コアなファンが他のスタジアムに流れていることがわかった。既存客へのフォローが必要</a:t>
            </a:r>
          </a:p>
        </p:txBody>
      </p:sp>
      <p:grpSp>
        <p:nvGrpSpPr>
          <p:cNvPr id="51" name="グループ化 50">
            <a:extLst>
              <a:ext uri="{FF2B5EF4-FFF2-40B4-BE49-F238E27FC236}">
                <a16:creationId xmlns:a16="http://schemas.microsoft.com/office/drawing/2014/main" id="{30E906F3-B326-8D4E-90C7-9D8695404119}"/>
              </a:ext>
            </a:extLst>
          </p:cNvPr>
          <p:cNvGrpSpPr/>
          <p:nvPr/>
        </p:nvGrpSpPr>
        <p:grpSpPr>
          <a:xfrm>
            <a:off x="2842900" y="4013103"/>
            <a:ext cx="1911792" cy="471948"/>
            <a:chOff x="2810109" y="4013103"/>
            <a:chExt cx="1911792" cy="471948"/>
          </a:xfrm>
        </p:grpSpPr>
        <p:cxnSp>
          <p:nvCxnSpPr>
            <p:cNvPr id="46" name="直線矢印コネクタ 24">
              <a:extLst>
                <a:ext uri="{FF2B5EF4-FFF2-40B4-BE49-F238E27FC236}">
                  <a16:creationId xmlns:a16="http://schemas.microsoft.com/office/drawing/2014/main" id="{199244A6-2476-F74F-A38C-8731D05D4C84}"/>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F352CCB-D42C-3441-91ED-F4E0B6C38498}"/>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a:solidFill>
                    <a:schemeClr val="tx1">
                      <a:lumMod val="75000"/>
                      <a:lumOff val="25000"/>
                    </a:schemeClr>
                  </a:solidFill>
                  <a:latin typeface="+mn-ea"/>
                </a:rPr>
                <a:t>仮説と一致する場合</a:t>
              </a:r>
            </a:p>
          </p:txBody>
        </p:sp>
      </p:grpSp>
      <p:sp>
        <p:nvSpPr>
          <p:cNvPr id="52" name="テキスト ボックス 51">
            <a:extLst>
              <a:ext uri="{FF2B5EF4-FFF2-40B4-BE49-F238E27FC236}">
                <a16:creationId xmlns:a16="http://schemas.microsoft.com/office/drawing/2014/main" id="{D4D0E8EF-9220-A54E-9893-214DF287CD4B}"/>
              </a:ext>
            </a:extLst>
          </p:cNvPr>
          <p:cNvSpPr txBox="1"/>
          <p:nvPr/>
        </p:nvSpPr>
        <p:spPr>
          <a:xfrm>
            <a:off x="5867145" y="4498192"/>
            <a:ext cx="3505681" cy="1592039"/>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調査してみたが、既存客のリピート率はむしろ上がっていて、新規客の伸び率が下がっている。</a:t>
            </a:r>
            <a:r>
              <a:rPr kumimoji="1" lang="en-US" altLang="ja-JP" sz="1100" dirty="0">
                <a:solidFill>
                  <a:schemeClr val="tx1">
                    <a:lumMod val="75000"/>
                    <a:lumOff val="25000"/>
                  </a:schemeClr>
                </a:solidFill>
                <a:latin typeface="+mn-ea"/>
              </a:rPr>
              <a:t>Web</a:t>
            </a:r>
            <a:r>
              <a:rPr kumimoji="1" lang="ja-JP" altLang="en-US" sz="1100">
                <a:solidFill>
                  <a:schemeClr val="tx1">
                    <a:lumMod val="75000"/>
                    <a:lumOff val="25000"/>
                  </a:schemeClr>
                </a:solidFill>
                <a:latin typeface="+mn-ea"/>
              </a:rPr>
              <a:t>サイトを新しくしたことで、スタジアムに対するイメージが変わり、ハードルが高く感じられているのかもしれない。そうであれば、発信する情報のテイストを修正する必要がある</a:t>
            </a:r>
          </a:p>
        </p:txBody>
      </p:sp>
      <p:grpSp>
        <p:nvGrpSpPr>
          <p:cNvPr id="53" name="グループ化 52">
            <a:extLst>
              <a:ext uri="{FF2B5EF4-FFF2-40B4-BE49-F238E27FC236}">
                <a16:creationId xmlns:a16="http://schemas.microsoft.com/office/drawing/2014/main" id="{329B08D5-F173-FC4C-9DF4-58695E592798}"/>
              </a:ext>
            </a:extLst>
          </p:cNvPr>
          <p:cNvGrpSpPr/>
          <p:nvPr/>
        </p:nvGrpSpPr>
        <p:grpSpPr>
          <a:xfrm>
            <a:off x="6673574" y="4013103"/>
            <a:ext cx="1911792" cy="471948"/>
            <a:chOff x="2810109" y="4013103"/>
            <a:chExt cx="1911792" cy="471948"/>
          </a:xfrm>
        </p:grpSpPr>
        <p:cxnSp>
          <p:nvCxnSpPr>
            <p:cNvPr id="54" name="直線矢印コネクタ 24">
              <a:extLst>
                <a:ext uri="{FF2B5EF4-FFF2-40B4-BE49-F238E27FC236}">
                  <a16:creationId xmlns:a16="http://schemas.microsoft.com/office/drawing/2014/main" id="{1C4FA897-F16C-EA46-AE18-001BE873621C}"/>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1C849704-F6B8-334A-BCCB-6DD50D4AAC16}"/>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dirty="0">
                  <a:solidFill>
                    <a:schemeClr val="tx1">
                      <a:lumMod val="75000"/>
                      <a:lumOff val="25000"/>
                    </a:schemeClr>
                  </a:solidFill>
                  <a:latin typeface="+mn-ea"/>
                </a:rPr>
                <a:t>仮説と不一致の場合</a:t>
              </a:r>
            </a:p>
          </p:txBody>
        </p:sp>
      </p:grpSp>
    </p:spTree>
    <p:extLst>
      <p:ext uri="{BB962C8B-B14F-4D97-AF65-F5344CB8AC3E}">
        <p14:creationId xmlns:p14="http://schemas.microsoft.com/office/powerpoint/2010/main" val="1878289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P.180</a:t>
            </a:r>
            <a:r>
              <a:rPr kumimoji="1" lang="ja-JP" altLang="en-US" sz="1200" b="1" dirty="0">
                <a:solidFill>
                  <a:schemeClr val="bg1"/>
                </a:solidFill>
                <a:latin typeface="+mn-ea"/>
              </a:rPr>
              <a:t>）</a:t>
            </a:r>
          </a:p>
        </p:txBody>
      </p:sp>
      <p:sp>
        <p:nvSpPr>
          <p:cNvPr id="7" name="正方形/長方形 6">
            <a:extLst>
              <a:ext uri="{FF2B5EF4-FFF2-40B4-BE49-F238E27FC236}">
                <a16:creationId xmlns:a16="http://schemas.microsoft.com/office/drawing/2014/main" id="{4C7C5123-02E7-DB48-841D-B5DD7DDA3319}"/>
              </a:ext>
            </a:extLst>
          </p:cNvPr>
          <p:cNvSpPr/>
          <p:nvPr/>
        </p:nvSpPr>
        <p:spPr>
          <a:xfrm>
            <a:off x="356841" y="696467"/>
            <a:ext cx="1530890" cy="5803830"/>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425BF65-3362-2645-975A-3DC58AD86BF4}"/>
              </a:ext>
            </a:extLst>
          </p:cNvPr>
          <p:cNvSpPr txBox="1"/>
          <p:nvPr/>
        </p:nvSpPr>
        <p:spPr>
          <a:xfrm>
            <a:off x="376749" y="2678992"/>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観察／仮説形成</a:t>
            </a:r>
            <a:endParaRPr kumimoji="1" lang="en-US" altLang="ja-JP" sz="14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9C6D23C0-7829-4F4A-A483-03F060F789DB}"/>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6297BB9-32E8-9A4C-97F8-43E16635511F}"/>
              </a:ext>
            </a:extLst>
          </p:cNvPr>
          <p:cNvCxnSpPr>
            <a:cxnSpLocks/>
          </p:cNvCxnSpPr>
          <p:nvPr/>
        </p:nvCxnSpPr>
        <p:spPr>
          <a:xfrm>
            <a:off x="356841"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8BB121-0524-4D4B-9682-6739AA77A772}"/>
              </a:ext>
            </a:extLst>
          </p:cNvPr>
          <p:cNvCxnSpPr>
            <a:cxnSpLocks/>
          </p:cNvCxnSpPr>
          <p:nvPr/>
        </p:nvCxnSpPr>
        <p:spPr>
          <a:xfrm flipV="1">
            <a:off x="9557623" y="686423"/>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C1D2436-6903-FF4A-B152-60AC4917AD51}"/>
              </a:ext>
            </a:extLst>
          </p:cNvPr>
          <p:cNvCxnSpPr>
            <a:cxnSpLocks/>
          </p:cNvCxnSpPr>
          <p:nvPr/>
        </p:nvCxnSpPr>
        <p:spPr>
          <a:xfrm flipH="1">
            <a:off x="356841" y="326217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3F09199-454E-0C4F-8C47-7E6E33F54C64}"/>
              </a:ext>
            </a:extLst>
          </p:cNvPr>
          <p:cNvCxnSpPr>
            <a:cxnSpLocks/>
          </p:cNvCxnSpPr>
          <p:nvPr/>
        </p:nvCxnSpPr>
        <p:spPr>
          <a:xfrm flipH="1">
            <a:off x="356841" y="412075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6A22BDB-9385-B84A-811F-99E6BF9B0195}"/>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99161C7-7F0F-B34D-8A05-E8C655167D3A}"/>
              </a:ext>
            </a:extLst>
          </p:cNvPr>
          <p:cNvCxnSpPr>
            <a:cxnSpLocks/>
          </p:cNvCxnSpPr>
          <p:nvPr/>
        </p:nvCxnSpPr>
        <p:spPr>
          <a:xfrm flipV="1">
            <a:off x="356841" y="686422"/>
            <a:ext cx="0" cy="580383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5155FF5-B1DB-FE43-91C1-B5C41648D42F}"/>
              </a:ext>
            </a:extLst>
          </p:cNvPr>
          <p:cNvCxnSpPr>
            <a:cxnSpLocks/>
          </p:cNvCxnSpPr>
          <p:nvPr/>
        </p:nvCxnSpPr>
        <p:spPr>
          <a:xfrm>
            <a:off x="356841" y="154500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2AC461E-A111-1B48-AB26-DE149A0DAD82}"/>
              </a:ext>
            </a:extLst>
          </p:cNvPr>
          <p:cNvSpPr txBox="1"/>
          <p:nvPr/>
        </p:nvSpPr>
        <p:spPr>
          <a:xfrm>
            <a:off x="2036471" y="787219"/>
            <a:ext cx="7341702" cy="322461"/>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売上増のために、よりよいメニューを考えたい</a:t>
            </a:r>
          </a:p>
        </p:txBody>
      </p:sp>
      <p:cxnSp>
        <p:nvCxnSpPr>
          <p:cNvPr id="33" name="直線コネクタ 32">
            <a:extLst>
              <a:ext uri="{FF2B5EF4-FFF2-40B4-BE49-F238E27FC236}">
                <a16:creationId xmlns:a16="http://schemas.microsoft.com/office/drawing/2014/main" id="{3DB6762E-19A3-A44B-BBFE-F32F99B8C146}"/>
              </a:ext>
            </a:extLst>
          </p:cNvPr>
          <p:cNvCxnSpPr>
            <a:cxnSpLocks/>
          </p:cNvCxnSpPr>
          <p:nvPr/>
        </p:nvCxnSpPr>
        <p:spPr>
          <a:xfrm>
            <a:off x="356841" y="240358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64B4A-02FF-0D43-9AFF-3C7C4B82D042}"/>
              </a:ext>
            </a:extLst>
          </p:cNvPr>
          <p:cNvSpPr txBox="1"/>
          <p:nvPr/>
        </p:nvSpPr>
        <p:spPr>
          <a:xfrm>
            <a:off x="376749" y="961826"/>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目的の設定</a:t>
            </a:r>
            <a:endParaRPr kumimoji="1" lang="en-US" altLang="ja-JP" sz="1400" b="1"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42A877B2-7B63-964F-A9A2-1F58DEF7D534}"/>
              </a:ext>
            </a:extLst>
          </p:cNvPr>
          <p:cNvSpPr txBox="1"/>
          <p:nvPr/>
        </p:nvSpPr>
        <p:spPr>
          <a:xfrm>
            <a:off x="376749" y="1820409"/>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情報の整理</a:t>
            </a:r>
            <a:endParaRPr kumimoji="1" lang="en-US" altLang="ja-JP" sz="1400" b="1"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5B26B5A8-EFEB-C947-B8A6-90F435F942BB}"/>
              </a:ext>
            </a:extLst>
          </p:cNvPr>
          <p:cNvSpPr txBox="1"/>
          <p:nvPr/>
        </p:nvSpPr>
        <p:spPr>
          <a:xfrm>
            <a:off x="376749" y="3537575"/>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仮説の具体化</a:t>
            </a:r>
            <a:endParaRPr kumimoji="1" lang="en-US" altLang="ja-JP" sz="1400" b="1" dirty="0">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0F8176FB-2754-BB46-A7D8-BFA7436C807D}"/>
              </a:ext>
            </a:extLst>
          </p:cNvPr>
          <p:cNvSpPr txBox="1"/>
          <p:nvPr/>
        </p:nvSpPr>
        <p:spPr>
          <a:xfrm>
            <a:off x="386703" y="5151614"/>
            <a:ext cx="1482529" cy="307777"/>
          </a:xfrm>
          <a:prstGeom prst="rect">
            <a:avLst/>
          </a:prstGeom>
          <a:noFill/>
        </p:spPr>
        <p:txBody>
          <a:bodyPr wrap="square" rtlCol="0" anchor="ctr">
            <a:spAutoFit/>
          </a:bodyPr>
          <a:lstStyle/>
          <a:p>
            <a:pPr algn="ctr"/>
            <a:r>
              <a:rPr kumimoji="1" lang="ja-JP" altLang="en-US" sz="1400" b="1" dirty="0">
                <a:solidFill>
                  <a:schemeClr val="tx1">
                    <a:lumMod val="75000"/>
                    <a:lumOff val="25000"/>
                  </a:schemeClr>
                </a:solidFill>
                <a:latin typeface="+mn-ea"/>
              </a:rPr>
              <a:t>仮説の検証</a:t>
            </a:r>
            <a:endParaRPr kumimoji="1" lang="en-US" altLang="ja-JP" sz="1400" b="1" dirty="0">
              <a:solidFill>
                <a:schemeClr val="tx1">
                  <a:lumMod val="75000"/>
                  <a:lumOff val="25000"/>
                </a:schemeClr>
              </a:solidFill>
              <a:latin typeface="+mn-ea"/>
            </a:endParaRPr>
          </a:p>
        </p:txBody>
      </p:sp>
      <p:cxnSp>
        <p:nvCxnSpPr>
          <p:cNvPr id="38" name="直線コネクタ 37">
            <a:extLst>
              <a:ext uri="{FF2B5EF4-FFF2-40B4-BE49-F238E27FC236}">
                <a16:creationId xmlns:a16="http://schemas.microsoft.com/office/drawing/2014/main" id="{F0627CC8-2FDE-2E41-872D-72ADF02BEA7B}"/>
              </a:ext>
            </a:extLst>
          </p:cNvPr>
          <p:cNvCxnSpPr>
            <a:cxnSpLocks/>
          </p:cNvCxnSpPr>
          <p:nvPr/>
        </p:nvCxnSpPr>
        <p:spPr>
          <a:xfrm flipV="1">
            <a:off x="5718405" y="4120754"/>
            <a:ext cx="0" cy="236949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F0FA8E3-A25F-1F45-8C81-BDAD21F6B3F0}"/>
              </a:ext>
            </a:extLst>
          </p:cNvPr>
          <p:cNvSpPr txBox="1"/>
          <p:nvPr/>
        </p:nvSpPr>
        <p:spPr>
          <a:xfrm>
            <a:off x="2036471" y="1645802"/>
            <a:ext cx="7341702" cy="576376"/>
          </a:xfrm>
          <a:prstGeom prst="rect">
            <a:avLst/>
          </a:prstGeom>
          <a:noFill/>
        </p:spPr>
        <p:txBody>
          <a:bodyPr wrap="square" rtlCol="0" anchor="t">
            <a:spAutoFit/>
          </a:bodyPr>
          <a:lstStyle/>
          <a:p>
            <a:pPr algn="just">
              <a:lnSpc>
                <a:spcPct val="150000"/>
              </a:lnSpc>
            </a:pPr>
            <a:r>
              <a:rPr kumimoji="1" lang="ja-JP" altLang="en-US" sz="1100" dirty="0">
                <a:solidFill>
                  <a:schemeClr val="tx1">
                    <a:lumMod val="75000"/>
                    <a:lumOff val="25000"/>
                  </a:schemeClr>
                </a:solidFill>
                <a:latin typeface="+mn-ea"/>
              </a:rPr>
              <a:t>既存のメニューにあるプラン</a:t>
            </a:r>
            <a:r>
              <a:rPr kumimoji="1" lang="en-US" altLang="ja-JP" sz="1100" dirty="0">
                <a:solidFill>
                  <a:schemeClr val="tx1">
                    <a:lumMod val="75000"/>
                    <a:lumOff val="25000"/>
                  </a:schemeClr>
                </a:solidFill>
                <a:latin typeface="+mn-ea"/>
              </a:rPr>
              <a:t>A</a:t>
            </a:r>
            <a:r>
              <a:rPr kumimoji="1" lang="ja-JP" altLang="en-US" sz="1100" dirty="0">
                <a:solidFill>
                  <a:schemeClr val="tx1">
                    <a:lumMod val="75000"/>
                    <a:lumOff val="25000"/>
                  </a:schemeClr>
                </a:solidFill>
                <a:latin typeface="+mn-ea"/>
              </a:rPr>
              <a:t>とプラン</a:t>
            </a:r>
            <a:r>
              <a:rPr kumimoji="1" lang="en-US" altLang="ja-JP" sz="1100" dirty="0">
                <a:solidFill>
                  <a:schemeClr val="tx1">
                    <a:lumMod val="75000"/>
                    <a:lumOff val="25000"/>
                  </a:schemeClr>
                </a:solidFill>
                <a:latin typeface="+mn-ea"/>
              </a:rPr>
              <a:t>B</a:t>
            </a:r>
            <a:r>
              <a:rPr kumimoji="1" lang="ja-JP" altLang="en-US" sz="1100" dirty="0">
                <a:solidFill>
                  <a:schemeClr val="tx1">
                    <a:lumMod val="75000"/>
                    <a:lumOff val="25000"/>
                  </a:schemeClr>
                </a:solidFill>
                <a:latin typeface="+mn-ea"/>
              </a:rPr>
              <a:t>に加え、さらに高価格のプラン</a:t>
            </a:r>
            <a:r>
              <a:rPr kumimoji="1" lang="en-US" altLang="ja-JP" sz="1100" dirty="0">
                <a:solidFill>
                  <a:schemeClr val="tx1">
                    <a:lumMod val="75000"/>
                    <a:lumOff val="25000"/>
                  </a:schemeClr>
                </a:solidFill>
                <a:latin typeface="+mn-ea"/>
              </a:rPr>
              <a:t>C</a:t>
            </a:r>
            <a:r>
              <a:rPr kumimoji="1" lang="ja-JP" altLang="en-US" sz="1100" dirty="0">
                <a:solidFill>
                  <a:schemeClr val="tx1">
                    <a:lumMod val="75000"/>
                    <a:lumOff val="25000"/>
                  </a:schemeClr>
                </a:solidFill>
                <a:latin typeface="+mn-ea"/>
              </a:rPr>
              <a:t>を用意したところ、内容を変えていないプラン</a:t>
            </a:r>
            <a:r>
              <a:rPr kumimoji="1" lang="en-US" altLang="ja-JP" sz="1100" dirty="0">
                <a:solidFill>
                  <a:schemeClr val="tx1">
                    <a:lumMod val="75000"/>
                    <a:lumOff val="25000"/>
                  </a:schemeClr>
                </a:solidFill>
                <a:latin typeface="+mn-ea"/>
              </a:rPr>
              <a:t>B</a:t>
            </a:r>
            <a:r>
              <a:rPr kumimoji="1" lang="ja-JP" altLang="en-US" sz="1100" dirty="0">
                <a:solidFill>
                  <a:schemeClr val="tx1">
                    <a:lumMod val="75000"/>
                    <a:lumOff val="25000"/>
                  </a:schemeClr>
                </a:solidFill>
                <a:latin typeface="+mn-ea"/>
              </a:rPr>
              <a:t>の売上が伸びた。結果、全体の売上が伸びた</a:t>
            </a:r>
          </a:p>
        </p:txBody>
      </p:sp>
      <p:sp>
        <p:nvSpPr>
          <p:cNvPr id="42" name="テキスト ボックス 41">
            <a:extLst>
              <a:ext uri="{FF2B5EF4-FFF2-40B4-BE49-F238E27FC236}">
                <a16:creationId xmlns:a16="http://schemas.microsoft.com/office/drawing/2014/main" id="{0F6DD71B-2F0B-A141-95B8-43F8402B6083}"/>
              </a:ext>
            </a:extLst>
          </p:cNvPr>
          <p:cNvSpPr txBox="1"/>
          <p:nvPr/>
        </p:nvSpPr>
        <p:spPr>
          <a:xfrm>
            <a:off x="2036471" y="2522390"/>
            <a:ext cx="7341702" cy="576376"/>
          </a:xfrm>
          <a:prstGeom prst="rect">
            <a:avLst/>
          </a:prstGeom>
          <a:noFill/>
        </p:spPr>
        <p:txBody>
          <a:bodyPr wrap="square" rtlCol="0" anchor="t">
            <a:spAutoFit/>
          </a:bodyPr>
          <a:lstStyle/>
          <a:p>
            <a:pPr algn="just">
              <a:lnSpc>
                <a:spcPct val="150000"/>
              </a:lnSpc>
            </a:pPr>
            <a:r>
              <a:rPr kumimoji="1" lang="ja-JP" altLang="en-US" sz="1100" dirty="0">
                <a:solidFill>
                  <a:schemeClr val="tx1">
                    <a:lumMod val="75000"/>
                    <a:lumOff val="25000"/>
                  </a:schemeClr>
                </a:solidFill>
                <a:latin typeface="+mn-ea"/>
              </a:rPr>
              <a:t>これまではプラン</a:t>
            </a:r>
            <a:r>
              <a:rPr kumimoji="1" lang="en-US" altLang="ja-JP" sz="1100" dirty="0">
                <a:solidFill>
                  <a:schemeClr val="tx1">
                    <a:lumMod val="75000"/>
                    <a:lumOff val="25000"/>
                  </a:schemeClr>
                </a:solidFill>
                <a:latin typeface="+mn-ea"/>
              </a:rPr>
              <a:t>B</a:t>
            </a:r>
            <a:r>
              <a:rPr kumimoji="1" lang="ja-JP" altLang="en-US" sz="1100" dirty="0">
                <a:solidFill>
                  <a:schemeClr val="tx1">
                    <a:lumMod val="75000"/>
                    <a:lumOff val="25000"/>
                  </a:schemeClr>
                </a:solidFill>
                <a:latin typeface="+mn-ea"/>
              </a:rPr>
              <a:t>が最高価格だったが、それより高価格のプラン</a:t>
            </a:r>
            <a:r>
              <a:rPr kumimoji="1" lang="en-US" altLang="ja-JP" sz="1100" dirty="0">
                <a:solidFill>
                  <a:schemeClr val="tx1">
                    <a:lumMod val="75000"/>
                    <a:lumOff val="25000"/>
                  </a:schemeClr>
                </a:solidFill>
                <a:latin typeface="+mn-ea"/>
              </a:rPr>
              <a:t>C</a:t>
            </a:r>
            <a:r>
              <a:rPr kumimoji="1" lang="ja-JP" altLang="en-US" sz="1100" dirty="0">
                <a:solidFill>
                  <a:schemeClr val="tx1">
                    <a:lumMod val="75000"/>
                    <a:lumOff val="25000"/>
                  </a:schemeClr>
                </a:solidFill>
                <a:latin typeface="+mn-ea"/>
              </a:rPr>
              <a:t>が登場したことにより、プラン</a:t>
            </a:r>
            <a:r>
              <a:rPr kumimoji="1" lang="en-US" altLang="ja-JP" sz="1100" dirty="0">
                <a:solidFill>
                  <a:schemeClr val="tx1">
                    <a:lumMod val="75000"/>
                    <a:lumOff val="25000"/>
                  </a:schemeClr>
                </a:solidFill>
                <a:latin typeface="+mn-ea"/>
              </a:rPr>
              <a:t>B</a:t>
            </a:r>
            <a:r>
              <a:rPr kumimoji="1" lang="ja-JP" altLang="en-US" sz="1100" dirty="0">
                <a:solidFill>
                  <a:schemeClr val="tx1">
                    <a:lumMod val="75000"/>
                    <a:lumOff val="25000"/>
                  </a:schemeClr>
                </a:solidFill>
                <a:latin typeface="+mn-ea"/>
              </a:rPr>
              <a:t>が相対的に安く感じられ、購買しやすくなったのではないか</a:t>
            </a:r>
          </a:p>
        </p:txBody>
      </p:sp>
      <p:sp>
        <p:nvSpPr>
          <p:cNvPr id="43" name="テキスト ボックス 42">
            <a:extLst>
              <a:ext uri="{FF2B5EF4-FFF2-40B4-BE49-F238E27FC236}">
                <a16:creationId xmlns:a16="http://schemas.microsoft.com/office/drawing/2014/main" id="{F2BCE47F-926A-CF40-B39C-33B42A43987D}"/>
              </a:ext>
            </a:extLst>
          </p:cNvPr>
          <p:cNvSpPr txBox="1"/>
          <p:nvPr/>
        </p:nvSpPr>
        <p:spPr>
          <a:xfrm>
            <a:off x="2036471" y="3380972"/>
            <a:ext cx="7341702" cy="576376"/>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その仮説が一般的に成り立つとすると、他のサービス</a:t>
            </a:r>
            <a:r>
              <a:rPr kumimoji="1" lang="en-US" altLang="ja-JP" sz="1100" dirty="0">
                <a:solidFill>
                  <a:schemeClr val="tx1">
                    <a:lumMod val="75000"/>
                    <a:lumOff val="25000"/>
                  </a:schemeClr>
                </a:solidFill>
                <a:latin typeface="+mn-ea"/>
              </a:rPr>
              <a:t>X</a:t>
            </a:r>
            <a:r>
              <a:rPr kumimoji="1" lang="ja-JP" altLang="en-US" sz="1100">
                <a:solidFill>
                  <a:schemeClr val="tx1">
                    <a:lumMod val="75000"/>
                    <a:lumOff val="25000"/>
                  </a:schemeClr>
                </a:solidFill>
                <a:latin typeface="+mn-ea"/>
              </a:rPr>
              <a:t>や</a:t>
            </a:r>
            <a:r>
              <a:rPr kumimoji="1" lang="en-US" altLang="ja-JP" sz="1100" dirty="0">
                <a:solidFill>
                  <a:schemeClr val="tx1">
                    <a:lumMod val="75000"/>
                    <a:lumOff val="25000"/>
                  </a:schemeClr>
                </a:solidFill>
                <a:latin typeface="+mn-ea"/>
              </a:rPr>
              <a:t>Y</a:t>
            </a:r>
            <a:r>
              <a:rPr kumimoji="1" lang="ja-JP" altLang="en-US" sz="1100">
                <a:solidFill>
                  <a:schemeClr val="tx1">
                    <a:lumMod val="75000"/>
                    <a:lumOff val="25000"/>
                  </a:schemeClr>
                </a:solidFill>
                <a:latin typeface="+mn-ea"/>
              </a:rPr>
              <a:t>についても、同じように高いプランを用意することで、真ん中のプランの販売数や購買率が上昇するはずだ</a:t>
            </a:r>
          </a:p>
        </p:txBody>
      </p:sp>
      <p:sp>
        <p:nvSpPr>
          <p:cNvPr id="44" name="テキスト ボックス 43">
            <a:extLst>
              <a:ext uri="{FF2B5EF4-FFF2-40B4-BE49-F238E27FC236}">
                <a16:creationId xmlns:a16="http://schemas.microsoft.com/office/drawing/2014/main" id="{2C8E1AB7-4F5D-4840-AE13-E61797984186}"/>
              </a:ext>
            </a:extLst>
          </p:cNvPr>
          <p:cNvSpPr txBox="1"/>
          <p:nvPr/>
        </p:nvSpPr>
        <p:spPr>
          <a:xfrm>
            <a:off x="2036471" y="4498192"/>
            <a:ext cx="3505681" cy="1338123"/>
          </a:xfrm>
          <a:prstGeom prst="rect">
            <a:avLst/>
          </a:prstGeom>
          <a:noFill/>
        </p:spPr>
        <p:txBody>
          <a:bodyPr wrap="square" rtlCol="0">
            <a:spAutoFit/>
          </a:bodyPr>
          <a:lstStyle/>
          <a:p>
            <a:pPr algn="just">
              <a:lnSpc>
                <a:spcPct val="150000"/>
              </a:lnSpc>
            </a:pPr>
            <a:r>
              <a:rPr kumimoji="1" lang="en-US" altLang="ja-JP" sz="1100" dirty="0">
                <a:solidFill>
                  <a:schemeClr val="tx1">
                    <a:lumMod val="75000"/>
                    <a:lumOff val="25000"/>
                  </a:schemeClr>
                </a:solidFill>
                <a:latin typeface="+mn-ea"/>
              </a:rPr>
              <a:t>X</a:t>
            </a:r>
            <a:r>
              <a:rPr kumimoji="1" lang="ja-JP" altLang="en-US" sz="1100" dirty="0">
                <a:solidFill>
                  <a:schemeClr val="tx1">
                    <a:lumMod val="75000"/>
                    <a:lumOff val="25000"/>
                  </a:schemeClr>
                </a:solidFill>
                <a:latin typeface="+mn-ea"/>
              </a:rPr>
              <a:t>や</a:t>
            </a:r>
            <a:r>
              <a:rPr kumimoji="1" lang="en-US" altLang="ja-JP" sz="1100" dirty="0">
                <a:solidFill>
                  <a:schemeClr val="tx1">
                    <a:lumMod val="75000"/>
                    <a:lumOff val="25000"/>
                  </a:schemeClr>
                </a:solidFill>
                <a:latin typeface="+mn-ea"/>
              </a:rPr>
              <a:t>Y</a:t>
            </a:r>
            <a:r>
              <a:rPr kumimoji="1" lang="ja-JP" altLang="en-US" sz="1100" dirty="0">
                <a:solidFill>
                  <a:schemeClr val="tx1">
                    <a:lumMod val="75000"/>
                    <a:lumOff val="25000"/>
                  </a:schemeClr>
                </a:solidFill>
                <a:latin typeface="+mn-ea"/>
              </a:rPr>
              <a:t>でも高価格のプランを用意してみると、既存のプランの売上が増加した。よって、仮説は正しいと考えられる。今後展開するサービスでも、売りたいプランよりもう一段階高価格のプランを用意するべきである</a:t>
            </a:r>
          </a:p>
        </p:txBody>
      </p:sp>
      <p:grpSp>
        <p:nvGrpSpPr>
          <p:cNvPr id="51" name="グループ化 50">
            <a:extLst>
              <a:ext uri="{FF2B5EF4-FFF2-40B4-BE49-F238E27FC236}">
                <a16:creationId xmlns:a16="http://schemas.microsoft.com/office/drawing/2014/main" id="{30E906F3-B326-8D4E-90C7-9D8695404119}"/>
              </a:ext>
            </a:extLst>
          </p:cNvPr>
          <p:cNvGrpSpPr/>
          <p:nvPr/>
        </p:nvGrpSpPr>
        <p:grpSpPr>
          <a:xfrm>
            <a:off x="2842900" y="4013103"/>
            <a:ext cx="1911792" cy="471948"/>
            <a:chOff x="2810109" y="4013103"/>
            <a:chExt cx="1911792" cy="471948"/>
          </a:xfrm>
        </p:grpSpPr>
        <p:cxnSp>
          <p:nvCxnSpPr>
            <p:cNvPr id="46" name="直線矢印コネクタ 24">
              <a:extLst>
                <a:ext uri="{FF2B5EF4-FFF2-40B4-BE49-F238E27FC236}">
                  <a16:creationId xmlns:a16="http://schemas.microsoft.com/office/drawing/2014/main" id="{199244A6-2476-F74F-A38C-8731D05D4C84}"/>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F352CCB-D42C-3441-91ED-F4E0B6C38498}"/>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a:solidFill>
                    <a:schemeClr val="tx1">
                      <a:lumMod val="75000"/>
                      <a:lumOff val="25000"/>
                    </a:schemeClr>
                  </a:solidFill>
                  <a:latin typeface="+mn-ea"/>
                </a:rPr>
                <a:t>仮説と一致する場合</a:t>
              </a:r>
            </a:p>
          </p:txBody>
        </p:sp>
      </p:grpSp>
      <p:sp>
        <p:nvSpPr>
          <p:cNvPr id="52" name="テキスト ボックス 51">
            <a:extLst>
              <a:ext uri="{FF2B5EF4-FFF2-40B4-BE49-F238E27FC236}">
                <a16:creationId xmlns:a16="http://schemas.microsoft.com/office/drawing/2014/main" id="{D4D0E8EF-9220-A54E-9893-214DF287CD4B}"/>
              </a:ext>
            </a:extLst>
          </p:cNvPr>
          <p:cNvSpPr txBox="1"/>
          <p:nvPr/>
        </p:nvSpPr>
        <p:spPr>
          <a:xfrm>
            <a:off x="5867145" y="4498192"/>
            <a:ext cx="3505681" cy="1338123"/>
          </a:xfrm>
          <a:prstGeom prst="rect">
            <a:avLst/>
          </a:prstGeom>
          <a:noFill/>
        </p:spPr>
        <p:txBody>
          <a:bodyPr wrap="square" rtlCol="0">
            <a:spAutoFit/>
          </a:bodyPr>
          <a:lstStyle/>
          <a:p>
            <a:pPr algn="just">
              <a:lnSpc>
                <a:spcPct val="150000"/>
              </a:lnSpc>
            </a:pPr>
            <a:r>
              <a:rPr kumimoji="1" lang="en-US" altLang="ja-JP" sz="1100" dirty="0">
                <a:solidFill>
                  <a:schemeClr val="tx1">
                    <a:lumMod val="75000"/>
                    <a:lumOff val="25000"/>
                  </a:schemeClr>
                </a:solidFill>
                <a:latin typeface="+mn-ea"/>
              </a:rPr>
              <a:t>X</a:t>
            </a:r>
            <a:r>
              <a:rPr kumimoji="1" lang="ja-JP" altLang="en-US" sz="1100">
                <a:solidFill>
                  <a:schemeClr val="tx1">
                    <a:lumMod val="75000"/>
                    <a:lumOff val="25000"/>
                  </a:schemeClr>
                </a:solidFill>
                <a:latin typeface="+mn-ea"/>
              </a:rPr>
              <a:t>や</a:t>
            </a:r>
            <a:r>
              <a:rPr kumimoji="1" lang="en-US" altLang="ja-JP" sz="1100" dirty="0">
                <a:solidFill>
                  <a:schemeClr val="tx1">
                    <a:lumMod val="75000"/>
                    <a:lumOff val="25000"/>
                  </a:schemeClr>
                </a:solidFill>
                <a:latin typeface="+mn-ea"/>
              </a:rPr>
              <a:t>Y</a:t>
            </a:r>
            <a:r>
              <a:rPr kumimoji="1" lang="ja-JP" altLang="en-US" sz="1100">
                <a:solidFill>
                  <a:schemeClr val="tx1">
                    <a:lumMod val="75000"/>
                    <a:lumOff val="25000"/>
                  </a:schemeClr>
                </a:solidFill>
                <a:latin typeface="+mn-ea"/>
              </a:rPr>
              <a:t>でも高価格のプランを用意してみたが、違いは見られなかった。メニュー構成の違いによって販売数が伸びたのではなく、メニュー表の見せ方を刷新したことにより、魅力が伝わりやすくなったのかもしれない。新旧の見せ方を比較してみる必要がある</a:t>
            </a:r>
          </a:p>
        </p:txBody>
      </p:sp>
      <p:grpSp>
        <p:nvGrpSpPr>
          <p:cNvPr id="53" name="グループ化 52">
            <a:extLst>
              <a:ext uri="{FF2B5EF4-FFF2-40B4-BE49-F238E27FC236}">
                <a16:creationId xmlns:a16="http://schemas.microsoft.com/office/drawing/2014/main" id="{329B08D5-F173-FC4C-9DF4-58695E592798}"/>
              </a:ext>
            </a:extLst>
          </p:cNvPr>
          <p:cNvGrpSpPr/>
          <p:nvPr/>
        </p:nvGrpSpPr>
        <p:grpSpPr>
          <a:xfrm>
            <a:off x="6673574" y="4013103"/>
            <a:ext cx="1911792" cy="471948"/>
            <a:chOff x="2810109" y="4013103"/>
            <a:chExt cx="1911792" cy="471948"/>
          </a:xfrm>
        </p:grpSpPr>
        <p:cxnSp>
          <p:nvCxnSpPr>
            <p:cNvPr id="54" name="直線矢印コネクタ 24">
              <a:extLst>
                <a:ext uri="{FF2B5EF4-FFF2-40B4-BE49-F238E27FC236}">
                  <a16:creationId xmlns:a16="http://schemas.microsoft.com/office/drawing/2014/main" id="{1C4FA897-F16C-EA46-AE18-001BE873621C}"/>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1C849704-F6B8-334A-BCCB-6DD50D4AAC16}"/>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dirty="0">
                  <a:solidFill>
                    <a:schemeClr val="tx1">
                      <a:lumMod val="75000"/>
                      <a:lumOff val="25000"/>
                    </a:schemeClr>
                  </a:solidFill>
                  <a:latin typeface="+mn-ea"/>
                </a:rPr>
                <a:t>仮説と不一致の場合</a:t>
              </a:r>
            </a:p>
          </p:txBody>
        </p:sp>
      </p:grpSp>
    </p:spTree>
    <p:extLst>
      <p:ext uri="{BB962C8B-B14F-4D97-AF65-F5344CB8AC3E}">
        <p14:creationId xmlns:p14="http://schemas.microsoft.com/office/powerpoint/2010/main" val="256488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1</a:t>
            </a:r>
            <a:r>
              <a:rPr kumimoji="1" lang="ja-JP" altLang="en-US" sz="1200" b="1" dirty="0">
                <a:solidFill>
                  <a:schemeClr val="bg1"/>
                </a:solidFill>
                <a:latin typeface="+mn-ea"/>
              </a:rPr>
              <a:t>（</a:t>
            </a:r>
            <a:r>
              <a:rPr kumimoji="1" lang="en-US" altLang="ja-JP" sz="1200" b="1" dirty="0">
                <a:solidFill>
                  <a:schemeClr val="bg1"/>
                </a:solidFill>
                <a:latin typeface="+mn-ea"/>
              </a:rPr>
              <a:t>P.181</a:t>
            </a:r>
            <a:r>
              <a:rPr kumimoji="1" lang="ja-JP" altLang="en-US" sz="1200" b="1" dirty="0">
                <a:solidFill>
                  <a:schemeClr val="bg1"/>
                </a:solidFill>
                <a:latin typeface="+mn-ea"/>
              </a:rPr>
              <a:t>）</a:t>
            </a:r>
          </a:p>
        </p:txBody>
      </p:sp>
      <p:sp>
        <p:nvSpPr>
          <p:cNvPr id="7" name="正方形/長方形 6">
            <a:extLst>
              <a:ext uri="{FF2B5EF4-FFF2-40B4-BE49-F238E27FC236}">
                <a16:creationId xmlns:a16="http://schemas.microsoft.com/office/drawing/2014/main" id="{4C7C5123-02E7-DB48-841D-B5DD7DDA3319}"/>
              </a:ext>
            </a:extLst>
          </p:cNvPr>
          <p:cNvSpPr/>
          <p:nvPr/>
        </p:nvSpPr>
        <p:spPr>
          <a:xfrm>
            <a:off x="356841" y="696467"/>
            <a:ext cx="1530890" cy="5803830"/>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425BF65-3362-2645-975A-3DC58AD86BF4}"/>
              </a:ext>
            </a:extLst>
          </p:cNvPr>
          <p:cNvSpPr txBox="1"/>
          <p:nvPr/>
        </p:nvSpPr>
        <p:spPr>
          <a:xfrm>
            <a:off x="376749" y="2678992"/>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観察／仮説形成</a:t>
            </a:r>
            <a:endParaRPr kumimoji="1" lang="en-US" altLang="ja-JP" sz="1400" b="1" dirty="0">
              <a:solidFill>
                <a:schemeClr val="tx1">
                  <a:lumMod val="75000"/>
                  <a:lumOff val="25000"/>
                </a:schemeClr>
              </a:solidFill>
              <a:latin typeface="+mn-ea"/>
            </a:endParaRPr>
          </a:p>
        </p:txBody>
      </p:sp>
      <p:cxnSp>
        <p:nvCxnSpPr>
          <p:cNvPr id="12" name="直線コネクタ 11">
            <a:extLst>
              <a:ext uri="{FF2B5EF4-FFF2-40B4-BE49-F238E27FC236}">
                <a16:creationId xmlns:a16="http://schemas.microsoft.com/office/drawing/2014/main" id="{9C6D23C0-7829-4F4A-A483-03F060F789DB}"/>
              </a:ext>
            </a:extLst>
          </p:cNvPr>
          <p:cNvCxnSpPr>
            <a:cxnSpLocks/>
          </p:cNvCxnSpPr>
          <p:nvPr/>
        </p:nvCxnSpPr>
        <p:spPr>
          <a:xfrm flipV="1">
            <a:off x="1879186" y="686422"/>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6297BB9-32E8-9A4C-97F8-43E16635511F}"/>
              </a:ext>
            </a:extLst>
          </p:cNvPr>
          <p:cNvCxnSpPr>
            <a:cxnSpLocks/>
          </p:cNvCxnSpPr>
          <p:nvPr/>
        </p:nvCxnSpPr>
        <p:spPr>
          <a:xfrm>
            <a:off x="356841"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8BB121-0524-4D4B-9682-6739AA77A772}"/>
              </a:ext>
            </a:extLst>
          </p:cNvPr>
          <p:cNvCxnSpPr>
            <a:cxnSpLocks/>
          </p:cNvCxnSpPr>
          <p:nvPr/>
        </p:nvCxnSpPr>
        <p:spPr>
          <a:xfrm flipV="1">
            <a:off x="9557623" y="686423"/>
            <a:ext cx="0" cy="580383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C1D2436-6903-FF4A-B152-60AC4917AD51}"/>
              </a:ext>
            </a:extLst>
          </p:cNvPr>
          <p:cNvCxnSpPr>
            <a:cxnSpLocks/>
          </p:cNvCxnSpPr>
          <p:nvPr/>
        </p:nvCxnSpPr>
        <p:spPr>
          <a:xfrm flipH="1">
            <a:off x="356841" y="3262171"/>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3F09199-454E-0C4F-8C47-7E6E33F54C64}"/>
              </a:ext>
            </a:extLst>
          </p:cNvPr>
          <p:cNvCxnSpPr>
            <a:cxnSpLocks/>
          </p:cNvCxnSpPr>
          <p:nvPr/>
        </p:nvCxnSpPr>
        <p:spPr>
          <a:xfrm flipH="1">
            <a:off x="356841" y="412075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6A22BDB-9385-B84A-811F-99E6BF9B0195}"/>
              </a:ext>
            </a:extLst>
          </p:cNvPr>
          <p:cNvCxnSpPr>
            <a:cxnSpLocks/>
          </p:cNvCxnSpPr>
          <p:nvPr/>
        </p:nvCxnSpPr>
        <p:spPr>
          <a:xfrm flipH="1">
            <a:off x="356841" y="649025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99161C7-7F0F-B34D-8A05-E8C655167D3A}"/>
              </a:ext>
            </a:extLst>
          </p:cNvPr>
          <p:cNvCxnSpPr>
            <a:cxnSpLocks/>
          </p:cNvCxnSpPr>
          <p:nvPr/>
        </p:nvCxnSpPr>
        <p:spPr>
          <a:xfrm flipV="1">
            <a:off x="356841" y="686422"/>
            <a:ext cx="0" cy="580383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5155FF5-B1DB-FE43-91C1-B5C41648D42F}"/>
              </a:ext>
            </a:extLst>
          </p:cNvPr>
          <p:cNvCxnSpPr>
            <a:cxnSpLocks/>
          </p:cNvCxnSpPr>
          <p:nvPr/>
        </p:nvCxnSpPr>
        <p:spPr>
          <a:xfrm>
            <a:off x="356841" y="154500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72AC461E-A111-1B48-AB26-DE149A0DAD82}"/>
              </a:ext>
            </a:extLst>
          </p:cNvPr>
          <p:cNvSpPr txBox="1"/>
          <p:nvPr/>
        </p:nvSpPr>
        <p:spPr>
          <a:xfrm>
            <a:off x="2036471" y="787219"/>
            <a:ext cx="7341702" cy="322461"/>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マーケティング施策の課題をあぶり出したい</a:t>
            </a:r>
          </a:p>
        </p:txBody>
      </p:sp>
      <p:cxnSp>
        <p:nvCxnSpPr>
          <p:cNvPr id="33" name="直線コネクタ 32">
            <a:extLst>
              <a:ext uri="{FF2B5EF4-FFF2-40B4-BE49-F238E27FC236}">
                <a16:creationId xmlns:a16="http://schemas.microsoft.com/office/drawing/2014/main" id="{3DB6762E-19A3-A44B-BBFE-F32F99B8C146}"/>
              </a:ext>
            </a:extLst>
          </p:cNvPr>
          <p:cNvCxnSpPr>
            <a:cxnSpLocks/>
          </p:cNvCxnSpPr>
          <p:nvPr/>
        </p:nvCxnSpPr>
        <p:spPr>
          <a:xfrm>
            <a:off x="356841" y="2403589"/>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64B4A-02FF-0D43-9AFF-3C7C4B82D042}"/>
              </a:ext>
            </a:extLst>
          </p:cNvPr>
          <p:cNvSpPr txBox="1"/>
          <p:nvPr/>
        </p:nvSpPr>
        <p:spPr>
          <a:xfrm>
            <a:off x="376749" y="961826"/>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目的の設定</a:t>
            </a:r>
            <a:endParaRPr kumimoji="1" lang="en-US" altLang="ja-JP" sz="1400" b="1" dirty="0">
              <a:solidFill>
                <a:schemeClr val="tx1">
                  <a:lumMod val="75000"/>
                  <a:lumOff val="25000"/>
                </a:schemeClr>
              </a:solidFill>
              <a:latin typeface="+mn-ea"/>
            </a:endParaRPr>
          </a:p>
        </p:txBody>
      </p:sp>
      <p:sp>
        <p:nvSpPr>
          <p:cNvPr id="35" name="テキスト ボックス 34">
            <a:extLst>
              <a:ext uri="{FF2B5EF4-FFF2-40B4-BE49-F238E27FC236}">
                <a16:creationId xmlns:a16="http://schemas.microsoft.com/office/drawing/2014/main" id="{42A877B2-7B63-964F-A9A2-1F58DEF7D534}"/>
              </a:ext>
            </a:extLst>
          </p:cNvPr>
          <p:cNvSpPr txBox="1"/>
          <p:nvPr/>
        </p:nvSpPr>
        <p:spPr>
          <a:xfrm>
            <a:off x="376749" y="1820409"/>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情報の整理</a:t>
            </a:r>
            <a:endParaRPr kumimoji="1" lang="en-US" altLang="ja-JP" sz="1400" b="1" dirty="0">
              <a:solidFill>
                <a:schemeClr val="tx1">
                  <a:lumMod val="75000"/>
                  <a:lumOff val="25000"/>
                </a:schemeClr>
              </a:solidFill>
              <a:latin typeface="+mn-ea"/>
            </a:endParaRPr>
          </a:p>
        </p:txBody>
      </p:sp>
      <p:sp>
        <p:nvSpPr>
          <p:cNvPr id="36" name="テキスト ボックス 35">
            <a:extLst>
              <a:ext uri="{FF2B5EF4-FFF2-40B4-BE49-F238E27FC236}">
                <a16:creationId xmlns:a16="http://schemas.microsoft.com/office/drawing/2014/main" id="{5B26B5A8-EFEB-C947-B8A6-90F435F942BB}"/>
              </a:ext>
            </a:extLst>
          </p:cNvPr>
          <p:cNvSpPr txBox="1"/>
          <p:nvPr/>
        </p:nvSpPr>
        <p:spPr>
          <a:xfrm>
            <a:off x="376749" y="3537575"/>
            <a:ext cx="1482529" cy="307777"/>
          </a:xfrm>
          <a:prstGeom prst="rect">
            <a:avLst/>
          </a:prstGeom>
          <a:noFill/>
        </p:spPr>
        <p:txBody>
          <a:bodyPr wrap="square" rtlCol="0" anchor="ctr">
            <a:spAutoFit/>
          </a:bodyPr>
          <a:lstStyle/>
          <a:p>
            <a:pPr algn="ctr"/>
            <a:r>
              <a:rPr kumimoji="1" lang="ja-JP" altLang="en-US" sz="1400" b="1">
                <a:solidFill>
                  <a:schemeClr val="tx1">
                    <a:lumMod val="75000"/>
                    <a:lumOff val="25000"/>
                  </a:schemeClr>
                </a:solidFill>
                <a:latin typeface="+mn-ea"/>
              </a:rPr>
              <a:t>仮説の具体化</a:t>
            </a:r>
            <a:endParaRPr kumimoji="1" lang="en-US" altLang="ja-JP" sz="1400" b="1" dirty="0">
              <a:solidFill>
                <a:schemeClr val="tx1">
                  <a:lumMod val="75000"/>
                  <a:lumOff val="25000"/>
                </a:schemeClr>
              </a:solidFill>
              <a:latin typeface="+mn-ea"/>
            </a:endParaRPr>
          </a:p>
        </p:txBody>
      </p:sp>
      <p:sp>
        <p:nvSpPr>
          <p:cNvPr id="37" name="テキスト ボックス 36">
            <a:extLst>
              <a:ext uri="{FF2B5EF4-FFF2-40B4-BE49-F238E27FC236}">
                <a16:creationId xmlns:a16="http://schemas.microsoft.com/office/drawing/2014/main" id="{0F8176FB-2754-BB46-A7D8-BFA7436C807D}"/>
              </a:ext>
            </a:extLst>
          </p:cNvPr>
          <p:cNvSpPr txBox="1"/>
          <p:nvPr/>
        </p:nvSpPr>
        <p:spPr>
          <a:xfrm>
            <a:off x="386703" y="5151614"/>
            <a:ext cx="1482529" cy="307777"/>
          </a:xfrm>
          <a:prstGeom prst="rect">
            <a:avLst/>
          </a:prstGeom>
          <a:noFill/>
        </p:spPr>
        <p:txBody>
          <a:bodyPr wrap="square" rtlCol="0" anchor="ctr">
            <a:spAutoFit/>
          </a:bodyPr>
          <a:lstStyle/>
          <a:p>
            <a:pPr algn="ctr"/>
            <a:r>
              <a:rPr kumimoji="1" lang="ja-JP" altLang="en-US" sz="1400" b="1" dirty="0">
                <a:solidFill>
                  <a:schemeClr val="tx1">
                    <a:lumMod val="75000"/>
                    <a:lumOff val="25000"/>
                  </a:schemeClr>
                </a:solidFill>
                <a:latin typeface="+mn-ea"/>
              </a:rPr>
              <a:t>仮説の検証</a:t>
            </a:r>
            <a:endParaRPr kumimoji="1" lang="en-US" altLang="ja-JP" sz="1400" b="1" dirty="0">
              <a:solidFill>
                <a:schemeClr val="tx1">
                  <a:lumMod val="75000"/>
                  <a:lumOff val="25000"/>
                </a:schemeClr>
              </a:solidFill>
              <a:latin typeface="+mn-ea"/>
            </a:endParaRPr>
          </a:p>
        </p:txBody>
      </p:sp>
      <p:cxnSp>
        <p:nvCxnSpPr>
          <p:cNvPr id="38" name="直線コネクタ 37">
            <a:extLst>
              <a:ext uri="{FF2B5EF4-FFF2-40B4-BE49-F238E27FC236}">
                <a16:creationId xmlns:a16="http://schemas.microsoft.com/office/drawing/2014/main" id="{F0627CC8-2FDE-2E41-872D-72ADF02BEA7B}"/>
              </a:ext>
            </a:extLst>
          </p:cNvPr>
          <p:cNvCxnSpPr>
            <a:cxnSpLocks/>
          </p:cNvCxnSpPr>
          <p:nvPr/>
        </p:nvCxnSpPr>
        <p:spPr>
          <a:xfrm flipV="1">
            <a:off x="5718405" y="4120754"/>
            <a:ext cx="0" cy="236949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F0FA8E3-A25F-1F45-8C81-BDAD21F6B3F0}"/>
              </a:ext>
            </a:extLst>
          </p:cNvPr>
          <p:cNvSpPr txBox="1"/>
          <p:nvPr/>
        </p:nvSpPr>
        <p:spPr>
          <a:xfrm>
            <a:off x="2036471" y="1645802"/>
            <a:ext cx="7341702" cy="322461"/>
          </a:xfrm>
          <a:prstGeom prst="rect">
            <a:avLst/>
          </a:prstGeom>
          <a:noFill/>
        </p:spPr>
        <p:txBody>
          <a:bodyPr wrap="square" rtlCol="0" anchor="t">
            <a:spAutoFit/>
          </a:bodyPr>
          <a:lstStyle/>
          <a:p>
            <a:pPr algn="just">
              <a:lnSpc>
                <a:spcPct val="150000"/>
              </a:lnSpc>
            </a:pPr>
            <a:r>
              <a:rPr kumimoji="1" lang="ja-JP" altLang="en-US" sz="1100">
                <a:solidFill>
                  <a:schemeClr val="tx1">
                    <a:lumMod val="75000"/>
                    <a:lumOff val="25000"/>
                  </a:schemeClr>
                </a:solidFill>
                <a:latin typeface="+mn-ea"/>
              </a:rPr>
              <a:t>価格が高いという声を耳にした。実際、自社の商品はおそらく相場より高い</a:t>
            </a:r>
          </a:p>
        </p:txBody>
      </p:sp>
      <p:sp>
        <p:nvSpPr>
          <p:cNvPr id="42" name="テキスト ボックス 41">
            <a:extLst>
              <a:ext uri="{FF2B5EF4-FFF2-40B4-BE49-F238E27FC236}">
                <a16:creationId xmlns:a16="http://schemas.microsoft.com/office/drawing/2014/main" id="{0F6DD71B-2F0B-A141-95B8-43F8402B6083}"/>
              </a:ext>
            </a:extLst>
          </p:cNvPr>
          <p:cNvSpPr txBox="1"/>
          <p:nvPr/>
        </p:nvSpPr>
        <p:spPr>
          <a:xfrm>
            <a:off x="2036471" y="2522390"/>
            <a:ext cx="7341702" cy="576376"/>
          </a:xfrm>
          <a:prstGeom prst="rect">
            <a:avLst/>
          </a:prstGeom>
          <a:noFill/>
        </p:spPr>
        <p:txBody>
          <a:bodyPr wrap="square" rtlCol="0" anchor="t">
            <a:spAutoFit/>
          </a:bodyPr>
          <a:lstStyle/>
          <a:p>
            <a:pPr algn="just">
              <a:lnSpc>
                <a:spcPct val="150000"/>
              </a:lnSpc>
            </a:pPr>
            <a:r>
              <a:rPr kumimoji="1" lang="ja-JP" altLang="en-US" sz="1100" dirty="0">
                <a:solidFill>
                  <a:schemeClr val="tx1">
                    <a:lumMod val="75000"/>
                    <a:lumOff val="25000"/>
                  </a:schemeClr>
                </a:solidFill>
                <a:latin typeface="+mn-ea"/>
              </a:rPr>
              <a:t>自社が商品をリリースした当初と比べれば競合も増えており、低価格でサービスを提供する競合も出てきている。そうした競合他社の情報と比較され、自社商品に対して高いと感じる人が増加していると考えられる</a:t>
            </a:r>
          </a:p>
        </p:txBody>
      </p:sp>
      <p:sp>
        <p:nvSpPr>
          <p:cNvPr id="43" name="テキスト ボックス 42">
            <a:extLst>
              <a:ext uri="{FF2B5EF4-FFF2-40B4-BE49-F238E27FC236}">
                <a16:creationId xmlns:a16="http://schemas.microsoft.com/office/drawing/2014/main" id="{F2BCE47F-926A-CF40-B39C-33B42A43987D}"/>
              </a:ext>
            </a:extLst>
          </p:cNvPr>
          <p:cNvSpPr txBox="1"/>
          <p:nvPr/>
        </p:nvSpPr>
        <p:spPr>
          <a:xfrm>
            <a:off x="2036471" y="3380972"/>
            <a:ext cx="7341702" cy="576376"/>
          </a:xfrm>
          <a:prstGeom prst="rect">
            <a:avLst/>
          </a:prstGeom>
          <a:noFill/>
        </p:spPr>
        <p:txBody>
          <a:bodyPr wrap="square" rtlCol="0" anchor="t">
            <a:spAutoFit/>
          </a:bodyPr>
          <a:lstStyle/>
          <a:p>
            <a:pPr algn="just">
              <a:lnSpc>
                <a:spcPct val="150000"/>
              </a:lnSpc>
            </a:pPr>
            <a:r>
              <a:rPr kumimoji="1" lang="ja-JP" altLang="en-US" sz="1100" dirty="0">
                <a:solidFill>
                  <a:schemeClr val="tx1">
                    <a:lumMod val="75000"/>
                    <a:lumOff val="25000"/>
                  </a:schemeClr>
                </a:solidFill>
                <a:latin typeface="+mn-ea"/>
              </a:rPr>
              <a:t>競合他社の価格戦略を調査する。また、顧客への満足度調査の中で価格についてアンケートを取る。低価格戦略をとっている競合が人気があるはず。また、顧客へのアンケートでは、自社の価格面に対する満足度が低いだろう</a:t>
            </a:r>
          </a:p>
        </p:txBody>
      </p:sp>
      <p:sp>
        <p:nvSpPr>
          <p:cNvPr id="44" name="テキスト ボックス 43">
            <a:extLst>
              <a:ext uri="{FF2B5EF4-FFF2-40B4-BE49-F238E27FC236}">
                <a16:creationId xmlns:a16="http://schemas.microsoft.com/office/drawing/2014/main" id="{2C8E1AB7-4F5D-4840-AE13-E61797984186}"/>
              </a:ext>
            </a:extLst>
          </p:cNvPr>
          <p:cNvSpPr txBox="1"/>
          <p:nvPr/>
        </p:nvSpPr>
        <p:spPr>
          <a:xfrm>
            <a:off x="2036471" y="4498192"/>
            <a:ext cx="3505681" cy="1592039"/>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調査してみた結果、相場はかなり下がっている。実際、自社のサービスを利用し続けている顧客でも、価格の満足度が低いことがわかった。また、サブスクリプション型（定額サービス）のメニューを展開している競合が増えており、自社も料金プランを見直す必要がある</a:t>
            </a:r>
          </a:p>
        </p:txBody>
      </p:sp>
      <p:grpSp>
        <p:nvGrpSpPr>
          <p:cNvPr id="51" name="グループ化 50">
            <a:extLst>
              <a:ext uri="{FF2B5EF4-FFF2-40B4-BE49-F238E27FC236}">
                <a16:creationId xmlns:a16="http://schemas.microsoft.com/office/drawing/2014/main" id="{30E906F3-B326-8D4E-90C7-9D8695404119}"/>
              </a:ext>
            </a:extLst>
          </p:cNvPr>
          <p:cNvGrpSpPr/>
          <p:nvPr/>
        </p:nvGrpSpPr>
        <p:grpSpPr>
          <a:xfrm>
            <a:off x="2842900" y="4013103"/>
            <a:ext cx="1911792" cy="471948"/>
            <a:chOff x="2810109" y="4013103"/>
            <a:chExt cx="1911792" cy="471948"/>
          </a:xfrm>
        </p:grpSpPr>
        <p:cxnSp>
          <p:nvCxnSpPr>
            <p:cNvPr id="46" name="直線矢印コネクタ 24">
              <a:extLst>
                <a:ext uri="{FF2B5EF4-FFF2-40B4-BE49-F238E27FC236}">
                  <a16:creationId xmlns:a16="http://schemas.microsoft.com/office/drawing/2014/main" id="{199244A6-2476-F74F-A38C-8731D05D4C84}"/>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F352CCB-D42C-3441-91ED-F4E0B6C38498}"/>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a:solidFill>
                    <a:schemeClr val="tx1">
                      <a:lumMod val="75000"/>
                      <a:lumOff val="25000"/>
                    </a:schemeClr>
                  </a:solidFill>
                  <a:latin typeface="+mn-ea"/>
                </a:rPr>
                <a:t>仮説と一致する場合</a:t>
              </a:r>
            </a:p>
          </p:txBody>
        </p:sp>
      </p:grpSp>
      <p:sp>
        <p:nvSpPr>
          <p:cNvPr id="52" name="テキスト ボックス 51">
            <a:extLst>
              <a:ext uri="{FF2B5EF4-FFF2-40B4-BE49-F238E27FC236}">
                <a16:creationId xmlns:a16="http://schemas.microsoft.com/office/drawing/2014/main" id="{D4D0E8EF-9220-A54E-9893-214DF287CD4B}"/>
              </a:ext>
            </a:extLst>
          </p:cNvPr>
          <p:cNvSpPr txBox="1"/>
          <p:nvPr/>
        </p:nvSpPr>
        <p:spPr>
          <a:xfrm>
            <a:off x="5867145" y="4498192"/>
            <a:ext cx="3505681" cy="1592039"/>
          </a:xfrm>
          <a:prstGeom prst="rect">
            <a:avLst/>
          </a:prstGeom>
          <a:noFill/>
        </p:spPr>
        <p:txBody>
          <a:bodyPr wrap="square" rtlCol="0">
            <a:spAutoFit/>
          </a:bodyPr>
          <a:lstStyle/>
          <a:p>
            <a:pPr algn="just">
              <a:lnSpc>
                <a:spcPct val="150000"/>
              </a:lnSpc>
            </a:pPr>
            <a:r>
              <a:rPr kumimoji="1" lang="ja-JP" altLang="en-US" sz="1100">
                <a:solidFill>
                  <a:schemeClr val="tx1">
                    <a:lumMod val="75000"/>
                    <a:lumOff val="25000"/>
                  </a:schemeClr>
                </a:solidFill>
                <a:latin typeface="+mn-ea"/>
              </a:rPr>
              <a:t>競合の価格戦略はバラバラで、自社は平均より少し高い程度である。アナログでのイベント開催や、メディア運営を展開する競合が増えており、広告単体で集客しようとしている点に問題がありそうだ。価格よりも、リード育成の方が優先的な課題であると想定される</a:t>
            </a:r>
          </a:p>
        </p:txBody>
      </p:sp>
      <p:grpSp>
        <p:nvGrpSpPr>
          <p:cNvPr id="53" name="グループ化 52">
            <a:extLst>
              <a:ext uri="{FF2B5EF4-FFF2-40B4-BE49-F238E27FC236}">
                <a16:creationId xmlns:a16="http://schemas.microsoft.com/office/drawing/2014/main" id="{329B08D5-F173-FC4C-9DF4-58695E592798}"/>
              </a:ext>
            </a:extLst>
          </p:cNvPr>
          <p:cNvGrpSpPr/>
          <p:nvPr/>
        </p:nvGrpSpPr>
        <p:grpSpPr>
          <a:xfrm>
            <a:off x="6673574" y="4013103"/>
            <a:ext cx="1911792" cy="471948"/>
            <a:chOff x="2810109" y="4013103"/>
            <a:chExt cx="1911792" cy="471948"/>
          </a:xfrm>
        </p:grpSpPr>
        <p:cxnSp>
          <p:nvCxnSpPr>
            <p:cNvPr id="54" name="直線矢印コネクタ 24">
              <a:extLst>
                <a:ext uri="{FF2B5EF4-FFF2-40B4-BE49-F238E27FC236}">
                  <a16:creationId xmlns:a16="http://schemas.microsoft.com/office/drawing/2014/main" id="{1C4FA897-F16C-EA46-AE18-001BE873621C}"/>
                </a:ext>
              </a:extLst>
            </p:cNvPr>
            <p:cNvCxnSpPr>
              <a:cxnSpLocks/>
            </p:cNvCxnSpPr>
            <p:nvPr/>
          </p:nvCxnSpPr>
          <p:spPr>
            <a:xfrm>
              <a:off x="2810109" y="4013103"/>
              <a:ext cx="0" cy="456116"/>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1C849704-F6B8-334A-BCCB-6DD50D4AAC16}"/>
                </a:ext>
              </a:extLst>
            </p:cNvPr>
            <p:cNvSpPr txBox="1"/>
            <p:nvPr/>
          </p:nvSpPr>
          <p:spPr>
            <a:xfrm>
              <a:off x="2989560" y="4223441"/>
              <a:ext cx="1732341" cy="261610"/>
            </a:xfrm>
            <a:prstGeom prst="rect">
              <a:avLst/>
            </a:prstGeom>
            <a:noFill/>
          </p:spPr>
          <p:txBody>
            <a:bodyPr wrap="square" rtlCol="0" anchor="t">
              <a:spAutoFit/>
            </a:bodyPr>
            <a:lstStyle/>
            <a:p>
              <a:pPr algn="just"/>
              <a:r>
                <a:rPr kumimoji="1" lang="ja-JP" altLang="en-US" sz="1100" b="1" dirty="0">
                  <a:solidFill>
                    <a:schemeClr val="tx1">
                      <a:lumMod val="75000"/>
                      <a:lumOff val="25000"/>
                    </a:schemeClr>
                  </a:solidFill>
                  <a:latin typeface="+mn-ea"/>
                </a:rPr>
                <a:t>仮説と不一致の場合</a:t>
              </a:r>
            </a:p>
          </p:txBody>
        </p:sp>
      </p:grpSp>
    </p:spTree>
    <p:extLst>
      <p:ext uri="{BB962C8B-B14F-4D97-AF65-F5344CB8AC3E}">
        <p14:creationId xmlns:p14="http://schemas.microsoft.com/office/powerpoint/2010/main" val="3837539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4501C555-C153-7F4F-99D8-704ABF5CC519}"/>
              </a:ext>
            </a:extLst>
          </p:cNvPr>
          <p:cNvSpPr/>
          <p:nvPr/>
        </p:nvSpPr>
        <p:spPr>
          <a:xfrm>
            <a:off x="356843" y="686423"/>
            <a:ext cx="518281" cy="5803829"/>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EC95F8B-A5C0-3A49-8D9C-6D81C391319D}"/>
              </a:ext>
            </a:extLst>
          </p:cNvPr>
          <p:cNvCxnSpPr>
            <a:cxnSpLocks/>
          </p:cNvCxnSpPr>
          <p:nvPr/>
        </p:nvCxnSpPr>
        <p:spPr>
          <a:xfrm flipH="1">
            <a:off x="883589" y="686423"/>
            <a:ext cx="4233"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2A93167-AAB4-FE45-A982-9C4E552F2CCE}"/>
              </a:ext>
            </a:extLst>
          </p:cNvPr>
          <p:cNvSpPr txBox="1"/>
          <p:nvPr/>
        </p:nvSpPr>
        <p:spPr>
          <a:xfrm>
            <a:off x="407852" y="686424"/>
            <a:ext cx="430887" cy="1450951"/>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目的</a:t>
            </a:r>
            <a:endParaRPr kumimoji="1" lang="ja-JP" altLang="en-US" sz="1600" b="1"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42B4D613-6922-424C-88C0-1DB26A636E0B}"/>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358338"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P.182</a:t>
            </a:r>
            <a:r>
              <a:rPr kumimoji="1" lang="ja-JP" altLang="en-US" sz="1200" b="1" dirty="0">
                <a:solidFill>
                  <a:schemeClr val="bg1"/>
                </a:solidFill>
                <a:latin typeface="+mn-ea"/>
              </a:rPr>
              <a:t>）</a:t>
            </a:r>
          </a:p>
        </p:txBody>
      </p:sp>
      <p:cxnSp>
        <p:nvCxnSpPr>
          <p:cNvPr id="12" name="直線コネクタ 11">
            <a:extLst>
              <a:ext uri="{FF2B5EF4-FFF2-40B4-BE49-F238E27FC236}">
                <a16:creationId xmlns:a16="http://schemas.microsoft.com/office/drawing/2014/main" id="{EA6E2EE0-FC53-0D4A-9FBD-C99DBC37D2EF}"/>
              </a:ext>
            </a:extLst>
          </p:cNvPr>
          <p:cNvCxnSpPr>
            <a:cxnSpLocks/>
          </p:cNvCxnSpPr>
          <p:nvPr/>
        </p:nvCxnSpPr>
        <p:spPr>
          <a:xfrm flipH="1">
            <a:off x="356841" y="213738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3E0F9D0-298D-F94E-9DCC-838960D8966A}"/>
              </a:ext>
            </a:extLst>
          </p:cNvPr>
          <p:cNvCxnSpPr>
            <a:cxnSpLocks/>
          </p:cNvCxnSpPr>
          <p:nvPr/>
        </p:nvCxnSpPr>
        <p:spPr>
          <a:xfrm flipH="1">
            <a:off x="356841" y="503929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1874096-AE2D-0243-8C60-19BCD2D422C9}"/>
              </a:ext>
            </a:extLst>
          </p:cNvPr>
          <p:cNvCxnSpPr>
            <a:cxnSpLocks/>
          </p:cNvCxnSpPr>
          <p:nvPr/>
        </p:nvCxnSpPr>
        <p:spPr>
          <a:xfrm flipH="1">
            <a:off x="356841"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FB83A3C-DC4A-3F4D-AF49-F5E30D0657F1}"/>
              </a:ext>
            </a:extLst>
          </p:cNvPr>
          <p:cNvCxnSpPr>
            <a:cxnSpLocks/>
          </p:cNvCxnSpPr>
          <p:nvPr/>
        </p:nvCxnSpPr>
        <p:spPr>
          <a:xfrm flipH="1">
            <a:off x="356841" y="686423"/>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7048050-D1AA-3D45-8B68-C9D64B639889}"/>
              </a:ext>
            </a:extLst>
          </p:cNvPr>
          <p:cNvSpPr txBox="1"/>
          <p:nvPr/>
        </p:nvSpPr>
        <p:spPr>
          <a:xfrm>
            <a:off x="407852" y="2137374"/>
            <a:ext cx="430887" cy="2901911"/>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仮説</a:t>
            </a:r>
            <a:endParaRPr kumimoji="1" lang="ja-JP" altLang="en-US" sz="1600" b="1" dirty="0">
              <a:solidFill>
                <a:schemeClr val="tx1">
                  <a:lumMod val="75000"/>
                  <a:lumOff val="25000"/>
                </a:schemeClr>
              </a:solidFill>
              <a:latin typeface="+mn-ea"/>
            </a:endParaRPr>
          </a:p>
        </p:txBody>
      </p:sp>
      <p:sp>
        <p:nvSpPr>
          <p:cNvPr id="18" name="テキスト ボックス 17">
            <a:extLst>
              <a:ext uri="{FF2B5EF4-FFF2-40B4-BE49-F238E27FC236}">
                <a16:creationId xmlns:a16="http://schemas.microsoft.com/office/drawing/2014/main" id="{F1FC6908-1D89-1A4E-9B98-7B32319ED9F7}"/>
              </a:ext>
            </a:extLst>
          </p:cNvPr>
          <p:cNvSpPr txBox="1"/>
          <p:nvPr/>
        </p:nvSpPr>
        <p:spPr>
          <a:xfrm>
            <a:off x="407852" y="5039301"/>
            <a:ext cx="430887" cy="1450951"/>
          </a:xfrm>
          <a:prstGeom prst="rect">
            <a:avLst/>
          </a:prstGeom>
          <a:noFill/>
        </p:spPr>
        <p:txBody>
          <a:bodyPr vert="eaVert" wrap="square" rtlCol="0" anchor="ctr">
            <a:spAutoFit/>
          </a:bodyPr>
          <a:lstStyle/>
          <a:p>
            <a:pPr algn="ctr"/>
            <a:r>
              <a:rPr kumimoji="1" lang="ja-JP" altLang="en-US" sz="1600" b="1">
                <a:solidFill>
                  <a:schemeClr val="tx1">
                    <a:lumMod val="75000"/>
                    <a:lumOff val="25000"/>
                  </a:schemeClr>
                </a:solidFill>
                <a:latin typeface="+mn-ea"/>
              </a:rPr>
              <a:t>検証手段</a:t>
            </a:r>
            <a:endParaRPr kumimoji="1" lang="ja-JP" altLang="en-US" sz="1600" b="1" dirty="0">
              <a:solidFill>
                <a:schemeClr val="tx1">
                  <a:lumMod val="75000"/>
                  <a:lumOff val="25000"/>
                </a:schemeClr>
              </a:solidFill>
              <a:latin typeface="+mn-ea"/>
            </a:endParaRPr>
          </a:p>
        </p:txBody>
      </p:sp>
      <p:grpSp>
        <p:nvGrpSpPr>
          <p:cNvPr id="19" name="グループ化 18">
            <a:extLst>
              <a:ext uri="{FF2B5EF4-FFF2-40B4-BE49-F238E27FC236}">
                <a16:creationId xmlns:a16="http://schemas.microsoft.com/office/drawing/2014/main" id="{4D86A001-5FE0-5E48-B9BC-F7F3DD4B086F}"/>
              </a:ext>
            </a:extLst>
          </p:cNvPr>
          <p:cNvGrpSpPr/>
          <p:nvPr/>
        </p:nvGrpSpPr>
        <p:grpSpPr>
          <a:xfrm>
            <a:off x="4044698" y="2309314"/>
            <a:ext cx="2351816" cy="1107088"/>
            <a:chOff x="356842" y="2955290"/>
            <a:chExt cx="2816762" cy="1107088"/>
          </a:xfrm>
        </p:grpSpPr>
        <p:sp>
          <p:nvSpPr>
            <p:cNvPr id="20" name="正方形/長方形 19">
              <a:extLst>
                <a:ext uri="{FF2B5EF4-FFF2-40B4-BE49-F238E27FC236}">
                  <a16:creationId xmlns:a16="http://schemas.microsoft.com/office/drawing/2014/main" id="{E67C5AEE-5D0A-C744-86F7-D416D4052B77}"/>
                </a:ext>
              </a:extLst>
            </p:cNvPr>
            <p:cNvSpPr/>
            <p:nvPr/>
          </p:nvSpPr>
          <p:spPr>
            <a:xfrm>
              <a:off x="356842" y="2955290"/>
              <a:ext cx="2816762" cy="110708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21" name="直線コネクタ 20">
              <a:extLst>
                <a:ext uri="{FF2B5EF4-FFF2-40B4-BE49-F238E27FC236}">
                  <a16:creationId xmlns:a16="http://schemas.microsoft.com/office/drawing/2014/main" id="{5111DF5D-2E4D-8945-81A1-4BAF9277748D}"/>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4A15249-F4DC-C548-B025-12E162BD3F3F}"/>
                </a:ext>
              </a:extLst>
            </p:cNvPr>
            <p:cNvSpPr txBox="1"/>
            <p:nvPr/>
          </p:nvSpPr>
          <p:spPr>
            <a:xfrm>
              <a:off x="539206" y="3034734"/>
              <a:ext cx="2452033" cy="897425"/>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営業の仕方に問題があるので、新規契約数が伸びないのではないか</a:t>
              </a:r>
            </a:p>
          </p:txBody>
        </p:sp>
      </p:grpSp>
      <p:grpSp>
        <p:nvGrpSpPr>
          <p:cNvPr id="23" name="グループ化 22">
            <a:extLst>
              <a:ext uri="{FF2B5EF4-FFF2-40B4-BE49-F238E27FC236}">
                <a16:creationId xmlns:a16="http://schemas.microsoft.com/office/drawing/2014/main" id="{A5E6FC48-791A-7543-9E23-8E6822553B37}"/>
              </a:ext>
            </a:extLst>
          </p:cNvPr>
          <p:cNvGrpSpPr/>
          <p:nvPr/>
        </p:nvGrpSpPr>
        <p:grpSpPr>
          <a:xfrm>
            <a:off x="4044698" y="858357"/>
            <a:ext cx="2351816" cy="1107088"/>
            <a:chOff x="356842" y="2955290"/>
            <a:chExt cx="2816762" cy="1107088"/>
          </a:xfrm>
        </p:grpSpPr>
        <p:sp>
          <p:nvSpPr>
            <p:cNvPr id="24" name="正方形/長方形 23">
              <a:extLst>
                <a:ext uri="{FF2B5EF4-FFF2-40B4-BE49-F238E27FC236}">
                  <a16:creationId xmlns:a16="http://schemas.microsoft.com/office/drawing/2014/main" id="{98229C1A-CD16-DE40-BD83-FFD42B73EAD3}"/>
                </a:ext>
              </a:extLst>
            </p:cNvPr>
            <p:cNvSpPr/>
            <p:nvPr/>
          </p:nvSpPr>
          <p:spPr>
            <a:xfrm>
              <a:off x="356842" y="2955290"/>
              <a:ext cx="2816762" cy="110708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25" name="直線コネクタ 24">
              <a:extLst>
                <a:ext uri="{FF2B5EF4-FFF2-40B4-BE49-F238E27FC236}">
                  <a16:creationId xmlns:a16="http://schemas.microsoft.com/office/drawing/2014/main" id="{9B7F9A3B-12B4-474F-A79D-5115284B15D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08390F7-8842-E84C-A0A1-3393174C9017}"/>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新規契約数が低い原因を特定する</a:t>
              </a:r>
            </a:p>
          </p:txBody>
        </p:sp>
      </p:grpSp>
      <p:grpSp>
        <p:nvGrpSpPr>
          <p:cNvPr id="27" name="グループ化 26">
            <a:extLst>
              <a:ext uri="{FF2B5EF4-FFF2-40B4-BE49-F238E27FC236}">
                <a16:creationId xmlns:a16="http://schemas.microsoft.com/office/drawing/2014/main" id="{59E7DE4C-3C84-C84E-8900-6F8014B30CD3}"/>
              </a:ext>
            </a:extLst>
          </p:cNvPr>
          <p:cNvGrpSpPr/>
          <p:nvPr/>
        </p:nvGrpSpPr>
        <p:grpSpPr>
          <a:xfrm>
            <a:off x="4044698" y="3760272"/>
            <a:ext cx="2351816" cy="1107088"/>
            <a:chOff x="356842" y="2955290"/>
            <a:chExt cx="2816762" cy="1107088"/>
          </a:xfrm>
        </p:grpSpPr>
        <p:sp>
          <p:nvSpPr>
            <p:cNvPr id="28" name="正方形/長方形 27">
              <a:extLst>
                <a:ext uri="{FF2B5EF4-FFF2-40B4-BE49-F238E27FC236}">
                  <a16:creationId xmlns:a16="http://schemas.microsoft.com/office/drawing/2014/main" id="{AD3570A2-E9F4-CC4F-A1D2-3AEC6E88ABEA}"/>
                </a:ext>
              </a:extLst>
            </p:cNvPr>
            <p:cNvSpPr/>
            <p:nvPr/>
          </p:nvSpPr>
          <p:spPr>
            <a:xfrm>
              <a:off x="356842" y="2955290"/>
              <a:ext cx="2816762" cy="110708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29" name="直線コネクタ 28">
              <a:extLst>
                <a:ext uri="{FF2B5EF4-FFF2-40B4-BE49-F238E27FC236}">
                  <a16:creationId xmlns:a16="http://schemas.microsoft.com/office/drawing/2014/main" id="{0F60B001-B4BE-A744-A9D3-53890B24216A}"/>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C2B7BC62-8B29-1940-98AD-986EDDFDBC85}"/>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（２）担当者の営業スキルの問題かもしれない</a:t>
              </a:r>
            </a:p>
          </p:txBody>
        </p:sp>
      </p:grpSp>
      <p:grpSp>
        <p:nvGrpSpPr>
          <p:cNvPr id="31" name="グループ化 30">
            <a:extLst>
              <a:ext uri="{FF2B5EF4-FFF2-40B4-BE49-F238E27FC236}">
                <a16:creationId xmlns:a16="http://schemas.microsoft.com/office/drawing/2014/main" id="{4153723E-6D73-B240-B1C3-CD88D20C2786}"/>
              </a:ext>
            </a:extLst>
          </p:cNvPr>
          <p:cNvGrpSpPr/>
          <p:nvPr/>
        </p:nvGrpSpPr>
        <p:grpSpPr>
          <a:xfrm>
            <a:off x="6824644" y="3760272"/>
            <a:ext cx="2351816" cy="1107088"/>
            <a:chOff x="356842" y="2955290"/>
            <a:chExt cx="2816762" cy="1107088"/>
          </a:xfrm>
        </p:grpSpPr>
        <p:sp>
          <p:nvSpPr>
            <p:cNvPr id="32" name="正方形/長方形 31">
              <a:extLst>
                <a:ext uri="{FF2B5EF4-FFF2-40B4-BE49-F238E27FC236}">
                  <a16:creationId xmlns:a16="http://schemas.microsoft.com/office/drawing/2014/main" id="{19BDF7D1-B8D7-7641-A9C4-77270579AEAC}"/>
                </a:ext>
              </a:extLst>
            </p:cNvPr>
            <p:cNvSpPr/>
            <p:nvPr/>
          </p:nvSpPr>
          <p:spPr>
            <a:xfrm>
              <a:off x="356842" y="2955290"/>
              <a:ext cx="2816762" cy="110708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33" name="直線コネクタ 32">
              <a:extLst>
                <a:ext uri="{FF2B5EF4-FFF2-40B4-BE49-F238E27FC236}">
                  <a16:creationId xmlns:a16="http://schemas.microsoft.com/office/drawing/2014/main" id="{743505F7-9662-8B42-AF10-D7EC3E4B02F5}"/>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7049A45-D8E0-9140-85CE-5B42F5566198}"/>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（３）営業プロセスに問題があるのかもしれない</a:t>
              </a:r>
            </a:p>
          </p:txBody>
        </p:sp>
      </p:grpSp>
      <p:grpSp>
        <p:nvGrpSpPr>
          <p:cNvPr id="35" name="グループ化 34">
            <a:extLst>
              <a:ext uri="{FF2B5EF4-FFF2-40B4-BE49-F238E27FC236}">
                <a16:creationId xmlns:a16="http://schemas.microsoft.com/office/drawing/2014/main" id="{83585E8F-66F6-6B4C-95BE-7C0D45BE138D}"/>
              </a:ext>
            </a:extLst>
          </p:cNvPr>
          <p:cNvGrpSpPr/>
          <p:nvPr/>
        </p:nvGrpSpPr>
        <p:grpSpPr>
          <a:xfrm>
            <a:off x="1264753" y="3760272"/>
            <a:ext cx="2351816" cy="1107088"/>
            <a:chOff x="356842" y="2955290"/>
            <a:chExt cx="2816762" cy="1107088"/>
          </a:xfrm>
        </p:grpSpPr>
        <p:sp>
          <p:nvSpPr>
            <p:cNvPr id="36" name="正方形/長方形 35">
              <a:extLst>
                <a:ext uri="{FF2B5EF4-FFF2-40B4-BE49-F238E27FC236}">
                  <a16:creationId xmlns:a16="http://schemas.microsoft.com/office/drawing/2014/main" id="{4A96F9EF-6415-B54D-91E1-694EEDA9A777}"/>
                </a:ext>
              </a:extLst>
            </p:cNvPr>
            <p:cNvSpPr/>
            <p:nvPr/>
          </p:nvSpPr>
          <p:spPr>
            <a:xfrm>
              <a:off x="356842" y="2955290"/>
              <a:ext cx="2816762" cy="1107088"/>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37" name="直線コネクタ 36">
              <a:extLst>
                <a:ext uri="{FF2B5EF4-FFF2-40B4-BE49-F238E27FC236}">
                  <a16:creationId xmlns:a16="http://schemas.microsoft.com/office/drawing/2014/main" id="{58CE41CA-BEAA-0A4C-9B0C-9E977EC5B3F0}"/>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732B70BF-5B8E-3F45-B7F7-695ED2149E3B}"/>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ja-JP" altLang="en-US" sz="1200">
                  <a:solidFill>
                    <a:schemeClr val="tx1">
                      <a:lumMod val="75000"/>
                      <a:lumOff val="25000"/>
                    </a:schemeClr>
                  </a:solidFill>
                  <a:latin typeface="+mn-ea"/>
                </a:rPr>
                <a:t>（１）</a:t>
              </a:r>
              <a:r>
                <a:rPr kumimoji="1" lang="en-US" altLang="ja-JP" sz="1200" dirty="0">
                  <a:solidFill>
                    <a:schemeClr val="tx1">
                      <a:lumMod val="75000"/>
                      <a:lumOff val="25000"/>
                    </a:schemeClr>
                  </a:solidFill>
                  <a:latin typeface="+mn-ea"/>
                </a:rPr>
                <a:t>9</a:t>
              </a:r>
              <a:r>
                <a:rPr kumimoji="1" lang="ja-JP" altLang="en-US" sz="1200">
                  <a:solidFill>
                    <a:schemeClr val="tx1">
                      <a:lumMod val="75000"/>
                      <a:lumOff val="25000"/>
                    </a:schemeClr>
                  </a:solidFill>
                  <a:latin typeface="+mn-ea"/>
                </a:rPr>
                <a:t>月に行った施策変更が問題かもしれない</a:t>
              </a:r>
            </a:p>
          </p:txBody>
        </p:sp>
      </p:grpSp>
      <p:grpSp>
        <p:nvGrpSpPr>
          <p:cNvPr id="41" name="グループ化 40">
            <a:extLst>
              <a:ext uri="{FF2B5EF4-FFF2-40B4-BE49-F238E27FC236}">
                <a16:creationId xmlns:a16="http://schemas.microsoft.com/office/drawing/2014/main" id="{E8421F19-7FC5-7848-AE7A-0D7196FE4B6A}"/>
              </a:ext>
            </a:extLst>
          </p:cNvPr>
          <p:cNvGrpSpPr/>
          <p:nvPr/>
        </p:nvGrpSpPr>
        <p:grpSpPr>
          <a:xfrm>
            <a:off x="4044698" y="5211223"/>
            <a:ext cx="2351816" cy="1107088"/>
            <a:chOff x="356842" y="2955290"/>
            <a:chExt cx="2816762" cy="1107088"/>
          </a:xfrm>
        </p:grpSpPr>
        <p:sp>
          <p:nvSpPr>
            <p:cNvPr id="50" name="正方形/長方形 49">
              <a:extLst>
                <a:ext uri="{FF2B5EF4-FFF2-40B4-BE49-F238E27FC236}">
                  <a16:creationId xmlns:a16="http://schemas.microsoft.com/office/drawing/2014/main" id="{B8E18114-2485-6D40-B481-F0923A7D037B}"/>
                </a:ext>
              </a:extLst>
            </p:cNvPr>
            <p:cNvSpPr/>
            <p:nvPr/>
          </p:nvSpPr>
          <p:spPr>
            <a:xfrm>
              <a:off x="356842" y="2955290"/>
              <a:ext cx="2816762" cy="1107088"/>
            </a:xfrm>
            <a:prstGeom prst="rect">
              <a:avLst/>
            </a:prstGeom>
            <a:solidFill>
              <a:srgbClr val="F0C257"/>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51" name="直線コネクタ 50">
              <a:extLst>
                <a:ext uri="{FF2B5EF4-FFF2-40B4-BE49-F238E27FC236}">
                  <a16:creationId xmlns:a16="http://schemas.microsoft.com/office/drawing/2014/main" id="{08858A36-10CE-4949-8FB2-C8200EFCC83C}"/>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2CB4E25-6931-FA47-A7C9-D4295B3C501B}"/>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❷</a:t>
              </a:r>
              <a:r>
                <a:rPr kumimoji="1" lang="ja-JP" altLang="en-US" sz="1200">
                  <a:solidFill>
                    <a:schemeClr val="tx1">
                      <a:lumMod val="75000"/>
                      <a:lumOff val="25000"/>
                    </a:schemeClr>
                  </a:solidFill>
                  <a:latin typeface="+mn-ea"/>
                </a:rPr>
                <a:t>担当者別の契約獲得数を見る</a:t>
              </a:r>
            </a:p>
          </p:txBody>
        </p:sp>
      </p:grpSp>
      <p:grpSp>
        <p:nvGrpSpPr>
          <p:cNvPr id="42" name="グループ化 41">
            <a:extLst>
              <a:ext uri="{FF2B5EF4-FFF2-40B4-BE49-F238E27FC236}">
                <a16:creationId xmlns:a16="http://schemas.microsoft.com/office/drawing/2014/main" id="{20442C50-B582-364D-A497-7F4A74C9D5B4}"/>
              </a:ext>
            </a:extLst>
          </p:cNvPr>
          <p:cNvGrpSpPr/>
          <p:nvPr/>
        </p:nvGrpSpPr>
        <p:grpSpPr>
          <a:xfrm>
            <a:off x="6824644" y="5211223"/>
            <a:ext cx="2351816" cy="1107088"/>
            <a:chOff x="356842" y="2955290"/>
            <a:chExt cx="2816762" cy="1107088"/>
          </a:xfrm>
        </p:grpSpPr>
        <p:sp>
          <p:nvSpPr>
            <p:cNvPr id="47" name="正方形/長方形 46">
              <a:extLst>
                <a:ext uri="{FF2B5EF4-FFF2-40B4-BE49-F238E27FC236}">
                  <a16:creationId xmlns:a16="http://schemas.microsoft.com/office/drawing/2014/main" id="{C2F44447-FBB7-7840-BB71-D4027CF5D7A8}"/>
                </a:ext>
              </a:extLst>
            </p:cNvPr>
            <p:cNvSpPr/>
            <p:nvPr/>
          </p:nvSpPr>
          <p:spPr>
            <a:xfrm>
              <a:off x="356842" y="2955290"/>
              <a:ext cx="2816762" cy="1107088"/>
            </a:xfrm>
            <a:prstGeom prst="rect">
              <a:avLst/>
            </a:prstGeom>
            <a:solidFill>
              <a:srgbClr val="F0C257"/>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48" name="直線コネクタ 47">
              <a:extLst>
                <a:ext uri="{FF2B5EF4-FFF2-40B4-BE49-F238E27FC236}">
                  <a16:creationId xmlns:a16="http://schemas.microsoft.com/office/drawing/2014/main" id="{5FAD0275-C50B-224A-8FD0-E9F42E99E166}"/>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884A028F-99C7-5A4D-99BB-CF4658E24FF5}"/>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❸</a:t>
              </a:r>
              <a:r>
                <a:rPr kumimoji="1" lang="ja-JP" altLang="en-US" sz="1200">
                  <a:solidFill>
                    <a:schemeClr val="tx1">
                      <a:lumMod val="75000"/>
                      <a:lumOff val="25000"/>
                    </a:schemeClr>
                  </a:solidFill>
                  <a:latin typeface="+mn-ea"/>
                </a:rPr>
                <a:t>プロセスごとのデータをチェックしてみる</a:t>
              </a:r>
            </a:p>
          </p:txBody>
        </p:sp>
      </p:grpSp>
      <p:grpSp>
        <p:nvGrpSpPr>
          <p:cNvPr id="43" name="グループ化 42">
            <a:extLst>
              <a:ext uri="{FF2B5EF4-FFF2-40B4-BE49-F238E27FC236}">
                <a16:creationId xmlns:a16="http://schemas.microsoft.com/office/drawing/2014/main" id="{4EED85C3-06D9-9946-AA3D-A59EF6663FFB}"/>
              </a:ext>
            </a:extLst>
          </p:cNvPr>
          <p:cNvGrpSpPr/>
          <p:nvPr/>
        </p:nvGrpSpPr>
        <p:grpSpPr>
          <a:xfrm>
            <a:off x="1264753" y="5211223"/>
            <a:ext cx="2351816" cy="1107088"/>
            <a:chOff x="356842" y="2955290"/>
            <a:chExt cx="2816762" cy="1107088"/>
          </a:xfrm>
        </p:grpSpPr>
        <p:sp>
          <p:nvSpPr>
            <p:cNvPr id="44" name="正方形/長方形 43">
              <a:extLst>
                <a:ext uri="{FF2B5EF4-FFF2-40B4-BE49-F238E27FC236}">
                  <a16:creationId xmlns:a16="http://schemas.microsoft.com/office/drawing/2014/main" id="{1ADA225F-8C68-AA42-84CC-F46EAE26A7F4}"/>
                </a:ext>
              </a:extLst>
            </p:cNvPr>
            <p:cNvSpPr/>
            <p:nvPr/>
          </p:nvSpPr>
          <p:spPr>
            <a:xfrm>
              <a:off x="356842" y="2955290"/>
              <a:ext cx="2816762" cy="1107088"/>
            </a:xfrm>
            <a:prstGeom prst="rect">
              <a:avLst/>
            </a:prstGeom>
            <a:solidFill>
              <a:srgbClr val="F0C257"/>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cxnSp>
          <p:nvCxnSpPr>
            <p:cNvPr id="45" name="直線コネクタ 44">
              <a:extLst>
                <a:ext uri="{FF2B5EF4-FFF2-40B4-BE49-F238E27FC236}">
                  <a16:creationId xmlns:a16="http://schemas.microsoft.com/office/drawing/2014/main" id="{941624C6-D16F-3447-8172-C5D4DE988B0F}"/>
                </a:ext>
              </a:extLst>
            </p:cNvPr>
            <p:cNvCxnSpPr>
              <a:cxnSpLocks/>
            </p:cNvCxnSpPr>
            <p:nvPr/>
          </p:nvCxnSpPr>
          <p:spPr>
            <a:xfrm>
              <a:off x="356842" y="2955290"/>
              <a:ext cx="281676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0B279430-936D-0B4E-9BB5-64C3A9B05A55}"/>
                </a:ext>
              </a:extLst>
            </p:cNvPr>
            <p:cNvSpPr txBox="1"/>
            <p:nvPr/>
          </p:nvSpPr>
          <p:spPr>
            <a:xfrm>
              <a:off x="539206" y="3034734"/>
              <a:ext cx="2452033" cy="620426"/>
            </a:xfrm>
            <a:prstGeom prst="rect">
              <a:avLst/>
            </a:prstGeom>
            <a:noFill/>
          </p:spPr>
          <p:txBody>
            <a:bodyPr wrap="square" rtlCol="0">
              <a:spAutoFit/>
            </a:bodyPr>
            <a:lstStyle/>
            <a:p>
              <a:pPr algn="just">
                <a:lnSpc>
                  <a:spcPct val="150000"/>
                </a:lnSpc>
              </a:pPr>
              <a:r>
                <a:rPr kumimoji="1" lang="en-US" altLang="ja-JP" sz="1200" dirty="0">
                  <a:solidFill>
                    <a:schemeClr val="tx1">
                      <a:lumMod val="75000"/>
                      <a:lumOff val="25000"/>
                    </a:schemeClr>
                  </a:solidFill>
                  <a:latin typeface="+mn-ea"/>
                </a:rPr>
                <a:t>❶</a:t>
              </a:r>
              <a:r>
                <a:rPr kumimoji="1" lang="ja-JP" altLang="en-US" sz="1200">
                  <a:solidFill>
                    <a:schemeClr val="tx1">
                      <a:lumMod val="75000"/>
                      <a:lumOff val="25000"/>
                    </a:schemeClr>
                  </a:solidFill>
                  <a:latin typeface="+mn-ea"/>
                </a:rPr>
                <a:t>時系列のデータを調べてみる</a:t>
              </a:r>
            </a:p>
          </p:txBody>
        </p:sp>
      </p:grpSp>
      <p:cxnSp>
        <p:nvCxnSpPr>
          <p:cNvPr id="53" name="直線矢印コネクタ 24">
            <a:extLst>
              <a:ext uri="{FF2B5EF4-FFF2-40B4-BE49-F238E27FC236}">
                <a16:creationId xmlns:a16="http://schemas.microsoft.com/office/drawing/2014/main" id="{8BEFDFB2-4634-C142-8F6D-1AAA544D23D9}"/>
              </a:ext>
            </a:extLst>
          </p:cNvPr>
          <p:cNvCxnSpPr>
            <a:cxnSpLocks/>
            <a:stCxn id="24" idx="2"/>
            <a:endCxn id="20" idx="0"/>
          </p:cNvCxnSpPr>
          <p:nvPr/>
        </p:nvCxnSpPr>
        <p:spPr>
          <a:xfrm>
            <a:off x="5220606" y="1965445"/>
            <a:ext cx="0" cy="343869"/>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24">
            <a:extLst>
              <a:ext uri="{FF2B5EF4-FFF2-40B4-BE49-F238E27FC236}">
                <a16:creationId xmlns:a16="http://schemas.microsoft.com/office/drawing/2014/main" id="{33D800CA-6C9F-204D-A722-31667CD85019}"/>
              </a:ext>
            </a:extLst>
          </p:cNvPr>
          <p:cNvCxnSpPr>
            <a:cxnSpLocks/>
            <a:stCxn id="20" idx="2"/>
            <a:endCxn id="28" idx="0"/>
          </p:cNvCxnSpPr>
          <p:nvPr/>
        </p:nvCxnSpPr>
        <p:spPr>
          <a:xfrm>
            <a:off x="5220606" y="3416402"/>
            <a:ext cx="0" cy="343870"/>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24">
            <a:extLst>
              <a:ext uri="{FF2B5EF4-FFF2-40B4-BE49-F238E27FC236}">
                <a16:creationId xmlns:a16="http://schemas.microsoft.com/office/drawing/2014/main" id="{D84B285C-D1BD-0E4A-879A-E1AF86E2A119}"/>
              </a:ext>
            </a:extLst>
          </p:cNvPr>
          <p:cNvCxnSpPr>
            <a:cxnSpLocks/>
            <a:stCxn id="20" idx="2"/>
            <a:endCxn id="36" idx="0"/>
          </p:cNvCxnSpPr>
          <p:nvPr/>
        </p:nvCxnSpPr>
        <p:spPr>
          <a:xfrm rot="5400000">
            <a:off x="3658699" y="2198365"/>
            <a:ext cx="343870" cy="2779945"/>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24">
            <a:extLst>
              <a:ext uri="{FF2B5EF4-FFF2-40B4-BE49-F238E27FC236}">
                <a16:creationId xmlns:a16="http://schemas.microsoft.com/office/drawing/2014/main" id="{734ED8DE-F385-894A-8048-A4B93886244F}"/>
              </a:ext>
            </a:extLst>
          </p:cNvPr>
          <p:cNvCxnSpPr>
            <a:cxnSpLocks/>
            <a:stCxn id="20" idx="2"/>
            <a:endCxn id="32" idx="0"/>
          </p:cNvCxnSpPr>
          <p:nvPr/>
        </p:nvCxnSpPr>
        <p:spPr>
          <a:xfrm rot="16200000" flipH="1">
            <a:off x="6438644" y="2198364"/>
            <a:ext cx="343870" cy="2779946"/>
          </a:xfrm>
          <a:prstGeom prst="bentConnector3">
            <a:avLst>
              <a:gd name="adj1" fmla="val 50000"/>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線矢印コネクタ 24">
            <a:extLst>
              <a:ext uri="{FF2B5EF4-FFF2-40B4-BE49-F238E27FC236}">
                <a16:creationId xmlns:a16="http://schemas.microsoft.com/office/drawing/2014/main" id="{2C724A0B-F494-3347-8B68-2702D12BE1BC}"/>
              </a:ext>
            </a:extLst>
          </p:cNvPr>
          <p:cNvCxnSpPr>
            <a:cxnSpLocks/>
            <a:stCxn id="36" idx="2"/>
            <a:endCxn id="44" idx="0"/>
          </p:cNvCxnSpPr>
          <p:nvPr/>
        </p:nvCxnSpPr>
        <p:spPr>
          <a:xfrm>
            <a:off x="2440661" y="4867360"/>
            <a:ext cx="0" cy="34386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24">
            <a:extLst>
              <a:ext uri="{FF2B5EF4-FFF2-40B4-BE49-F238E27FC236}">
                <a16:creationId xmlns:a16="http://schemas.microsoft.com/office/drawing/2014/main" id="{192616E3-3FD3-634D-84C5-46419CE2FA95}"/>
              </a:ext>
            </a:extLst>
          </p:cNvPr>
          <p:cNvCxnSpPr>
            <a:cxnSpLocks/>
            <a:stCxn id="28" idx="2"/>
            <a:endCxn id="50" idx="0"/>
          </p:cNvCxnSpPr>
          <p:nvPr/>
        </p:nvCxnSpPr>
        <p:spPr>
          <a:xfrm>
            <a:off x="5220606" y="4867360"/>
            <a:ext cx="0" cy="34386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24">
            <a:extLst>
              <a:ext uri="{FF2B5EF4-FFF2-40B4-BE49-F238E27FC236}">
                <a16:creationId xmlns:a16="http://schemas.microsoft.com/office/drawing/2014/main" id="{471635F4-5E07-3043-93AD-C666671E4DF5}"/>
              </a:ext>
            </a:extLst>
          </p:cNvPr>
          <p:cNvCxnSpPr>
            <a:cxnSpLocks/>
            <a:stCxn id="32" idx="2"/>
            <a:endCxn id="47" idx="0"/>
          </p:cNvCxnSpPr>
          <p:nvPr/>
        </p:nvCxnSpPr>
        <p:spPr>
          <a:xfrm>
            <a:off x="8000552" y="4867360"/>
            <a:ext cx="0" cy="343863"/>
          </a:xfrm>
          <a:prstGeom prst="straightConnector1">
            <a:avLst/>
          </a:prstGeom>
          <a:ln w="19050">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6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1B45348-4489-B741-A957-23C6156F1D62}"/>
              </a:ext>
            </a:extLst>
          </p:cNvPr>
          <p:cNvSpPr/>
          <p:nvPr/>
        </p:nvSpPr>
        <p:spPr>
          <a:xfrm>
            <a:off x="356841" y="686415"/>
            <a:ext cx="9192295" cy="1348688"/>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A28D331-E954-9A4D-9A6C-F0E372F977FC}"/>
              </a:ext>
            </a:extLst>
          </p:cNvPr>
          <p:cNvSpPr/>
          <p:nvPr/>
        </p:nvSpPr>
        <p:spPr>
          <a:xfrm>
            <a:off x="356841" y="686422"/>
            <a:ext cx="3311861" cy="5803823"/>
          </a:xfrm>
          <a:prstGeom prst="rect">
            <a:avLst/>
          </a:prstGeom>
          <a:solidFill>
            <a:srgbClr val="EEE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893193" cy="276999"/>
          </a:xfrm>
          <a:prstGeom prst="rect">
            <a:avLst/>
          </a:prstGeom>
          <a:noFill/>
        </p:spPr>
        <p:txBody>
          <a:bodyPr wrap="none" rtlCol="0">
            <a:spAutoFit/>
          </a:bodyPr>
          <a:lstStyle/>
          <a:p>
            <a:r>
              <a:rPr lang="en-US" altLang="ja-JP" sz="1200" b="1" dirty="0">
                <a:solidFill>
                  <a:schemeClr val="tx1">
                    <a:lumMod val="75000"/>
                    <a:lumOff val="25000"/>
                  </a:schemeClr>
                </a:solidFill>
                <a:latin typeface="+mn-ea"/>
              </a:rPr>
              <a:t>07_MECE</a:t>
            </a:r>
            <a:endParaRPr kumimoji="1" lang="ja-JP" altLang="en-US" sz="1200" b="1" dirty="0">
              <a:solidFill>
                <a:schemeClr val="tx1">
                  <a:lumMod val="75000"/>
                  <a:lumOff val="25000"/>
                </a:schemeClr>
              </a:solidFill>
              <a:latin typeface="+mn-ea"/>
            </a:endParaRPr>
          </a:p>
        </p:txBody>
      </p:sp>
      <p:sp>
        <p:nvSpPr>
          <p:cNvPr id="37" name="正方形/長方形 36">
            <a:extLst>
              <a:ext uri="{FF2B5EF4-FFF2-40B4-BE49-F238E27FC236}">
                <a16:creationId xmlns:a16="http://schemas.microsoft.com/office/drawing/2014/main" id="{66F56E2C-CA2A-2C43-B7E7-2BE859C8DB13}"/>
              </a:ext>
            </a:extLst>
          </p:cNvPr>
          <p:cNvSpPr/>
          <p:nvPr/>
        </p:nvSpPr>
        <p:spPr>
          <a:xfrm>
            <a:off x="356842" y="686423"/>
            <a:ext cx="9200781"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 name="直線コネクタ 3">
            <a:extLst>
              <a:ext uri="{FF2B5EF4-FFF2-40B4-BE49-F238E27FC236}">
                <a16:creationId xmlns:a16="http://schemas.microsoft.com/office/drawing/2014/main" id="{87454323-C2F4-EB4C-9867-9D6320C773D8}"/>
              </a:ext>
            </a:extLst>
          </p:cNvPr>
          <p:cNvCxnSpPr>
            <a:cxnSpLocks/>
          </p:cNvCxnSpPr>
          <p:nvPr/>
        </p:nvCxnSpPr>
        <p:spPr>
          <a:xfrm flipV="1">
            <a:off x="3668760"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985D660-5A54-6A4C-998C-F2E14802D9A5}"/>
              </a:ext>
            </a:extLst>
          </p:cNvPr>
          <p:cNvCxnSpPr>
            <a:cxnSpLocks/>
          </p:cNvCxnSpPr>
          <p:nvPr/>
        </p:nvCxnSpPr>
        <p:spPr>
          <a:xfrm flipV="1">
            <a:off x="4650237"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B50415A-A46D-E640-A25B-FE6F97CBB762}"/>
              </a:ext>
            </a:extLst>
          </p:cNvPr>
          <p:cNvCxnSpPr>
            <a:cxnSpLocks/>
          </p:cNvCxnSpPr>
          <p:nvPr/>
        </p:nvCxnSpPr>
        <p:spPr>
          <a:xfrm flipV="1">
            <a:off x="5631714"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34F863-88A7-8149-96FD-8D4C1AFA8268}"/>
              </a:ext>
            </a:extLst>
          </p:cNvPr>
          <p:cNvCxnSpPr>
            <a:cxnSpLocks/>
          </p:cNvCxnSpPr>
          <p:nvPr/>
        </p:nvCxnSpPr>
        <p:spPr>
          <a:xfrm flipV="1">
            <a:off x="6613191"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28A16D0-F6F2-C144-9756-22AA9C17F394}"/>
              </a:ext>
            </a:extLst>
          </p:cNvPr>
          <p:cNvCxnSpPr>
            <a:cxnSpLocks/>
          </p:cNvCxnSpPr>
          <p:nvPr/>
        </p:nvCxnSpPr>
        <p:spPr>
          <a:xfrm flipV="1">
            <a:off x="7594668"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677C65A-44AA-864C-8342-DBA9879726B4}"/>
              </a:ext>
            </a:extLst>
          </p:cNvPr>
          <p:cNvCxnSpPr>
            <a:cxnSpLocks/>
          </p:cNvCxnSpPr>
          <p:nvPr/>
        </p:nvCxnSpPr>
        <p:spPr>
          <a:xfrm flipV="1">
            <a:off x="8576145"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BADC1E4-31B7-5546-9220-BBEDE6CDF7EA}"/>
              </a:ext>
            </a:extLst>
          </p:cNvPr>
          <p:cNvCxnSpPr>
            <a:cxnSpLocks/>
          </p:cNvCxnSpPr>
          <p:nvPr/>
        </p:nvCxnSpPr>
        <p:spPr>
          <a:xfrm flipV="1">
            <a:off x="9557623" y="686423"/>
            <a:ext cx="0" cy="5803829"/>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635F8A6-6232-C248-9FFE-E601F97AEDDB}"/>
              </a:ext>
            </a:extLst>
          </p:cNvPr>
          <p:cNvCxnSpPr>
            <a:cxnSpLocks/>
          </p:cNvCxnSpPr>
          <p:nvPr/>
        </p:nvCxnSpPr>
        <p:spPr>
          <a:xfrm flipH="1">
            <a:off x="356842" y="203511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EF61F85-8316-1941-AF7E-AB0FC801127A}"/>
              </a:ext>
            </a:extLst>
          </p:cNvPr>
          <p:cNvCxnSpPr>
            <a:cxnSpLocks/>
          </p:cNvCxnSpPr>
          <p:nvPr/>
        </p:nvCxnSpPr>
        <p:spPr>
          <a:xfrm flipH="1">
            <a:off x="356842" y="2671558"/>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C9F7116-D8A9-134F-8E56-D999D9C2148A}"/>
              </a:ext>
            </a:extLst>
          </p:cNvPr>
          <p:cNvCxnSpPr>
            <a:cxnSpLocks/>
          </p:cNvCxnSpPr>
          <p:nvPr/>
        </p:nvCxnSpPr>
        <p:spPr>
          <a:xfrm flipH="1">
            <a:off x="356842" y="3308006"/>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8E97284-2060-8547-9A37-AB0B78964652}"/>
              </a:ext>
            </a:extLst>
          </p:cNvPr>
          <p:cNvCxnSpPr>
            <a:cxnSpLocks/>
          </p:cNvCxnSpPr>
          <p:nvPr/>
        </p:nvCxnSpPr>
        <p:spPr>
          <a:xfrm flipH="1">
            <a:off x="356842" y="3944454"/>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16AA95B-F956-0840-B938-352DBEB0738E}"/>
              </a:ext>
            </a:extLst>
          </p:cNvPr>
          <p:cNvCxnSpPr>
            <a:cxnSpLocks/>
          </p:cNvCxnSpPr>
          <p:nvPr/>
        </p:nvCxnSpPr>
        <p:spPr>
          <a:xfrm flipH="1">
            <a:off x="356842" y="458090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FB9F077-9334-604B-8978-195ABA1DFA01}"/>
              </a:ext>
            </a:extLst>
          </p:cNvPr>
          <p:cNvCxnSpPr>
            <a:cxnSpLocks/>
          </p:cNvCxnSpPr>
          <p:nvPr/>
        </p:nvCxnSpPr>
        <p:spPr>
          <a:xfrm flipH="1">
            <a:off x="356842" y="5217350"/>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A878F75-60EB-EE4C-9D2D-FBCAD95AAD96}"/>
              </a:ext>
            </a:extLst>
          </p:cNvPr>
          <p:cNvCxnSpPr>
            <a:cxnSpLocks/>
          </p:cNvCxnSpPr>
          <p:nvPr/>
        </p:nvCxnSpPr>
        <p:spPr>
          <a:xfrm flipH="1">
            <a:off x="356842" y="5853798"/>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7A2516-F8F1-6448-948C-4DFBA26D0767}"/>
              </a:ext>
            </a:extLst>
          </p:cNvPr>
          <p:cNvCxnSpPr>
            <a:cxnSpLocks/>
          </p:cNvCxnSpPr>
          <p:nvPr/>
        </p:nvCxnSpPr>
        <p:spPr>
          <a:xfrm flipH="1">
            <a:off x="356842" y="6490252"/>
            <a:ext cx="920078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921A9F6-AE6E-7842-8282-88F1293F592E}"/>
              </a:ext>
            </a:extLst>
          </p:cNvPr>
          <p:cNvSpPr txBox="1"/>
          <p:nvPr/>
        </p:nvSpPr>
        <p:spPr>
          <a:xfrm>
            <a:off x="528792" y="2184057"/>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円未満</a:t>
            </a:r>
            <a:endParaRPr kumimoji="1" lang="ja-JP" altLang="en-US" sz="1600" b="1" dirty="0">
              <a:solidFill>
                <a:schemeClr val="tx1">
                  <a:lumMod val="75000"/>
                  <a:lumOff val="25000"/>
                </a:schemeClr>
              </a:solidFill>
              <a:latin typeface="+mn-ea"/>
            </a:endParaRPr>
          </a:p>
        </p:txBody>
      </p:sp>
      <p:sp>
        <p:nvSpPr>
          <p:cNvPr id="28" name="テキスト ボックス 27">
            <a:extLst>
              <a:ext uri="{FF2B5EF4-FFF2-40B4-BE49-F238E27FC236}">
                <a16:creationId xmlns:a16="http://schemas.microsoft.com/office/drawing/2014/main" id="{DEFC550C-AA10-EF4C-A2CA-04D0A17BB475}"/>
              </a:ext>
            </a:extLst>
          </p:cNvPr>
          <p:cNvSpPr txBox="1"/>
          <p:nvPr/>
        </p:nvSpPr>
        <p:spPr>
          <a:xfrm>
            <a:off x="528792" y="2820505"/>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a:t>
            </a:r>
            <a:r>
              <a:rPr kumimoji="1" lang="en-US" altLang="ja-JP" sz="1600" b="1" dirty="0">
                <a:solidFill>
                  <a:schemeClr val="tx1">
                    <a:lumMod val="75000"/>
                    <a:lumOff val="25000"/>
                  </a:schemeClr>
                </a:solidFill>
                <a:latin typeface="+mn-ea"/>
              </a:rPr>
              <a:t>〜1</a:t>
            </a:r>
            <a:r>
              <a:rPr kumimoji="1" lang="ja-JP" altLang="en-US" sz="1600" b="1">
                <a:solidFill>
                  <a:schemeClr val="tx1">
                    <a:lumMod val="75000"/>
                    <a:lumOff val="25000"/>
                  </a:schemeClr>
                </a:solidFill>
                <a:latin typeface="+mn-ea"/>
              </a:rPr>
              <a:t>万円未満</a:t>
            </a:r>
            <a:endParaRPr kumimoji="1" lang="ja-JP" altLang="en-US" sz="1600" b="1" dirty="0">
              <a:solidFill>
                <a:schemeClr val="tx1">
                  <a:lumMod val="75000"/>
                  <a:lumOff val="25000"/>
                </a:schemeClr>
              </a:solidFill>
              <a:latin typeface="+mn-ea"/>
            </a:endParaRPr>
          </a:p>
        </p:txBody>
      </p:sp>
      <p:sp>
        <p:nvSpPr>
          <p:cNvPr id="29" name="テキスト ボックス 28">
            <a:extLst>
              <a:ext uri="{FF2B5EF4-FFF2-40B4-BE49-F238E27FC236}">
                <a16:creationId xmlns:a16="http://schemas.microsoft.com/office/drawing/2014/main" id="{5B1E5757-7826-4C4F-872B-CBD9E32A0309}"/>
              </a:ext>
            </a:extLst>
          </p:cNvPr>
          <p:cNvSpPr txBox="1"/>
          <p:nvPr/>
        </p:nvSpPr>
        <p:spPr>
          <a:xfrm>
            <a:off x="528792" y="3456953"/>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1</a:t>
            </a:r>
            <a:r>
              <a:rPr kumimoji="1" lang="ja-JP" altLang="en-US" sz="1600" b="1">
                <a:solidFill>
                  <a:schemeClr val="tx1">
                    <a:lumMod val="75000"/>
                    <a:lumOff val="25000"/>
                  </a:schemeClr>
                </a:solidFill>
                <a:latin typeface="+mn-ea"/>
              </a:rPr>
              <a:t>万円</a:t>
            </a:r>
            <a:r>
              <a:rPr kumimoji="1" lang="en-US" altLang="ja-JP" sz="1600" b="1" dirty="0">
                <a:solidFill>
                  <a:schemeClr val="tx1">
                    <a:lumMod val="75000"/>
                    <a:lumOff val="25000"/>
                  </a:schemeClr>
                </a:solidFill>
                <a:latin typeface="+mn-ea"/>
              </a:rPr>
              <a:t>〜1</a:t>
            </a:r>
            <a:r>
              <a:rPr kumimoji="1" lang="ja-JP" altLang="en-US" sz="1600" b="1">
                <a:solidFill>
                  <a:schemeClr val="tx1">
                    <a:lumMod val="75000"/>
                    <a:lumOff val="25000"/>
                  </a:schemeClr>
                </a:solidFill>
                <a:latin typeface="+mn-ea"/>
              </a:rPr>
              <a:t>万</a:t>
            </a:r>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円未満</a:t>
            </a:r>
            <a:endParaRPr kumimoji="1" lang="ja-JP" altLang="en-US" sz="1600" b="1" dirty="0">
              <a:solidFill>
                <a:schemeClr val="tx1">
                  <a:lumMod val="75000"/>
                  <a:lumOff val="25000"/>
                </a:schemeClr>
              </a:solidFill>
              <a:latin typeface="+mn-ea"/>
            </a:endParaRPr>
          </a:p>
        </p:txBody>
      </p:sp>
      <p:sp>
        <p:nvSpPr>
          <p:cNvPr id="30" name="テキスト ボックス 29">
            <a:extLst>
              <a:ext uri="{FF2B5EF4-FFF2-40B4-BE49-F238E27FC236}">
                <a16:creationId xmlns:a16="http://schemas.microsoft.com/office/drawing/2014/main" id="{B64F1B2E-FD58-A245-AC3B-8484CA5CC09E}"/>
              </a:ext>
            </a:extLst>
          </p:cNvPr>
          <p:cNvSpPr txBox="1"/>
          <p:nvPr/>
        </p:nvSpPr>
        <p:spPr>
          <a:xfrm>
            <a:off x="528792" y="4093401"/>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1</a:t>
            </a:r>
            <a:r>
              <a:rPr kumimoji="1" lang="ja-JP" altLang="en-US" sz="1600" b="1">
                <a:solidFill>
                  <a:schemeClr val="tx1">
                    <a:lumMod val="75000"/>
                    <a:lumOff val="25000"/>
                  </a:schemeClr>
                </a:solidFill>
                <a:latin typeface="+mn-ea"/>
              </a:rPr>
              <a:t>万</a:t>
            </a:r>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a:t>
            </a:r>
            <a:r>
              <a:rPr kumimoji="1" lang="en-US" altLang="ja-JP" sz="1600" b="1" dirty="0">
                <a:solidFill>
                  <a:schemeClr val="tx1">
                    <a:lumMod val="75000"/>
                    <a:lumOff val="25000"/>
                  </a:schemeClr>
                </a:solidFill>
                <a:latin typeface="+mn-ea"/>
              </a:rPr>
              <a:t>〜2</a:t>
            </a:r>
            <a:r>
              <a:rPr kumimoji="1" lang="ja-JP" altLang="en-US" sz="1600" b="1">
                <a:solidFill>
                  <a:schemeClr val="tx1">
                    <a:lumMod val="75000"/>
                    <a:lumOff val="25000"/>
                  </a:schemeClr>
                </a:solidFill>
                <a:latin typeface="+mn-ea"/>
              </a:rPr>
              <a:t>万円未満</a:t>
            </a:r>
            <a:endParaRPr kumimoji="1" lang="ja-JP" altLang="en-US" sz="1600" b="1" dirty="0">
              <a:solidFill>
                <a:schemeClr val="tx1">
                  <a:lumMod val="75000"/>
                  <a:lumOff val="25000"/>
                </a:schemeClr>
              </a:solidFill>
              <a:latin typeface="+mn-ea"/>
            </a:endParaRPr>
          </a:p>
        </p:txBody>
      </p:sp>
      <p:sp>
        <p:nvSpPr>
          <p:cNvPr id="31" name="テキスト ボックス 30">
            <a:extLst>
              <a:ext uri="{FF2B5EF4-FFF2-40B4-BE49-F238E27FC236}">
                <a16:creationId xmlns:a16="http://schemas.microsoft.com/office/drawing/2014/main" id="{92D532B7-8E63-2D4E-A597-028A42E970C8}"/>
              </a:ext>
            </a:extLst>
          </p:cNvPr>
          <p:cNvSpPr txBox="1"/>
          <p:nvPr/>
        </p:nvSpPr>
        <p:spPr>
          <a:xfrm>
            <a:off x="528792" y="4729849"/>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2</a:t>
            </a:r>
            <a:r>
              <a:rPr kumimoji="1" lang="ja-JP" altLang="en-US" sz="1600" b="1">
                <a:solidFill>
                  <a:schemeClr val="tx1">
                    <a:lumMod val="75000"/>
                    <a:lumOff val="25000"/>
                  </a:schemeClr>
                </a:solidFill>
                <a:latin typeface="+mn-ea"/>
              </a:rPr>
              <a:t>万円</a:t>
            </a:r>
            <a:r>
              <a:rPr kumimoji="1" lang="en-US" altLang="ja-JP" sz="1600" b="1" dirty="0">
                <a:solidFill>
                  <a:schemeClr val="tx1">
                    <a:lumMod val="75000"/>
                    <a:lumOff val="25000"/>
                  </a:schemeClr>
                </a:solidFill>
                <a:latin typeface="+mn-ea"/>
              </a:rPr>
              <a:t>〜2</a:t>
            </a:r>
            <a:r>
              <a:rPr kumimoji="1" lang="ja-JP" altLang="en-US" sz="1600" b="1">
                <a:solidFill>
                  <a:schemeClr val="tx1">
                    <a:lumMod val="75000"/>
                    <a:lumOff val="25000"/>
                  </a:schemeClr>
                </a:solidFill>
                <a:latin typeface="+mn-ea"/>
              </a:rPr>
              <a:t>万</a:t>
            </a:r>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円未満</a:t>
            </a:r>
            <a:endParaRPr kumimoji="1" lang="ja-JP" altLang="en-US" sz="1600" b="1" dirty="0">
              <a:solidFill>
                <a:schemeClr val="tx1">
                  <a:lumMod val="75000"/>
                  <a:lumOff val="25000"/>
                </a:schemeClr>
              </a:solidFill>
              <a:latin typeface="+mn-ea"/>
            </a:endParaRPr>
          </a:p>
        </p:txBody>
      </p:sp>
      <p:sp>
        <p:nvSpPr>
          <p:cNvPr id="32" name="テキスト ボックス 31">
            <a:extLst>
              <a:ext uri="{FF2B5EF4-FFF2-40B4-BE49-F238E27FC236}">
                <a16:creationId xmlns:a16="http://schemas.microsoft.com/office/drawing/2014/main" id="{59931833-9A3B-204C-B6F1-3577BDC345DC}"/>
              </a:ext>
            </a:extLst>
          </p:cNvPr>
          <p:cNvSpPr txBox="1"/>
          <p:nvPr/>
        </p:nvSpPr>
        <p:spPr>
          <a:xfrm>
            <a:off x="528792" y="5366297"/>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2</a:t>
            </a:r>
            <a:r>
              <a:rPr kumimoji="1" lang="ja-JP" altLang="en-US" sz="1600" b="1">
                <a:solidFill>
                  <a:schemeClr val="tx1">
                    <a:lumMod val="75000"/>
                    <a:lumOff val="25000"/>
                  </a:schemeClr>
                </a:solidFill>
                <a:latin typeface="+mn-ea"/>
              </a:rPr>
              <a:t>万</a:t>
            </a:r>
            <a:r>
              <a:rPr kumimoji="1" lang="en-US" altLang="ja-JP" sz="1600" b="1" dirty="0">
                <a:solidFill>
                  <a:schemeClr val="tx1">
                    <a:lumMod val="75000"/>
                    <a:lumOff val="25000"/>
                  </a:schemeClr>
                </a:solidFill>
                <a:latin typeface="+mn-ea"/>
              </a:rPr>
              <a:t>5,000</a:t>
            </a:r>
            <a:r>
              <a:rPr kumimoji="1" lang="ja-JP" altLang="en-US" sz="1600" b="1">
                <a:solidFill>
                  <a:schemeClr val="tx1">
                    <a:lumMod val="75000"/>
                    <a:lumOff val="25000"/>
                  </a:schemeClr>
                </a:solidFill>
                <a:latin typeface="+mn-ea"/>
              </a:rPr>
              <a:t>円</a:t>
            </a:r>
            <a:r>
              <a:rPr kumimoji="1" lang="en-US" altLang="ja-JP" sz="1600" b="1" dirty="0">
                <a:solidFill>
                  <a:schemeClr val="tx1">
                    <a:lumMod val="75000"/>
                    <a:lumOff val="25000"/>
                  </a:schemeClr>
                </a:solidFill>
                <a:latin typeface="+mn-ea"/>
              </a:rPr>
              <a:t>〜3</a:t>
            </a:r>
            <a:r>
              <a:rPr kumimoji="1" lang="ja-JP" altLang="en-US" sz="1600" b="1">
                <a:solidFill>
                  <a:schemeClr val="tx1">
                    <a:lumMod val="75000"/>
                    <a:lumOff val="25000"/>
                  </a:schemeClr>
                </a:solidFill>
                <a:latin typeface="+mn-ea"/>
              </a:rPr>
              <a:t>万円未満</a:t>
            </a:r>
            <a:endParaRPr kumimoji="1" lang="ja-JP" altLang="en-US" sz="1600" b="1" dirty="0">
              <a:solidFill>
                <a:schemeClr val="tx1">
                  <a:lumMod val="75000"/>
                  <a:lumOff val="25000"/>
                </a:schemeClr>
              </a:solidFill>
              <a:latin typeface="+mn-ea"/>
            </a:endParaRPr>
          </a:p>
        </p:txBody>
      </p:sp>
      <p:sp>
        <p:nvSpPr>
          <p:cNvPr id="33" name="テキスト ボックス 32">
            <a:extLst>
              <a:ext uri="{FF2B5EF4-FFF2-40B4-BE49-F238E27FC236}">
                <a16:creationId xmlns:a16="http://schemas.microsoft.com/office/drawing/2014/main" id="{DECB74E9-31D1-FC4B-8139-1AFC60170851}"/>
              </a:ext>
            </a:extLst>
          </p:cNvPr>
          <p:cNvSpPr txBox="1"/>
          <p:nvPr/>
        </p:nvSpPr>
        <p:spPr>
          <a:xfrm>
            <a:off x="528792" y="6002745"/>
            <a:ext cx="2959476" cy="338554"/>
          </a:xfrm>
          <a:prstGeom prst="rect">
            <a:avLst/>
          </a:prstGeom>
          <a:noFill/>
        </p:spPr>
        <p:txBody>
          <a:bodyPr wrap="square" rtlCol="0" anchor="ctr">
            <a:spAutoFit/>
          </a:bodyPr>
          <a:lstStyle/>
          <a:p>
            <a:r>
              <a:rPr kumimoji="1" lang="en-US" altLang="ja-JP" sz="1600" b="1" dirty="0">
                <a:solidFill>
                  <a:schemeClr val="tx1">
                    <a:lumMod val="75000"/>
                    <a:lumOff val="25000"/>
                  </a:schemeClr>
                </a:solidFill>
                <a:latin typeface="+mn-ea"/>
              </a:rPr>
              <a:t>3</a:t>
            </a:r>
            <a:r>
              <a:rPr kumimoji="1" lang="ja-JP" altLang="en-US" sz="1600" b="1">
                <a:solidFill>
                  <a:schemeClr val="tx1">
                    <a:lumMod val="75000"/>
                    <a:lumOff val="25000"/>
                  </a:schemeClr>
                </a:solidFill>
                <a:latin typeface="+mn-ea"/>
              </a:rPr>
              <a:t>万円以上</a:t>
            </a:r>
            <a:endParaRPr kumimoji="1" lang="ja-JP" altLang="en-US" sz="1600" b="1" dirty="0">
              <a:solidFill>
                <a:schemeClr val="tx1">
                  <a:lumMod val="75000"/>
                  <a:lumOff val="25000"/>
                </a:schemeClr>
              </a:solidFill>
              <a:latin typeface="+mn-ea"/>
            </a:endParaRPr>
          </a:p>
        </p:txBody>
      </p:sp>
      <p:cxnSp>
        <p:nvCxnSpPr>
          <p:cNvPr id="34" name="直線コネクタ 33">
            <a:extLst>
              <a:ext uri="{FF2B5EF4-FFF2-40B4-BE49-F238E27FC236}">
                <a16:creationId xmlns:a16="http://schemas.microsoft.com/office/drawing/2014/main" id="{4CB02161-D1EB-F541-B50C-43B52E6D382E}"/>
              </a:ext>
            </a:extLst>
          </p:cNvPr>
          <p:cNvCxnSpPr>
            <a:cxnSpLocks/>
          </p:cNvCxnSpPr>
          <p:nvPr/>
        </p:nvCxnSpPr>
        <p:spPr>
          <a:xfrm flipH="1" flipV="1">
            <a:off x="356842" y="686416"/>
            <a:ext cx="3311860" cy="134868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F8435A9B-3414-7046-81A4-924DD222C81C}"/>
              </a:ext>
            </a:extLst>
          </p:cNvPr>
          <p:cNvSpPr txBox="1"/>
          <p:nvPr/>
        </p:nvSpPr>
        <p:spPr>
          <a:xfrm>
            <a:off x="528792" y="1243701"/>
            <a:ext cx="2959476" cy="672685"/>
          </a:xfrm>
          <a:prstGeom prst="rect">
            <a:avLst/>
          </a:prstGeom>
          <a:noFill/>
        </p:spPr>
        <p:txBody>
          <a:bodyPr wrap="square" rtlCol="0" anchor="ctr">
            <a:spAutoFit/>
          </a:bodyPr>
          <a:lstStyle/>
          <a:p>
            <a:r>
              <a:rPr kumimoji="1" lang="ja-JP" altLang="en-US" sz="1600" b="1">
                <a:solidFill>
                  <a:schemeClr val="tx1">
                    <a:lumMod val="75000"/>
                    <a:lumOff val="25000"/>
                  </a:schemeClr>
                </a:solidFill>
                <a:latin typeface="+mn-ea"/>
              </a:rPr>
              <a:t>月々の</a:t>
            </a:r>
            <a:endParaRPr kumimoji="1" lang="en-US" altLang="ja-JP" sz="1600" b="1" dirty="0">
              <a:solidFill>
                <a:schemeClr val="tx1">
                  <a:lumMod val="75000"/>
                  <a:lumOff val="25000"/>
                </a:schemeClr>
              </a:solidFill>
              <a:latin typeface="+mn-ea"/>
            </a:endParaRPr>
          </a:p>
          <a:p>
            <a:pPr>
              <a:lnSpc>
                <a:spcPct val="150000"/>
              </a:lnSpc>
            </a:pPr>
            <a:r>
              <a:rPr kumimoji="1" lang="ja-JP" altLang="en-US" sz="1600" b="1">
                <a:solidFill>
                  <a:schemeClr val="tx1">
                    <a:lumMod val="75000"/>
                    <a:lumOff val="25000"/>
                  </a:schemeClr>
                </a:solidFill>
                <a:latin typeface="+mn-ea"/>
              </a:rPr>
              <a:t>美容にかける予算</a:t>
            </a:r>
            <a:endParaRPr kumimoji="1" lang="ja-JP" altLang="en-US" sz="1600" b="1" dirty="0">
              <a:solidFill>
                <a:schemeClr val="tx1">
                  <a:lumMod val="75000"/>
                  <a:lumOff val="25000"/>
                </a:schemeClr>
              </a:solidFill>
              <a:latin typeface="+mn-ea"/>
            </a:endParaRPr>
          </a:p>
        </p:txBody>
      </p:sp>
      <p:sp>
        <p:nvSpPr>
          <p:cNvPr id="39" name="テキスト ボックス 38">
            <a:extLst>
              <a:ext uri="{FF2B5EF4-FFF2-40B4-BE49-F238E27FC236}">
                <a16:creationId xmlns:a16="http://schemas.microsoft.com/office/drawing/2014/main" id="{45744444-A69C-F743-BFD0-B1E05DAB5410}"/>
              </a:ext>
            </a:extLst>
          </p:cNvPr>
          <p:cNvSpPr txBox="1"/>
          <p:nvPr/>
        </p:nvSpPr>
        <p:spPr>
          <a:xfrm>
            <a:off x="3935142" y="809298"/>
            <a:ext cx="44871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20</a:t>
            </a:r>
            <a:r>
              <a:rPr kumimoji="1" lang="ja-JP" altLang="en-US" sz="1600" b="1">
                <a:solidFill>
                  <a:schemeClr val="tx1">
                    <a:lumMod val="75000"/>
                    <a:lumOff val="25000"/>
                  </a:schemeClr>
                </a:solidFill>
                <a:latin typeface="+mn-ea"/>
              </a:rPr>
              <a:t>歳未満</a:t>
            </a:r>
            <a:endParaRPr kumimoji="1" lang="en-US" altLang="ja-JP" sz="1600" b="1" dirty="0">
              <a:solidFill>
                <a:schemeClr val="tx1">
                  <a:lumMod val="75000"/>
                  <a:lumOff val="25000"/>
                </a:schemeClr>
              </a:solidFill>
              <a:latin typeface="+mn-ea"/>
            </a:endParaRPr>
          </a:p>
        </p:txBody>
      </p:sp>
      <p:sp>
        <p:nvSpPr>
          <p:cNvPr id="40" name="テキスト ボックス 39">
            <a:extLst>
              <a:ext uri="{FF2B5EF4-FFF2-40B4-BE49-F238E27FC236}">
                <a16:creationId xmlns:a16="http://schemas.microsoft.com/office/drawing/2014/main" id="{C6257457-4B9A-4748-942A-25768D3A1D36}"/>
              </a:ext>
            </a:extLst>
          </p:cNvPr>
          <p:cNvSpPr txBox="1"/>
          <p:nvPr/>
        </p:nvSpPr>
        <p:spPr>
          <a:xfrm>
            <a:off x="4718584" y="809298"/>
            <a:ext cx="84478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20</a:t>
            </a:r>
            <a:r>
              <a:rPr kumimoji="1" lang="ja-JP" altLang="en-US" sz="1600" b="1">
                <a:solidFill>
                  <a:schemeClr val="tx1">
                    <a:lumMod val="75000"/>
                    <a:lumOff val="25000"/>
                  </a:schemeClr>
                </a:solidFill>
                <a:latin typeface="+mn-ea"/>
              </a:rPr>
              <a:t>歳</a:t>
            </a:r>
            <a:r>
              <a:rPr kumimoji="1" lang="en-US" altLang="ja-JP" sz="1600" b="1" dirty="0">
                <a:solidFill>
                  <a:schemeClr val="tx1">
                    <a:lumMod val="75000"/>
                    <a:lumOff val="25000"/>
                  </a:schemeClr>
                </a:solidFill>
                <a:latin typeface="+mn-ea"/>
              </a:rPr>
              <a:t>〜</a:t>
            </a:r>
          </a:p>
          <a:p>
            <a:pPr>
              <a:lnSpc>
                <a:spcPct val="150000"/>
              </a:lnSpc>
            </a:pPr>
            <a:r>
              <a:rPr kumimoji="1" lang="en-US" altLang="ja-JP" sz="1600" b="1" dirty="0">
                <a:solidFill>
                  <a:schemeClr val="tx1">
                    <a:lumMod val="75000"/>
                    <a:lumOff val="25000"/>
                  </a:schemeClr>
                </a:solidFill>
                <a:latin typeface="+mn-ea"/>
              </a:rPr>
              <a:t>30</a:t>
            </a:r>
            <a:r>
              <a:rPr kumimoji="1" lang="ja-JP" altLang="en-US" sz="1600" b="1">
                <a:solidFill>
                  <a:schemeClr val="tx1">
                    <a:lumMod val="75000"/>
                    <a:lumOff val="25000"/>
                  </a:schemeClr>
                </a:solidFill>
                <a:latin typeface="+mn-ea"/>
              </a:rPr>
              <a:t>歳未満</a:t>
            </a:r>
            <a:endParaRPr kumimoji="1" lang="en-US" altLang="ja-JP" sz="1600" b="1" dirty="0">
              <a:solidFill>
                <a:schemeClr val="tx1">
                  <a:lumMod val="75000"/>
                  <a:lumOff val="25000"/>
                </a:schemeClr>
              </a:solidFill>
              <a:latin typeface="+mn-ea"/>
            </a:endParaRPr>
          </a:p>
        </p:txBody>
      </p:sp>
      <p:sp>
        <p:nvSpPr>
          <p:cNvPr id="43" name="テキスト ボックス 42">
            <a:extLst>
              <a:ext uri="{FF2B5EF4-FFF2-40B4-BE49-F238E27FC236}">
                <a16:creationId xmlns:a16="http://schemas.microsoft.com/office/drawing/2014/main" id="{4D711899-3C8D-A845-90F7-FC2BBEF37B21}"/>
              </a:ext>
            </a:extLst>
          </p:cNvPr>
          <p:cNvSpPr txBox="1"/>
          <p:nvPr/>
        </p:nvSpPr>
        <p:spPr>
          <a:xfrm>
            <a:off x="5700061" y="809298"/>
            <a:ext cx="84478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30</a:t>
            </a:r>
            <a:r>
              <a:rPr kumimoji="1" lang="ja-JP" altLang="en-US" sz="1600" b="1">
                <a:solidFill>
                  <a:schemeClr val="tx1">
                    <a:lumMod val="75000"/>
                    <a:lumOff val="25000"/>
                  </a:schemeClr>
                </a:solidFill>
                <a:latin typeface="+mn-ea"/>
              </a:rPr>
              <a:t>歳</a:t>
            </a:r>
            <a:r>
              <a:rPr kumimoji="1" lang="en-US" altLang="ja-JP" sz="1600" b="1" dirty="0">
                <a:solidFill>
                  <a:schemeClr val="tx1">
                    <a:lumMod val="75000"/>
                    <a:lumOff val="25000"/>
                  </a:schemeClr>
                </a:solidFill>
                <a:latin typeface="+mn-ea"/>
              </a:rPr>
              <a:t>〜</a:t>
            </a:r>
          </a:p>
          <a:p>
            <a:pPr>
              <a:lnSpc>
                <a:spcPct val="150000"/>
              </a:lnSpc>
            </a:pPr>
            <a:r>
              <a:rPr kumimoji="1" lang="en-US" altLang="ja-JP" sz="1600" b="1" dirty="0">
                <a:solidFill>
                  <a:schemeClr val="tx1">
                    <a:lumMod val="75000"/>
                    <a:lumOff val="25000"/>
                  </a:schemeClr>
                </a:solidFill>
                <a:latin typeface="+mn-ea"/>
              </a:rPr>
              <a:t>40</a:t>
            </a:r>
            <a:r>
              <a:rPr kumimoji="1" lang="ja-JP" altLang="en-US" sz="1600" b="1">
                <a:solidFill>
                  <a:schemeClr val="tx1">
                    <a:lumMod val="75000"/>
                    <a:lumOff val="25000"/>
                  </a:schemeClr>
                </a:solidFill>
                <a:latin typeface="+mn-ea"/>
              </a:rPr>
              <a:t>歳未満</a:t>
            </a:r>
            <a:endParaRPr kumimoji="1" lang="en-US" altLang="ja-JP" sz="1600" b="1" dirty="0">
              <a:solidFill>
                <a:schemeClr val="tx1">
                  <a:lumMod val="75000"/>
                  <a:lumOff val="25000"/>
                </a:schemeClr>
              </a:solidFill>
              <a:latin typeface="+mn-ea"/>
            </a:endParaRPr>
          </a:p>
        </p:txBody>
      </p:sp>
      <p:sp>
        <p:nvSpPr>
          <p:cNvPr id="44" name="テキスト ボックス 43">
            <a:extLst>
              <a:ext uri="{FF2B5EF4-FFF2-40B4-BE49-F238E27FC236}">
                <a16:creationId xmlns:a16="http://schemas.microsoft.com/office/drawing/2014/main" id="{FF07C58C-E11C-C944-880F-76D20949D817}"/>
              </a:ext>
            </a:extLst>
          </p:cNvPr>
          <p:cNvSpPr txBox="1"/>
          <p:nvPr/>
        </p:nvSpPr>
        <p:spPr>
          <a:xfrm>
            <a:off x="6681538" y="809298"/>
            <a:ext cx="84478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40</a:t>
            </a:r>
            <a:r>
              <a:rPr kumimoji="1" lang="ja-JP" altLang="en-US" sz="1600" b="1">
                <a:solidFill>
                  <a:schemeClr val="tx1">
                    <a:lumMod val="75000"/>
                    <a:lumOff val="25000"/>
                  </a:schemeClr>
                </a:solidFill>
                <a:latin typeface="+mn-ea"/>
              </a:rPr>
              <a:t>歳</a:t>
            </a:r>
            <a:r>
              <a:rPr kumimoji="1" lang="en-US" altLang="ja-JP" sz="1600" b="1" dirty="0">
                <a:solidFill>
                  <a:schemeClr val="tx1">
                    <a:lumMod val="75000"/>
                    <a:lumOff val="25000"/>
                  </a:schemeClr>
                </a:solidFill>
                <a:latin typeface="+mn-ea"/>
              </a:rPr>
              <a:t>〜</a:t>
            </a:r>
          </a:p>
          <a:p>
            <a:pPr>
              <a:lnSpc>
                <a:spcPct val="150000"/>
              </a:lnSpc>
            </a:pPr>
            <a:r>
              <a:rPr kumimoji="1" lang="en-US" altLang="ja-JP" sz="1600" b="1" dirty="0">
                <a:solidFill>
                  <a:schemeClr val="tx1">
                    <a:lumMod val="75000"/>
                    <a:lumOff val="25000"/>
                  </a:schemeClr>
                </a:solidFill>
                <a:latin typeface="+mn-ea"/>
              </a:rPr>
              <a:t>50</a:t>
            </a:r>
            <a:r>
              <a:rPr kumimoji="1" lang="ja-JP" altLang="en-US" sz="1600" b="1">
                <a:solidFill>
                  <a:schemeClr val="tx1">
                    <a:lumMod val="75000"/>
                    <a:lumOff val="25000"/>
                  </a:schemeClr>
                </a:solidFill>
                <a:latin typeface="+mn-ea"/>
              </a:rPr>
              <a:t>歳未満</a:t>
            </a:r>
            <a:endParaRPr kumimoji="1" lang="en-US" altLang="ja-JP" sz="1600" b="1" dirty="0">
              <a:solidFill>
                <a:schemeClr val="tx1">
                  <a:lumMod val="75000"/>
                  <a:lumOff val="25000"/>
                </a:schemeClr>
              </a:solidFill>
              <a:latin typeface="+mn-ea"/>
            </a:endParaRPr>
          </a:p>
        </p:txBody>
      </p:sp>
      <p:sp>
        <p:nvSpPr>
          <p:cNvPr id="45" name="テキスト ボックス 44">
            <a:extLst>
              <a:ext uri="{FF2B5EF4-FFF2-40B4-BE49-F238E27FC236}">
                <a16:creationId xmlns:a16="http://schemas.microsoft.com/office/drawing/2014/main" id="{1D485C14-0B00-B143-93A2-79BBC1D1E84B}"/>
              </a:ext>
            </a:extLst>
          </p:cNvPr>
          <p:cNvSpPr txBox="1"/>
          <p:nvPr/>
        </p:nvSpPr>
        <p:spPr>
          <a:xfrm>
            <a:off x="7663015" y="809298"/>
            <a:ext cx="84478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50</a:t>
            </a:r>
            <a:r>
              <a:rPr kumimoji="1" lang="ja-JP" altLang="en-US" sz="1600" b="1">
                <a:solidFill>
                  <a:schemeClr val="tx1">
                    <a:lumMod val="75000"/>
                    <a:lumOff val="25000"/>
                  </a:schemeClr>
                </a:solidFill>
                <a:latin typeface="+mn-ea"/>
              </a:rPr>
              <a:t>歳</a:t>
            </a:r>
            <a:r>
              <a:rPr kumimoji="1" lang="en-US" altLang="ja-JP" sz="1600" b="1" dirty="0">
                <a:solidFill>
                  <a:schemeClr val="tx1">
                    <a:lumMod val="75000"/>
                    <a:lumOff val="25000"/>
                  </a:schemeClr>
                </a:solidFill>
                <a:latin typeface="+mn-ea"/>
              </a:rPr>
              <a:t>〜</a:t>
            </a:r>
          </a:p>
          <a:p>
            <a:pPr>
              <a:lnSpc>
                <a:spcPct val="150000"/>
              </a:lnSpc>
            </a:pPr>
            <a:r>
              <a:rPr kumimoji="1" lang="en-US" altLang="ja-JP" sz="1600" b="1" dirty="0">
                <a:solidFill>
                  <a:schemeClr val="tx1">
                    <a:lumMod val="75000"/>
                    <a:lumOff val="25000"/>
                  </a:schemeClr>
                </a:solidFill>
                <a:latin typeface="+mn-ea"/>
              </a:rPr>
              <a:t>60</a:t>
            </a:r>
            <a:r>
              <a:rPr kumimoji="1" lang="ja-JP" altLang="en-US" sz="1600" b="1">
                <a:solidFill>
                  <a:schemeClr val="tx1">
                    <a:lumMod val="75000"/>
                    <a:lumOff val="25000"/>
                  </a:schemeClr>
                </a:solidFill>
                <a:latin typeface="+mn-ea"/>
              </a:rPr>
              <a:t>歳未満</a:t>
            </a:r>
            <a:endParaRPr kumimoji="1" lang="en-US" altLang="ja-JP" sz="1600" b="1" dirty="0">
              <a:solidFill>
                <a:schemeClr val="tx1">
                  <a:lumMod val="75000"/>
                  <a:lumOff val="25000"/>
                </a:schemeClr>
              </a:solidFill>
              <a:latin typeface="+mn-ea"/>
            </a:endParaRPr>
          </a:p>
        </p:txBody>
      </p:sp>
      <p:sp>
        <p:nvSpPr>
          <p:cNvPr id="46" name="テキスト ボックス 45">
            <a:extLst>
              <a:ext uri="{FF2B5EF4-FFF2-40B4-BE49-F238E27FC236}">
                <a16:creationId xmlns:a16="http://schemas.microsoft.com/office/drawing/2014/main" id="{9620EFAB-0EE4-0645-81F2-B62793C0C2AD}"/>
              </a:ext>
            </a:extLst>
          </p:cNvPr>
          <p:cNvSpPr txBox="1"/>
          <p:nvPr/>
        </p:nvSpPr>
        <p:spPr>
          <a:xfrm>
            <a:off x="8842528" y="809298"/>
            <a:ext cx="448713" cy="1102908"/>
          </a:xfrm>
          <a:prstGeom prst="rect">
            <a:avLst/>
          </a:prstGeom>
          <a:noFill/>
        </p:spPr>
        <p:txBody>
          <a:bodyPr vert="eaVert" wrap="square" rtlCol="0" anchor="ctr">
            <a:spAutoFit/>
          </a:bodyPr>
          <a:lstStyle/>
          <a:p>
            <a:r>
              <a:rPr kumimoji="1" lang="en-US" altLang="ja-JP" sz="1600" b="1" dirty="0">
                <a:solidFill>
                  <a:schemeClr val="tx1">
                    <a:lumMod val="75000"/>
                    <a:lumOff val="25000"/>
                  </a:schemeClr>
                </a:solidFill>
                <a:latin typeface="+mn-ea"/>
              </a:rPr>
              <a:t>60</a:t>
            </a:r>
            <a:r>
              <a:rPr kumimoji="1" lang="ja-JP" altLang="en-US" sz="1600" b="1">
                <a:solidFill>
                  <a:schemeClr val="tx1">
                    <a:lumMod val="75000"/>
                    <a:lumOff val="25000"/>
                  </a:schemeClr>
                </a:solidFill>
                <a:latin typeface="+mn-ea"/>
              </a:rPr>
              <a:t>歳以上</a:t>
            </a:r>
            <a:endParaRPr kumimoji="1" lang="en-US" altLang="ja-JP" sz="1600" b="1" dirty="0">
              <a:solidFill>
                <a:schemeClr val="tx1">
                  <a:lumMod val="75000"/>
                  <a:lumOff val="25000"/>
                </a:schemeClr>
              </a:solidFill>
              <a:latin typeface="+mn-ea"/>
            </a:endParaRPr>
          </a:p>
        </p:txBody>
      </p:sp>
      <p:sp>
        <p:nvSpPr>
          <p:cNvPr id="47" name="テキスト ボックス 46">
            <a:extLst>
              <a:ext uri="{FF2B5EF4-FFF2-40B4-BE49-F238E27FC236}">
                <a16:creationId xmlns:a16="http://schemas.microsoft.com/office/drawing/2014/main" id="{A242B45E-C81B-A24F-8B22-7D5DD7455FED}"/>
              </a:ext>
            </a:extLst>
          </p:cNvPr>
          <p:cNvSpPr txBox="1"/>
          <p:nvPr/>
        </p:nvSpPr>
        <p:spPr>
          <a:xfrm>
            <a:off x="3049529" y="809298"/>
            <a:ext cx="430887" cy="1102908"/>
          </a:xfrm>
          <a:prstGeom prst="rect">
            <a:avLst/>
          </a:prstGeom>
          <a:noFill/>
        </p:spPr>
        <p:txBody>
          <a:bodyPr vert="eaVert" wrap="square" rtlCol="0" anchor="ctr">
            <a:spAutoFit/>
          </a:bodyPr>
          <a:lstStyle/>
          <a:p>
            <a:r>
              <a:rPr kumimoji="1" lang="ja-JP" altLang="en-US" sz="1600" b="1">
                <a:solidFill>
                  <a:schemeClr val="tx1">
                    <a:lumMod val="75000"/>
                    <a:lumOff val="25000"/>
                  </a:schemeClr>
                </a:solidFill>
                <a:latin typeface="+mn-ea"/>
              </a:rPr>
              <a:t>年齢</a:t>
            </a:r>
            <a:endParaRPr kumimoji="1" lang="en-US" altLang="ja-JP"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2681702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a:extLst>
              <a:ext uri="{FF2B5EF4-FFF2-40B4-BE49-F238E27FC236}">
                <a16:creationId xmlns:a16="http://schemas.microsoft.com/office/drawing/2014/main" id="{43FA8DC2-A270-7842-B762-EE183758D570}"/>
              </a:ext>
            </a:extLst>
          </p:cNvPr>
          <p:cNvSpPr/>
          <p:nvPr/>
        </p:nvSpPr>
        <p:spPr>
          <a:xfrm>
            <a:off x="356842" y="5416919"/>
            <a:ext cx="9192315" cy="107333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12226"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P.183-1</a:t>
            </a:r>
            <a:r>
              <a:rPr kumimoji="1" lang="ja-JP" altLang="en-US" sz="1200" b="1" dirty="0">
                <a:solidFill>
                  <a:schemeClr val="bg1"/>
                </a:solidFill>
                <a:latin typeface="+mn-ea"/>
              </a:rPr>
              <a:t>）</a:t>
            </a:r>
          </a:p>
        </p:txBody>
      </p:sp>
      <p:sp>
        <p:nvSpPr>
          <p:cNvPr id="9" name="テキスト ボックス 8">
            <a:extLst>
              <a:ext uri="{FF2B5EF4-FFF2-40B4-BE49-F238E27FC236}">
                <a16:creationId xmlns:a16="http://schemas.microsoft.com/office/drawing/2014/main" id="{1A307CB3-E906-8143-9ACB-8E85CAB8EED1}"/>
              </a:ext>
            </a:extLst>
          </p:cNvPr>
          <p:cNvSpPr txBox="1"/>
          <p:nvPr/>
        </p:nvSpPr>
        <p:spPr>
          <a:xfrm>
            <a:off x="5069860" y="4985214"/>
            <a:ext cx="364202" cy="307777"/>
          </a:xfrm>
          <a:prstGeom prst="rect">
            <a:avLst/>
          </a:prstGeom>
          <a:noFill/>
        </p:spPr>
        <p:txBody>
          <a:bodyPr vert="horz" wrap="none" rtlCol="0" anchor="ctr">
            <a:spAutoFit/>
          </a:bodyPr>
          <a:lstStyle/>
          <a:p>
            <a:pPr algn="ctr"/>
            <a:r>
              <a:rPr lang="ja-JP" altLang="en-US" sz="1400" b="1">
                <a:solidFill>
                  <a:srgbClr val="262626"/>
                </a:solidFill>
                <a:latin typeface="+mn-ea"/>
                <a:cs typeface="メイリオ"/>
              </a:rPr>
              <a:t>月</a:t>
            </a:r>
            <a:endParaRPr lang="en-US" altLang="ja-JP" sz="1400" b="1" dirty="0">
              <a:solidFill>
                <a:srgbClr val="262626"/>
              </a:solidFill>
              <a:latin typeface="+mn-ea"/>
              <a:cs typeface="メイリオ"/>
            </a:endParaRPr>
          </a:p>
        </p:txBody>
      </p:sp>
      <p:sp>
        <p:nvSpPr>
          <p:cNvPr id="23" name="テキスト ボックス 22">
            <a:extLst>
              <a:ext uri="{FF2B5EF4-FFF2-40B4-BE49-F238E27FC236}">
                <a16:creationId xmlns:a16="http://schemas.microsoft.com/office/drawing/2014/main" id="{03358EF3-5414-E449-986A-7F273A71DC9E}"/>
              </a:ext>
            </a:extLst>
          </p:cNvPr>
          <p:cNvSpPr txBox="1"/>
          <p:nvPr/>
        </p:nvSpPr>
        <p:spPr>
          <a:xfrm>
            <a:off x="448593" y="898029"/>
            <a:ext cx="400110" cy="3760835"/>
          </a:xfrm>
          <a:prstGeom prst="rect">
            <a:avLst/>
          </a:prstGeom>
          <a:noFill/>
        </p:spPr>
        <p:txBody>
          <a:bodyPr vert="eaVert" wrap="square" rtlCol="0" anchor="ctr">
            <a:spAutoFit/>
          </a:bodyPr>
          <a:lstStyle/>
          <a:p>
            <a:pPr algn="ctr"/>
            <a:r>
              <a:rPr lang="ja-JP" altLang="en-US" sz="1400" b="1">
                <a:solidFill>
                  <a:srgbClr val="262626"/>
                </a:solidFill>
                <a:latin typeface="+mn-ea"/>
                <a:cs typeface="メイリオ"/>
              </a:rPr>
              <a:t>月間新規契約数（社）</a:t>
            </a:r>
            <a:endParaRPr lang="en-US" altLang="ja-JP" sz="1400" b="1" dirty="0">
              <a:solidFill>
                <a:srgbClr val="262626"/>
              </a:solidFill>
              <a:latin typeface="+mn-ea"/>
              <a:cs typeface="メイリオ"/>
            </a:endParaRPr>
          </a:p>
        </p:txBody>
      </p:sp>
      <p:grpSp>
        <p:nvGrpSpPr>
          <p:cNvPr id="97" name="グループ化 96">
            <a:extLst>
              <a:ext uri="{FF2B5EF4-FFF2-40B4-BE49-F238E27FC236}">
                <a16:creationId xmlns:a16="http://schemas.microsoft.com/office/drawing/2014/main" id="{AB2516FD-4D11-7E4B-81DC-BF7BCEB4B464}"/>
              </a:ext>
            </a:extLst>
          </p:cNvPr>
          <p:cNvGrpSpPr/>
          <p:nvPr/>
        </p:nvGrpSpPr>
        <p:grpSpPr>
          <a:xfrm>
            <a:off x="981765" y="770381"/>
            <a:ext cx="8040692" cy="276999"/>
            <a:chOff x="981768" y="762923"/>
            <a:chExt cx="8040692" cy="357242"/>
          </a:xfrm>
        </p:grpSpPr>
        <p:cxnSp>
          <p:nvCxnSpPr>
            <p:cNvPr id="17" name="直線コネクタ 16">
              <a:extLst>
                <a:ext uri="{FF2B5EF4-FFF2-40B4-BE49-F238E27FC236}">
                  <a16:creationId xmlns:a16="http://schemas.microsoft.com/office/drawing/2014/main" id="{13A18EE6-BD53-C246-812C-7ED17F1D9DD1}"/>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16A21D4E-5962-CD41-BDFB-4570642A3857}"/>
                </a:ext>
              </a:extLst>
            </p:cNvPr>
            <p:cNvSpPr txBox="1"/>
            <p:nvPr/>
          </p:nvSpPr>
          <p:spPr>
            <a:xfrm>
              <a:off x="981768" y="762923"/>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50</a:t>
              </a:r>
            </a:p>
          </p:txBody>
        </p:sp>
      </p:grpSp>
      <p:grpSp>
        <p:nvGrpSpPr>
          <p:cNvPr id="96" name="グループ化 95">
            <a:extLst>
              <a:ext uri="{FF2B5EF4-FFF2-40B4-BE49-F238E27FC236}">
                <a16:creationId xmlns:a16="http://schemas.microsoft.com/office/drawing/2014/main" id="{7C722EF6-04F9-7946-A02D-0F748E15C54F}"/>
              </a:ext>
            </a:extLst>
          </p:cNvPr>
          <p:cNvGrpSpPr/>
          <p:nvPr/>
        </p:nvGrpSpPr>
        <p:grpSpPr>
          <a:xfrm>
            <a:off x="981765" y="1894850"/>
            <a:ext cx="8040695" cy="276999"/>
            <a:chOff x="981765" y="1453501"/>
            <a:chExt cx="8040695" cy="357242"/>
          </a:xfrm>
        </p:grpSpPr>
        <p:cxnSp>
          <p:nvCxnSpPr>
            <p:cNvPr id="18" name="直線コネクタ 17">
              <a:extLst>
                <a:ext uri="{FF2B5EF4-FFF2-40B4-BE49-F238E27FC236}">
                  <a16:creationId xmlns:a16="http://schemas.microsoft.com/office/drawing/2014/main" id="{F36C5BFE-B7C9-9942-82B1-FF1468E111AF}"/>
                </a:ext>
              </a:extLst>
            </p:cNvPr>
            <p:cNvCxnSpPr>
              <a:cxnSpLocks/>
            </p:cNvCxnSpPr>
            <p:nvPr/>
          </p:nvCxnSpPr>
          <p:spPr>
            <a:xfrm>
              <a:off x="1344582" y="1620152"/>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DEFCD71A-A37F-CB4A-83B7-400A3DF05134}"/>
                </a:ext>
              </a:extLst>
            </p:cNvPr>
            <p:cNvSpPr txBox="1"/>
            <p:nvPr/>
          </p:nvSpPr>
          <p:spPr>
            <a:xfrm>
              <a:off x="981765" y="1453501"/>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35</a:t>
              </a:r>
            </a:p>
          </p:txBody>
        </p:sp>
      </p:grpSp>
      <p:grpSp>
        <p:nvGrpSpPr>
          <p:cNvPr id="94" name="グループ化 93">
            <a:extLst>
              <a:ext uri="{FF2B5EF4-FFF2-40B4-BE49-F238E27FC236}">
                <a16:creationId xmlns:a16="http://schemas.microsoft.com/office/drawing/2014/main" id="{D4A6B9A8-0459-1048-9BFA-1D07249860AC}"/>
              </a:ext>
            </a:extLst>
          </p:cNvPr>
          <p:cNvGrpSpPr/>
          <p:nvPr/>
        </p:nvGrpSpPr>
        <p:grpSpPr>
          <a:xfrm>
            <a:off x="981765" y="3019321"/>
            <a:ext cx="8040693" cy="276999"/>
            <a:chOff x="981767" y="2834657"/>
            <a:chExt cx="8040693" cy="357242"/>
          </a:xfrm>
        </p:grpSpPr>
        <p:cxnSp>
          <p:nvCxnSpPr>
            <p:cNvPr id="20" name="直線コネクタ 19">
              <a:extLst>
                <a:ext uri="{FF2B5EF4-FFF2-40B4-BE49-F238E27FC236}">
                  <a16:creationId xmlns:a16="http://schemas.microsoft.com/office/drawing/2014/main" id="{BC363153-DB0B-164C-AC89-E351F4500BA8}"/>
                </a:ext>
              </a:extLst>
            </p:cNvPr>
            <p:cNvCxnSpPr>
              <a:cxnSpLocks/>
            </p:cNvCxnSpPr>
            <p:nvPr/>
          </p:nvCxnSpPr>
          <p:spPr>
            <a:xfrm>
              <a:off x="1344582" y="3005358"/>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6B2B0860-AB49-5F4D-8F69-64E7333028ED}"/>
                </a:ext>
              </a:extLst>
            </p:cNvPr>
            <p:cNvSpPr txBox="1"/>
            <p:nvPr/>
          </p:nvSpPr>
          <p:spPr>
            <a:xfrm>
              <a:off x="981767" y="2834657"/>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a:t>
              </a:r>
            </a:p>
          </p:txBody>
        </p:sp>
      </p:grpSp>
      <p:grpSp>
        <p:nvGrpSpPr>
          <p:cNvPr id="93" name="グループ化 92">
            <a:extLst>
              <a:ext uri="{FF2B5EF4-FFF2-40B4-BE49-F238E27FC236}">
                <a16:creationId xmlns:a16="http://schemas.microsoft.com/office/drawing/2014/main" id="{E3971815-4214-0C49-A3FF-4BA6AAD023D9}"/>
              </a:ext>
            </a:extLst>
          </p:cNvPr>
          <p:cNvGrpSpPr/>
          <p:nvPr/>
        </p:nvGrpSpPr>
        <p:grpSpPr>
          <a:xfrm>
            <a:off x="981765" y="3394143"/>
            <a:ext cx="8040695" cy="276999"/>
            <a:chOff x="981765" y="3525235"/>
            <a:chExt cx="8040695" cy="357242"/>
          </a:xfrm>
        </p:grpSpPr>
        <p:cxnSp>
          <p:nvCxnSpPr>
            <p:cNvPr id="19" name="直線コネクタ 18">
              <a:extLst>
                <a:ext uri="{FF2B5EF4-FFF2-40B4-BE49-F238E27FC236}">
                  <a16:creationId xmlns:a16="http://schemas.microsoft.com/office/drawing/2014/main" id="{8EA9D79A-AB69-BD4D-A237-4B577EBDA4EA}"/>
                </a:ext>
              </a:extLst>
            </p:cNvPr>
            <p:cNvCxnSpPr>
              <a:cxnSpLocks/>
            </p:cNvCxnSpPr>
            <p:nvPr/>
          </p:nvCxnSpPr>
          <p:spPr>
            <a:xfrm>
              <a:off x="1344582" y="3697961"/>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DED9072B-113E-434A-974E-5DFA8AB935C7}"/>
                </a:ext>
              </a:extLst>
            </p:cNvPr>
            <p:cNvSpPr txBox="1"/>
            <p:nvPr/>
          </p:nvSpPr>
          <p:spPr>
            <a:xfrm>
              <a:off x="981765" y="3525235"/>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15</a:t>
              </a:r>
            </a:p>
          </p:txBody>
        </p:sp>
      </p:grpSp>
      <p:grpSp>
        <p:nvGrpSpPr>
          <p:cNvPr id="92" name="グループ化 91">
            <a:extLst>
              <a:ext uri="{FF2B5EF4-FFF2-40B4-BE49-F238E27FC236}">
                <a16:creationId xmlns:a16="http://schemas.microsoft.com/office/drawing/2014/main" id="{9FB4E63B-A73F-7547-8449-F7651B4B6BAF}"/>
              </a:ext>
            </a:extLst>
          </p:cNvPr>
          <p:cNvGrpSpPr/>
          <p:nvPr/>
        </p:nvGrpSpPr>
        <p:grpSpPr>
          <a:xfrm>
            <a:off x="981765" y="3768967"/>
            <a:ext cx="8040695" cy="276999"/>
            <a:chOff x="981765" y="4215813"/>
            <a:chExt cx="8040695" cy="357242"/>
          </a:xfrm>
        </p:grpSpPr>
        <p:cxnSp>
          <p:nvCxnSpPr>
            <p:cNvPr id="21" name="直線コネクタ 20">
              <a:extLst>
                <a:ext uri="{FF2B5EF4-FFF2-40B4-BE49-F238E27FC236}">
                  <a16:creationId xmlns:a16="http://schemas.microsoft.com/office/drawing/2014/main" id="{7A4E7BE1-50D8-B74A-800D-87CCB97F77A9}"/>
                </a:ext>
              </a:extLst>
            </p:cNvPr>
            <p:cNvCxnSpPr>
              <a:cxnSpLocks/>
            </p:cNvCxnSpPr>
            <p:nvPr/>
          </p:nvCxnSpPr>
          <p:spPr>
            <a:xfrm>
              <a:off x="1344582" y="4390564"/>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57D2590F-B6B0-CB4A-9F67-C36B4864F33B}"/>
                </a:ext>
              </a:extLst>
            </p:cNvPr>
            <p:cNvSpPr txBox="1"/>
            <p:nvPr/>
          </p:nvSpPr>
          <p:spPr>
            <a:xfrm>
              <a:off x="981765" y="4215813"/>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a:t>
              </a:r>
            </a:p>
          </p:txBody>
        </p:sp>
      </p:grpSp>
      <p:grpSp>
        <p:nvGrpSpPr>
          <p:cNvPr id="90" name="グループ化 89">
            <a:extLst>
              <a:ext uri="{FF2B5EF4-FFF2-40B4-BE49-F238E27FC236}">
                <a16:creationId xmlns:a16="http://schemas.microsoft.com/office/drawing/2014/main" id="{DB7E4EBD-F921-EA43-90C7-8F4596009AE5}"/>
              </a:ext>
            </a:extLst>
          </p:cNvPr>
          <p:cNvGrpSpPr/>
          <p:nvPr/>
        </p:nvGrpSpPr>
        <p:grpSpPr>
          <a:xfrm>
            <a:off x="1066724" y="4143790"/>
            <a:ext cx="7955736" cy="276999"/>
            <a:chOff x="1066724" y="4906391"/>
            <a:chExt cx="7955736" cy="357242"/>
          </a:xfrm>
        </p:grpSpPr>
        <p:cxnSp>
          <p:nvCxnSpPr>
            <p:cNvPr id="22" name="直線コネクタ 21">
              <a:extLst>
                <a:ext uri="{FF2B5EF4-FFF2-40B4-BE49-F238E27FC236}">
                  <a16:creationId xmlns:a16="http://schemas.microsoft.com/office/drawing/2014/main" id="{C4182C44-E7B7-6B42-A5C7-112D31DE030C}"/>
                </a:ext>
              </a:extLst>
            </p:cNvPr>
            <p:cNvCxnSpPr>
              <a:cxnSpLocks/>
            </p:cNvCxnSpPr>
            <p:nvPr/>
          </p:nvCxnSpPr>
          <p:spPr>
            <a:xfrm>
              <a:off x="1344582" y="5083167"/>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13F3293E-1FF8-8E4E-B3CB-88ACB56B8258}"/>
                </a:ext>
              </a:extLst>
            </p:cNvPr>
            <p:cNvSpPr txBox="1"/>
            <p:nvPr/>
          </p:nvSpPr>
          <p:spPr>
            <a:xfrm>
              <a:off x="1066724" y="4906391"/>
              <a:ext cx="269625"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a:t>
              </a:r>
            </a:p>
          </p:txBody>
        </p:sp>
      </p:grpSp>
      <p:grpSp>
        <p:nvGrpSpPr>
          <p:cNvPr id="82" name="グループ化 81">
            <a:extLst>
              <a:ext uri="{FF2B5EF4-FFF2-40B4-BE49-F238E27FC236}">
                <a16:creationId xmlns:a16="http://schemas.microsoft.com/office/drawing/2014/main" id="{4E0C0D0B-D527-6945-9022-D4FE4542A906}"/>
              </a:ext>
            </a:extLst>
          </p:cNvPr>
          <p:cNvGrpSpPr/>
          <p:nvPr/>
        </p:nvGrpSpPr>
        <p:grpSpPr>
          <a:xfrm>
            <a:off x="1809690" y="898028"/>
            <a:ext cx="354584" cy="4095270"/>
            <a:chOff x="1972886" y="927549"/>
            <a:chExt cx="354584" cy="5281627"/>
          </a:xfrm>
        </p:grpSpPr>
        <p:sp>
          <p:nvSpPr>
            <p:cNvPr id="16" name="テキスト ボックス 15">
              <a:extLst>
                <a:ext uri="{FF2B5EF4-FFF2-40B4-BE49-F238E27FC236}">
                  <a16:creationId xmlns:a16="http://schemas.microsoft.com/office/drawing/2014/main" id="{48518842-2E1A-694A-AB49-6F87FB7D7043}"/>
                </a:ext>
              </a:extLst>
            </p:cNvPr>
            <p:cNvSpPr txBox="1"/>
            <p:nvPr/>
          </p:nvSpPr>
          <p:spPr>
            <a:xfrm>
              <a:off x="1972886"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01</a:t>
              </a:r>
            </a:p>
          </p:txBody>
        </p:sp>
        <p:cxnSp>
          <p:nvCxnSpPr>
            <p:cNvPr id="31" name="直線コネクタ 30">
              <a:extLst>
                <a:ext uri="{FF2B5EF4-FFF2-40B4-BE49-F238E27FC236}">
                  <a16:creationId xmlns:a16="http://schemas.microsoft.com/office/drawing/2014/main" id="{0789BA9E-32CE-FB45-8FFD-7A2FA80E9DB3}"/>
                </a:ext>
              </a:extLst>
            </p:cNvPr>
            <p:cNvCxnSpPr>
              <a:cxnSpLocks/>
            </p:cNvCxnSpPr>
            <p:nvPr/>
          </p:nvCxnSpPr>
          <p:spPr>
            <a:xfrm flipV="1">
              <a:off x="2123049"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8" name="グループ化 77">
            <a:extLst>
              <a:ext uri="{FF2B5EF4-FFF2-40B4-BE49-F238E27FC236}">
                <a16:creationId xmlns:a16="http://schemas.microsoft.com/office/drawing/2014/main" id="{8611B494-3E30-DB41-8C77-ABD531D696BA}"/>
              </a:ext>
            </a:extLst>
          </p:cNvPr>
          <p:cNvGrpSpPr/>
          <p:nvPr/>
        </p:nvGrpSpPr>
        <p:grpSpPr>
          <a:xfrm>
            <a:off x="4330522" y="898028"/>
            <a:ext cx="354584" cy="4095270"/>
            <a:chOff x="5027234" y="927549"/>
            <a:chExt cx="354584" cy="5281627"/>
          </a:xfrm>
        </p:grpSpPr>
        <p:sp>
          <p:nvSpPr>
            <p:cNvPr id="15" name="テキスト ボックス 14">
              <a:extLst>
                <a:ext uri="{FF2B5EF4-FFF2-40B4-BE49-F238E27FC236}">
                  <a16:creationId xmlns:a16="http://schemas.microsoft.com/office/drawing/2014/main" id="{913D21AA-605F-8249-A3A9-3B3CDFB71554}"/>
                </a:ext>
              </a:extLst>
            </p:cNvPr>
            <p:cNvSpPr txBox="1"/>
            <p:nvPr/>
          </p:nvSpPr>
          <p:spPr>
            <a:xfrm>
              <a:off x="5027234"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05</a:t>
              </a:r>
            </a:p>
          </p:txBody>
        </p:sp>
        <p:cxnSp>
          <p:nvCxnSpPr>
            <p:cNvPr id="32" name="直線コネクタ 31">
              <a:extLst>
                <a:ext uri="{FF2B5EF4-FFF2-40B4-BE49-F238E27FC236}">
                  <a16:creationId xmlns:a16="http://schemas.microsoft.com/office/drawing/2014/main" id="{57853E0F-29FC-154C-96DF-55B228DC9011}"/>
                </a:ext>
              </a:extLst>
            </p:cNvPr>
            <p:cNvCxnSpPr>
              <a:cxnSpLocks/>
            </p:cNvCxnSpPr>
            <p:nvPr/>
          </p:nvCxnSpPr>
          <p:spPr>
            <a:xfrm flipV="1">
              <a:off x="5189453"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7" name="グループ化 76">
            <a:extLst>
              <a:ext uri="{FF2B5EF4-FFF2-40B4-BE49-F238E27FC236}">
                <a16:creationId xmlns:a16="http://schemas.microsoft.com/office/drawing/2014/main" id="{FF20F80C-A133-2948-A9A9-DC0269C43388}"/>
              </a:ext>
            </a:extLst>
          </p:cNvPr>
          <p:cNvGrpSpPr/>
          <p:nvPr/>
        </p:nvGrpSpPr>
        <p:grpSpPr>
          <a:xfrm>
            <a:off x="4960730" y="898028"/>
            <a:ext cx="354584" cy="4095270"/>
            <a:chOff x="5790821" y="927549"/>
            <a:chExt cx="354584" cy="5281627"/>
          </a:xfrm>
        </p:grpSpPr>
        <p:sp>
          <p:nvSpPr>
            <p:cNvPr id="14" name="テキスト ボックス 13">
              <a:extLst>
                <a:ext uri="{FF2B5EF4-FFF2-40B4-BE49-F238E27FC236}">
                  <a16:creationId xmlns:a16="http://schemas.microsoft.com/office/drawing/2014/main" id="{0FF70E87-7EB9-1E45-B962-D999E083023A}"/>
                </a:ext>
              </a:extLst>
            </p:cNvPr>
            <p:cNvSpPr txBox="1"/>
            <p:nvPr/>
          </p:nvSpPr>
          <p:spPr>
            <a:xfrm>
              <a:off x="5790821"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06</a:t>
              </a:r>
            </a:p>
          </p:txBody>
        </p:sp>
        <p:cxnSp>
          <p:nvCxnSpPr>
            <p:cNvPr id="33" name="直線コネクタ 32">
              <a:extLst>
                <a:ext uri="{FF2B5EF4-FFF2-40B4-BE49-F238E27FC236}">
                  <a16:creationId xmlns:a16="http://schemas.microsoft.com/office/drawing/2014/main" id="{E5ED3F09-B9ED-0244-A66D-7F41D626DBE7}"/>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6" name="グループ化 75">
            <a:extLst>
              <a:ext uri="{FF2B5EF4-FFF2-40B4-BE49-F238E27FC236}">
                <a16:creationId xmlns:a16="http://schemas.microsoft.com/office/drawing/2014/main" id="{1FB23978-5826-504C-A59B-DC3E4C2E5D2F}"/>
              </a:ext>
            </a:extLst>
          </p:cNvPr>
          <p:cNvGrpSpPr/>
          <p:nvPr/>
        </p:nvGrpSpPr>
        <p:grpSpPr>
          <a:xfrm>
            <a:off x="5590938" y="898028"/>
            <a:ext cx="354584" cy="4095270"/>
            <a:chOff x="6554408" y="927549"/>
            <a:chExt cx="354584" cy="5281627"/>
          </a:xfrm>
        </p:grpSpPr>
        <p:sp>
          <p:nvSpPr>
            <p:cNvPr id="13" name="テキスト ボックス 12">
              <a:extLst>
                <a:ext uri="{FF2B5EF4-FFF2-40B4-BE49-F238E27FC236}">
                  <a16:creationId xmlns:a16="http://schemas.microsoft.com/office/drawing/2014/main" id="{8C9825D9-E040-484E-8C94-240A3AE18EC4}"/>
                </a:ext>
              </a:extLst>
            </p:cNvPr>
            <p:cNvSpPr txBox="1"/>
            <p:nvPr/>
          </p:nvSpPr>
          <p:spPr>
            <a:xfrm>
              <a:off x="6554408"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07</a:t>
              </a:r>
            </a:p>
          </p:txBody>
        </p:sp>
        <p:cxnSp>
          <p:nvCxnSpPr>
            <p:cNvPr id="34" name="直線コネクタ 33">
              <a:extLst>
                <a:ext uri="{FF2B5EF4-FFF2-40B4-BE49-F238E27FC236}">
                  <a16:creationId xmlns:a16="http://schemas.microsoft.com/office/drawing/2014/main" id="{B0B8B8B4-5FF7-8841-B5D5-7286717CC078}"/>
                </a:ext>
              </a:extLst>
            </p:cNvPr>
            <p:cNvCxnSpPr>
              <a:cxnSpLocks/>
            </p:cNvCxnSpPr>
            <p:nvPr/>
          </p:nvCxnSpPr>
          <p:spPr>
            <a:xfrm flipV="1">
              <a:off x="6722655"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5" name="グループ化 74">
            <a:extLst>
              <a:ext uri="{FF2B5EF4-FFF2-40B4-BE49-F238E27FC236}">
                <a16:creationId xmlns:a16="http://schemas.microsoft.com/office/drawing/2014/main" id="{0156F2ED-3F8C-4C49-AD7C-A0CE6C6376CB}"/>
              </a:ext>
            </a:extLst>
          </p:cNvPr>
          <p:cNvGrpSpPr/>
          <p:nvPr/>
        </p:nvGrpSpPr>
        <p:grpSpPr>
          <a:xfrm>
            <a:off x="6221146" y="898028"/>
            <a:ext cx="354584" cy="4095270"/>
            <a:chOff x="7317995" y="927549"/>
            <a:chExt cx="354584" cy="5281627"/>
          </a:xfrm>
        </p:grpSpPr>
        <p:sp>
          <p:nvSpPr>
            <p:cNvPr id="12" name="テキスト ボックス 11">
              <a:extLst>
                <a:ext uri="{FF2B5EF4-FFF2-40B4-BE49-F238E27FC236}">
                  <a16:creationId xmlns:a16="http://schemas.microsoft.com/office/drawing/2014/main" id="{54635F84-0651-4846-9BAC-F2B7DE80E700}"/>
                </a:ext>
              </a:extLst>
            </p:cNvPr>
            <p:cNvSpPr txBox="1"/>
            <p:nvPr/>
          </p:nvSpPr>
          <p:spPr>
            <a:xfrm>
              <a:off x="7317995"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08</a:t>
              </a:r>
            </a:p>
          </p:txBody>
        </p:sp>
        <p:cxnSp>
          <p:nvCxnSpPr>
            <p:cNvPr id="35" name="直線コネクタ 34">
              <a:extLst>
                <a:ext uri="{FF2B5EF4-FFF2-40B4-BE49-F238E27FC236}">
                  <a16:creationId xmlns:a16="http://schemas.microsoft.com/office/drawing/2014/main" id="{B6037E93-A830-F448-A472-47C77DC6378D}"/>
                </a:ext>
              </a:extLst>
            </p:cNvPr>
            <p:cNvCxnSpPr>
              <a:cxnSpLocks/>
            </p:cNvCxnSpPr>
            <p:nvPr/>
          </p:nvCxnSpPr>
          <p:spPr>
            <a:xfrm flipV="1">
              <a:off x="7489256"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74" name="グループ化 73">
            <a:extLst>
              <a:ext uri="{FF2B5EF4-FFF2-40B4-BE49-F238E27FC236}">
                <a16:creationId xmlns:a16="http://schemas.microsoft.com/office/drawing/2014/main" id="{94E14437-CB3C-5348-A3C1-B89B3A258526}"/>
              </a:ext>
            </a:extLst>
          </p:cNvPr>
          <p:cNvGrpSpPr/>
          <p:nvPr/>
        </p:nvGrpSpPr>
        <p:grpSpPr>
          <a:xfrm>
            <a:off x="6851354" y="898028"/>
            <a:ext cx="354584" cy="4095270"/>
            <a:chOff x="8081582" y="927549"/>
            <a:chExt cx="354584" cy="5281627"/>
          </a:xfrm>
        </p:grpSpPr>
        <p:sp>
          <p:nvSpPr>
            <p:cNvPr id="11" name="テキスト ボックス 10">
              <a:extLst>
                <a:ext uri="{FF2B5EF4-FFF2-40B4-BE49-F238E27FC236}">
                  <a16:creationId xmlns:a16="http://schemas.microsoft.com/office/drawing/2014/main" id="{A4ACD558-C98E-1C46-AEF4-F97C402F4FA9}"/>
                </a:ext>
              </a:extLst>
            </p:cNvPr>
            <p:cNvSpPr txBox="1"/>
            <p:nvPr/>
          </p:nvSpPr>
          <p:spPr>
            <a:xfrm>
              <a:off x="8081582"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09</a:t>
              </a:r>
            </a:p>
          </p:txBody>
        </p:sp>
        <p:cxnSp>
          <p:nvCxnSpPr>
            <p:cNvPr id="36" name="直線コネクタ 35">
              <a:extLst>
                <a:ext uri="{FF2B5EF4-FFF2-40B4-BE49-F238E27FC236}">
                  <a16:creationId xmlns:a16="http://schemas.microsoft.com/office/drawing/2014/main" id="{FFE72256-321E-A544-8523-F3B22A5FADB9}"/>
                </a:ext>
              </a:extLst>
            </p:cNvPr>
            <p:cNvCxnSpPr>
              <a:cxnSpLocks/>
            </p:cNvCxnSpPr>
            <p:nvPr/>
          </p:nvCxnSpPr>
          <p:spPr>
            <a:xfrm flipV="1">
              <a:off x="8255857"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 name="グループ化 2">
            <a:extLst>
              <a:ext uri="{FF2B5EF4-FFF2-40B4-BE49-F238E27FC236}">
                <a16:creationId xmlns:a16="http://schemas.microsoft.com/office/drawing/2014/main" id="{78972D70-CFC6-5744-8345-2E2DE4D3FEF5}"/>
              </a:ext>
            </a:extLst>
          </p:cNvPr>
          <p:cNvGrpSpPr/>
          <p:nvPr/>
        </p:nvGrpSpPr>
        <p:grpSpPr>
          <a:xfrm>
            <a:off x="7481562" y="898028"/>
            <a:ext cx="354584" cy="4095270"/>
            <a:chOff x="8845168" y="927549"/>
            <a:chExt cx="354584" cy="5281627"/>
          </a:xfrm>
        </p:grpSpPr>
        <p:sp>
          <p:nvSpPr>
            <p:cNvPr id="10" name="テキスト ボックス 9">
              <a:extLst>
                <a:ext uri="{FF2B5EF4-FFF2-40B4-BE49-F238E27FC236}">
                  <a16:creationId xmlns:a16="http://schemas.microsoft.com/office/drawing/2014/main" id="{66778EA4-141E-A14E-B051-D20F6A9FECBD}"/>
                </a:ext>
              </a:extLst>
            </p:cNvPr>
            <p:cNvSpPr txBox="1"/>
            <p:nvPr/>
          </p:nvSpPr>
          <p:spPr>
            <a:xfrm>
              <a:off x="8845168"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10</a:t>
              </a:r>
            </a:p>
          </p:txBody>
        </p:sp>
        <p:cxnSp>
          <p:nvCxnSpPr>
            <p:cNvPr id="37" name="直線コネクタ 36">
              <a:extLst>
                <a:ext uri="{FF2B5EF4-FFF2-40B4-BE49-F238E27FC236}">
                  <a16:creationId xmlns:a16="http://schemas.microsoft.com/office/drawing/2014/main" id="{0629F5D6-93C0-B54B-80FF-DAF9BB649B02}"/>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95" name="グループ化 94">
            <a:extLst>
              <a:ext uri="{FF2B5EF4-FFF2-40B4-BE49-F238E27FC236}">
                <a16:creationId xmlns:a16="http://schemas.microsoft.com/office/drawing/2014/main" id="{993B7059-8409-CA4D-851A-7020AB9D279B}"/>
              </a:ext>
            </a:extLst>
          </p:cNvPr>
          <p:cNvGrpSpPr/>
          <p:nvPr/>
        </p:nvGrpSpPr>
        <p:grpSpPr>
          <a:xfrm>
            <a:off x="981765" y="2644497"/>
            <a:ext cx="8040695" cy="276999"/>
            <a:chOff x="981765" y="2144079"/>
            <a:chExt cx="8040695" cy="357242"/>
          </a:xfrm>
        </p:grpSpPr>
        <p:sp>
          <p:nvSpPr>
            <p:cNvPr id="27" name="テキスト ボックス 26">
              <a:extLst>
                <a:ext uri="{FF2B5EF4-FFF2-40B4-BE49-F238E27FC236}">
                  <a16:creationId xmlns:a16="http://schemas.microsoft.com/office/drawing/2014/main" id="{A0CFFB66-3E92-D142-8AFB-0DBECC565C03}"/>
                </a:ext>
              </a:extLst>
            </p:cNvPr>
            <p:cNvSpPr txBox="1"/>
            <p:nvPr/>
          </p:nvSpPr>
          <p:spPr>
            <a:xfrm>
              <a:off x="981765" y="2144079"/>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25</a:t>
              </a:r>
            </a:p>
          </p:txBody>
        </p:sp>
        <p:cxnSp>
          <p:nvCxnSpPr>
            <p:cNvPr id="41" name="直線コネクタ 40">
              <a:extLst>
                <a:ext uri="{FF2B5EF4-FFF2-40B4-BE49-F238E27FC236}">
                  <a16:creationId xmlns:a16="http://schemas.microsoft.com/office/drawing/2014/main" id="{1BC1D00D-B42A-484A-BACC-EFB9F8035DD4}"/>
                </a:ext>
              </a:extLst>
            </p:cNvPr>
            <p:cNvCxnSpPr>
              <a:cxnSpLocks/>
            </p:cNvCxnSpPr>
            <p:nvPr/>
          </p:nvCxnSpPr>
          <p:spPr>
            <a:xfrm>
              <a:off x="1344582" y="2312755"/>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42" name="直線矢印コネクタ 5">
            <a:extLst>
              <a:ext uri="{FF2B5EF4-FFF2-40B4-BE49-F238E27FC236}">
                <a16:creationId xmlns:a16="http://schemas.microsoft.com/office/drawing/2014/main" id="{458CC334-70E7-E14F-A95B-E89E65969624}"/>
              </a:ext>
            </a:extLst>
          </p:cNvPr>
          <p:cNvCxnSpPr>
            <a:cxnSpLocks/>
          </p:cNvCxnSpPr>
          <p:nvPr/>
        </p:nvCxnSpPr>
        <p:spPr>
          <a:xfrm flipH="1" flipV="1">
            <a:off x="1318763" y="898028"/>
            <a:ext cx="37685" cy="3759215"/>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1" name="グループ化 80">
            <a:extLst>
              <a:ext uri="{FF2B5EF4-FFF2-40B4-BE49-F238E27FC236}">
                <a16:creationId xmlns:a16="http://schemas.microsoft.com/office/drawing/2014/main" id="{E4B5E7EF-909F-8A43-A599-1E5D19976FFA}"/>
              </a:ext>
            </a:extLst>
          </p:cNvPr>
          <p:cNvGrpSpPr/>
          <p:nvPr/>
        </p:nvGrpSpPr>
        <p:grpSpPr>
          <a:xfrm>
            <a:off x="2439898" y="898028"/>
            <a:ext cx="354584" cy="4095270"/>
            <a:chOff x="2736473" y="927549"/>
            <a:chExt cx="354584" cy="5281627"/>
          </a:xfrm>
        </p:grpSpPr>
        <p:cxnSp>
          <p:nvCxnSpPr>
            <p:cNvPr id="43" name="直線コネクタ 42">
              <a:extLst>
                <a:ext uri="{FF2B5EF4-FFF2-40B4-BE49-F238E27FC236}">
                  <a16:creationId xmlns:a16="http://schemas.microsoft.com/office/drawing/2014/main" id="{85C17DBA-0412-E64C-9EE8-C470AD8326A3}"/>
                </a:ext>
              </a:extLst>
            </p:cNvPr>
            <p:cNvCxnSpPr>
              <a:cxnSpLocks/>
            </p:cNvCxnSpPr>
            <p:nvPr/>
          </p:nvCxnSpPr>
          <p:spPr>
            <a:xfrm flipV="1">
              <a:off x="288965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a:extLst>
                <a:ext uri="{FF2B5EF4-FFF2-40B4-BE49-F238E27FC236}">
                  <a16:creationId xmlns:a16="http://schemas.microsoft.com/office/drawing/2014/main" id="{8B3D5B8E-B7B2-AD4F-9B4A-AF2DEFCEB35B}"/>
                </a:ext>
              </a:extLst>
            </p:cNvPr>
            <p:cNvSpPr txBox="1"/>
            <p:nvPr/>
          </p:nvSpPr>
          <p:spPr>
            <a:xfrm>
              <a:off x="2736473"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02</a:t>
              </a:r>
            </a:p>
          </p:txBody>
        </p:sp>
      </p:grpSp>
      <p:grpSp>
        <p:nvGrpSpPr>
          <p:cNvPr id="80" name="グループ化 79">
            <a:extLst>
              <a:ext uri="{FF2B5EF4-FFF2-40B4-BE49-F238E27FC236}">
                <a16:creationId xmlns:a16="http://schemas.microsoft.com/office/drawing/2014/main" id="{63B35ACE-EE85-E34B-9594-7148DD7C58FC}"/>
              </a:ext>
            </a:extLst>
          </p:cNvPr>
          <p:cNvGrpSpPr/>
          <p:nvPr/>
        </p:nvGrpSpPr>
        <p:grpSpPr>
          <a:xfrm>
            <a:off x="3070106" y="898028"/>
            <a:ext cx="354584" cy="4095270"/>
            <a:chOff x="3500059" y="927549"/>
            <a:chExt cx="354584" cy="5281627"/>
          </a:xfrm>
        </p:grpSpPr>
        <p:cxnSp>
          <p:nvCxnSpPr>
            <p:cNvPr id="44" name="直線コネクタ 43">
              <a:extLst>
                <a:ext uri="{FF2B5EF4-FFF2-40B4-BE49-F238E27FC236}">
                  <a16:creationId xmlns:a16="http://schemas.microsoft.com/office/drawing/2014/main" id="{C763C359-6648-9749-B78C-A19763028D05}"/>
                </a:ext>
              </a:extLst>
            </p:cNvPr>
            <p:cNvCxnSpPr>
              <a:cxnSpLocks/>
            </p:cNvCxnSpPr>
            <p:nvPr/>
          </p:nvCxnSpPr>
          <p:spPr>
            <a:xfrm flipV="1">
              <a:off x="3656251"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9B8EA11-810B-024C-8B9D-9CB3D3FD4312}"/>
                </a:ext>
              </a:extLst>
            </p:cNvPr>
            <p:cNvSpPr txBox="1"/>
            <p:nvPr/>
          </p:nvSpPr>
          <p:spPr>
            <a:xfrm>
              <a:off x="3500059"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03</a:t>
              </a:r>
            </a:p>
          </p:txBody>
        </p:sp>
      </p:grpSp>
      <p:grpSp>
        <p:nvGrpSpPr>
          <p:cNvPr id="79" name="グループ化 78">
            <a:extLst>
              <a:ext uri="{FF2B5EF4-FFF2-40B4-BE49-F238E27FC236}">
                <a16:creationId xmlns:a16="http://schemas.microsoft.com/office/drawing/2014/main" id="{CCC32D05-448E-A647-9C82-CDBF16A22067}"/>
              </a:ext>
            </a:extLst>
          </p:cNvPr>
          <p:cNvGrpSpPr/>
          <p:nvPr/>
        </p:nvGrpSpPr>
        <p:grpSpPr>
          <a:xfrm>
            <a:off x="3700314" y="898028"/>
            <a:ext cx="354584" cy="4095270"/>
            <a:chOff x="4263647" y="927549"/>
            <a:chExt cx="354584" cy="5281627"/>
          </a:xfrm>
        </p:grpSpPr>
        <p:cxnSp>
          <p:nvCxnSpPr>
            <p:cNvPr id="45" name="直線コネクタ 44">
              <a:extLst>
                <a:ext uri="{FF2B5EF4-FFF2-40B4-BE49-F238E27FC236}">
                  <a16:creationId xmlns:a16="http://schemas.microsoft.com/office/drawing/2014/main" id="{C9D5ADDF-1836-C84B-990C-C5C9FEF3F733}"/>
                </a:ext>
              </a:extLst>
            </p:cNvPr>
            <p:cNvCxnSpPr>
              <a:cxnSpLocks/>
            </p:cNvCxnSpPr>
            <p:nvPr/>
          </p:nvCxnSpPr>
          <p:spPr>
            <a:xfrm flipV="1">
              <a:off x="4422852"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a:extLst>
                <a:ext uri="{FF2B5EF4-FFF2-40B4-BE49-F238E27FC236}">
                  <a16:creationId xmlns:a16="http://schemas.microsoft.com/office/drawing/2014/main" id="{82A45303-6213-244D-83F3-6D7F51209223}"/>
                </a:ext>
              </a:extLst>
            </p:cNvPr>
            <p:cNvSpPr txBox="1"/>
            <p:nvPr/>
          </p:nvSpPr>
          <p:spPr>
            <a:xfrm>
              <a:off x="4263647"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04</a:t>
              </a:r>
            </a:p>
          </p:txBody>
        </p:sp>
      </p:grpSp>
      <p:grpSp>
        <p:nvGrpSpPr>
          <p:cNvPr id="84" name="グループ化 83">
            <a:extLst>
              <a:ext uri="{FF2B5EF4-FFF2-40B4-BE49-F238E27FC236}">
                <a16:creationId xmlns:a16="http://schemas.microsoft.com/office/drawing/2014/main" id="{A22C74A5-A73E-6843-BF5A-781ABCBF7B91}"/>
              </a:ext>
            </a:extLst>
          </p:cNvPr>
          <p:cNvGrpSpPr/>
          <p:nvPr/>
        </p:nvGrpSpPr>
        <p:grpSpPr>
          <a:xfrm>
            <a:off x="8111770" y="898028"/>
            <a:ext cx="354584" cy="4095270"/>
            <a:chOff x="8845168" y="927549"/>
            <a:chExt cx="354584" cy="5281627"/>
          </a:xfrm>
        </p:grpSpPr>
        <p:sp>
          <p:nvSpPr>
            <p:cNvPr id="85" name="テキスト ボックス 84">
              <a:extLst>
                <a:ext uri="{FF2B5EF4-FFF2-40B4-BE49-F238E27FC236}">
                  <a16:creationId xmlns:a16="http://schemas.microsoft.com/office/drawing/2014/main" id="{79361F42-CDEB-7E40-AE5B-80525A059C1C}"/>
                </a:ext>
              </a:extLst>
            </p:cNvPr>
            <p:cNvSpPr txBox="1"/>
            <p:nvPr/>
          </p:nvSpPr>
          <p:spPr>
            <a:xfrm>
              <a:off x="8845168"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11</a:t>
              </a:r>
            </a:p>
          </p:txBody>
        </p:sp>
        <p:cxnSp>
          <p:nvCxnSpPr>
            <p:cNvPr id="86" name="直線コネクタ 85">
              <a:extLst>
                <a:ext uri="{FF2B5EF4-FFF2-40B4-BE49-F238E27FC236}">
                  <a16:creationId xmlns:a16="http://schemas.microsoft.com/office/drawing/2014/main" id="{B047CF88-2346-514C-A72B-D509848B4621}"/>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87" name="グループ化 86">
            <a:extLst>
              <a:ext uri="{FF2B5EF4-FFF2-40B4-BE49-F238E27FC236}">
                <a16:creationId xmlns:a16="http://schemas.microsoft.com/office/drawing/2014/main" id="{48AA2089-7620-5340-8AAA-B2B00F9F1FC0}"/>
              </a:ext>
            </a:extLst>
          </p:cNvPr>
          <p:cNvGrpSpPr/>
          <p:nvPr/>
        </p:nvGrpSpPr>
        <p:grpSpPr>
          <a:xfrm>
            <a:off x="8741976" y="898028"/>
            <a:ext cx="354584" cy="4095270"/>
            <a:chOff x="8845168" y="927549"/>
            <a:chExt cx="354584" cy="5281627"/>
          </a:xfrm>
        </p:grpSpPr>
        <p:sp>
          <p:nvSpPr>
            <p:cNvPr id="88" name="テキスト ボックス 87">
              <a:extLst>
                <a:ext uri="{FF2B5EF4-FFF2-40B4-BE49-F238E27FC236}">
                  <a16:creationId xmlns:a16="http://schemas.microsoft.com/office/drawing/2014/main" id="{BB89C076-75B7-2941-9584-320304A7CC18}"/>
                </a:ext>
              </a:extLst>
            </p:cNvPr>
            <p:cNvSpPr txBox="1"/>
            <p:nvPr/>
          </p:nvSpPr>
          <p:spPr>
            <a:xfrm>
              <a:off x="8845168" y="5851933"/>
              <a:ext cx="35458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12</a:t>
              </a:r>
            </a:p>
          </p:txBody>
        </p:sp>
        <p:cxnSp>
          <p:nvCxnSpPr>
            <p:cNvPr id="89" name="直線コネクタ 88">
              <a:extLst>
                <a:ext uri="{FF2B5EF4-FFF2-40B4-BE49-F238E27FC236}">
                  <a16:creationId xmlns:a16="http://schemas.microsoft.com/office/drawing/2014/main" id="{78ABBBC3-FA19-674F-B449-6424BE3098EB}"/>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98" name="グループ化 97">
            <a:extLst>
              <a:ext uri="{FF2B5EF4-FFF2-40B4-BE49-F238E27FC236}">
                <a16:creationId xmlns:a16="http://schemas.microsoft.com/office/drawing/2014/main" id="{A85E3757-1A8C-5641-AD1B-FE74A6474278}"/>
              </a:ext>
            </a:extLst>
          </p:cNvPr>
          <p:cNvGrpSpPr/>
          <p:nvPr/>
        </p:nvGrpSpPr>
        <p:grpSpPr>
          <a:xfrm>
            <a:off x="981765" y="1520026"/>
            <a:ext cx="8040692" cy="276999"/>
            <a:chOff x="981768" y="762923"/>
            <a:chExt cx="8040692" cy="357242"/>
          </a:xfrm>
        </p:grpSpPr>
        <p:cxnSp>
          <p:nvCxnSpPr>
            <p:cNvPr id="99" name="直線コネクタ 98">
              <a:extLst>
                <a:ext uri="{FF2B5EF4-FFF2-40B4-BE49-F238E27FC236}">
                  <a16:creationId xmlns:a16="http://schemas.microsoft.com/office/drawing/2014/main" id="{1AE30A61-DE2B-2442-BCB6-1144C2085411}"/>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0" name="テキスト ボックス 99">
              <a:extLst>
                <a:ext uri="{FF2B5EF4-FFF2-40B4-BE49-F238E27FC236}">
                  <a16:creationId xmlns:a16="http://schemas.microsoft.com/office/drawing/2014/main" id="{0EB0A0D9-4BA0-B048-8ADB-C6FA3D029F66}"/>
                </a:ext>
              </a:extLst>
            </p:cNvPr>
            <p:cNvSpPr txBox="1"/>
            <p:nvPr/>
          </p:nvSpPr>
          <p:spPr>
            <a:xfrm>
              <a:off x="981768" y="762923"/>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40</a:t>
              </a:r>
            </a:p>
          </p:txBody>
        </p:sp>
      </p:grpSp>
      <p:grpSp>
        <p:nvGrpSpPr>
          <p:cNvPr id="101" name="グループ化 100">
            <a:extLst>
              <a:ext uri="{FF2B5EF4-FFF2-40B4-BE49-F238E27FC236}">
                <a16:creationId xmlns:a16="http://schemas.microsoft.com/office/drawing/2014/main" id="{38D84A8B-FCF2-4648-AF17-40EB1C2BFE1E}"/>
              </a:ext>
            </a:extLst>
          </p:cNvPr>
          <p:cNvGrpSpPr/>
          <p:nvPr/>
        </p:nvGrpSpPr>
        <p:grpSpPr>
          <a:xfrm>
            <a:off x="981765" y="2269672"/>
            <a:ext cx="8040692" cy="276999"/>
            <a:chOff x="981768" y="762923"/>
            <a:chExt cx="8040692" cy="357242"/>
          </a:xfrm>
        </p:grpSpPr>
        <p:cxnSp>
          <p:nvCxnSpPr>
            <p:cNvPr id="102" name="直線コネクタ 101">
              <a:extLst>
                <a:ext uri="{FF2B5EF4-FFF2-40B4-BE49-F238E27FC236}">
                  <a16:creationId xmlns:a16="http://schemas.microsoft.com/office/drawing/2014/main" id="{1BE8FF9E-77BB-A14D-AACA-5C102C27CE95}"/>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a:extLst>
                <a:ext uri="{FF2B5EF4-FFF2-40B4-BE49-F238E27FC236}">
                  <a16:creationId xmlns:a16="http://schemas.microsoft.com/office/drawing/2014/main" id="{455FBAD4-4925-A541-BFD5-776D2F83F82F}"/>
                </a:ext>
              </a:extLst>
            </p:cNvPr>
            <p:cNvSpPr txBox="1"/>
            <p:nvPr/>
          </p:nvSpPr>
          <p:spPr>
            <a:xfrm>
              <a:off x="981768" y="762923"/>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30</a:t>
              </a:r>
            </a:p>
          </p:txBody>
        </p:sp>
      </p:grpSp>
      <p:grpSp>
        <p:nvGrpSpPr>
          <p:cNvPr id="104" name="グループ化 103">
            <a:extLst>
              <a:ext uri="{FF2B5EF4-FFF2-40B4-BE49-F238E27FC236}">
                <a16:creationId xmlns:a16="http://schemas.microsoft.com/office/drawing/2014/main" id="{BFF3BDA3-CED2-2C46-BBF9-40CA53627E5C}"/>
              </a:ext>
            </a:extLst>
          </p:cNvPr>
          <p:cNvGrpSpPr/>
          <p:nvPr/>
        </p:nvGrpSpPr>
        <p:grpSpPr>
          <a:xfrm>
            <a:off x="981765" y="1145204"/>
            <a:ext cx="8040692" cy="276999"/>
            <a:chOff x="981768" y="762923"/>
            <a:chExt cx="8040692" cy="357242"/>
          </a:xfrm>
        </p:grpSpPr>
        <p:cxnSp>
          <p:nvCxnSpPr>
            <p:cNvPr id="105" name="直線コネクタ 104">
              <a:extLst>
                <a:ext uri="{FF2B5EF4-FFF2-40B4-BE49-F238E27FC236}">
                  <a16:creationId xmlns:a16="http://schemas.microsoft.com/office/drawing/2014/main" id="{4E549EA6-A39D-C246-928C-4D69A27E3E55}"/>
                </a:ext>
              </a:extLst>
            </p:cNvPr>
            <p:cNvCxnSpPr>
              <a:cxnSpLocks/>
            </p:cNvCxnSpPr>
            <p:nvPr/>
          </p:nvCxnSpPr>
          <p:spPr>
            <a:xfrm>
              <a:off x="1344582" y="927549"/>
              <a:ext cx="767787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6" name="テキスト ボックス 105">
              <a:extLst>
                <a:ext uri="{FF2B5EF4-FFF2-40B4-BE49-F238E27FC236}">
                  <a16:creationId xmlns:a16="http://schemas.microsoft.com/office/drawing/2014/main" id="{71EB08E1-B951-304D-9158-F79B740F383F}"/>
                </a:ext>
              </a:extLst>
            </p:cNvPr>
            <p:cNvSpPr txBox="1"/>
            <p:nvPr/>
          </p:nvSpPr>
          <p:spPr>
            <a:xfrm>
              <a:off x="981768" y="762923"/>
              <a:ext cx="354584"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45</a:t>
              </a:r>
            </a:p>
          </p:txBody>
        </p:sp>
      </p:grpSp>
      <p:sp>
        <p:nvSpPr>
          <p:cNvPr id="111" name="テキスト ボックス 110">
            <a:extLst>
              <a:ext uri="{FF2B5EF4-FFF2-40B4-BE49-F238E27FC236}">
                <a16:creationId xmlns:a16="http://schemas.microsoft.com/office/drawing/2014/main" id="{B0D640D9-4B13-5D4B-B499-4FE225C26929}"/>
              </a:ext>
            </a:extLst>
          </p:cNvPr>
          <p:cNvSpPr txBox="1"/>
          <p:nvPr/>
        </p:nvSpPr>
        <p:spPr>
          <a:xfrm>
            <a:off x="466148" y="5565152"/>
            <a:ext cx="8973703" cy="763222"/>
          </a:xfrm>
          <a:prstGeom prst="rect">
            <a:avLst/>
          </a:prstGeom>
          <a:noFill/>
        </p:spPr>
        <p:txBody>
          <a:bodyPr wrap="square" rtlCol="0">
            <a:spAutoFit/>
          </a:bodyPr>
          <a:lstStyle/>
          <a:p>
            <a:pPr algn="just">
              <a:lnSpc>
                <a:spcPct val="150000"/>
              </a:lnSpc>
            </a:pPr>
            <a:r>
              <a:rPr kumimoji="1" lang="ja-JP" altLang="en-US" sz="1000">
                <a:solidFill>
                  <a:schemeClr val="tx1">
                    <a:lumMod val="75000"/>
                    <a:lumOff val="25000"/>
                  </a:schemeClr>
                </a:solidFill>
                <a:latin typeface="+mn-ea"/>
              </a:rPr>
              <a:t>❶もしも（</a:t>
            </a:r>
            <a:r>
              <a:rPr kumimoji="1" lang="en-US" altLang="ja-JP" sz="1000" dirty="0">
                <a:solidFill>
                  <a:schemeClr val="tx1">
                    <a:lumMod val="75000"/>
                    <a:lumOff val="25000"/>
                  </a:schemeClr>
                </a:solidFill>
                <a:latin typeface="+mn-ea"/>
              </a:rPr>
              <a:t>a</a:t>
            </a:r>
            <a:r>
              <a:rPr kumimoji="1" lang="ja-JP" altLang="en-US" sz="1000">
                <a:solidFill>
                  <a:schemeClr val="tx1">
                    <a:lumMod val="75000"/>
                    <a:lumOff val="25000"/>
                  </a:schemeClr>
                </a:solidFill>
                <a:latin typeface="+mn-ea"/>
              </a:rPr>
              <a:t>）のような結果が得られた場合、新規契約数が低くなったのは</a:t>
            </a:r>
            <a:r>
              <a:rPr kumimoji="1" lang="en-US" altLang="ja-JP" sz="1000" dirty="0">
                <a:solidFill>
                  <a:schemeClr val="tx1">
                    <a:lumMod val="75000"/>
                    <a:lumOff val="25000"/>
                  </a:schemeClr>
                </a:solidFill>
                <a:latin typeface="+mn-ea"/>
              </a:rPr>
              <a:t>10</a:t>
            </a:r>
            <a:r>
              <a:rPr kumimoji="1" lang="ja-JP" altLang="en-US" sz="1000">
                <a:solidFill>
                  <a:schemeClr val="tx1">
                    <a:lumMod val="75000"/>
                    <a:lumOff val="25000"/>
                  </a:schemeClr>
                </a:solidFill>
                <a:latin typeface="+mn-ea"/>
              </a:rPr>
              <a:t>月からであり、</a:t>
            </a:r>
            <a:r>
              <a:rPr kumimoji="1" lang="en-US" altLang="ja-JP" sz="1000" dirty="0">
                <a:solidFill>
                  <a:schemeClr val="tx1">
                    <a:lumMod val="75000"/>
                    <a:lumOff val="25000"/>
                  </a:schemeClr>
                </a:solidFill>
                <a:latin typeface="+mn-ea"/>
              </a:rPr>
              <a:t>9</a:t>
            </a:r>
            <a:r>
              <a:rPr kumimoji="1" lang="ja-JP" altLang="en-US" sz="1000">
                <a:solidFill>
                  <a:schemeClr val="tx1">
                    <a:lumMod val="75000"/>
                    <a:lumOff val="25000"/>
                  </a:schemeClr>
                </a:solidFill>
                <a:latin typeface="+mn-ea"/>
              </a:rPr>
              <a:t>月の施策変更が影響している可能性は十分考えられる。この場合は仮説が正しいと考え、さらに細かく施策変更による変化を分析し、改善策を立案する。一方、（</a:t>
            </a:r>
            <a:r>
              <a:rPr kumimoji="1" lang="en-US" altLang="ja-JP" sz="1000" dirty="0">
                <a:solidFill>
                  <a:schemeClr val="tx1">
                    <a:lumMod val="75000"/>
                    <a:lumOff val="25000"/>
                  </a:schemeClr>
                </a:solidFill>
                <a:latin typeface="+mn-ea"/>
              </a:rPr>
              <a:t>b</a:t>
            </a:r>
            <a:r>
              <a:rPr kumimoji="1" lang="ja-JP" altLang="en-US" sz="1000">
                <a:solidFill>
                  <a:schemeClr val="tx1">
                    <a:lumMod val="75000"/>
                    <a:lumOff val="25000"/>
                  </a:schemeClr>
                </a:solidFill>
                <a:latin typeface="+mn-ea"/>
              </a:rPr>
              <a:t>）のような結果が得られたとすると、ほぼ均等に推移しているので時間的な問題ではないと考えられる。施策変更の問題ではなく、担当者のスキルやプロセスなど別の問題を疑う必要がある</a:t>
            </a:r>
          </a:p>
        </p:txBody>
      </p:sp>
      <p:cxnSp>
        <p:nvCxnSpPr>
          <p:cNvPr id="113" name="直線矢印コネクタ 5">
            <a:extLst>
              <a:ext uri="{FF2B5EF4-FFF2-40B4-BE49-F238E27FC236}">
                <a16:creationId xmlns:a16="http://schemas.microsoft.com/office/drawing/2014/main" id="{601C8604-F117-0E45-BBBC-9B2AB07C4E7E}"/>
              </a:ext>
            </a:extLst>
          </p:cNvPr>
          <p:cNvCxnSpPr>
            <a:cxnSpLocks/>
          </p:cNvCxnSpPr>
          <p:nvPr/>
        </p:nvCxnSpPr>
        <p:spPr>
          <a:xfrm flipV="1">
            <a:off x="8293445" y="4006344"/>
            <a:ext cx="637877" cy="66436"/>
          </a:xfrm>
          <a:prstGeom prst="straightConnector1">
            <a:avLst/>
          </a:prstGeom>
          <a:ln w="38100">
            <a:solidFill>
              <a:schemeClr val="tx1">
                <a:lumMod val="75000"/>
                <a:lumOff val="2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5" name="直線矢印コネクタ 5">
            <a:extLst>
              <a:ext uri="{FF2B5EF4-FFF2-40B4-BE49-F238E27FC236}">
                <a16:creationId xmlns:a16="http://schemas.microsoft.com/office/drawing/2014/main" id="{52CE87AF-A51E-684C-A3ED-8556787AE6FD}"/>
              </a:ext>
            </a:extLst>
          </p:cNvPr>
          <p:cNvCxnSpPr>
            <a:cxnSpLocks/>
          </p:cNvCxnSpPr>
          <p:nvPr/>
        </p:nvCxnSpPr>
        <p:spPr>
          <a:xfrm flipV="1">
            <a:off x="1966775" y="1748924"/>
            <a:ext cx="623284" cy="292515"/>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0" name="直線矢印コネクタ 5">
            <a:extLst>
              <a:ext uri="{FF2B5EF4-FFF2-40B4-BE49-F238E27FC236}">
                <a16:creationId xmlns:a16="http://schemas.microsoft.com/office/drawing/2014/main" id="{01168E12-062B-BF42-B39D-5144B5CFD172}"/>
              </a:ext>
            </a:extLst>
          </p:cNvPr>
          <p:cNvCxnSpPr>
            <a:cxnSpLocks/>
          </p:cNvCxnSpPr>
          <p:nvPr/>
        </p:nvCxnSpPr>
        <p:spPr>
          <a:xfrm flipV="1">
            <a:off x="2596980" y="1642962"/>
            <a:ext cx="632332" cy="104886"/>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直線矢印コネクタ 5">
            <a:extLst>
              <a:ext uri="{FF2B5EF4-FFF2-40B4-BE49-F238E27FC236}">
                <a16:creationId xmlns:a16="http://schemas.microsoft.com/office/drawing/2014/main" id="{EBEF2AAB-5FFD-A04B-8691-AF9C247019B9}"/>
              </a:ext>
            </a:extLst>
          </p:cNvPr>
          <p:cNvCxnSpPr>
            <a:cxnSpLocks/>
          </p:cNvCxnSpPr>
          <p:nvPr/>
        </p:nvCxnSpPr>
        <p:spPr>
          <a:xfrm flipV="1">
            <a:off x="3247398" y="1619754"/>
            <a:ext cx="608219" cy="12514"/>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4" name="直線矢印コネクタ 5">
            <a:extLst>
              <a:ext uri="{FF2B5EF4-FFF2-40B4-BE49-F238E27FC236}">
                <a16:creationId xmlns:a16="http://schemas.microsoft.com/office/drawing/2014/main" id="{D70E201F-1442-7B4B-B892-DFB27932B892}"/>
              </a:ext>
            </a:extLst>
          </p:cNvPr>
          <p:cNvCxnSpPr>
            <a:cxnSpLocks/>
          </p:cNvCxnSpPr>
          <p:nvPr/>
        </p:nvCxnSpPr>
        <p:spPr>
          <a:xfrm>
            <a:off x="3855617" y="1615896"/>
            <a:ext cx="630205" cy="131952"/>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6" name="直線矢印コネクタ 5">
            <a:extLst>
              <a:ext uri="{FF2B5EF4-FFF2-40B4-BE49-F238E27FC236}">
                <a16:creationId xmlns:a16="http://schemas.microsoft.com/office/drawing/2014/main" id="{7B76C68D-4283-364A-A79C-9543B552136D}"/>
              </a:ext>
            </a:extLst>
          </p:cNvPr>
          <p:cNvCxnSpPr>
            <a:cxnSpLocks/>
          </p:cNvCxnSpPr>
          <p:nvPr/>
        </p:nvCxnSpPr>
        <p:spPr>
          <a:xfrm>
            <a:off x="4485822" y="1760073"/>
            <a:ext cx="640139" cy="201942"/>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8" name="直線矢印コネクタ 5">
            <a:extLst>
              <a:ext uri="{FF2B5EF4-FFF2-40B4-BE49-F238E27FC236}">
                <a16:creationId xmlns:a16="http://schemas.microsoft.com/office/drawing/2014/main" id="{E3A2201B-2C41-3D4B-BEFA-CAEF47C613AB}"/>
              </a:ext>
            </a:extLst>
          </p:cNvPr>
          <p:cNvCxnSpPr>
            <a:cxnSpLocks/>
          </p:cNvCxnSpPr>
          <p:nvPr/>
        </p:nvCxnSpPr>
        <p:spPr>
          <a:xfrm flipV="1">
            <a:off x="5138022" y="1916590"/>
            <a:ext cx="617704" cy="59363"/>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0" name="直線矢印コネクタ 5">
            <a:extLst>
              <a:ext uri="{FF2B5EF4-FFF2-40B4-BE49-F238E27FC236}">
                <a16:creationId xmlns:a16="http://schemas.microsoft.com/office/drawing/2014/main" id="{6C38FCF2-8970-354C-B0A7-9019E2DC4BFF}"/>
              </a:ext>
            </a:extLst>
          </p:cNvPr>
          <p:cNvCxnSpPr>
            <a:cxnSpLocks/>
          </p:cNvCxnSpPr>
          <p:nvPr/>
        </p:nvCxnSpPr>
        <p:spPr>
          <a:xfrm flipV="1">
            <a:off x="5759182" y="1847003"/>
            <a:ext cx="617704" cy="59363"/>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1" name="直線矢印コネクタ 5">
            <a:extLst>
              <a:ext uri="{FF2B5EF4-FFF2-40B4-BE49-F238E27FC236}">
                <a16:creationId xmlns:a16="http://schemas.microsoft.com/office/drawing/2014/main" id="{9564257D-8B16-844B-87D4-09F9B9738A2E}"/>
              </a:ext>
            </a:extLst>
          </p:cNvPr>
          <p:cNvCxnSpPr>
            <a:cxnSpLocks/>
          </p:cNvCxnSpPr>
          <p:nvPr/>
        </p:nvCxnSpPr>
        <p:spPr>
          <a:xfrm flipV="1">
            <a:off x="6400165" y="1695405"/>
            <a:ext cx="622448" cy="154742"/>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3" name="直線矢印コネクタ 5">
            <a:extLst>
              <a:ext uri="{FF2B5EF4-FFF2-40B4-BE49-F238E27FC236}">
                <a16:creationId xmlns:a16="http://schemas.microsoft.com/office/drawing/2014/main" id="{C7A7FCC1-4247-094A-84D6-71E65C457502}"/>
              </a:ext>
            </a:extLst>
          </p:cNvPr>
          <p:cNvCxnSpPr>
            <a:cxnSpLocks/>
          </p:cNvCxnSpPr>
          <p:nvPr/>
        </p:nvCxnSpPr>
        <p:spPr>
          <a:xfrm>
            <a:off x="7029508" y="1684602"/>
            <a:ext cx="633225" cy="1986540"/>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5" name="直線矢印コネクタ 5">
            <a:extLst>
              <a:ext uri="{FF2B5EF4-FFF2-40B4-BE49-F238E27FC236}">
                <a16:creationId xmlns:a16="http://schemas.microsoft.com/office/drawing/2014/main" id="{4363DC54-D853-684A-9DBD-78ECE83F72E3}"/>
              </a:ext>
            </a:extLst>
          </p:cNvPr>
          <p:cNvCxnSpPr>
            <a:cxnSpLocks/>
          </p:cNvCxnSpPr>
          <p:nvPr/>
        </p:nvCxnSpPr>
        <p:spPr>
          <a:xfrm>
            <a:off x="7662733" y="3671142"/>
            <a:ext cx="629346" cy="396275"/>
          </a:xfrm>
          <a:prstGeom prst="straightConnector1">
            <a:avLst/>
          </a:prstGeom>
          <a:ln w="38100">
            <a:solidFill>
              <a:schemeClr val="tx1">
                <a:lumMod val="75000"/>
                <a:lumOff val="2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7" name="テキスト ボックス 136">
            <a:extLst>
              <a:ext uri="{FF2B5EF4-FFF2-40B4-BE49-F238E27FC236}">
                <a16:creationId xmlns:a16="http://schemas.microsoft.com/office/drawing/2014/main" id="{2C93A167-FE42-BA47-943A-CEBF0A9BF6B5}"/>
              </a:ext>
            </a:extLst>
          </p:cNvPr>
          <p:cNvSpPr txBox="1"/>
          <p:nvPr/>
        </p:nvSpPr>
        <p:spPr>
          <a:xfrm>
            <a:off x="1698433" y="1521536"/>
            <a:ext cx="536241" cy="307777"/>
          </a:xfrm>
          <a:prstGeom prst="rect">
            <a:avLst/>
          </a:prstGeom>
          <a:solidFill>
            <a:schemeClr val="bg1"/>
          </a:solidFill>
        </p:spPr>
        <p:txBody>
          <a:bodyPr vert="horz" wrap="square" rtlCol="0" anchor="ctr">
            <a:spAutoFit/>
          </a:bodyPr>
          <a:lstStyle/>
          <a:p>
            <a:pPr algn="ctr"/>
            <a:r>
              <a:rPr lang="en-US" altLang="ja-JP" sz="1400" b="1" dirty="0">
                <a:solidFill>
                  <a:srgbClr val="262626"/>
                </a:solidFill>
                <a:latin typeface="+mn-ea"/>
                <a:cs typeface="メイリオ"/>
              </a:rPr>
              <a:t>(a)</a:t>
            </a:r>
          </a:p>
        </p:txBody>
      </p:sp>
      <p:grpSp>
        <p:nvGrpSpPr>
          <p:cNvPr id="91" name="グループ化 90">
            <a:extLst>
              <a:ext uri="{FF2B5EF4-FFF2-40B4-BE49-F238E27FC236}">
                <a16:creationId xmlns:a16="http://schemas.microsoft.com/office/drawing/2014/main" id="{8346D07F-730A-7446-9CBE-83CF1FF6A711}"/>
              </a:ext>
            </a:extLst>
          </p:cNvPr>
          <p:cNvGrpSpPr/>
          <p:nvPr/>
        </p:nvGrpSpPr>
        <p:grpSpPr>
          <a:xfrm>
            <a:off x="1066724" y="4518613"/>
            <a:ext cx="8008588" cy="276999"/>
            <a:chOff x="1066726" y="5596970"/>
            <a:chExt cx="8008588" cy="357242"/>
          </a:xfrm>
        </p:grpSpPr>
        <p:sp>
          <p:nvSpPr>
            <p:cNvPr id="39" name="テキスト ボックス 38">
              <a:extLst>
                <a:ext uri="{FF2B5EF4-FFF2-40B4-BE49-F238E27FC236}">
                  <a16:creationId xmlns:a16="http://schemas.microsoft.com/office/drawing/2014/main" id="{2619BC83-8D2E-5544-9E8B-85F1E0FCD003}"/>
                </a:ext>
              </a:extLst>
            </p:cNvPr>
            <p:cNvSpPr txBox="1"/>
            <p:nvPr/>
          </p:nvSpPr>
          <p:spPr>
            <a:xfrm>
              <a:off x="1066726" y="5596970"/>
              <a:ext cx="269625" cy="357242"/>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cxnSp>
          <p:nvCxnSpPr>
            <p:cNvPr id="38" name="直線矢印コネクタ 5">
              <a:extLst>
                <a:ext uri="{FF2B5EF4-FFF2-40B4-BE49-F238E27FC236}">
                  <a16:creationId xmlns:a16="http://schemas.microsoft.com/office/drawing/2014/main" id="{0C10862C-97B9-804C-9781-06C376B37EFF}"/>
                </a:ext>
              </a:extLst>
            </p:cNvPr>
            <p:cNvCxnSpPr>
              <a:cxnSpLocks/>
            </p:cNvCxnSpPr>
            <p:nvPr/>
          </p:nvCxnSpPr>
          <p:spPr>
            <a:xfrm>
              <a:off x="1344582" y="5775769"/>
              <a:ext cx="7730732"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cxnSp>
        <p:nvCxnSpPr>
          <p:cNvPr id="138" name="直線矢印コネクタ 5">
            <a:extLst>
              <a:ext uri="{FF2B5EF4-FFF2-40B4-BE49-F238E27FC236}">
                <a16:creationId xmlns:a16="http://schemas.microsoft.com/office/drawing/2014/main" id="{3E5F0789-0A14-AD49-954F-A753779399E8}"/>
              </a:ext>
            </a:extLst>
          </p:cNvPr>
          <p:cNvCxnSpPr>
            <a:cxnSpLocks/>
          </p:cNvCxnSpPr>
          <p:nvPr/>
        </p:nvCxnSpPr>
        <p:spPr>
          <a:xfrm>
            <a:off x="1969790" y="3575315"/>
            <a:ext cx="626301" cy="159942"/>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直線矢印コネクタ 5">
            <a:extLst>
              <a:ext uri="{FF2B5EF4-FFF2-40B4-BE49-F238E27FC236}">
                <a16:creationId xmlns:a16="http://schemas.microsoft.com/office/drawing/2014/main" id="{182199E7-7E0D-FB44-BDD3-F57D16BD09A9}"/>
              </a:ext>
            </a:extLst>
          </p:cNvPr>
          <p:cNvCxnSpPr>
            <a:cxnSpLocks/>
          </p:cNvCxnSpPr>
          <p:nvPr/>
        </p:nvCxnSpPr>
        <p:spPr>
          <a:xfrm flipV="1">
            <a:off x="2587939" y="3719014"/>
            <a:ext cx="626301" cy="27078"/>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5">
            <a:extLst>
              <a:ext uri="{FF2B5EF4-FFF2-40B4-BE49-F238E27FC236}">
                <a16:creationId xmlns:a16="http://schemas.microsoft.com/office/drawing/2014/main" id="{6F8A154F-B8EA-7145-8FE5-8CAC87028B65}"/>
              </a:ext>
            </a:extLst>
          </p:cNvPr>
          <p:cNvCxnSpPr>
            <a:cxnSpLocks/>
          </p:cNvCxnSpPr>
          <p:nvPr/>
        </p:nvCxnSpPr>
        <p:spPr>
          <a:xfrm flipV="1">
            <a:off x="3216361" y="3655286"/>
            <a:ext cx="646173" cy="63724"/>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直線矢印コネクタ 5">
            <a:extLst>
              <a:ext uri="{FF2B5EF4-FFF2-40B4-BE49-F238E27FC236}">
                <a16:creationId xmlns:a16="http://schemas.microsoft.com/office/drawing/2014/main" id="{AC2873CD-7E2D-1748-8C44-D4205B37C842}"/>
              </a:ext>
            </a:extLst>
          </p:cNvPr>
          <p:cNvCxnSpPr>
            <a:cxnSpLocks/>
          </p:cNvCxnSpPr>
          <p:nvPr/>
        </p:nvCxnSpPr>
        <p:spPr>
          <a:xfrm>
            <a:off x="3855169" y="3663206"/>
            <a:ext cx="652645" cy="64326"/>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直線矢印コネクタ 5">
            <a:extLst>
              <a:ext uri="{FF2B5EF4-FFF2-40B4-BE49-F238E27FC236}">
                <a16:creationId xmlns:a16="http://schemas.microsoft.com/office/drawing/2014/main" id="{DC267A7D-D68E-2A4D-8215-3551BC83034C}"/>
              </a:ext>
            </a:extLst>
          </p:cNvPr>
          <p:cNvCxnSpPr>
            <a:cxnSpLocks/>
          </p:cNvCxnSpPr>
          <p:nvPr/>
        </p:nvCxnSpPr>
        <p:spPr>
          <a:xfrm flipV="1">
            <a:off x="4483850" y="3531212"/>
            <a:ext cx="642111" cy="202931"/>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8" name="直線矢印コネクタ 5">
            <a:extLst>
              <a:ext uri="{FF2B5EF4-FFF2-40B4-BE49-F238E27FC236}">
                <a16:creationId xmlns:a16="http://schemas.microsoft.com/office/drawing/2014/main" id="{92C8ABCB-79CA-7040-A2D3-35DE3041F794}"/>
              </a:ext>
            </a:extLst>
          </p:cNvPr>
          <p:cNvCxnSpPr>
            <a:cxnSpLocks/>
          </p:cNvCxnSpPr>
          <p:nvPr/>
        </p:nvCxnSpPr>
        <p:spPr>
          <a:xfrm flipV="1">
            <a:off x="5132880" y="3391879"/>
            <a:ext cx="618907" cy="127825"/>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0" name="直線矢印コネクタ 5">
            <a:extLst>
              <a:ext uri="{FF2B5EF4-FFF2-40B4-BE49-F238E27FC236}">
                <a16:creationId xmlns:a16="http://schemas.microsoft.com/office/drawing/2014/main" id="{B3E5D4B7-4E53-E34F-A727-5D7A73B7A612}"/>
              </a:ext>
            </a:extLst>
          </p:cNvPr>
          <p:cNvCxnSpPr>
            <a:cxnSpLocks/>
          </p:cNvCxnSpPr>
          <p:nvPr/>
        </p:nvCxnSpPr>
        <p:spPr>
          <a:xfrm flipV="1">
            <a:off x="5751787" y="3337131"/>
            <a:ext cx="640618" cy="46155"/>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2" name="直線矢印コネクタ 5">
            <a:extLst>
              <a:ext uri="{FF2B5EF4-FFF2-40B4-BE49-F238E27FC236}">
                <a16:creationId xmlns:a16="http://schemas.microsoft.com/office/drawing/2014/main" id="{7CD7AADD-911F-FF40-B9B6-AFE15CE7ADF5}"/>
              </a:ext>
            </a:extLst>
          </p:cNvPr>
          <p:cNvCxnSpPr>
            <a:cxnSpLocks/>
          </p:cNvCxnSpPr>
          <p:nvPr/>
        </p:nvCxnSpPr>
        <p:spPr>
          <a:xfrm>
            <a:off x="6391907" y="3341677"/>
            <a:ext cx="631965" cy="272646"/>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4" name="直線矢印コネクタ 5">
            <a:extLst>
              <a:ext uri="{FF2B5EF4-FFF2-40B4-BE49-F238E27FC236}">
                <a16:creationId xmlns:a16="http://schemas.microsoft.com/office/drawing/2014/main" id="{9FC19DF2-2AFD-8442-A571-3DE39E111400}"/>
              </a:ext>
            </a:extLst>
          </p:cNvPr>
          <p:cNvCxnSpPr>
            <a:cxnSpLocks/>
          </p:cNvCxnSpPr>
          <p:nvPr/>
        </p:nvCxnSpPr>
        <p:spPr>
          <a:xfrm flipV="1">
            <a:off x="7039393" y="3415221"/>
            <a:ext cx="642111" cy="202931"/>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6" name="直線矢印コネクタ 5">
            <a:extLst>
              <a:ext uri="{FF2B5EF4-FFF2-40B4-BE49-F238E27FC236}">
                <a16:creationId xmlns:a16="http://schemas.microsoft.com/office/drawing/2014/main" id="{AD919DED-23B2-DF40-B0E6-7DEC89EEAD68}"/>
              </a:ext>
            </a:extLst>
          </p:cNvPr>
          <p:cNvCxnSpPr>
            <a:cxnSpLocks/>
          </p:cNvCxnSpPr>
          <p:nvPr/>
        </p:nvCxnSpPr>
        <p:spPr>
          <a:xfrm>
            <a:off x="7667090" y="3443744"/>
            <a:ext cx="631965" cy="272646"/>
          </a:xfrm>
          <a:prstGeom prst="straightConnector1">
            <a:avLst/>
          </a:prstGeom>
          <a:ln w="38100">
            <a:solidFill>
              <a:schemeClr val="bg1">
                <a:lumMod val="65000"/>
              </a:schemeClr>
            </a:solidFill>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7" name="直線矢印コネクタ 5">
            <a:extLst>
              <a:ext uri="{FF2B5EF4-FFF2-40B4-BE49-F238E27FC236}">
                <a16:creationId xmlns:a16="http://schemas.microsoft.com/office/drawing/2014/main" id="{FE394E4B-C4BE-4F40-A29E-492A0DD79B9D}"/>
              </a:ext>
            </a:extLst>
          </p:cNvPr>
          <p:cNvCxnSpPr>
            <a:cxnSpLocks/>
          </p:cNvCxnSpPr>
          <p:nvPr/>
        </p:nvCxnSpPr>
        <p:spPr>
          <a:xfrm flipV="1">
            <a:off x="8299055" y="3653229"/>
            <a:ext cx="637877" cy="66436"/>
          </a:xfrm>
          <a:prstGeom prst="straightConnector1">
            <a:avLst/>
          </a:prstGeom>
          <a:ln w="38100">
            <a:solidFill>
              <a:schemeClr val="bg1">
                <a:lumMod val="65000"/>
              </a:schemeClr>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58" name="テキスト ボックス 157">
            <a:extLst>
              <a:ext uri="{FF2B5EF4-FFF2-40B4-BE49-F238E27FC236}">
                <a16:creationId xmlns:a16="http://schemas.microsoft.com/office/drawing/2014/main" id="{E1595A2B-F7DB-9649-AB6A-E574FD05DA4F}"/>
              </a:ext>
            </a:extLst>
          </p:cNvPr>
          <p:cNvSpPr txBox="1"/>
          <p:nvPr/>
        </p:nvSpPr>
        <p:spPr>
          <a:xfrm>
            <a:off x="1698433" y="3103864"/>
            <a:ext cx="536241" cy="307777"/>
          </a:xfrm>
          <a:prstGeom prst="rect">
            <a:avLst/>
          </a:prstGeom>
          <a:solidFill>
            <a:schemeClr val="bg1"/>
          </a:solidFill>
        </p:spPr>
        <p:txBody>
          <a:bodyPr vert="horz" wrap="square" rtlCol="0" anchor="ctr">
            <a:spAutoFit/>
          </a:bodyPr>
          <a:lstStyle/>
          <a:p>
            <a:pPr algn="ctr"/>
            <a:r>
              <a:rPr lang="en-US" altLang="ja-JP" sz="1400" b="1" dirty="0">
                <a:solidFill>
                  <a:srgbClr val="262626"/>
                </a:solidFill>
                <a:latin typeface="+mn-ea"/>
                <a:cs typeface="メイリオ"/>
              </a:rPr>
              <a:t>(b)</a:t>
            </a:r>
          </a:p>
        </p:txBody>
      </p:sp>
    </p:spTree>
    <p:extLst>
      <p:ext uri="{BB962C8B-B14F-4D97-AF65-F5344CB8AC3E}">
        <p14:creationId xmlns:p14="http://schemas.microsoft.com/office/powerpoint/2010/main" val="21665387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a:extLst>
              <a:ext uri="{FF2B5EF4-FFF2-40B4-BE49-F238E27FC236}">
                <a16:creationId xmlns:a16="http://schemas.microsoft.com/office/drawing/2014/main" id="{43FA8DC2-A270-7842-B762-EE183758D570}"/>
              </a:ext>
            </a:extLst>
          </p:cNvPr>
          <p:cNvSpPr/>
          <p:nvPr/>
        </p:nvSpPr>
        <p:spPr>
          <a:xfrm>
            <a:off x="356842" y="5416919"/>
            <a:ext cx="9192315" cy="107333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12226"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P.183-2</a:t>
            </a:r>
            <a:r>
              <a:rPr kumimoji="1" lang="ja-JP" altLang="en-US" sz="1200" b="1" dirty="0">
                <a:solidFill>
                  <a:schemeClr val="bg1"/>
                </a:solidFill>
                <a:latin typeface="+mn-ea"/>
              </a:rPr>
              <a:t>）</a:t>
            </a:r>
          </a:p>
        </p:txBody>
      </p:sp>
      <p:sp>
        <p:nvSpPr>
          <p:cNvPr id="23" name="テキスト ボックス 22">
            <a:extLst>
              <a:ext uri="{FF2B5EF4-FFF2-40B4-BE49-F238E27FC236}">
                <a16:creationId xmlns:a16="http://schemas.microsoft.com/office/drawing/2014/main" id="{03358EF3-5414-E449-986A-7F273A71DC9E}"/>
              </a:ext>
            </a:extLst>
          </p:cNvPr>
          <p:cNvSpPr txBox="1"/>
          <p:nvPr/>
        </p:nvSpPr>
        <p:spPr>
          <a:xfrm>
            <a:off x="448593" y="898029"/>
            <a:ext cx="400110" cy="3760835"/>
          </a:xfrm>
          <a:prstGeom prst="rect">
            <a:avLst/>
          </a:prstGeom>
          <a:noFill/>
        </p:spPr>
        <p:txBody>
          <a:bodyPr vert="eaVert" wrap="square" rtlCol="0" anchor="ctr">
            <a:spAutoFit/>
          </a:bodyPr>
          <a:lstStyle/>
          <a:p>
            <a:pPr algn="ctr"/>
            <a:r>
              <a:rPr lang="ja-JP" altLang="en-US" sz="1400" b="1">
                <a:solidFill>
                  <a:srgbClr val="262626"/>
                </a:solidFill>
                <a:latin typeface="+mn-ea"/>
                <a:cs typeface="メイリオ"/>
              </a:rPr>
              <a:t>年間新規契約数（社）</a:t>
            </a:r>
            <a:endParaRPr lang="en-US" altLang="ja-JP" sz="1400" b="1" dirty="0">
              <a:solidFill>
                <a:srgbClr val="262626"/>
              </a:solidFill>
              <a:latin typeface="+mn-ea"/>
              <a:cs typeface="メイリオ"/>
            </a:endParaRPr>
          </a:p>
        </p:txBody>
      </p:sp>
      <p:sp>
        <p:nvSpPr>
          <p:cNvPr id="111" name="テキスト ボックス 110">
            <a:extLst>
              <a:ext uri="{FF2B5EF4-FFF2-40B4-BE49-F238E27FC236}">
                <a16:creationId xmlns:a16="http://schemas.microsoft.com/office/drawing/2014/main" id="{B0D640D9-4B13-5D4B-B499-4FE225C26929}"/>
              </a:ext>
            </a:extLst>
          </p:cNvPr>
          <p:cNvSpPr txBox="1"/>
          <p:nvPr/>
        </p:nvSpPr>
        <p:spPr>
          <a:xfrm>
            <a:off x="466148" y="5565152"/>
            <a:ext cx="8973703" cy="763222"/>
          </a:xfrm>
          <a:prstGeom prst="rect">
            <a:avLst/>
          </a:prstGeom>
          <a:noFill/>
        </p:spPr>
        <p:txBody>
          <a:bodyPr wrap="square" rtlCol="0">
            <a:spAutoFit/>
          </a:bodyPr>
          <a:lstStyle/>
          <a:p>
            <a:pPr algn="just">
              <a:lnSpc>
                <a:spcPct val="150000"/>
              </a:lnSpc>
            </a:pPr>
            <a:r>
              <a:rPr kumimoji="1" lang="ja-JP" altLang="en-US" sz="1000">
                <a:solidFill>
                  <a:schemeClr val="tx1">
                    <a:lumMod val="75000"/>
                    <a:lumOff val="25000"/>
                  </a:schemeClr>
                </a:solidFill>
                <a:latin typeface="+mn-ea"/>
              </a:rPr>
              <a:t>❷担当者別にデータを整理すると、上図のような結果が得られたとする。ばらつきがあるので、営業やマーケティング、販促の方法など、顧客とのコミュニケーションのあり方に違いがあると考えられる。契約数の最も多い担当者と最も少ない担当者の営業の方法を比較してみるなどして、次の仮説を立てるヒントを探す。一方、平均的にデータが分布した場合には、担当者別のコミュニケーションの問題とは考えにくく別のポイントに問題があると考えられる</a:t>
            </a:r>
          </a:p>
        </p:txBody>
      </p:sp>
      <p:sp>
        <p:nvSpPr>
          <p:cNvPr id="9" name="テキスト ボックス 8">
            <a:extLst>
              <a:ext uri="{FF2B5EF4-FFF2-40B4-BE49-F238E27FC236}">
                <a16:creationId xmlns:a16="http://schemas.microsoft.com/office/drawing/2014/main" id="{1A307CB3-E906-8143-9ACB-8E85CAB8EED1}"/>
              </a:ext>
            </a:extLst>
          </p:cNvPr>
          <p:cNvSpPr txBox="1"/>
          <p:nvPr/>
        </p:nvSpPr>
        <p:spPr>
          <a:xfrm>
            <a:off x="4691817" y="4985214"/>
            <a:ext cx="769665" cy="307777"/>
          </a:xfrm>
          <a:prstGeom prst="rect">
            <a:avLst/>
          </a:prstGeom>
          <a:noFill/>
        </p:spPr>
        <p:txBody>
          <a:bodyPr vert="horz" wrap="none" rtlCol="0" anchor="ctr">
            <a:spAutoFit/>
          </a:bodyPr>
          <a:lstStyle/>
          <a:p>
            <a:pPr algn="ctr"/>
            <a:r>
              <a:rPr lang="ja-JP" altLang="en-US" sz="1400" b="1">
                <a:solidFill>
                  <a:srgbClr val="262626"/>
                </a:solidFill>
                <a:latin typeface="+mn-ea"/>
                <a:cs typeface="メイリオ"/>
              </a:rPr>
              <a:t>担当者</a:t>
            </a:r>
            <a:endParaRPr lang="en-US" altLang="ja-JP" sz="1400" b="1" dirty="0">
              <a:solidFill>
                <a:srgbClr val="262626"/>
              </a:solidFill>
              <a:latin typeface="+mn-ea"/>
              <a:cs typeface="メイリオ"/>
            </a:endParaRPr>
          </a:p>
        </p:txBody>
      </p:sp>
      <p:cxnSp>
        <p:nvCxnSpPr>
          <p:cNvPr id="17" name="直線コネクタ 16">
            <a:extLst>
              <a:ext uri="{FF2B5EF4-FFF2-40B4-BE49-F238E27FC236}">
                <a16:creationId xmlns:a16="http://schemas.microsoft.com/office/drawing/2014/main" id="{13A18EE6-BD53-C246-812C-7ED17F1D9DD1}"/>
              </a:ext>
            </a:extLst>
          </p:cNvPr>
          <p:cNvCxnSpPr>
            <a:cxnSpLocks/>
          </p:cNvCxnSpPr>
          <p:nvPr/>
        </p:nvCxnSpPr>
        <p:spPr>
          <a:xfrm>
            <a:off x="1344576" y="898029"/>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F36C5BFE-B7C9-9942-82B1-FF1468E111AF}"/>
              </a:ext>
            </a:extLst>
          </p:cNvPr>
          <p:cNvCxnSpPr>
            <a:cxnSpLocks/>
          </p:cNvCxnSpPr>
          <p:nvPr/>
        </p:nvCxnSpPr>
        <p:spPr>
          <a:xfrm>
            <a:off x="1344578" y="1368128"/>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BC363153-DB0B-164C-AC89-E351F4500BA8}"/>
              </a:ext>
            </a:extLst>
          </p:cNvPr>
          <p:cNvCxnSpPr>
            <a:cxnSpLocks/>
          </p:cNvCxnSpPr>
          <p:nvPr/>
        </p:nvCxnSpPr>
        <p:spPr>
          <a:xfrm>
            <a:off x="1344577" y="2776855"/>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8EA9D79A-AB69-BD4D-A237-4B577EBDA4EA}"/>
              </a:ext>
            </a:extLst>
          </p:cNvPr>
          <p:cNvCxnSpPr>
            <a:cxnSpLocks/>
          </p:cNvCxnSpPr>
          <p:nvPr/>
        </p:nvCxnSpPr>
        <p:spPr>
          <a:xfrm>
            <a:off x="1344578" y="3246955"/>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7A4E7BE1-50D8-B74A-800D-87CCB97F77A9}"/>
              </a:ext>
            </a:extLst>
          </p:cNvPr>
          <p:cNvCxnSpPr>
            <a:cxnSpLocks/>
          </p:cNvCxnSpPr>
          <p:nvPr/>
        </p:nvCxnSpPr>
        <p:spPr>
          <a:xfrm>
            <a:off x="1344578" y="3717054"/>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4182C44-E7B7-6B42-A5C7-112D31DE030C}"/>
              </a:ext>
            </a:extLst>
          </p:cNvPr>
          <p:cNvCxnSpPr>
            <a:cxnSpLocks/>
          </p:cNvCxnSpPr>
          <p:nvPr/>
        </p:nvCxnSpPr>
        <p:spPr>
          <a:xfrm>
            <a:off x="1344578" y="4187153"/>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1BC1D00D-B42A-484A-BACC-EFB9F8035DD4}"/>
              </a:ext>
            </a:extLst>
          </p:cNvPr>
          <p:cNvCxnSpPr>
            <a:cxnSpLocks/>
          </p:cNvCxnSpPr>
          <p:nvPr/>
        </p:nvCxnSpPr>
        <p:spPr>
          <a:xfrm>
            <a:off x="1344578" y="2306756"/>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2" name="直線矢印コネクタ 5">
            <a:extLst>
              <a:ext uri="{FF2B5EF4-FFF2-40B4-BE49-F238E27FC236}">
                <a16:creationId xmlns:a16="http://schemas.microsoft.com/office/drawing/2014/main" id="{458CC334-70E7-E14F-A95B-E89E65969624}"/>
              </a:ext>
            </a:extLst>
          </p:cNvPr>
          <p:cNvCxnSpPr>
            <a:cxnSpLocks/>
          </p:cNvCxnSpPr>
          <p:nvPr/>
        </p:nvCxnSpPr>
        <p:spPr>
          <a:xfrm flipH="1" flipV="1">
            <a:off x="1318763" y="898028"/>
            <a:ext cx="37680" cy="3759215"/>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a:extLst>
              <a:ext uri="{FF2B5EF4-FFF2-40B4-BE49-F238E27FC236}">
                <a16:creationId xmlns:a16="http://schemas.microsoft.com/office/drawing/2014/main" id="{1BE8FF9E-77BB-A14D-AACA-5C102C27CE95}"/>
              </a:ext>
            </a:extLst>
          </p:cNvPr>
          <p:cNvCxnSpPr>
            <a:cxnSpLocks/>
          </p:cNvCxnSpPr>
          <p:nvPr/>
        </p:nvCxnSpPr>
        <p:spPr>
          <a:xfrm>
            <a:off x="1344576" y="1835087"/>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54" name="グループ化 53">
            <a:extLst>
              <a:ext uri="{FF2B5EF4-FFF2-40B4-BE49-F238E27FC236}">
                <a16:creationId xmlns:a16="http://schemas.microsoft.com/office/drawing/2014/main" id="{DB93754B-6C48-5046-9024-6000EE2FD099}"/>
              </a:ext>
            </a:extLst>
          </p:cNvPr>
          <p:cNvGrpSpPr/>
          <p:nvPr/>
        </p:nvGrpSpPr>
        <p:grpSpPr>
          <a:xfrm>
            <a:off x="1752004" y="898028"/>
            <a:ext cx="353624" cy="4095270"/>
            <a:chOff x="1417150" y="898028"/>
            <a:chExt cx="369795" cy="4095270"/>
          </a:xfrm>
        </p:grpSpPr>
        <p:grpSp>
          <p:nvGrpSpPr>
            <p:cNvPr id="82" name="グループ化 81">
              <a:extLst>
                <a:ext uri="{FF2B5EF4-FFF2-40B4-BE49-F238E27FC236}">
                  <a16:creationId xmlns:a16="http://schemas.microsoft.com/office/drawing/2014/main" id="{4E0C0D0B-D527-6945-9022-D4FE4542A906}"/>
                </a:ext>
              </a:extLst>
            </p:cNvPr>
            <p:cNvGrpSpPr/>
            <p:nvPr/>
          </p:nvGrpSpPr>
          <p:grpSpPr>
            <a:xfrm>
              <a:off x="1485404" y="898028"/>
              <a:ext cx="284052" cy="4095270"/>
              <a:chOff x="2014345" y="927549"/>
              <a:chExt cx="271664" cy="5281627"/>
            </a:xfrm>
          </p:grpSpPr>
          <p:sp>
            <p:nvSpPr>
              <p:cNvPr id="16" name="テキスト ボックス 15">
                <a:extLst>
                  <a:ext uri="{FF2B5EF4-FFF2-40B4-BE49-F238E27FC236}">
                    <a16:creationId xmlns:a16="http://schemas.microsoft.com/office/drawing/2014/main" id="{48518842-2E1A-694A-AB49-6F87FB7D7043}"/>
                  </a:ext>
                </a:extLst>
              </p:cNvPr>
              <p:cNvSpPr txBox="1"/>
              <p:nvPr/>
            </p:nvSpPr>
            <p:spPr>
              <a:xfrm>
                <a:off x="2014345" y="5851933"/>
                <a:ext cx="27166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A</a:t>
                </a:r>
              </a:p>
            </p:txBody>
          </p:sp>
          <p:cxnSp>
            <p:nvCxnSpPr>
              <p:cNvPr id="31" name="直線コネクタ 30">
                <a:extLst>
                  <a:ext uri="{FF2B5EF4-FFF2-40B4-BE49-F238E27FC236}">
                    <a16:creationId xmlns:a16="http://schemas.microsoft.com/office/drawing/2014/main" id="{0789BA9E-32CE-FB45-8FFD-7A2FA80E9DB3}"/>
                  </a:ext>
                </a:extLst>
              </p:cNvPr>
              <p:cNvCxnSpPr>
                <a:cxnSpLocks/>
              </p:cNvCxnSpPr>
              <p:nvPr/>
            </p:nvCxnSpPr>
            <p:spPr>
              <a:xfrm flipV="1">
                <a:off x="2123049"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 name="正方形/長方形 3">
              <a:extLst>
                <a:ext uri="{FF2B5EF4-FFF2-40B4-BE49-F238E27FC236}">
                  <a16:creationId xmlns:a16="http://schemas.microsoft.com/office/drawing/2014/main" id="{00A3304F-F238-0647-9AF8-80CED9480D9F}"/>
                </a:ext>
              </a:extLst>
            </p:cNvPr>
            <p:cNvSpPr/>
            <p:nvPr/>
          </p:nvSpPr>
          <p:spPr>
            <a:xfrm>
              <a:off x="1417150" y="3670577"/>
              <a:ext cx="369795" cy="986666"/>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4FA14738-6A67-DB45-947E-905507432835}"/>
              </a:ext>
            </a:extLst>
          </p:cNvPr>
          <p:cNvGrpSpPr/>
          <p:nvPr/>
        </p:nvGrpSpPr>
        <p:grpSpPr>
          <a:xfrm>
            <a:off x="2506834" y="898028"/>
            <a:ext cx="353624" cy="4095270"/>
            <a:chOff x="2229601" y="898028"/>
            <a:chExt cx="369795" cy="4095270"/>
          </a:xfrm>
        </p:grpSpPr>
        <p:grpSp>
          <p:nvGrpSpPr>
            <p:cNvPr id="81" name="グループ化 80">
              <a:extLst>
                <a:ext uri="{FF2B5EF4-FFF2-40B4-BE49-F238E27FC236}">
                  <a16:creationId xmlns:a16="http://schemas.microsoft.com/office/drawing/2014/main" id="{E4B5E7EF-909F-8A43-A599-1E5D19976FFA}"/>
                </a:ext>
              </a:extLst>
            </p:cNvPr>
            <p:cNvGrpSpPr/>
            <p:nvPr/>
          </p:nvGrpSpPr>
          <p:grpSpPr>
            <a:xfrm>
              <a:off x="2292308" y="898028"/>
              <a:ext cx="288862" cy="4095270"/>
              <a:chOff x="2775632" y="927549"/>
              <a:chExt cx="276264" cy="5281627"/>
            </a:xfrm>
          </p:grpSpPr>
          <p:cxnSp>
            <p:nvCxnSpPr>
              <p:cNvPr id="43" name="直線コネクタ 42">
                <a:extLst>
                  <a:ext uri="{FF2B5EF4-FFF2-40B4-BE49-F238E27FC236}">
                    <a16:creationId xmlns:a16="http://schemas.microsoft.com/office/drawing/2014/main" id="{85C17DBA-0412-E64C-9EE8-C470AD8326A3}"/>
                  </a:ext>
                </a:extLst>
              </p:cNvPr>
              <p:cNvCxnSpPr>
                <a:cxnSpLocks/>
              </p:cNvCxnSpPr>
              <p:nvPr/>
            </p:nvCxnSpPr>
            <p:spPr>
              <a:xfrm flipV="1">
                <a:off x="288965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テキスト ボックス 45">
                <a:extLst>
                  <a:ext uri="{FF2B5EF4-FFF2-40B4-BE49-F238E27FC236}">
                    <a16:creationId xmlns:a16="http://schemas.microsoft.com/office/drawing/2014/main" id="{8B3D5B8E-B7B2-AD4F-9B4A-AF2DEFCEB35B}"/>
                  </a:ext>
                </a:extLst>
              </p:cNvPr>
              <p:cNvSpPr txBox="1"/>
              <p:nvPr/>
            </p:nvSpPr>
            <p:spPr>
              <a:xfrm>
                <a:off x="2775632" y="5851933"/>
                <a:ext cx="27626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B</a:t>
                </a:r>
              </a:p>
            </p:txBody>
          </p:sp>
        </p:grpSp>
        <p:sp>
          <p:nvSpPr>
            <p:cNvPr id="107" name="正方形/長方形 106">
              <a:extLst>
                <a:ext uri="{FF2B5EF4-FFF2-40B4-BE49-F238E27FC236}">
                  <a16:creationId xmlns:a16="http://schemas.microsoft.com/office/drawing/2014/main" id="{8B25AA1D-C2EC-D74C-9A6B-11350BE699E4}"/>
                </a:ext>
              </a:extLst>
            </p:cNvPr>
            <p:cNvSpPr/>
            <p:nvPr/>
          </p:nvSpPr>
          <p:spPr>
            <a:xfrm>
              <a:off x="2229601" y="3611045"/>
              <a:ext cx="369795" cy="1046198"/>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E3A77110-564F-844D-AF80-892848EE6C61}"/>
              </a:ext>
            </a:extLst>
          </p:cNvPr>
          <p:cNvGrpSpPr/>
          <p:nvPr/>
        </p:nvGrpSpPr>
        <p:grpSpPr>
          <a:xfrm>
            <a:off x="3261664" y="898028"/>
            <a:ext cx="353624" cy="4095270"/>
            <a:chOff x="3044258" y="898028"/>
            <a:chExt cx="369795" cy="4095270"/>
          </a:xfrm>
        </p:grpSpPr>
        <p:grpSp>
          <p:nvGrpSpPr>
            <p:cNvPr id="80" name="グループ化 79">
              <a:extLst>
                <a:ext uri="{FF2B5EF4-FFF2-40B4-BE49-F238E27FC236}">
                  <a16:creationId xmlns:a16="http://schemas.microsoft.com/office/drawing/2014/main" id="{63B35ACE-EE85-E34B-9594-7148DD7C58FC}"/>
                </a:ext>
              </a:extLst>
            </p:cNvPr>
            <p:cNvGrpSpPr/>
            <p:nvPr/>
          </p:nvGrpSpPr>
          <p:grpSpPr>
            <a:xfrm>
              <a:off x="3101615" y="898028"/>
              <a:ext cx="288862" cy="4095270"/>
              <a:chOff x="3539218" y="927549"/>
              <a:chExt cx="276264" cy="5281627"/>
            </a:xfrm>
          </p:grpSpPr>
          <p:cxnSp>
            <p:nvCxnSpPr>
              <p:cNvPr id="44" name="直線コネクタ 43">
                <a:extLst>
                  <a:ext uri="{FF2B5EF4-FFF2-40B4-BE49-F238E27FC236}">
                    <a16:creationId xmlns:a16="http://schemas.microsoft.com/office/drawing/2014/main" id="{C763C359-6648-9749-B78C-A19763028D05}"/>
                  </a:ext>
                </a:extLst>
              </p:cNvPr>
              <p:cNvCxnSpPr>
                <a:cxnSpLocks/>
              </p:cNvCxnSpPr>
              <p:nvPr/>
            </p:nvCxnSpPr>
            <p:spPr>
              <a:xfrm flipV="1">
                <a:off x="3656251"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A9B8EA11-810B-024C-8B9D-9CB3D3FD4312}"/>
                  </a:ext>
                </a:extLst>
              </p:cNvPr>
              <p:cNvSpPr txBox="1"/>
              <p:nvPr/>
            </p:nvSpPr>
            <p:spPr>
              <a:xfrm>
                <a:off x="3539218" y="5851933"/>
                <a:ext cx="276264"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C</a:t>
                </a:r>
              </a:p>
            </p:txBody>
          </p:sp>
        </p:grpSp>
        <p:sp>
          <p:nvSpPr>
            <p:cNvPr id="108" name="正方形/長方形 107">
              <a:extLst>
                <a:ext uri="{FF2B5EF4-FFF2-40B4-BE49-F238E27FC236}">
                  <a16:creationId xmlns:a16="http://schemas.microsoft.com/office/drawing/2014/main" id="{C6BA5592-D26C-0040-B468-1B02CA90C24E}"/>
                </a:ext>
              </a:extLst>
            </p:cNvPr>
            <p:cNvSpPr/>
            <p:nvPr/>
          </p:nvSpPr>
          <p:spPr>
            <a:xfrm>
              <a:off x="3044258" y="3485215"/>
              <a:ext cx="369795" cy="1172017"/>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99298C5-DA05-5244-A4A8-6C290A55FF97}"/>
              </a:ext>
            </a:extLst>
          </p:cNvPr>
          <p:cNvGrpSpPr/>
          <p:nvPr/>
        </p:nvGrpSpPr>
        <p:grpSpPr>
          <a:xfrm>
            <a:off x="4016495" y="898028"/>
            <a:ext cx="353624" cy="4095270"/>
            <a:chOff x="3845533" y="898028"/>
            <a:chExt cx="369795" cy="4095270"/>
          </a:xfrm>
        </p:grpSpPr>
        <p:grpSp>
          <p:nvGrpSpPr>
            <p:cNvPr id="79" name="グループ化 78">
              <a:extLst>
                <a:ext uri="{FF2B5EF4-FFF2-40B4-BE49-F238E27FC236}">
                  <a16:creationId xmlns:a16="http://schemas.microsoft.com/office/drawing/2014/main" id="{CCC32D05-448E-A647-9C82-CDBF16A22067}"/>
                </a:ext>
              </a:extLst>
            </p:cNvPr>
            <p:cNvGrpSpPr/>
            <p:nvPr/>
          </p:nvGrpSpPr>
          <p:grpSpPr>
            <a:xfrm>
              <a:off x="3905307" y="898028"/>
              <a:ext cx="300082" cy="4095270"/>
              <a:chOff x="4297441" y="927549"/>
              <a:chExt cx="286995" cy="5281627"/>
            </a:xfrm>
          </p:grpSpPr>
          <p:cxnSp>
            <p:nvCxnSpPr>
              <p:cNvPr id="45" name="直線コネクタ 44">
                <a:extLst>
                  <a:ext uri="{FF2B5EF4-FFF2-40B4-BE49-F238E27FC236}">
                    <a16:creationId xmlns:a16="http://schemas.microsoft.com/office/drawing/2014/main" id="{C9D5ADDF-1836-C84B-990C-C5C9FEF3F733}"/>
                  </a:ext>
                </a:extLst>
              </p:cNvPr>
              <p:cNvCxnSpPr>
                <a:cxnSpLocks/>
              </p:cNvCxnSpPr>
              <p:nvPr/>
            </p:nvCxnSpPr>
            <p:spPr>
              <a:xfrm flipV="1">
                <a:off x="4422852"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a:extLst>
                  <a:ext uri="{FF2B5EF4-FFF2-40B4-BE49-F238E27FC236}">
                    <a16:creationId xmlns:a16="http://schemas.microsoft.com/office/drawing/2014/main" id="{82A45303-6213-244D-83F3-6D7F51209223}"/>
                  </a:ext>
                </a:extLst>
              </p:cNvPr>
              <p:cNvSpPr txBox="1"/>
              <p:nvPr/>
            </p:nvSpPr>
            <p:spPr>
              <a:xfrm>
                <a:off x="4297441" y="5851933"/>
                <a:ext cx="286995"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D</a:t>
                </a:r>
              </a:p>
            </p:txBody>
          </p:sp>
        </p:grpSp>
        <p:sp>
          <p:nvSpPr>
            <p:cNvPr id="109" name="正方形/長方形 108">
              <a:extLst>
                <a:ext uri="{FF2B5EF4-FFF2-40B4-BE49-F238E27FC236}">
                  <a16:creationId xmlns:a16="http://schemas.microsoft.com/office/drawing/2014/main" id="{AED79E41-8FBF-7547-9ADC-7737F53C1634}"/>
                </a:ext>
              </a:extLst>
            </p:cNvPr>
            <p:cNvSpPr/>
            <p:nvPr/>
          </p:nvSpPr>
          <p:spPr>
            <a:xfrm>
              <a:off x="3845533" y="3429000"/>
              <a:ext cx="369795" cy="1228227"/>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AF89C46-66C0-4841-9A50-4ACC1700D498}"/>
              </a:ext>
            </a:extLst>
          </p:cNvPr>
          <p:cNvGrpSpPr/>
          <p:nvPr/>
        </p:nvGrpSpPr>
        <p:grpSpPr>
          <a:xfrm>
            <a:off x="4771325" y="898028"/>
            <a:ext cx="353624" cy="4095270"/>
            <a:chOff x="4679753" y="898028"/>
            <a:chExt cx="369795" cy="4095270"/>
          </a:xfrm>
        </p:grpSpPr>
        <p:grpSp>
          <p:nvGrpSpPr>
            <p:cNvPr id="78" name="グループ化 77">
              <a:extLst>
                <a:ext uri="{FF2B5EF4-FFF2-40B4-BE49-F238E27FC236}">
                  <a16:creationId xmlns:a16="http://schemas.microsoft.com/office/drawing/2014/main" id="{8611B494-3E30-DB41-8C77-ABD531D696BA}"/>
                </a:ext>
              </a:extLst>
            </p:cNvPr>
            <p:cNvGrpSpPr/>
            <p:nvPr/>
          </p:nvGrpSpPr>
          <p:grpSpPr>
            <a:xfrm>
              <a:off x="4725030" y="898028"/>
              <a:ext cx="279243" cy="4095270"/>
              <a:chOff x="5070994" y="927549"/>
              <a:chExt cx="267065" cy="5281627"/>
            </a:xfrm>
          </p:grpSpPr>
          <p:sp>
            <p:nvSpPr>
              <p:cNvPr id="15" name="テキスト ボックス 14">
                <a:extLst>
                  <a:ext uri="{FF2B5EF4-FFF2-40B4-BE49-F238E27FC236}">
                    <a16:creationId xmlns:a16="http://schemas.microsoft.com/office/drawing/2014/main" id="{913D21AA-605F-8249-A3A9-3B3CDFB71554}"/>
                  </a:ext>
                </a:extLst>
              </p:cNvPr>
              <p:cNvSpPr txBox="1"/>
              <p:nvPr/>
            </p:nvSpPr>
            <p:spPr>
              <a:xfrm>
                <a:off x="5070994" y="5851933"/>
                <a:ext cx="267065"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E</a:t>
                </a:r>
              </a:p>
            </p:txBody>
          </p:sp>
          <p:cxnSp>
            <p:nvCxnSpPr>
              <p:cNvPr id="32" name="直線コネクタ 31">
                <a:extLst>
                  <a:ext uri="{FF2B5EF4-FFF2-40B4-BE49-F238E27FC236}">
                    <a16:creationId xmlns:a16="http://schemas.microsoft.com/office/drawing/2014/main" id="{57853E0F-29FC-154C-96DF-55B228DC9011}"/>
                  </a:ext>
                </a:extLst>
              </p:cNvPr>
              <p:cNvCxnSpPr>
                <a:cxnSpLocks/>
              </p:cNvCxnSpPr>
              <p:nvPr/>
            </p:nvCxnSpPr>
            <p:spPr>
              <a:xfrm flipV="1">
                <a:off x="5189453"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0" name="正方形/長方形 109">
              <a:extLst>
                <a:ext uri="{FF2B5EF4-FFF2-40B4-BE49-F238E27FC236}">
                  <a16:creationId xmlns:a16="http://schemas.microsoft.com/office/drawing/2014/main" id="{2FFB5CB2-62BB-534C-9209-A75BDED04721}"/>
                </a:ext>
              </a:extLst>
            </p:cNvPr>
            <p:cNvSpPr/>
            <p:nvPr/>
          </p:nvSpPr>
          <p:spPr>
            <a:xfrm>
              <a:off x="4679753" y="3306444"/>
              <a:ext cx="369795" cy="1350782"/>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14134395-7CCF-8949-B5F2-8ADC4281E12D}"/>
              </a:ext>
            </a:extLst>
          </p:cNvPr>
          <p:cNvGrpSpPr/>
          <p:nvPr/>
        </p:nvGrpSpPr>
        <p:grpSpPr>
          <a:xfrm>
            <a:off x="5526155" y="898028"/>
            <a:ext cx="353624" cy="4095270"/>
            <a:chOff x="5489056" y="898028"/>
            <a:chExt cx="369795" cy="4095270"/>
          </a:xfrm>
        </p:grpSpPr>
        <p:grpSp>
          <p:nvGrpSpPr>
            <p:cNvPr id="77" name="グループ化 76">
              <a:extLst>
                <a:ext uri="{FF2B5EF4-FFF2-40B4-BE49-F238E27FC236}">
                  <a16:creationId xmlns:a16="http://schemas.microsoft.com/office/drawing/2014/main" id="{FF20F80C-A133-2948-A9A9-DC0269C43388}"/>
                </a:ext>
              </a:extLst>
            </p:cNvPr>
            <p:cNvGrpSpPr/>
            <p:nvPr/>
          </p:nvGrpSpPr>
          <p:grpSpPr>
            <a:xfrm>
              <a:off x="5535134" y="898028"/>
              <a:ext cx="277640" cy="4095270"/>
              <a:chOff x="5835347" y="927549"/>
              <a:chExt cx="265532" cy="5281627"/>
            </a:xfrm>
          </p:grpSpPr>
          <p:sp>
            <p:nvSpPr>
              <p:cNvPr id="14" name="テキスト ボックス 13">
                <a:extLst>
                  <a:ext uri="{FF2B5EF4-FFF2-40B4-BE49-F238E27FC236}">
                    <a16:creationId xmlns:a16="http://schemas.microsoft.com/office/drawing/2014/main" id="{0FF70E87-7EB9-1E45-B962-D999E083023A}"/>
                  </a:ext>
                </a:extLst>
              </p:cNvPr>
              <p:cNvSpPr txBox="1"/>
              <p:nvPr/>
            </p:nvSpPr>
            <p:spPr>
              <a:xfrm>
                <a:off x="5835347" y="5851933"/>
                <a:ext cx="265532"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F</a:t>
                </a:r>
              </a:p>
            </p:txBody>
          </p:sp>
          <p:cxnSp>
            <p:nvCxnSpPr>
              <p:cNvPr id="33" name="直線コネクタ 32">
                <a:extLst>
                  <a:ext uri="{FF2B5EF4-FFF2-40B4-BE49-F238E27FC236}">
                    <a16:creationId xmlns:a16="http://schemas.microsoft.com/office/drawing/2014/main" id="{E5ED3F09-B9ED-0244-A66D-7F41D626DBE7}"/>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2" name="正方形/長方形 111">
              <a:extLst>
                <a:ext uri="{FF2B5EF4-FFF2-40B4-BE49-F238E27FC236}">
                  <a16:creationId xmlns:a16="http://schemas.microsoft.com/office/drawing/2014/main" id="{25C87F10-2CFA-C446-BF4D-0B0A44854C0D}"/>
                </a:ext>
              </a:extLst>
            </p:cNvPr>
            <p:cNvSpPr/>
            <p:nvPr/>
          </p:nvSpPr>
          <p:spPr>
            <a:xfrm>
              <a:off x="5489056" y="3213577"/>
              <a:ext cx="369795" cy="1443641"/>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3C77BD8-51B1-3946-AA6C-B3786ABEBC8B}"/>
              </a:ext>
            </a:extLst>
          </p:cNvPr>
          <p:cNvGrpSpPr/>
          <p:nvPr/>
        </p:nvGrpSpPr>
        <p:grpSpPr>
          <a:xfrm>
            <a:off x="6280985" y="898028"/>
            <a:ext cx="353624" cy="4095270"/>
            <a:chOff x="6285750" y="898028"/>
            <a:chExt cx="369795" cy="4095270"/>
          </a:xfrm>
        </p:grpSpPr>
        <p:grpSp>
          <p:nvGrpSpPr>
            <p:cNvPr id="76" name="グループ化 75">
              <a:extLst>
                <a:ext uri="{FF2B5EF4-FFF2-40B4-BE49-F238E27FC236}">
                  <a16:creationId xmlns:a16="http://schemas.microsoft.com/office/drawing/2014/main" id="{1FB23978-5826-504C-A59B-DC3E4C2E5D2F}"/>
                </a:ext>
              </a:extLst>
            </p:cNvPr>
            <p:cNvGrpSpPr/>
            <p:nvPr/>
          </p:nvGrpSpPr>
          <p:grpSpPr>
            <a:xfrm>
              <a:off x="6334824" y="898028"/>
              <a:ext cx="296876" cy="4095270"/>
              <a:chOff x="6589735" y="927549"/>
              <a:chExt cx="283929" cy="5281627"/>
            </a:xfrm>
          </p:grpSpPr>
          <p:sp>
            <p:nvSpPr>
              <p:cNvPr id="13" name="テキスト ボックス 12">
                <a:extLst>
                  <a:ext uri="{FF2B5EF4-FFF2-40B4-BE49-F238E27FC236}">
                    <a16:creationId xmlns:a16="http://schemas.microsoft.com/office/drawing/2014/main" id="{8C9825D9-E040-484E-8C94-240A3AE18EC4}"/>
                  </a:ext>
                </a:extLst>
              </p:cNvPr>
              <p:cNvSpPr txBox="1"/>
              <p:nvPr/>
            </p:nvSpPr>
            <p:spPr>
              <a:xfrm>
                <a:off x="6589735" y="5851933"/>
                <a:ext cx="283929"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G</a:t>
                </a:r>
              </a:p>
            </p:txBody>
          </p:sp>
          <p:cxnSp>
            <p:nvCxnSpPr>
              <p:cNvPr id="34" name="直線コネクタ 33">
                <a:extLst>
                  <a:ext uri="{FF2B5EF4-FFF2-40B4-BE49-F238E27FC236}">
                    <a16:creationId xmlns:a16="http://schemas.microsoft.com/office/drawing/2014/main" id="{B0B8B8B4-5FF7-8841-B5D5-7286717CC078}"/>
                  </a:ext>
                </a:extLst>
              </p:cNvPr>
              <p:cNvCxnSpPr>
                <a:cxnSpLocks/>
              </p:cNvCxnSpPr>
              <p:nvPr/>
            </p:nvCxnSpPr>
            <p:spPr>
              <a:xfrm flipV="1">
                <a:off x="6722655"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4" name="正方形/長方形 113">
              <a:extLst>
                <a:ext uri="{FF2B5EF4-FFF2-40B4-BE49-F238E27FC236}">
                  <a16:creationId xmlns:a16="http://schemas.microsoft.com/office/drawing/2014/main" id="{F55E9910-5410-9642-939E-513F26567C54}"/>
                </a:ext>
              </a:extLst>
            </p:cNvPr>
            <p:cNvSpPr/>
            <p:nvPr/>
          </p:nvSpPr>
          <p:spPr>
            <a:xfrm>
              <a:off x="6285750" y="3134385"/>
              <a:ext cx="369795" cy="1522829"/>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8D77423E-ADEE-8D4A-83E9-3E3B743DF286}"/>
              </a:ext>
            </a:extLst>
          </p:cNvPr>
          <p:cNvGrpSpPr/>
          <p:nvPr/>
        </p:nvGrpSpPr>
        <p:grpSpPr>
          <a:xfrm>
            <a:off x="7035816" y="898028"/>
            <a:ext cx="353624" cy="4095270"/>
            <a:chOff x="7103492" y="898028"/>
            <a:chExt cx="369795" cy="4095270"/>
          </a:xfrm>
        </p:grpSpPr>
        <p:grpSp>
          <p:nvGrpSpPr>
            <p:cNvPr id="75" name="グループ化 74">
              <a:extLst>
                <a:ext uri="{FF2B5EF4-FFF2-40B4-BE49-F238E27FC236}">
                  <a16:creationId xmlns:a16="http://schemas.microsoft.com/office/drawing/2014/main" id="{0156F2ED-3F8C-4C49-AD7C-A0CE6C6376CB}"/>
                </a:ext>
              </a:extLst>
            </p:cNvPr>
            <p:cNvGrpSpPr/>
            <p:nvPr/>
          </p:nvGrpSpPr>
          <p:grpSpPr>
            <a:xfrm>
              <a:off x="7142531" y="898028"/>
              <a:ext cx="300082" cy="4095270"/>
              <a:chOff x="7351789" y="927549"/>
              <a:chExt cx="286995" cy="5281627"/>
            </a:xfrm>
          </p:grpSpPr>
          <p:sp>
            <p:nvSpPr>
              <p:cNvPr id="12" name="テキスト ボックス 11">
                <a:extLst>
                  <a:ext uri="{FF2B5EF4-FFF2-40B4-BE49-F238E27FC236}">
                    <a16:creationId xmlns:a16="http://schemas.microsoft.com/office/drawing/2014/main" id="{54635F84-0651-4846-9BAC-F2B7DE80E700}"/>
                  </a:ext>
                </a:extLst>
              </p:cNvPr>
              <p:cNvSpPr txBox="1"/>
              <p:nvPr/>
            </p:nvSpPr>
            <p:spPr>
              <a:xfrm>
                <a:off x="7351789" y="5851933"/>
                <a:ext cx="286995"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H</a:t>
                </a:r>
              </a:p>
            </p:txBody>
          </p:sp>
          <p:cxnSp>
            <p:nvCxnSpPr>
              <p:cNvPr id="35" name="直線コネクタ 34">
                <a:extLst>
                  <a:ext uri="{FF2B5EF4-FFF2-40B4-BE49-F238E27FC236}">
                    <a16:creationId xmlns:a16="http://schemas.microsoft.com/office/drawing/2014/main" id="{B6037E93-A830-F448-A472-47C77DC6378D}"/>
                  </a:ext>
                </a:extLst>
              </p:cNvPr>
              <p:cNvCxnSpPr>
                <a:cxnSpLocks/>
              </p:cNvCxnSpPr>
              <p:nvPr/>
            </p:nvCxnSpPr>
            <p:spPr>
              <a:xfrm flipV="1">
                <a:off x="7489256"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6" name="正方形/長方形 115">
              <a:extLst>
                <a:ext uri="{FF2B5EF4-FFF2-40B4-BE49-F238E27FC236}">
                  <a16:creationId xmlns:a16="http://schemas.microsoft.com/office/drawing/2014/main" id="{094DC162-02B7-484D-BE5A-11F1C108F8B6}"/>
                </a:ext>
              </a:extLst>
            </p:cNvPr>
            <p:cNvSpPr/>
            <p:nvPr/>
          </p:nvSpPr>
          <p:spPr>
            <a:xfrm>
              <a:off x="7103492" y="1229793"/>
              <a:ext cx="369795" cy="3427416"/>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3670F53-9E89-3A45-8E8F-6ABAF90DDA63}"/>
              </a:ext>
            </a:extLst>
          </p:cNvPr>
          <p:cNvGrpSpPr/>
          <p:nvPr/>
        </p:nvGrpSpPr>
        <p:grpSpPr>
          <a:xfrm>
            <a:off x="7790646" y="898028"/>
            <a:ext cx="353624" cy="4095270"/>
            <a:chOff x="7912323" y="898028"/>
            <a:chExt cx="369795" cy="4095270"/>
          </a:xfrm>
        </p:grpSpPr>
        <p:grpSp>
          <p:nvGrpSpPr>
            <p:cNvPr id="74" name="グループ化 73">
              <a:extLst>
                <a:ext uri="{FF2B5EF4-FFF2-40B4-BE49-F238E27FC236}">
                  <a16:creationId xmlns:a16="http://schemas.microsoft.com/office/drawing/2014/main" id="{94E14437-CB3C-5348-A3C1-B89B3A258526}"/>
                </a:ext>
              </a:extLst>
            </p:cNvPr>
            <p:cNvGrpSpPr/>
            <p:nvPr/>
          </p:nvGrpSpPr>
          <p:grpSpPr>
            <a:xfrm>
              <a:off x="7987103" y="898028"/>
              <a:ext cx="229550" cy="4095270"/>
              <a:chOff x="8149104" y="927549"/>
              <a:chExt cx="219539" cy="5281627"/>
            </a:xfrm>
          </p:grpSpPr>
          <p:sp>
            <p:nvSpPr>
              <p:cNvPr id="11" name="テキスト ボックス 10">
                <a:extLst>
                  <a:ext uri="{FF2B5EF4-FFF2-40B4-BE49-F238E27FC236}">
                    <a16:creationId xmlns:a16="http://schemas.microsoft.com/office/drawing/2014/main" id="{A4ACD558-C98E-1C46-AEF4-F97C402F4FA9}"/>
                  </a:ext>
                </a:extLst>
              </p:cNvPr>
              <p:cNvSpPr txBox="1"/>
              <p:nvPr/>
            </p:nvSpPr>
            <p:spPr>
              <a:xfrm>
                <a:off x="8149104" y="5851933"/>
                <a:ext cx="219539"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I</a:t>
                </a:r>
              </a:p>
            </p:txBody>
          </p:sp>
          <p:cxnSp>
            <p:nvCxnSpPr>
              <p:cNvPr id="36" name="直線コネクタ 35">
                <a:extLst>
                  <a:ext uri="{FF2B5EF4-FFF2-40B4-BE49-F238E27FC236}">
                    <a16:creationId xmlns:a16="http://schemas.microsoft.com/office/drawing/2014/main" id="{FFE72256-321E-A544-8523-F3B22A5FADB9}"/>
                  </a:ext>
                </a:extLst>
              </p:cNvPr>
              <p:cNvCxnSpPr>
                <a:cxnSpLocks/>
              </p:cNvCxnSpPr>
              <p:nvPr/>
            </p:nvCxnSpPr>
            <p:spPr>
              <a:xfrm flipV="1">
                <a:off x="8255857"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7" name="正方形/長方形 116">
              <a:extLst>
                <a:ext uri="{FF2B5EF4-FFF2-40B4-BE49-F238E27FC236}">
                  <a16:creationId xmlns:a16="http://schemas.microsoft.com/office/drawing/2014/main" id="{A4585700-6165-EA45-968E-9734AE273FE9}"/>
                </a:ext>
              </a:extLst>
            </p:cNvPr>
            <p:cNvSpPr/>
            <p:nvPr/>
          </p:nvSpPr>
          <p:spPr>
            <a:xfrm>
              <a:off x="7912323" y="1146882"/>
              <a:ext cx="369795" cy="3510325"/>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E616FE08-7975-3943-A932-0C37BC463731}"/>
              </a:ext>
            </a:extLst>
          </p:cNvPr>
          <p:cNvGrpSpPr/>
          <p:nvPr/>
        </p:nvGrpSpPr>
        <p:grpSpPr>
          <a:xfrm>
            <a:off x="8545475" y="898028"/>
            <a:ext cx="353624" cy="4095270"/>
            <a:chOff x="8730009" y="898028"/>
            <a:chExt cx="369795" cy="4095270"/>
          </a:xfrm>
        </p:grpSpPr>
        <p:grpSp>
          <p:nvGrpSpPr>
            <p:cNvPr id="87" name="グループ化 86">
              <a:extLst>
                <a:ext uri="{FF2B5EF4-FFF2-40B4-BE49-F238E27FC236}">
                  <a16:creationId xmlns:a16="http://schemas.microsoft.com/office/drawing/2014/main" id="{48AA2089-7620-5340-8AAA-B2B00F9F1FC0}"/>
                </a:ext>
              </a:extLst>
            </p:cNvPr>
            <p:cNvGrpSpPr/>
            <p:nvPr/>
          </p:nvGrpSpPr>
          <p:grpSpPr>
            <a:xfrm>
              <a:off x="8788393" y="898028"/>
              <a:ext cx="245580" cy="4095270"/>
              <a:chOff x="8905025" y="927549"/>
              <a:chExt cx="234870" cy="5281627"/>
            </a:xfrm>
          </p:grpSpPr>
          <p:sp>
            <p:nvSpPr>
              <p:cNvPr id="88" name="テキスト ボックス 87">
                <a:extLst>
                  <a:ext uri="{FF2B5EF4-FFF2-40B4-BE49-F238E27FC236}">
                    <a16:creationId xmlns:a16="http://schemas.microsoft.com/office/drawing/2014/main" id="{BB89C076-75B7-2941-9584-320304A7CC18}"/>
                  </a:ext>
                </a:extLst>
              </p:cNvPr>
              <p:cNvSpPr txBox="1"/>
              <p:nvPr/>
            </p:nvSpPr>
            <p:spPr>
              <a:xfrm>
                <a:off x="8905025" y="5851933"/>
                <a:ext cx="234870" cy="357243"/>
              </a:xfrm>
              <a:prstGeom prst="rect">
                <a:avLst/>
              </a:prstGeom>
              <a:noFill/>
            </p:spPr>
            <p:txBody>
              <a:bodyPr vert="horz" wrap="none" rtlCol="0" anchor="ctr">
                <a:spAutoFit/>
              </a:bodyPr>
              <a:lstStyle/>
              <a:p>
                <a:pPr algn="ctr"/>
                <a:r>
                  <a:rPr lang="en-US" altLang="ja-JP" sz="1200" dirty="0">
                    <a:solidFill>
                      <a:srgbClr val="262626"/>
                    </a:solidFill>
                    <a:latin typeface="+mn-ea"/>
                    <a:cs typeface="メイリオ"/>
                  </a:rPr>
                  <a:t>J</a:t>
                </a:r>
              </a:p>
            </p:txBody>
          </p:sp>
          <p:cxnSp>
            <p:nvCxnSpPr>
              <p:cNvPr id="89" name="直線コネクタ 88">
                <a:extLst>
                  <a:ext uri="{FF2B5EF4-FFF2-40B4-BE49-F238E27FC236}">
                    <a16:creationId xmlns:a16="http://schemas.microsoft.com/office/drawing/2014/main" id="{78ABBBC3-FA19-674F-B449-6424BE3098EB}"/>
                  </a:ext>
                </a:extLst>
              </p:cNvPr>
              <p:cNvCxnSpPr>
                <a:cxnSpLocks/>
              </p:cNvCxnSpPr>
              <p:nvPr/>
            </p:nvCxnSpPr>
            <p:spPr>
              <a:xfrm flipV="1">
                <a:off x="9022460"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8" name="正方形/長方形 117">
              <a:extLst>
                <a:ext uri="{FF2B5EF4-FFF2-40B4-BE49-F238E27FC236}">
                  <a16:creationId xmlns:a16="http://schemas.microsoft.com/office/drawing/2014/main" id="{905D31F1-B3D5-DE40-9909-B9541A1E59ED}"/>
                </a:ext>
              </a:extLst>
            </p:cNvPr>
            <p:cNvSpPr/>
            <p:nvPr/>
          </p:nvSpPr>
          <p:spPr>
            <a:xfrm>
              <a:off x="8730009" y="1072809"/>
              <a:ext cx="369795" cy="3584393"/>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5">
            <a:extLst>
              <a:ext uri="{FF2B5EF4-FFF2-40B4-BE49-F238E27FC236}">
                <a16:creationId xmlns:a16="http://schemas.microsoft.com/office/drawing/2014/main" id="{0C10862C-97B9-804C-9781-06C376B37EFF}"/>
              </a:ext>
            </a:extLst>
          </p:cNvPr>
          <p:cNvCxnSpPr>
            <a:cxnSpLocks/>
          </p:cNvCxnSpPr>
          <p:nvPr/>
        </p:nvCxnSpPr>
        <p:spPr>
          <a:xfrm>
            <a:off x="1344577" y="4657251"/>
            <a:ext cx="7729767"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5" name="テキスト ボックス 124">
            <a:extLst>
              <a:ext uri="{FF2B5EF4-FFF2-40B4-BE49-F238E27FC236}">
                <a16:creationId xmlns:a16="http://schemas.microsoft.com/office/drawing/2014/main" id="{18BC35C5-E3A6-4049-8755-E16DCB2A9043}"/>
              </a:ext>
            </a:extLst>
          </p:cNvPr>
          <p:cNvSpPr txBox="1"/>
          <p:nvPr/>
        </p:nvSpPr>
        <p:spPr>
          <a:xfrm>
            <a:off x="1066724" y="4518613"/>
            <a:ext cx="269625"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sp>
        <p:nvSpPr>
          <p:cNvPr id="127" name="テキスト ボックス 126">
            <a:extLst>
              <a:ext uri="{FF2B5EF4-FFF2-40B4-BE49-F238E27FC236}">
                <a16:creationId xmlns:a16="http://schemas.microsoft.com/office/drawing/2014/main" id="{8264840C-2BA1-834B-A760-9070940515E9}"/>
              </a:ext>
            </a:extLst>
          </p:cNvPr>
          <p:cNvSpPr txBox="1"/>
          <p:nvPr/>
        </p:nvSpPr>
        <p:spPr>
          <a:xfrm>
            <a:off x="981765" y="75993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80</a:t>
            </a:r>
          </a:p>
        </p:txBody>
      </p:sp>
      <p:sp>
        <p:nvSpPr>
          <p:cNvPr id="129" name="テキスト ボックス 128">
            <a:extLst>
              <a:ext uri="{FF2B5EF4-FFF2-40B4-BE49-F238E27FC236}">
                <a16:creationId xmlns:a16="http://schemas.microsoft.com/office/drawing/2014/main" id="{E1990F79-3641-5047-B98B-D35E00DBC4B9}"/>
              </a:ext>
            </a:extLst>
          </p:cNvPr>
          <p:cNvSpPr txBox="1"/>
          <p:nvPr/>
        </p:nvSpPr>
        <p:spPr>
          <a:xfrm>
            <a:off x="981765" y="122977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70</a:t>
            </a:r>
          </a:p>
        </p:txBody>
      </p:sp>
      <p:sp>
        <p:nvSpPr>
          <p:cNvPr id="132" name="テキスト ボックス 131">
            <a:extLst>
              <a:ext uri="{FF2B5EF4-FFF2-40B4-BE49-F238E27FC236}">
                <a16:creationId xmlns:a16="http://schemas.microsoft.com/office/drawing/2014/main" id="{04875068-4EED-0A46-A624-D1B37587F600}"/>
              </a:ext>
            </a:extLst>
          </p:cNvPr>
          <p:cNvSpPr txBox="1"/>
          <p:nvPr/>
        </p:nvSpPr>
        <p:spPr>
          <a:xfrm>
            <a:off x="981765" y="169960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60</a:t>
            </a:r>
          </a:p>
        </p:txBody>
      </p:sp>
      <p:sp>
        <p:nvSpPr>
          <p:cNvPr id="134" name="テキスト ボックス 133">
            <a:extLst>
              <a:ext uri="{FF2B5EF4-FFF2-40B4-BE49-F238E27FC236}">
                <a16:creationId xmlns:a16="http://schemas.microsoft.com/office/drawing/2014/main" id="{6AAAE6E6-4919-884E-BA66-1C977ED0C010}"/>
              </a:ext>
            </a:extLst>
          </p:cNvPr>
          <p:cNvSpPr txBox="1"/>
          <p:nvPr/>
        </p:nvSpPr>
        <p:spPr>
          <a:xfrm>
            <a:off x="981765" y="216944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50</a:t>
            </a:r>
          </a:p>
        </p:txBody>
      </p:sp>
      <p:sp>
        <p:nvSpPr>
          <p:cNvPr id="136" name="テキスト ボックス 135">
            <a:extLst>
              <a:ext uri="{FF2B5EF4-FFF2-40B4-BE49-F238E27FC236}">
                <a16:creationId xmlns:a16="http://schemas.microsoft.com/office/drawing/2014/main" id="{E32B53F0-B209-5E4C-BBD0-BE9B22D48024}"/>
              </a:ext>
            </a:extLst>
          </p:cNvPr>
          <p:cNvSpPr txBox="1"/>
          <p:nvPr/>
        </p:nvSpPr>
        <p:spPr>
          <a:xfrm>
            <a:off x="981765" y="263927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40</a:t>
            </a:r>
          </a:p>
        </p:txBody>
      </p:sp>
      <p:sp>
        <p:nvSpPr>
          <p:cNvPr id="139" name="テキスト ボックス 138">
            <a:extLst>
              <a:ext uri="{FF2B5EF4-FFF2-40B4-BE49-F238E27FC236}">
                <a16:creationId xmlns:a16="http://schemas.microsoft.com/office/drawing/2014/main" id="{999FFB42-EF3E-E546-8956-43E8E9604A88}"/>
              </a:ext>
            </a:extLst>
          </p:cNvPr>
          <p:cNvSpPr txBox="1"/>
          <p:nvPr/>
        </p:nvSpPr>
        <p:spPr>
          <a:xfrm>
            <a:off x="981765" y="310911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30</a:t>
            </a:r>
          </a:p>
        </p:txBody>
      </p:sp>
      <p:sp>
        <p:nvSpPr>
          <p:cNvPr id="141" name="テキスト ボックス 140">
            <a:extLst>
              <a:ext uri="{FF2B5EF4-FFF2-40B4-BE49-F238E27FC236}">
                <a16:creationId xmlns:a16="http://schemas.microsoft.com/office/drawing/2014/main" id="{A1C9AEB6-8D98-7546-ADBC-EF9B0603005E}"/>
              </a:ext>
            </a:extLst>
          </p:cNvPr>
          <p:cNvSpPr txBox="1"/>
          <p:nvPr/>
        </p:nvSpPr>
        <p:spPr>
          <a:xfrm>
            <a:off x="981765" y="357894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a:t>
            </a:r>
          </a:p>
        </p:txBody>
      </p:sp>
      <p:sp>
        <p:nvSpPr>
          <p:cNvPr id="143" name="テキスト ボックス 142">
            <a:extLst>
              <a:ext uri="{FF2B5EF4-FFF2-40B4-BE49-F238E27FC236}">
                <a16:creationId xmlns:a16="http://schemas.microsoft.com/office/drawing/2014/main" id="{C7CA3C01-36E5-CB47-BDD4-708079ABB222}"/>
              </a:ext>
            </a:extLst>
          </p:cNvPr>
          <p:cNvSpPr txBox="1"/>
          <p:nvPr/>
        </p:nvSpPr>
        <p:spPr>
          <a:xfrm>
            <a:off x="981765" y="404878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a:t>
            </a:r>
          </a:p>
        </p:txBody>
      </p:sp>
    </p:spTree>
    <p:extLst>
      <p:ext uri="{BB962C8B-B14F-4D97-AF65-F5344CB8AC3E}">
        <p14:creationId xmlns:p14="http://schemas.microsoft.com/office/powerpoint/2010/main" val="3579799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a:extLst>
              <a:ext uri="{FF2B5EF4-FFF2-40B4-BE49-F238E27FC236}">
                <a16:creationId xmlns:a16="http://schemas.microsoft.com/office/drawing/2014/main" id="{43FA8DC2-A270-7842-B762-EE183758D570}"/>
              </a:ext>
            </a:extLst>
          </p:cNvPr>
          <p:cNvSpPr/>
          <p:nvPr/>
        </p:nvSpPr>
        <p:spPr>
          <a:xfrm>
            <a:off x="356842" y="5416919"/>
            <a:ext cx="9192315" cy="1073333"/>
          </a:xfrm>
          <a:prstGeom prst="rect">
            <a:avLst/>
          </a:prstGeom>
          <a:solidFill>
            <a:schemeClr val="bg1"/>
          </a:solid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5" name="テキスト ボックス 4">
            <a:extLst>
              <a:ext uri="{FF2B5EF4-FFF2-40B4-BE49-F238E27FC236}">
                <a16:creationId xmlns:a16="http://schemas.microsoft.com/office/drawing/2014/main" id="{A787F1CD-F2A2-884E-8DEC-7422C6B87D2B}"/>
              </a:ext>
            </a:extLst>
          </p:cNvPr>
          <p:cNvSpPr txBox="1"/>
          <p:nvPr/>
        </p:nvSpPr>
        <p:spPr>
          <a:xfrm>
            <a:off x="356842" y="238540"/>
            <a:ext cx="2512226" cy="276999"/>
          </a:xfrm>
          <a:prstGeom prst="rect">
            <a:avLst/>
          </a:prstGeom>
          <a:solidFill>
            <a:schemeClr val="tx1">
              <a:lumMod val="85000"/>
              <a:lumOff val="15000"/>
            </a:schemeClr>
          </a:solidFill>
        </p:spPr>
        <p:txBody>
          <a:bodyPr wrap="none" rtlCol="0">
            <a:spAutoFit/>
          </a:bodyPr>
          <a:lstStyle/>
          <a:p>
            <a:r>
              <a:rPr kumimoji="1" lang="ja-JP" altLang="en-US" sz="1200" b="1" dirty="0">
                <a:solidFill>
                  <a:schemeClr val="bg1"/>
                </a:solidFill>
                <a:latin typeface="+mn-ea"/>
              </a:rPr>
              <a:t>第</a:t>
            </a:r>
            <a:r>
              <a:rPr kumimoji="1" lang="en-US" altLang="ja-JP" sz="1200" b="1" dirty="0">
                <a:solidFill>
                  <a:schemeClr val="bg1"/>
                </a:solidFill>
                <a:latin typeface="+mn-ea"/>
              </a:rPr>
              <a:t>5</a:t>
            </a:r>
            <a:r>
              <a:rPr kumimoji="1" lang="ja-JP" altLang="en-US" sz="1200" b="1" dirty="0">
                <a:solidFill>
                  <a:schemeClr val="bg1"/>
                </a:solidFill>
                <a:latin typeface="+mn-ea"/>
              </a:rPr>
              <a:t>章</a:t>
            </a:r>
            <a:r>
              <a:rPr kumimoji="1" lang="en-US" altLang="ja-JP" sz="1200" b="1" dirty="0">
                <a:solidFill>
                  <a:schemeClr val="bg1"/>
                </a:solidFill>
                <a:latin typeface="+mn-ea"/>
              </a:rPr>
              <a:t> </a:t>
            </a:r>
            <a:r>
              <a:rPr kumimoji="1" lang="ja-JP" altLang="en-US" sz="1200" b="1" dirty="0">
                <a:solidFill>
                  <a:schemeClr val="bg1"/>
                </a:solidFill>
                <a:latin typeface="+mn-ea"/>
              </a:rPr>
              <a:t>エクササイズ</a:t>
            </a:r>
            <a:r>
              <a:rPr kumimoji="1" lang="en-US" altLang="ja-JP" sz="1200" b="1" dirty="0">
                <a:solidFill>
                  <a:schemeClr val="bg1"/>
                </a:solidFill>
                <a:latin typeface="+mn-ea"/>
              </a:rPr>
              <a:t>2</a:t>
            </a:r>
            <a:r>
              <a:rPr kumimoji="1" lang="ja-JP" altLang="en-US" sz="1200" b="1" dirty="0">
                <a:solidFill>
                  <a:schemeClr val="bg1"/>
                </a:solidFill>
                <a:latin typeface="+mn-ea"/>
              </a:rPr>
              <a:t>（</a:t>
            </a:r>
            <a:r>
              <a:rPr kumimoji="1" lang="en-US" altLang="ja-JP" sz="1200" b="1" dirty="0">
                <a:solidFill>
                  <a:schemeClr val="bg1"/>
                </a:solidFill>
                <a:latin typeface="+mn-ea"/>
              </a:rPr>
              <a:t>P.184-1</a:t>
            </a:r>
            <a:r>
              <a:rPr kumimoji="1" lang="ja-JP" altLang="en-US" sz="1200" b="1" dirty="0">
                <a:solidFill>
                  <a:schemeClr val="bg1"/>
                </a:solidFill>
                <a:latin typeface="+mn-ea"/>
              </a:rPr>
              <a:t>）</a:t>
            </a:r>
          </a:p>
        </p:txBody>
      </p:sp>
      <p:sp>
        <p:nvSpPr>
          <p:cNvPr id="23" name="テキスト ボックス 22">
            <a:extLst>
              <a:ext uri="{FF2B5EF4-FFF2-40B4-BE49-F238E27FC236}">
                <a16:creationId xmlns:a16="http://schemas.microsoft.com/office/drawing/2014/main" id="{03358EF3-5414-E449-986A-7F273A71DC9E}"/>
              </a:ext>
            </a:extLst>
          </p:cNvPr>
          <p:cNvSpPr txBox="1"/>
          <p:nvPr/>
        </p:nvSpPr>
        <p:spPr>
          <a:xfrm>
            <a:off x="448593" y="898029"/>
            <a:ext cx="400110" cy="3760835"/>
          </a:xfrm>
          <a:prstGeom prst="rect">
            <a:avLst/>
          </a:prstGeom>
          <a:noFill/>
        </p:spPr>
        <p:txBody>
          <a:bodyPr vert="eaVert" wrap="square" rtlCol="0" anchor="ctr">
            <a:spAutoFit/>
          </a:bodyPr>
          <a:lstStyle/>
          <a:p>
            <a:pPr algn="ctr"/>
            <a:r>
              <a:rPr lang="ja-JP" altLang="en-US" sz="1400" b="1">
                <a:solidFill>
                  <a:srgbClr val="262626"/>
                </a:solidFill>
                <a:latin typeface="+mn-ea"/>
                <a:cs typeface="メイリオ"/>
              </a:rPr>
              <a:t>件数（社）</a:t>
            </a:r>
            <a:endParaRPr lang="en-US" altLang="ja-JP" sz="1400" b="1" dirty="0">
              <a:solidFill>
                <a:srgbClr val="262626"/>
              </a:solidFill>
              <a:latin typeface="+mn-ea"/>
              <a:cs typeface="メイリオ"/>
            </a:endParaRPr>
          </a:p>
        </p:txBody>
      </p:sp>
      <p:sp>
        <p:nvSpPr>
          <p:cNvPr id="111" name="テキスト ボックス 110">
            <a:extLst>
              <a:ext uri="{FF2B5EF4-FFF2-40B4-BE49-F238E27FC236}">
                <a16:creationId xmlns:a16="http://schemas.microsoft.com/office/drawing/2014/main" id="{B0D640D9-4B13-5D4B-B499-4FE225C26929}"/>
              </a:ext>
            </a:extLst>
          </p:cNvPr>
          <p:cNvSpPr txBox="1"/>
          <p:nvPr/>
        </p:nvSpPr>
        <p:spPr>
          <a:xfrm>
            <a:off x="466148" y="5565152"/>
            <a:ext cx="8973703" cy="532390"/>
          </a:xfrm>
          <a:prstGeom prst="rect">
            <a:avLst/>
          </a:prstGeom>
          <a:noFill/>
        </p:spPr>
        <p:txBody>
          <a:bodyPr wrap="square" rtlCol="0">
            <a:spAutoFit/>
          </a:bodyPr>
          <a:lstStyle/>
          <a:p>
            <a:pPr algn="just">
              <a:lnSpc>
                <a:spcPct val="150000"/>
              </a:lnSpc>
            </a:pPr>
            <a:r>
              <a:rPr kumimoji="1" lang="en-US" altLang="ja-JP" sz="1000" dirty="0">
                <a:solidFill>
                  <a:schemeClr val="tx1">
                    <a:lumMod val="75000"/>
                    <a:lumOff val="25000"/>
                  </a:schemeClr>
                </a:solidFill>
                <a:latin typeface="+mn-ea"/>
              </a:rPr>
              <a:t>❸</a:t>
            </a:r>
            <a:r>
              <a:rPr kumimoji="1" lang="ja-JP" altLang="en-US" sz="1000" dirty="0">
                <a:solidFill>
                  <a:schemeClr val="tx1">
                    <a:lumMod val="75000"/>
                    <a:lumOff val="25000"/>
                  </a:schemeClr>
                </a:solidFill>
                <a:latin typeface="+mn-ea"/>
              </a:rPr>
              <a:t>上図のような結果が得られたとすると、成績上位と下位のスタッフでは、「リスト→アポイント」「提案→契約」のプロセス間に開きがある。提案のフォーマットや考え方の講習会を開くことによって、全体の成果を高められる可能性がある</a:t>
            </a:r>
          </a:p>
        </p:txBody>
      </p:sp>
      <p:sp>
        <p:nvSpPr>
          <p:cNvPr id="9" name="テキスト ボックス 8">
            <a:extLst>
              <a:ext uri="{FF2B5EF4-FFF2-40B4-BE49-F238E27FC236}">
                <a16:creationId xmlns:a16="http://schemas.microsoft.com/office/drawing/2014/main" id="{1A307CB3-E906-8143-9ACB-8E85CAB8EED1}"/>
              </a:ext>
            </a:extLst>
          </p:cNvPr>
          <p:cNvSpPr txBox="1"/>
          <p:nvPr/>
        </p:nvSpPr>
        <p:spPr>
          <a:xfrm>
            <a:off x="4625245" y="4985214"/>
            <a:ext cx="902811" cy="307777"/>
          </a:xfrm>
          <a:prstGeom prst="rect">
            <a:avLst/>
          </a:prstGeom>
          <a:noFill/>
        </p:spPr>
        <p:txBody>
          <a:bodyPr vert="horz" wrap="none" rtlCol="0" anchor="ctr">
            <a:spAutoFit/>
          </a:bodyPr>
          <a:lstStyle/>
          <a:p>
            <a:pPr algn="r"/>
            <a:r>
              <a:rPr lang="ja-JP" altLang="en-US" sz="1400" b="1">
                <a:solidFill>
                  <a:srgbClr val="262626"/>
                </a:solidFill>
                <a:latin typeface="+mn-ea"/>
                <a:cs typeface="メイリオ"/>
              </a:rPr>
              <a:t>プロセス</a:t>
            </a:r>
            <a:endParaRPr lang="en-US" altLang="ja-JP" sz="1400" b="1" dirty="0">
              <a:solidFill>
                <a:srgbClr val="262626"/>
              </a:solidFill>
              <a:latin typeface="+mn-ea"/>
              <a:cs typeface="メイリオ"/>
            </a:endParaRPr>
          </a:p>
        </p:txBody>
      </p:sp>
      <p:grpSp>
        <p:nvGrpSpPr>
          <p:cNvPr id="2" name="グループ化 1">
            <a:extLst>
              <a:ext uri="{FF2B5EF4-FFF2-40B4-BE49-F238E27FC236}">
                <a16:creationId xmlns:a16="http://schemas.microsoft.com/office/drawing/2014/main" id="{66C1A35F-AB25-3346-8F25-AE3BDAA2AEDE}"/>
              </a:ext>
            </a:extLst>
          </p:cNvPr>
          <p:cNvGrpSpPr/>
          <p:nvPr/>
        </p:nvGrpSpPr>
        <p:grpSpPr>
          <a:xfrm>
            <a:off x="896805" y="759935"/>
            <a:ext cx="8124691" cy="276999"/>
            <a:chOff x="896805" y="759935"/>
            <a:chExt cx="8124691" cy="276999"/>
          </a:xfrm>
        </p:grpSpPr>
        <p:cxnSp>
          <p:nvCxnSpPr>
            <p:cNvPr id="17" name="直線コネクタ 16">
              <a:extLst>
                <a:ext uri="{FF2B5EF4-FFF2-40B4-BE49-F238E27FC236}">
                  <a16:creationId xmlns:a16="http://schemas.microsoft.com/office/drawing/2014/main" id="{13A18EE6-BD53-C246-812C-7ED17F1D9DD1}"/>
                </a:ext>
              </a:extLst>
            </p:cNvPr>
            <p:cNvCxnSpPr>
              <a:cxnSpLocks/>
            </p:cNvCxnSpPr>
            <p:nvPr/>
          </p:nvCxnSpPr>
          <p:spPr>
            <a:xfrm>
              <a:off x="1344576" y="898029"/>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27" name="テキスト ボックス 126">
              <a:extLst>
                <a:ext uri="{FF2B5EF4-FFF2-40B4-BE49-F238E27FC236}">
                  <a16:creationId xmlns:a16="http://schemas.microsoft.com/office/drawing/2014/main" id="{8264840C-2BA1-834B-A760-9070940515E9}"/>
                </a:ext>
              </a:extLst>
            </p:cNvPr>
            <p:cNvSpPr txBox="1"/>
            <p:nvPr/>
          </p:nvSpPr>
          <p:spPr>
            <a:xfrm>
              <a:off x="896805" y="759935"/>
              <a:ext cx="43954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100</a:t>
              </a:r>
            </a:p>
          </p:txBody>
        </p:sp>
      </p:grpSp>
      <p:grpSp>
        <p:nvGrpSpPr>
          <p:cNvPr id="3" name="グループ化 2">
            <a:extLst>
              <a:ext uri="{FF2B5EF4-FFF2-40B4-BE49-F238E27FC236}">
                <a16:creationId xmlns:a16="http://schemas.microsoft.com/office/drawing/2014/main" id="{B0380642-347E-734C-A634-D6112A6DDF79}"/>
              </a:ext>
            </a:extLst>
          </p:cNvPr>
          <p:cNvGrpSpPr/>
          <p:nvPr/>
        </p:nvGrpSpPr>
        <p:grpSpPr>
          <a:xfrm>
            <a:off x="981765" y="1887539"/>
            <a:ext cx="8039733" cy="276999"/>
            <a:chOff x="981765" y="1229770"/>
            <a:chExt cx="8039733" cy="276999"/>
          </a:xfrm>
        </p:grpSpPr>
        <p:cxnSp>
          <p:nvCxnSpPr>
            <p:cNvPr id="18" name="直線コネクタ 17">
              <a:extLst>
                <a:ext uri="{FF2B5EF4-FFF2-40B4-BE49-F238E27FC236}">
                  <a16:creationId xmlns:a16="http://schemas.microsoft.com/office/drawing/2014/main" id="{F36C5BFE-B7C9-9942-82B1-FF1468E111AF}"/>
                </a:ext>
              </a:extLst>
            </p:cNvPr>
            <p:cNvCxnSpPr>
              <a:cxnSpLocks/>
            </p:cNvCxnSpPr>
            <p:nvPr/>
          </p:nvCxnSpPr>
          <p:spPr>
            <a:xfrm>
              <a:off x="1344578" y="1368128"/>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29" name="テキスト ボックス 128">
              <a:extLst>
                <a:ext uri="{FF2B5EF4-FFF2-40B4-BE49-F238E27FC236}">
                  <a16:creationId xmlns:a16="http://schemas.microsoft.com/office/drawing/2014/main" id="{E1990F79-3641-5047-B98B-D35E00DBC4B9}"/>
                </a:ext>
              </a:extLst>
            </p:cNvPr>
            <p:cNvSpPr txBox="1"/>
            <p:nvPr/>
          </p:nvSpPr>
          <p:spPr>
            <a:xfrm>
              <a:off x="981765" y="122977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70</a:t>
              </a:r>
            </a:p>
          </p:txBody>
        </p:sp>
      </p:grpSp>
      <p:grpSp>
        <p:nvGrpSpPr>
          <p:cNvPr id="10" name="グループ化 9">
            <a:extLst>
              <a:ext uri="{FF2B5EF4-FFF2-40B4-BE49-F238E27FC236}">
                <a16:creationId xmlns:a16="http://schemas.microsoft.com/office/drawing/2014/main" id="{CA10871D-6607-3847-835B-4EAB2B78688C}"/>
              </a:ext>
            </a:extLst>
          </p:cNvPr>
          <p:cNvGrpSpPr/>
          <p:nvPr/>
        </p:nvGrpSpPr>
        <p:grpSpPr>
          <a:xfrm>
            <a:off x="981765" y="2263407"/>
            <a:ext cx="8039731" cy="276999"/>
            <a:chOff x="981765" y="1699605"/>
            <a:chExt cx="8039731" cy="276999"/>
          </a:xfrm>
        </p:grpSpPr>
        <p:cxnSp>
          <p:nvCxnSpPr>
            <p:cNvPr id="102" name="直線コネクタ 101">
              <a:extLst>
                <a:ext uri="{FF2B5EF4-FFF2-40B4-BE49-F238E27FC236}">
                  <a16:creationId xmlns:a16="http://schemas.microsoft.com/office/drawing/2014/main" id="{1BE8FF9E-77BB-A14D-AACA-5C102C27CE95}"/>
                </a:ext>
              </a:extLst>
            </p:cNvPr>
            <p:cNvCxnSpPr>
              <a:cxnSpLocks/>
            </p:cNvCxnSpPr>
            <p:nvPr/>
          </p:nvCxnSpPr>
          <p:spPr>
            <a:xfrm>
              <a:off x="1344576" y="1835087"/>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2" name="テキスト ボックス 131">
              <a:extLst>
                <a:ext uri="{FF2B5EF4-FFF2-40B4-BE49-F238E27FC236}">
                  <a16:creationId xmlns:a16="http://schemas.microsoft.com/office/drawing/2014/main" id="{04875068-4EED-0A46-A624-D1B37587F600}"/>
                </a:ext>
              </a:extLst>
            </p:cNvPr>
            <p:cNvSpPr txBox="1"/>
            <p:nvPr/>
          </p:nvSpPr>
          <p:spPr>
            <a:xfrm>
              <a:off x="981765" y="169960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60</a:t>
              </a:r>
            </a:p>
          </p:txBody>
        </p:sp>
      </p:grpSp>
      <p:grpSp>
        <p:nvGrpSpPr>
          <p:cNvPr id="24" name="グループ化 23">
            <a:extLst>
              <a:ext uri="{FF2B5EF4-FFF2-40B4-BE49-F238E27FC236}">
                <a16:creationId xmlns:a16="http://schemas.microsoft.com/office/drawing/2014/main" id="{5BFCADFF-F3AB-9143-9CFB-35518DFEA672}"/>
              </a:ext>
            </a:extLst>
          </p:cNvPr>
          <p:cNvGrpSpPr/>
          <p:nvPr/>
        </p:nvGrpSpPr>
        <p:grpSpPr>
          <a:xfrm>
            <a:off x="981765" y="2639275"/>
            <a:ext cx="8039733" cy="276999"/>
            <a:chOff x="981765" y="2169440"/>
            <a:chExt cx="8039733" cy="276999"/>
          </a:xfrm>
        </p:grpSpPr>
        <p:cxnSp>
          <p:nvCxnSpPr>
            <p:cNvPr id="41" name="直線コネクタ 40">
              <a:extLst>
                <a:ext uri="{FF2B5EF4-FFF2-40B4-BE49-F238E27FC236}">
                  <a16:creationId xmlns:a16="http://schemas.microsoft.com/office/drawing/2014/main" id="{1BC1D00D-B42A-484A-BACC-EFB9F8035DD4}"/>
                </a:ext>
              </a:extLst>
            </p:cNvPr>
            <p:cNvCxnSpPr>
              <a:cxnSpLocks/>
            </p:cNvCxnSpPr>
            <p:nvPr/>
          </p:nvCxnSpPr>
          <p:spPr>
            <a:xfrm>
              <a:off x="1344578" y="2306756"/>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4" name="テキスト ボックス 133">
              <a:extLst>
                <a:ext uri="{FF2B5EF4-FFF2-40B4-BE49-F238E27FC236}">
                  <a16:creationId xmlns:a16="http://schemas.microsoft.com/office/drawing/2014/main" id="{6AAAE6E6-4919-884E-BA66-1C977ED0C010}"/>
                </a:ext>
              </a:extLst>
            </p:cNvPr>
            <p:cNvSpPr txBox="1"/>
            <p:nvPr/>
          </p:nvSpPr>
          <p:spPr>
            <a:xfrm>
              <a:off x="981765" y="216944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50</a:t>
              </a:r>
            </a:p>
          </p:txBody>
        </p:sp>
      </p:grpSp>
      <p:grpSp>
        <p:nvGrpSpPr>
          <p:cNvPr id="25" name="グループ化 24">
            <a:extLst>
              <a:ext uri="{FF2B5EF4-FFF2-40B4-BE49-F238E27FC236}">
                <a16:creationId xmlns:a16="http://schemas.microsoft.com/office/drawing/2014/main" id="{B79C4EB6-B17D-874B-921B-A65C1A51F76A}"/>
              </a:ext>
            </a:extLst>
          </p:cNvPr>
          <p:cNvGrpSpPr/>
          <p:nvPr/>
        </p:nvGrpSpPr>
        <p:grpSpPr>
          <a:xfrm>
            <a:off x="981765" y="3015143"/>
            <a:ext cx="8039732" cy="276999"/>
            <a:chOff x="981765" y="2639275"/>
            <a:chExt cx="8039732" cy="276999"/>
          </a:xfrm>
        </p:grpSpPr>
        <p:cxnSp>
          <p:nvCxnSpPr>
            <p:cNvPr id="20" name="直線コネクタ 19">
              <a:extLst>
                <a:ext uri="{FF2B5EF4-FFF2-40B4-BE49-F238E27FC236}">
                  <a16:creationId xmlns:a16="http://schemas.microsoft.com/office/drawing/2014/main" id="{BC363153-DB0B-164C-AC89-E351F4500BA8}"/>
                </a:ext>
              </a:extLst>
            </p:cNvPr>
            <p:cNvCxnSpPr>
              <a:cxnSpLocks/>
            </p:cNvCxnSpPr>
            <p:nvPr/>
          </p:nvCxnSpPr>
          <p:spPr>
            <a:xfrm>
              <a:off x="1344577" y="2776855"/>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6" name="テキスト ボックス 135">
              <a:extLst>
                <a:ext uri="{FF2B5EF4-FFF2-40B4-BE49-F238E27FC236}">
                  <a16:creationId xmlns:a16="http://schemas.microsoft.com/office/drawing/2014/main" id="{E32B53F0-B209-5E4C-BBD0-BE9B22D48024}"/>
                </a:ext>
              </a:extLst>
            </p:cNvPr>
            <p:cNvSpPr txBox="1"/>
            <p:nvPr/>
          </p:nvSpPr>
          <p:spPr>
            <a:xfrm>
              <a:off x="981765" y="263927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40</a:t>
              </a:r>
            </a:p>
          </p:txBody>
        </p:sp>
      </p:grpSp>
      <p:grpSp>
        <p:nvGrpSpPr>
          <p:cNvPr id="26" name="グループ化 25">
            <a:extLst>
              <a:ext uri="{FF2B5EF4-FFF2-40B4-BE49-F238E27FC236}">
                <a16:creationId xmlns:a16="http://schemas.microsoft.com/office/drawing/2014/main" id="{6E765FBB-E475-4F44-9D3C-6C45BD82A2DA}"/>
              </a:ext>
            </a:extLst>
          </p:cNvPr>
          <p:cNvGrpSpPr/>
          <p:nvPr/>
        </p:nvGrpSpPr>
        <p:grpSpPr>
          <a:xfrm>
            <a:off x="981765" y="3391011"/>
            <a:ext cx="8039733" cy="276999"/>
            <a:chOff x="981765" y="3109110"/>
            <a:chExt cx="8039733" cy="276999"/>
          </a:xfrm>
        </p:grpSpPr>
        <p:cxnSp>
          <p:nvCxnSpPr>
            <p:cNvPr id="19" name="直線コネクタ 18">
              <a:extLst>
                <a:ext uri="{FF2B5EF4-FFF2-40B4-BE49-F238E27FC236}">
                  <a16:creationId xmlns:a16="http://schemas.microsoft.com/office/drawing/2014/main" id="{8EA9D79A-AB69-BD4D-A237-4B577EBDA4EA}"/>
                </a:ext>
              </a:extLst>
            </p:cNvPr>
            <p:cNvCxnSpPr>
              <a:cxnSpLocks/>
            </p:cNvCxnSpPr>
            <p:nvPr/>
          </p:nvCxnSpPr>
          <p:spPr>
            <a:xfrm>
              <a:off x="1344578" y="3246955"/>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9" name="テキスト ボックス 138">
              <a:extLst>
                <a:ext uri="{FF2B5EF4-FFF2-40B4-BE49-F238E27FC236}">
                  <a16:creationId xmlns:a16="http://schemas.microsoft.com/office/drawing/2014/main" id="{999FFB42-EF3E-E546-8956-43E8E9604A88}"/>
                </a:ext>
              </a:extLst>
            </p:cNvPr>
            <p:cNvSpPr txBox="1"/>
            <p:nvPr/>
          </p:nvSpPr>
          <p:spPr>
            <a:xfrm>
              <a:off x="981765" y="310911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30</a:t>
              </a:r>
            </a:p>
          </p:txBody>
        </p:sp>
      </p:grpSp>
      <p:grpSp>
        <p:nvGrpSpPr>
          <p:cNvPr id="27" name="グループ化 26">
            <a:extLst>
              <a:ext uri="{FF2B5EF4-FFF2-40B4-BE49-F238E27FC236}">
                <a16:creationId xmlns:a16="http://schemas.microsoft.com/office/drawing/2014/main" id="{B287CD1A-06E6-E442-9E78-A7AC9BD4DB5C}"/>
              </a:ext>
            </a:extLst>
          </p:cNvPr>
          <p:cNvGrpSpPr/>
          <p:nvPr/>
        </p:nvGrpSpPr>
        <p:grpSpPr>
          <a:xfrm>
            <a:off x="981765" y="3766879"/>
            <a:ext cx="8039733" cy="276999"/>
            <a:chOff x="981765" y="3578945"/>
            <a:chExt cx="8039733" cy="276999"/>
          </a:xfrm>
        </p:grpSpPr>
        <p:cxnSp>
          <p:nvCxnSpPr>
            <p:cNvPr id="21" name="直線コネクタ 20">
              <a:extLst>
                <a:ext uri="{FF2B5EF4-FFF2-40B4-BE49-F238E27FC236}">
                  <a16:creationId xmlns:a16="http://schemas.microsoft.com/office/drawing/2014/main" id="{7A4E7BE1-50D8-B74A-800D-87CCB97F77A9}"/>
                </a:ext>
              </a:extLst>
            </p:cNvPr>
            <p:cNvCxnSpPr>
              <a:cxnSpLocks/>
            </p:cNvCxnSpPr>
            <p:nvPr/>
          </p:nvCxnSpPr>
          <p:spPr>
            <a:xfrm>
              <a:off x="1344578" y="3717054"/>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41" name="テキスト ボックス 140">
              <a:extLst>
                <a:ext uri="{FF2B5EF4-FFF2-40B4-BE49-F238E27FC236}">
                  <a16:creationId xmlns:a16="http://schemas.microsoft.com/office/drawing/2014/main" id="{A1C9AEB6-8D98-7546-ADBC-EF9B0603005E}"/>
                </a:ext>
              </a:extLst>
            </p:cNvPr>
            <p:cNvSpPr txBox="1"/>
            <p:nvPr/>
          </p:nvSpPr>
          <p:spPr>
            <a:xfrm>
              <a:off x="981765" y="357894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20</a:t>
              </a:r>
            </a:p>
          </p:txBody>
        </p:sp>
      </p:grpSp>
      <p:grpSp>
        <p:nvGrpSpPr>
          <p:cNvPr id="28" name="グループ化 27">
            <a:extLst>
              <a:ext uri="{FF2B5EF4-FFF2-40B4-BE49-F238E27FC236}">
                <a16:creationId xmlns:a16="http://schemas.microsoft.com/office/drawing/2014/main" id="{E97B43E7-D809-AA49-B88E-4D07F6055FF6}"/>
              </a:ext>
            </a:extLst>
          </p:cNvPr>
          <p:cNvGrpSpPr/>
          <p:nvPr/>
        </p:nvGrpSpPr>
        <p:grpSpPr>
          <a:xfrm>
            <a:off x="981765" y="4142747"/>
            <a:ext cx="8039733" cy="276999"/>
            <a:chOff x="981765" y="4048780"/>
            <a:chExt cx="8039733" cy="276999"/>
          </a:xfrm>
        </p:grpSpPr>
        <p:cxnSp>
          <p:nvCxnSpPr>
            <p:cNvPr id="22" name="直線コネクタ 21">
              <a:extLst>
                <a:ext uri="{FF2B5EF4-FFF2-40B4-BE49-F238E27FC236}">
                  <a16:creationId xmlns:a16="http://schemas.microsoft.com/office/drawing/2014/main" id="{C4182C44-E7B7-6B42-A5C7-112D31DE030C}"/>
                </a:ext>
              </a:extLst>
            </p:cNvPr>
            <p:cNvCxnSpPr>
              <a:cxnSpLocks/>
            </p:cNvCxnSpPr>
            <p:nvPr/>
          </p:nvCxnSpPr>
          <p:spPr>
            <a:xfrm>
              <a:off x="1344578" y="4187153"/>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43" name="テキスト ボックス 142">
              <a:extLst>
                <a:ext uri="{FF2B5EF4-FFF2-40B4-BE49-F238E27FC236}">
                  <a16:creationId xmlns:a16="http://schemas.microsoft.com/office/drawing/2014/main" id="{C7CA3C01-36E5-CB47-BDD4-708079ABB222}"/>
                </a:ext>
              </a:extLst>
            </p:cNvPr>
            <p:cNvSpPr txBox="1"/>
            <p:nvPr/>
          </p:nvSpPr>
          <p:spPr>
            <a:xfrm>
              <a:off x="981765" y="4048780"/>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10</a:t>
              </a:r>
            </a:p>
          </p:txBody>
        </p:sp>
      </p:grpSp>
      <p:grpSp>
        <p:nvGrpSpPr>
          <p:cNvPr id="85" name="グループ化 84">
            <a:extLst>
              <a:ext uri="{FF2B5EF4-FFF2-40B4-BE49-F238E27FC236}">
                <a16:creationId xmlns:a16="http://schemas.microsoft.com/office/drawing/2014/main" id="{996DBFB6-85A2-534E-98F2-663D3832A7D7}"/>
              </a:ext>
            </a:extLst>
          </p:cNvPr>
          <p:cNvGrpSpPr/>
          <p:nvPr/>
        </p:nvGrpSpPr>
        <p:grpSpPr>
          <a:xfrm>
            <a:off x="981765" y="1135803"/>
            <a:ext cx="8039731" cy="276999"/>
            <a:chOff x="981765" y="759935"/>
            <a:chExt cx="8039731" cy="276999"/>
          </a:xfrm>
        </p:grpSpPr>
        <p:cxnSp>
          <p:nvCxnSpPr>
            <p:cNvPr id="86" name="直線コネクタ 85">
              <a:extLst>
                <a:ext uri="{FF2B5EF4-FFF2-40B4-BE49-F238E27FC236}">
                  <a16:creationId xmlns:a16="http://schemas.microsoft.com/office/drawing/2014/main" id="{2C44C875-2DFE-9441-AD07-B4449249AD4E}"/>
                </a:ext>
              </a:extLst>
            </p:cNvPr>
            <p:cNvCxnSpPr>
              <a:cxnSpLocks/>
            </p:cNvCxnSpPr>
            <p:nvPr/>
          </p:nvCxnSpPr>
          <p:spPr>
            <a:xfrm>
              <a:off x="1344576" y="898029"/>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a:extLst>
                <a:ext uri="{FF2B5EF4-FFF2-40B4-BE49-F238E27FC236}">
                  <a16:creationId xmlns:a16="http://schemas.microsoft.com/office/drawing/2014/main" id="{B731A4B9-5E77-8544-9C6E-1AD796F50B21}"/>
                </a:ext>
              </a:extLst>
            </p:cNvPr>
            <p:cNvSpPr txBox="1"/>
            <p:nvPr/>
          </p:nvSpPr>
          <p:spPr>
            <a:xfrm>
              <a:off x="981765" y="75993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90</a:t>
              </a:r>
            </a:p>
          </p:txBody>
        </p:sp>
      </p:grpSp>
      <p:grpSp>
        <p:nvGrpSpPr>
          <p:cNvPr id="91" name="グループ化 90">
            <a:extLst>
              <a:ext uri="{FF2B5EF4-FFF2-40B4-BE49-F238E27FC236}">
                <a16:creationId xmlns:a16="http://schemas.microsoft.com/office/drawing/2014/main" id="{1CBF81FD-B3B7-6247-9677-C912CC01CCF7}"/>
              </a:ext>
            </a:extLst>
          </p:cNvPr>
          <p:cNvGrpSpPr/>
          <p:nvPr/>
        </p:nvGrpSpPr>
        <p:grpSpPr>
          <a:xfrm>
            <a:off x="981765" y="1511671"/>
            <a:ext cx="8039731" cy="276999"/>
            <a:chOff x="981765" y="759935"/>
            <a:chExt cx="8039731" cy="276999"/>
          </a:xfrm>
        </p:grpSpPr>
        <p:cxnSp>
          <p:nvCxnSpPr>
            <p:cNvPr id="92" name="直線コネクタ 91">
              <a:extLst>
                <a:ext uri="{FF2B5EF4-FFF2-40B4-BE49-F238E27FC236}">
                  <a16:creationId xmlns:a16="http://schemas.microsoft.com/office/drawing/2014/main" id="{3FD5E3DD-0878-A146-870B-74530F4418A1}"/>
                </a:ext>
              </a:extLst>
            </p:cNvPr>
            <p:cNvCxnSpPr>
              <a:cxnSpLocks/>
            </p:cNvCxnSpPr>
            <p:nvPr/>
          </p:nvCxnSpPr>
          <p:spPr>
            <a:xfrm>
              <a:off x="1344576" y="898029"/>
              <a:ext cx="767692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93" name="テキスト ボックス 92">
              <a:extLst>
                <a:ext uri="{FF2B5EF4-FFF2-40B4-BE49-F238E27FC236}">
                  <a16:creationId xmlns:a16="http://schemas.microsoft.com/office/drawing/2014/main" id="{AA0B0FED-5477-F449-92E2-7E7700EB5F41}"/>
                </a:ext>
              </a:extLst>
            </p:cNvPr>
            <p:cNvSpPr txBox="1"/>
            <p:nvPr/>
          </p:nvSpPr>
          <p:spPr>
            <a:xfrm>
              <a:off x="981765" y="759935"/>
              <a:ext cx="354584"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80</a:t>
              </a:r>
            </a:p>
          </p:txBody>
        </p:sp>
      </p:grpSp>
      <p:cxnSp>
        <p:nvCxnSpPr>
          <p:cNvPr id="42" name="直線矢印コネクタ 5">
            <a:extLst>
              <a:ext uri="{FF2B5EF4-FFF2-40B4-BE49-F238E27FC236}">
                <a16:creationId xmlns:a16="http://schemas.microsoft.com/office/drawing/2014/main" id="{458CC334-70E7-E14F-A95B-E89E65969624}"/>
              </a:ext>
            </a:extLst>
          </p:cNvPr>
          <p:cNvCxnSpPr>
            <a:cxnSpLocks/>
          </p:cNvCxnSpPr>
          <p:nvPr/>
        </p:nvCxnSpPr>
        <p:spPr>
          <a:xfrm flipH="1" flipV="1">
            <a:off x="1318763" y="898028"/>
            <a:ext cx="37680" cy="3759215"/>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0" name="グループ化 29">
            <a:extLst>
              <a:ext uri="{FF2B5EF4-FFF2-40B4-BE49-F238E27FC236}">
                <a16:creationId xmlns:a16="http://schemas.microsoft.com/office/drawing/2014/main" id="{94FB072A-A718-8D4A-BF55-1F9559B411A8}"/>
              </a:ext>
            </a:extLst>
          </p:cNvPr>
          <p:cNvGrpSpPr/>
          <p:nvPr/>
        </p:nvGrpSpPr>
        <p:grpSpPr>
          <a:xfrm>
            <a:off x="1991057" y="898028"/>
            <a:ext cx="707248" cy="4095270"/>
            <a:chOff x="1921484" y="898028"/>
            <a:chExt cx="707248" cy="4095270"/>
          </a:xfrm>
        </p:grpSpPr>
        <p:grpSp>
          <p:nvGrpSpPr>
            <p:cNvPr id="77" name="グループ化 76">
              <a:extLst>
                <a:ext uri="{FF2B5EF4-FFF2-40B4-BE49-F238E27FC236}">
                  <a16:creationId xmlns:a16="http://schemas.microsoft.com/office/drawing/2014/main" id="{FF20F80C-A133-2948-A9A9-DC0269C43388}"/>
                </a:ext>
              </a:extLst>
            </p:cNvPr>
            <p:cNvGrpSpPr/>
            <p:nvPr/>
          </p:nvGrpSpPr>
          <p:grpSpPr>
            <a:xfrm>
              <a:off x="1968390" y="898028"/>
              <a:ext cx="646332" cy="4095270"/>
              <a:chOff x="5644908" y="927549"/>
              <a:chExt cx="646412" cy="5281627"/>
            </a:xfrm>
          </p:grpSpPr>
          <p:sp>
            <p:nvSpPr>
              <p:cNvPr id="14" name="テキスト ボックス 13">
                <a:extLst>
                  <a:ext uri="{FF2B5EF4-FFF2-40B4-BE49-F238E27FC236}">
                    <a16:creationId xmlns:a16="http://schemas.microsoft.com/office/drawing/2014/main" id="{0FF70E87-7EB9-1E45-B962-D999E083023A}"/>
                  </a:ext>
                </a:extLst>
              </p:cNvPr>
              <p:cNvSpPr txBox="1"/>
              <p:nvPr/>
            </p:nvSpPr>
            <p:spPr>
              <a:xfrm>
                <a:off x="5644908" y="5851933"/>
                <a:ext cx="646412" cy="357243"/>
              </a:xfrm>
              <a:prstGeom prst="rect">
                <a:avLst/>
              </a:prstGeom>
              <a:noFill/>
            </p:spPr>
            <p:txBody>
              <a:bodyPr vert="horz" wrap="none" rtlCol="0" anchor="ctr">
                <a:spAutoFit/>
              </a:bodyPr>
              <a:lstStyle/>
              <a:p>
                <a:pPr algn="ctr"/>
                <a:r>
                  <a:rPr lang="ja-JP" altLang="en-US" sz="1200">
                    <a:solidFill>
                      <a:srgbClr val="262626"/>
                    </a:solidFill>
                    <a:latin typeface="+mn-ea"/>
                    <a:cs typeface="メイリオ"/>
                  </a:rPr>
                  <a:t>リスト</a:t>
                </a:r>
                <a:endParaRPr lang="en-US" altLang="ja-JP" sz="1200" dirty="0">
                  <a:solidFill>
                    <a:srgbClr val="262626"/>
                  </a:solidFill>
                  <a:latin typeface="+mn-ea"/>
                  <a:cs typeface="メイリオ"/>
                </a:endParaRPr>
              </a:p>
            </p:txBody>
          </p:sp>
          <p:cxnSp>
            <p:nvCxnSpPr>
              <p:cNvPr id="33" name="直線コネクタ 32">
                <a:extLst>
                  <a:ext uri="{FF2B5EF4-FFF2-40B4-BE49-F238E27FC236}">
                    <a16:creationId xmlns:a16="http://schemas.microsoft.com/office/drawing/2014/main" id="{E5ED3F09-B9ED-0244-A66D-7F41D626DBE7}"/>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12" name="正方形/長方形 111">
              <a:extLst>
                <a:ext uri="{FF2B5EF4-FFF2-40B4-BE49-F238E27FC236}">
                  <a16:creationId xmlns:a16="http://schemas.microsoft.com/office/drawing/2014/main" id="{25C87F10-2CFA-C446-BF4D-0B0A44854C0D}"/>
                </a:ext>
              </a:extLst>
            </p:cNvPr>
            <p:cNvSpPr/>
            <p:nvPr/>
          </p:nvSpPr>
          <p:spPr>
            <a:xfrm>
              <a:off x="2275108" y="3213577"/>
              <a:ext cx="353624" cy="1443641"/>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9A756B29-B994-AE4A-BBAF-F8022A6EEA74}"/>
                </a:ext>
              </a:extLst>
            </p:cNvPr>
            <p:cNvSpPr/>
            <p:nvPr/>
          </p:nvSpPr>
          <p:spPr>
            <a:xfrm>
              <a:off x="1921484" y="1208167"/>
              <a:ext cx="353624" cy="34490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5" name="グループ化 94">
            <a:extLst>
              <a:ext uri="{FF2B5EF4-FFF2-40B4-BE49-F238E27FC236}">
                <a16:creationId xmlns:a16="http://schemas.microsoft.com/office/drawing/2014/main" id="{173F096C-31E5-4D43-B714-174837C678FD}"/>
              </a:ext>
            </a:extLst>
          </p:cNvPr>
          <p:cNvGrpSpPr/>
          <p:nvPr/>
        </p:nvGrpSpPr>
        <p:grpSpPr>
          <a:xfrm>
            <a:off x="3327751" y="898028"/>
            <a:ext cx="954107" cy="4095270"/>
            <a:chOff x="1814503" y="898028"/>
            <a:chExt cx="954107" cy="4095270"/>
          </a:xfrm>
        </p:grpSpPr>
        <p:grpSp>
          <p:nvGrpSpPr>
            <p:cNvPr id="96" name="グループ化 95">
              <a:extLst>
                <a:ext uri="{FF2B5EF4-FFF2-40B4-BE49-F238E27FC236}">
                  <a16:creationId xmlns:a16="http://schemas.microsoft.com/office/drawing/2014/main" id="{69F17EE6-C03E-8B4C-B512-B502FBB0C030}"/>
                </a:ext>
              </a:extLst>
            </p:cNvPr>
            <p:cNvGrpSpPr/>
            <p:nvPr/>
          </p:nvGrpSpPr>
          <p:grpSpPr>
            <a:xfrm>
              <a:off x="1814503" y="898028"/>
              <a:ext cx="954107" cy="4095270"/>
              <a:chOff x="5491003" y="927549"/>
              <a:chExt cx="954225" cy="5281627"/>
            </a:xfrm>
          </p:grpSpPr>
          <p:sp>
            <p:nvSpPr>
              <p:cNvPr id="99" name="テキスト ボックス 98">
                <a:extLst>
                  <a:ext uri="{FF2B5EF4-FFF2-40B4-BE49-F238E27FC236}">
                    <a16:creationId xmlns:a16="http://schemas.microsoft.com/office/drawing/2014/main" id="{DABD30BD-DA0B-9E42-9783-0AD11089FB5B}"/>
                  </a:ext>
                </a:extLst>
              </p:cNvPr>
              <p:cNvSpPr txBox="1"/>
              <p:nvPr/>
            </p:nvSpPr>
            <p:spPr>
              <a:xfrm>
                <a:off x="5491003" y="5851933"/>
                <a:ext cx="954225" cy="357243"/>
              </a:xfrm>
              <a:prstGeom prst="rect">
                <a:avLst/>
              </a:prstGeom>
              <a:noFill/>
            </p:spPr>
            <p:txBody>
              <a:bodyPr vert="horz" wrap="none" rtlCol="0" anchor="ctr">
                <a:spAutoFit/>
              </a:bodyPr>
              <a:lstStyle/>
              <a:p>
                <a:pPr algn="ctr"/>
                <a:r>
                  <a:rPr lang="ja-JP" altLang="en-US" sz="1200">
                    <a:solidFill>
                      <a:srgbClr val="262626"/>
                    </a:solidFill>
                    <a:latin typeface="+mn-ea"/>
                    <a:cs typeface="メイリオ"/>
                  </a:rPr>
                  <a:t>アポイント</a:t>
                </a:r>
                <a:endParaRPr lang="en-US" altLang="ja-JP" sz="1200" dirty="0">
                  <a:solidFill>
                    <a:srgbClr val="262626"/>
                  </a:solidFill>
                  <a:latin typeface="+mn-ea"/>
                  <a:cs typeface="メイリオ"/>
                </a:endParaRPr>
              </a:p>
            </p:txBody>
          </p:sp>
          <p:cxnSp>
            <p:nvCxnSpPr>
              <p:cNvPr id="100" name="直線コネクタ 99">
                <a:extLst>
                  <a:ext uri="{FF2B5EF4-FFF2-40B4-BE49-F238E27FC236}">
                    <a16:creationId xmlns:a16="http://schemas.microsoft.com/office/drawing/2014/main" id="{A349BD57-CA32-D24C-A762-FADACC00CBB3}"/>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97" name="正方形/長方形 96">
              <a:extLst>
                <a:ext uri="{FF2B5EF4-FFF2-40B4-BE49-F238E27FC236}">
                  <a16:creationId xmlns:a16="http://schemas.microsoft.com/office/drawing/2014/main" id="{C0243CE3-0701-AB46-BD69-26D7F29164F6}"/>
                </a:ext>
              </a:extLst>
            </p:cNvPr>
            <p:cNvSpPr/>
            <p:nvPr/>
          </p:nvSpPr>
          <p:spPr>
            <a:xfrm>
              <a:off x="2275108" y="3534647"/>
              <a:ext cx="353624" cy="1122571"/>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3D319C50-ADCB-8C49-BCE5-D09EDCCE4ED9}"/>
                </a:ext>
              </a:extLst>
            </p:cNvPr>
            <p:cNvSpPr/>
            <p:nvPr/>
          </p:nvSpPr>
          <p:spPr>
            <a:xfrm>
              <a:off x="1921484" y="3148013"/>
              <a:ext cx="353624" cy="15092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A4B088F3-4294-2747-B246-DDDF795310BF}"/>
              </a:ext>
            </a:extLst>
          </p:cNvPr>
          <p:cNvGrpSpPr/>
          <p:nvPr/>
        </p:nvGrpSpPr>
        <p:grpSpPr>
          <a:xfrm>
            <a:off x="4878407" y="898028"/>
            <a:ext cx="707248" cy="4095270"/>
            <a:chOff x="1921484" y="898028"/>
            <a:chExt cx="707248" cy="4095270"/>
          </a:xfrm>
        </p:grpSpPr>
        <p:grpSp>
          <p:nvGrpSpPr>
            <p:cNvPr id="103" name="グループ化 102">
              <a:extLst>
                <a:ext uri="{FF2B5EF4-FFF2-40B4-BE49-F238E27FC236}">
                  <a16:creationId xmlns:a16="http://schemas.microsoft.com/office/drawing/2014/main" id="{6E56D1E1-BA71-7841-AAFE-161D165D5C1C}"/>
                </a:ext>
              </a:extLst>
            </p:cNvPr>
            <p:cNvGrpSpPr/>
            <p:nvPr/>
          </p:nvGrpSpPr>
          <p:grpSpPr>
            <a:xfrm>
              <a:off x="2045334" y="898028"/>
              <a:ext cx="492443" cy="4095270"/>
              <a:chOff x="5721863" y="927549"/>
              <a:chExt cx="492504" cy="5281627"/>
            </a:xfrm>
          </p:grpSpPr>
          <p:sp>
            <p:nvSpPr>
              <p:cNvPr id="106" name="テキスト ボックス 105">
                <a:extLst>
                  <a:ext uri="{FF2B5EF4-FFF2-40B4-BE49-F238E27FC236}">
                    <a16:creationId xmlns:a16="http://schemas.microsoft.com/office/drawing/2014/main" id="{D26C1F4B-5C8F-D348-891D-5A16444F4557}"/>
                  </a:ext>
                </a:extLst>
              </p:cNvPr>
              <p:cNvSpPr txBox="1"/>
              <p:nvPr/>
            </p:nvSpPr>
            <p:spPr>
              <a:xfrm>
                <a:off x="5721863" y="5851933"/>
                <a:ext cx="492504" cy="357243"/>
              </a:xfrm>
              <a:prstGeom prst="rect">
                <a:avLst/>
              </a:prstGeom>
              <a:noFill/>
            </p:spPr>
            <p:txBody>
              <a:bodyPr vert="horz" wrap="none" rtlCol="0" anchor="ctr">
                <a:spAutoFit/>
              </a:bodyPr>
              <a:lstStyle/>
              <a:p>
                <a:pPr algn="ctr"/>
                <a:r>
                  <a:rPr lang="ja-JP" altLang="en-US" sz="1200">
                    <a:solidFill>
                      <a:srgbClr val="262626"/>
                    </a:solidFill>
                    <a:latin typeface="+mn-ea"/>
                    <a:cs typeface="メイリオ"/>
                  </a:rPr>
                  <a:t>商談</a:t>
                </a:r>
                <a:endParaRPr lang="en-US" altLang="ja-JP" sz="1200" dirty="0">
                  <a:solidFill>
                    <a:srgbClr val="262626"/>
                  </a:solidFill>
                  <a:latin typeface="+mn-ea"/>
                  <a:cs typeface="メイリオ"/>
                </a:endParaRPr>
              </a:p>
            </p:txBody>
          </p:sp>
          <p:cxnSp>
            <p:nvCxnSpPr>
              <p:cNvPr id="113" name="直線コネクタ 112">
                <a:extLst>
                  <a:ext uri="{FF2B5EF4-FFF2-40B4-BE49-F238E27FC236}">
                    <a16:creationId xmlns:a16="http://schemas.microsoft.com/office/drawing/2014/main" id="{B4B785BF-0A61-394E-8465-8B9F9DBEDF65}"/>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4" name="正方形/長方形 103">
              <a:extLst>
                <a:ext uri="{FF2B5EF4-FFF2-40B4-BE49-F238E27FC236}">
                  <a16:creationId xmlns:a16="http://schemas.microsoft.com/office/drawing/2014/main" id="{675AAC2B-CD93-7F46-9703-8044E0E5E50A}"/>
                </a:ext>
              </a:extLst>
            </p:cNvPr>
            <p:cNvSpPr/>
            <p:nvPr/>
          </p:nvSpPr>
          <p:spPr>
            <a:xfrm>
              <a:off x="2275108" y="3587904"/>
              <a:ext cx="353624" cy="1069314"/>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DC0E9C50-69E0-B04A-AE33-5E59A267FB78}"/>
                </a:ext>
              </a:extLst>
            </p:cNvPr>
            <p:cNvSpPr/>
            <p:nvPr/>
          </p:nvSpPr>
          <p:spPr>
            <a:xfrm>
              <a:off x="1921484" y="3391011"/>
              <a:ext cx="353624" cy="12662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a:extLst>
              <a:ext uri="{FF2B5EF4-FFF2-40B4-BE49-F238E27FC236}">
                <a16:creationId xmlns:a16="http://schemas.microsoft.com/office/drawing/2014/main" id="{279B9081-F310-AC46-9B91-D1A530A7F41F}"/>
              </a:ext>
            </a:extLst>
          </p:cNvPr>
          <p:cNvGrpSpPr/>
          <p:nvPr/>
        </p:nvGrpSpPr>
        <p:grpSpPr>
          <a:xfrm>
            <a:off x="6322082" y="898028"/>
            <a:ext cx="707248" cy="4095270"/>
            <a:chOff x="1921484" y="898028"/>
            <a:chExt cx="707248" cy="4095270"/>
          </a:xfrm>
        </p:grpSpPr>
        <p:grpSp>
          <p:nvGrpSpPr>
            <p:cNvPr id="119" name="グループ化 118">
              <a:extLst>
                <a:ext uri="{FF2B5EF4-FFF2-40B4-BE49-F238E27FC236}">
                  <a16:creationId xmlns:a16="http://schemas.microsoft.com/office/drawing/2014/main" id="{B9305DC1-C6EA-7640-8E2F-FED9495FAF0C}"/>
                </a:ext>
              </a:extLst>
            </p:cNvPr>
            <p:cNvGrpSpPr/>
            <p:nvPr/>
          </p:nvGrpSpPr>
          <p:grpSpPr>
            <a:xfrm>
              <a:off x="2045333" y="898028"/>
              <a:ext cx="492443" cy="4095270"/>
              <a:chOff x="5721861" y="927549"/>
              <a:chExt cx="492504" cy="5281627"/>
            </a:xfrm>
          </p:grpSpPr>
          <p:sp>
            <p:nvSpPr>
              <p:cNvPr id="122" name="テキスト ボックス 121">
                <a:extLst>
                  <a:ext uri="{FF2B5EF4-FFF2-40B4-BE49-F238E27FC236}">
                    <a16:creationId xmlns:a16="http://schemas.microsoft.com/office/drawing/2014/main" id="{4722978C-CFD4-9541-863F-44D543F9C2F4}"/>
                  </a:ext>
                </a:extLst>
              </p:cNvPr>
              <p:cNvSpPr txBox="1"/>
              <p:nvPr/>
            </p:nvSpPr>
            <p:spPr>
              <a:xfrm>
                <a:off x="5721861" y="5851933"/>
                <a:ext cx="492504" cy="357243"/>
              </a:xfrm>
              <a:prstGeom prst="rect">
                <a:avLst/>
              </a:prstGeom>
              <a:noFill/>
            </p:spPr>
            <p:txBody>
              <a:bodyPr vert="horz" wrap="none" rtlCol="0" anchor="ctr">
                <a:spAutoFit/>
              </a:bodyPr>
              <a:lstStyle/>
              <a:p>
                <a:pPr algn="ctr"/>
                <a:r>
                  <a:rPr lang="ja-JP" altLang="en-US" sz="1200">
                    <a:solidFill>
                      <a:srgbClr val="262626"/>
                    </a:solidFill>
                    <a:latin typeface="+mn-ea"/>
                    <a:cs typeface="メイリオ"/>
                  </a:rPr>
                  <a:t>提案</a:t>
                </a:r>
                <a:endParaRPr lang="en-US" altLang="ja-JP" sz="1200" dirty="0">
                  <a:solidFill>
                    <a:srgbClr val="262626"/>
                  </a:solidFill>
                  <a:latin typeface="+mn-ea"/>
                  <a:cs typeface="メイリオ"/>
                </a:endParaRPr>
              </a:p>
            </p:txBody>
          </p:sp>
          <p:cxnSp>
            <p:nvCxnSpPr>
              <p:cNvPr id="123" name="直線コネクタ 122">
                <a:extLst>
                  <a:ext uri="{FF2B5EF4-FFF2-40B4-BE49-F238E27FC236}">
                    <a16:creationId xmlns:a16="http://schemas.microsoft.com/office/drawing/2014/main" id="{E859F2C6-79D8-5C4E-94D1-82C3DF1C3E6B}"/>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20" name="正方形/長方形 119">
              <a:extLst>
                <a:ext uri="{FF2B5EF4-FFF2-40B4-BE49-F238E27FC236}">
                  <a16:creationId xmlns:a16="http://schemas.microsoft.com/office/drawing/2014/main" id="{2D200DCB-DFDA-BE4C-B63E-16C95715A947}"/>
                </a:ext>
              </a:extLst>
            </p:cNvPr>
            <p:cNvSpPr/>
            <p:nvPr/>
          </p:nvSpPr>
          <p:spPr>
            <a:xfrm>
              <a:off x="2275108" y="3652785"/>
              <a:ext cx="353624" cy="1004433"/>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3299E1C7-1705-A549-ABA3-1B04984354DC}"/>
                </a:ext>
              </a:extLst>
            </p:cNvPr>
            <p:cNvSpPr/>
            <p:nvPr/>
          </p:nvSpPr>
          <p:spPr>
            <a:xfrm>
              <a:off x="1921484" y="3677090"/>
              <a:ext cx="353624" cy="9801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E834B18-7CAA-3A45-8A57-EB1D2D6F4B5F}"/>
              </a:ext>
            </a:extLst>
          </p:cNvPr>
          <p:cNvGrpSpPr/>
          <p:nvPr/>
        </p:nvGrpSpPr>
        <p:grpSpPr>
          <a:xfrm>
            <a:off x="7765757" y="898028"/>
            <a:ext cx="707248" cy="4095270"/>
            <a:chOff x="1921484" y="898028"/>
            <a:chExt cx="707248" cy="4095270"/>
          </a:xfrm>
        </p:grpSpPr>
        <p:grpSp>
          <p:nvGrpSpPr>
            <p:cNvPr id="126" name="グループ化 125">
              <a:extLst>
                <a:ext uri="{FF2B5EF4-FFF2-40B4-BE49-F238E27FC236}">
                  <a16:creationId xmlns:a16="http://schemas.microsoft.com/office/drawing/2014/main" id="{67A82753-94F3-B643-BF45-63C2EFC044B1}"/>
                </a:ext>
              </a:extLst>
            </p:cNvPr>
            <p:cNvGrpSpPr/>
            <p:nvPr/>
          </p:nvGrpSpPr>
          <p:grpSpPr>
            <a:xfrm>
              <a:off x="2045336" y="898028"/>
              <a:ext cx="492443" cy="4095270"/>
              <a:chOff x="5721864" y="927549"/>
              <a:chExt cx="492504" cy="5281627"/>
            </a:xfrm>
          </p:grpSpPr>
          <p:sp>
            <p:nvSpPr>
              <p:cNvPr id="131" name="テキスト ボックス 130">
                <a:extLst>
                  <a:ext uri="{FF2B5EF4-FFF2-40B4-BE49-F238E27FC236}">
                    <a16:creationId xmlns:a16="http://schemas.microsoft.com/office/drawing/2014/main" id="{83B6D00D-5A8C-654D-A678-618065936A2D}"/>
                  </a:ext>
                </a:extLst>
              </p:cNvPr>
              <p:cNvSpPr txBox="1"/>
              <p:nvPr/>
            </p:nvSpPr>
            <p:spPr>
              <a:xfrm>
                <a:off x="5721864" y="5851933"/>
                <a:ext cx="492504" cy="357243"/>
              </a:xfrm>
              <a:prstGeom prst="rect">
                <a:avLst/>
              </a:prstGeom>
              <a:noFill/>
            </p:spPr>
            <p:txBody>
              <a:bodyPr vert="horz" wrap="none" rtlCol="0" anchor="ctr">
                <a:spAutoFit/>
              </a:bodyPr>
              <a:lstStyle/>
              <a:p>
                <a:pPr algn="ctr"/>
                <a:r>
                  <a:rPr lang="ja-JP" altLang="en-US" sz="1200">
                    <a:solidFill>
                      <a:srgbClr val="262626"/>
                    </a:solidFill>
                    <a:latin typeface="+mn-ea"/>
                    <a:cs typeface="メイリオ"/>
                  </a:rPr>
                  <a:t>契約</a:t>
                </a:r>
                <a:endParaRPr lang="en-US" altLang="ja-JP" sz="1200" dirty="0">
                  <a:solidFill>
                    <a:srgbClr val="262626"/>
                  </a:solidFill>
                  <a:latin typeface="+mn-ea"/>
                  <a:cs typeface="メイリオ"/>
                </a:endParaRPr>
              </a:p>
            </p:txBody>
          </p:sp>
          <p:cxnSp>
            <p:nvCxnSpPr>
              <p:cNvPr id="133" name="直線コネクタ 132">
                <a:extLst>
                  <a:ext uri="{FF2B5EF4-FFF2-40B4-BE49-F238E27FC236}">
                    <a16:creationId xmlns:a16="http://schemas.microsoft.com/office/drawing/2014/main" id="{E1C3C4A0-6B7C-1743-B75E-A5A4C30EDB1D}"/>
                  </a:ext>
                </a:extLst>
              </p:cNvPr>
              <p:cNvCxnSpPr>
                <a:cxnSpLocks/>
              </p:cNvCxnSpPr>
              <p:nvPr/>
            </p:nvCxnSpPr>
            <p:spPr>
              <a:xfrm flipV="1">
                <a:off x="5956054" y="927549"/>
                <a:ext cx="0" cy="484822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28" name="正方形/長方形 127">
              <a:extLst>
                <a:ext uri="{FF2B5EF4-FFF2-40B4-BE49-F238E27FC236}">
                  <a16:creationId xmlns:a16="http://schemas.microsoft.com/office/drawing/2014/main" id="{62E367C6-9079-BC49-B8C4-D487C581B0F6}"/>
                </a:ext>
              </a:extLst>
            </p:cNvPr>
            <p:cNvSpPr/>
            <p:nvPr/>
          </p:nvSpPr>
          <p:spPr>
            <a:xfrm>
              <a:off x="2275108" y="3773765"/>
              <a:ext cx="353624" cy="883453"/>
            </a:xfrm>
            <a:prstGeom prst="rect">
              <a:avLst/>
            </a:prstGeom>
            <a:solidFill>
              <a:srgbClr val="F0C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A3986382-F9AE-7040-8212-988DB6169E05}"/>
                </a:ext>
              </a:extLst>
            </p:cNvPr>
            <p:cNvSpPr/>
            <p:nvPr/>
          </p:nvSpPr>
          <p:spPr>
            <a:xfrm>
              <a:off x="1921484" y="4340168"/>
              <a:ext cx="353624" cy="31704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3479C68A-BFFD-B141-BA04-7A3C7B76216D}"/>
              </a:ext>
            </a:extLst>
          </p:cNvPr>
          <p:cNvGrpSpPr/>
          <p:nvPr/>
        </p:nvGrpSpPr>
        <p:grpSpPr>
          <a:xfrm>
            <a:off x="1066724" y="4518613"/>
            <a:ext cx="8007620" cy="276999"/>
            <a:chOff x="1066724" y="4518613"/>
            <a:chExt cx="8007620" cy="276999"/>
          </a:xfrm>
        </p:grpSpPr>
        <p:cxnSp>
          <p:nvCxnSpPr>
            <p:cNvPr id="38" name="直線矢印コネクタ 5">
              <a:extLst>
                <a:ext uri="{FF2B5EF4-FFF2-40B4-BE49-F238E27FC236}">
                  <a16:creationId xmlns:a16="http://schemas.microsoft.com/office/drawing/2014/main" id="{0C10862C-97B9-804C-9781-06C376B37EFF}"/>
                </a:ext>
              </a:extLst>
            </p:cNvPr>
            <p:cNvCxnSpPr>
              <a:cxnSpLocks/>
            </p:cNvCxnSpPr>
            <p:nvPr/>
          </p:nvCxnSpPr>
          <p:spPr>
            <a:xfrm>
              <a:off x="1344577" y="4657251"/>
              <a:ext cx="7729767" cy="0"/>
            </a:xfrm>
            <a:prstGeom prst="straightConnector1">
              <a:avLst/>
            </a:prstGeom>
            <a:ln w="285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5" name="テキスト ボックス 124">
              <a:extLst>
                <a:ext uri="{FF2B5EF4-FFF2-40B4-BE49-F238E27FC236}">
                  <a16:creationId xmlns:a16="http://schemas.microsoft.com/office/drawing/2014/main" id="{18BC35C5-E3A6-4049-8755-E16DCB2A9043}"/>
                </a:ext>
              </a:extLst>
            </p:cNvPr>
            <p:cNvSpPr txBox="1"/>
            <p:nvPr/>
          </p:nvSpPr>
          <p:spPr>
            <a:xfrm>
              <a:off x="1066724" y="4518613"/>
              <a:ext cx="269625" cy="276999"/>
            </a:xfrm>
            <a:prstGeom prst="rect">
              <a:avLst/>
            </a:prstGeom>
            <a:noFill/>
          </p:spPr>
          <p:txBody>
            <a:bodyPr vert="horz" wrap="none" rtlCol="0" anchor="ctr">
              <a:spAutoFit/>
            </a:bodyPr>
            <a:lstStyle/>
            <a:p>
              <a:pPr algn="r"/>
              <a:r>
                <a:rPr lang="en-US" altLang="ja-JP" sz="1200" dirty="0">
                  <a:solidFill>
                    <a:srgbClr val="262626"/>
                  </a:solidFill>
                  <a:latin typeface="+mn-ea"/>
                  <a:cs typeface="メイリオ"/>
                </a:rPr>
                <a:t>0</a:t>
              </a:r>
            </a:p>
          </p:txBody>
        </p:sp>
      </p:grpSp>
    </p:spTree>
    <p:extLst>
      <p:ext uri="{BB962C8B-B14F-4D97-AF65-F5344CB8AC3E}">
        <p14:creationId xmlns:p14="http://schemas.microsoft.com/office/powerpoint/2010/main" val="271247766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13625</TotalTime>
  <Words>9132</Words>
  <Application>Microsoft Office PowerPoint</Application>
  <PresentationFormat>A4 210 x 297 mm</PresentationFormat>
  <Paragraphs>1407</Paragraphs>
  <Slides>92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92</vt:i4>
      </vt:variant>
    </vt:vector>
  </HeadingPairs>
  <TitlesOfParts>
    <vt:vector size="98" baseType="lpstr">
      <vt:lpstr>Hiragino Kaku Gothic Pro W3</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宮田 匠</dc:creator>
  <cp:lastModifiedBy>k hata</cp:lastModifiedBy>
  <cp:revision>303</cp:revision>
  <cp:lastPrinted>2019-09-26T12:49:35Z</cp:lastPrinted>
  <dcterms:created xsi:type="dcterms:W3CDTF">2019-09-17T08:45:04Z</dcterms:created>
  <dcterms:modified xsi:type="dcterms:W3CDTF">2019-10-01T23:59:02Z</dcterms:modified>
</cp:coreProperties>
</file>