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65" r:id="rId5"/>
    <p:sldId id="267" r:id="rId6"/>
    <p:sldId id="275" r:id="rId7"/>
    <p:sldId id="276" r:id="rId8"/>
    <p:sldId id="271" r:id="rId9"/>
    <p:sldId id="272" r:id="rId10"/>
    <p:sldId id="273" r:id="rId11"/>
    <p:sldId id="274" r:id="rId12"/>
    <p:sldId id="269" r:id="rId13"/>
    <p:sldId id="259" r:id="rId1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2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2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2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2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LORA</a:t>
            </a:r>
            <a:br>
              <a:rPr lang="en-US" altLang="ko-KR" dirty="0"/>
            </a:br>
            <a:r>
              <a:rPr lang="en-US" altLang="ko-KR" dirty="0"/>
              <a:t>Low-Rank Adaptation Of LLM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장원준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2765822" cy="586280"/>
          </a:xfrm>
        </p:spPr>
        <p:txBody>
          <a:bodyPr/>
          <a:lstStyle/>
          <a:p>
            <a:r>
              <a:rPr lang="en-US" altLang="ko-KR" sz="3200" dirty="0">
                <a:latin typeface="+mj-lt"/>
              </a:rPr>
              <a:t>Benefits of using </a:t>
            </a:r>
            <a:r>
              <a:rPr lang="en-US" altLang="ko-KR" sz="3200" dirty="0" err="1">
                <a:latin typeface="+mj-lt"/>
              </a:rPr>
              <a:t>LoRA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5188096" cy="2357234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Reduction of checkpoints sizes</a:t>
            </a:r>
          </a:p>
          <a:p>
            <a:pPr lvl="1"/>
            <a:r>
              <a:rPr lang="en-US" altLang="ko-KR" sz="2400" dirty="0" err="1">
                <a:latin typeface="+mj-lt"/>
              </a:rPr>
              <a:t>LoRA</a:t>
            </a:r>
            <a:r>
              <a:rPr lang="en-US" altLang="ko-KR" sz="2400" dirty="0">
                <a:latin typeface="+mj-lt"/>
              </a:rPr>
              <a:t> leads to smaller checkpoints</a:t>
            </a:r>
          </a:p>
          <a:p>
            <a:pPr lvl="1"/>
            <a:r>
              <a:rPr lang="en-US" altLang="ko-KR" sz="2400" dirty="0">
                <a:latin typeface="+mj-lt"/>
              </a:rPr>
              <a:t>Ex) Full-finetuning : 175,000,000,000 trainable parameters, 1TB / checkpoint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     </a:t>
            </a:r>
            <a:r>
              <a:rPr lang="en-US" altLang="ko-KR" sz="2400" dirty="0" err="1">
                <a:latin typeface="+mj-lt"/>
              </a:rPr>
              <a:t>LoRA</a:t>
            </a:r>
            <a:r>
              <a:rPr lang="en-US" altLang="ko-KR" sz="2400" dirty="0">
                <a:latin typeface="+mj-lt"/>
              </a:rPr>
              <a:t> : 4,700,000 trainable parameters, 25MB / checkpoint</a:t>
            </a:r>
          </a:p>
          <a:p>
            <a:endParaRPr lang="en-US" altLang="ko-KR" sz="100" dirty="0">
              <a:latin typeface="+mj-lt"/>
            </a:endParaRPr>
          </a:p>
          <a:p>
            <a:r>
              <a:rPr lang="en-US" altLang="ko-KR" sz="3600" dirty="0">
                <a:latin typeface="+mj-lt"/>
              </a:rPr>
              <a:t>Doesn’t introduce any inference latency</a:t>
            </a:r>
          </a:p>
          <a:p>
            <a:pPr lvl="1"/>
            <a:r>
              <a:rPr lang="en-US" altLang="ko-KR" sz="2400" dirty="0" err="1">
                <a:latin typeface="+mj-lt"/>
              </a:rPr>
              <a:t>LoRA</a:t>
            </a:r>
            <a:r>
              <a:rPr lang="en-US" altLang="ko-KR" sz="2400" dirty="0">
                <a:latin typeface="+mj-lt"/>
              </a:rPr>
              <a:t> add additional weight to pretrained weights(Original parameters)</a:t>
            </a:r>
          </a:p>
          <a:p>
            <a:pPr lvl="1"/>
            <a:r>
              <a:rPr lang="en-US" altLang="ko-KR" sz="2400" dirty="0">
                <a:latin typeface="+mj-lt"/>
              </a:rPr>
              <a:t>Final Adapted Weight = Pretrained Weight(Original parameters) + Update Weight(Generated by </a:t>
            </a:r>
            <a:r>
              <a:rPr lang="en-US" altLang="ko-KR" sz="2400" dirty="0" err="1">
                <a:latin typeface="+mj-lt"/>
              </a:rPr>
              <a:t>LoRA</a:t>
            </a:r>
            <a:r>
              <a:rPr lang="en-US" altLang="ko-KR" sz="2400" dirty="0">
                <a:latin typeface="+mj-lt"/>
              </a:rPr>
              <a:t>, Reduction of the matrix (r x d))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-&gt; At this moment, There is “NO additional latency” because of the </a:t>
            </a:r>
            <a:r>
              <a:rPr lang="en-US" altLang="ko-KR" sz="2400" dirty="0" err="1">
                <a:latin typeface="+mj-lt"/>
              </a:rPr>
              <a:t>LoRA’s</a:t>
            </a:r>
            <a:r>
              <a:rPr lang="en-US" altLang="ko-KR" sz="2400" dirty="0">
                <a:latin typeface="+mj-lt"/>
              </a:rPr>
              <a:t> simplicity (+ by parallel)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-&gt; Simply just subtracting the updates, We can get original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3583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2765822" cy="586280"/>
          </a:xfrm>
        </p:spPr>
        <p:txBody>
          <a:bodyPr/>
          <a:lstStyle/>
          <a:p>
            <a:r>
              <a:rPr lang="en-US" altLang="ko-KR" sz="3200" dirty="0">
                <a:latin typeface="+mj-lt"/>
              </a:rPr>
              <a:t>Benefits of using </a:t>
            </a:r>
            <a:r>
              <a:rPr lang="en-US" altLang="ko-KR" sz="3200" dirty="0" err="1">
                <a:latin typeface="+mj-lt"/>
              </a:rPr>
              <a:t>LoRA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5188096" cy="2357234"/>
          </a:xfrm>
        </p:spPr>
        <p:txBody>
          <a:bodyPr/>
          <a:lstStyle/>
          <a:p>
            <a:r>
              <a:rPr lang="en-US" altLang="ko-KR" sz="3600" dirty="0">
                <a:latin typeface="+mj-lt"/>
              </a:rPr>
              <a:t>Adapted Weight</a:t>
            </a:r>
          </a:p>
          <a:p>
            <a:pPr lvl="1"/>
            <a:r>
              <a:rPr lang="en-US" altLang="ko-KR" sz="2400" dirty="0">
                <a:latin typeface="+mj-lt"/>
              </a:rPr>
              <a:t>Adapted Weight = Pretrained Weight+ Update Weight</a:t>
            </a:r>
          </a:p>
          <a:p>
            <a:pPr lvl="1"/>
            <a:r>
              <a:rPr lang="en-US" altLang="ko-KR" sz="2400" dirty="0">
                <a:latin typeface="+mj-lt"/>
              </a:rPr>
              <a:t>Pretrained Weight = Original parameters, Update Weight = made by </a:t>
            </a:r>
            <a:r>
              <a:rPr lang="en-US" altLang="ko-KR" sz="2400" dirty="0" err="1">
                <a:latin typeface="+mj-lt"/>
              </a:rPr>
              <a:t>LoRA</a:t>
            </a:r>
            <a:br>
              <a:rPr lang="en-US" altLang="ko-KR" sz="2400" dirty="0">
                <a:latin typeface="+mj-lt"/>
              </a:rPr>
            </a:br>
            <a:endParaRPr lang="en-US" altLang="ko-KR" sz="2400" dirty="0"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8B061E-91CB-1EB6-9A0E-E8DC6C59EE58}"/>
              </a:ext>
            </a:extLst>
          </p:cNvPr>
          <p:cNvGrpSpPr/>
          <p:nvPr/>
        </p:nvGrpSpPr>
        <p:grpSpPr>
          <a:xfrm>
            <a:off x="1340392" y="4615612"/>
            <a:ext cx="14079701" cy="3885434"/>
            <a:chOff x="897062" y="4737789"/>
            <a:chExt cx="14079701" cy="3885434"/>
          </a:xfrm>
        </p:grpSpPr>
        <p:pic>
          <p:nvPicPr>
            <p:cNvPr id="4" name="그림 3" descr="텍스트, 폰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D3E68A26-B756-7EFB-C67C-E6BAFE591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62" y="4737789"/>
              <a:ext cx="4049010" cy="359138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46D99F-27D4-D907-ABDE-3482DB472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9992" y="4798117"/>
              <a:ext cx="4335432" cy="374119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FB790B-4958-EF2C-C95E-65AAA32C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29344" y="4798117"/>
              <a:ext cx="2447419" cy="3825106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F37AD90-F373-0E2C-2822-3C3C7DE7EE8B}"/>
                </a:ext>
              </a:extLst>
            </p:cNvPr>
            <p:cNvSpPr/>
            <p:nvPr/>
          </p:nvSpPr>
          <p:spPr>
            <a:xfrm>
              <a:off x="5292436" y="6179127"/>
              <a:ext cx="900546" cy="84512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C3EEA72-9432-2742-C201-843DBE3073FD}"/>
                </a:ext>
              </a:extLst>
            </p:cNvPr>
            <p:cNvSpPr/>
            <p:nvPr/>
          </p:nvSpPr>
          <p:spPr>
            <a:xfrm>
              <a:off x="11282434" y="6246149"/>
              <a:ext cx="900546" cy="84512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EB9E01-CC0B-8A09-A1EE-F490A9ADA738}"/>
              </a:ext>
            </a:extLst>
          </p:cNvPr>
          <p:cNvSpPr txBox="1"/>
          <p:nvPr/>
        </p:nvSpPr>
        <p:spPr>
          <a:xfrm>
            <a:off x="1340392" y="8690067"/>
            <a:ext cx="14079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</a:rPr>
              <a:t>LoRA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를 정리하자면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, Transfer Learning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에서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Fully Fine-Tuning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을 거치지 않고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Original parameters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Update Weight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을 더해줌으로써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Pretrained model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을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Low rank Fine-Tuning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하는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method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0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Simplification of fine-tuning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5340496" cy="4518543"/>
          </a:xfrm>
        </p:spPr>
        <p:txBody>
          <a:bodyPr/>
          <a:lstStyle/>
          <a:p>
            <a:r>
              <a:rPr lang="en-US" altLang="ko-KR" sz="3600" dirty="0" err="1">
                <a:solidFill>
                  <a:schemeClr val="accent5">
                    <a:lumMod val="50000"/>
                  </a:schemeClr>
                </a:solidFill>
              </a:rPr>
              <a:t>LoRA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</a:rPr>
              <a:t>는 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</a:rPr>
              <a:t>Transfer Learning &amp; Fine-Tuning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</a:rPr>
              <a:t>을 문제점인 너무 많은 파라미터 및 너무 큰 모델의 크기를 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</a:rPr>
              <a:t>Low Rank Fine-Tuning</a:t>
            </a:r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</a:rPr>
              <a:t>으로 해결한 </a:t>
            </a:r>
            <a:r>
              <a:rPr lang="en-US" altLang="ko-KR" sz="3600" dirty="0">
                <a:solidFill>
                  <a:schemeClr val="accent5">
                    <a:lumMod val="50000"/>
                  </a:schemeClr>
                </a:solidFill>
              </a:rPr>
              <a:t>method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최근의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NLP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동향은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The Bigger, The Better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의 동향임을 고려하였을 때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, Fine-Tuning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의 경량화는 매우 중요하고 유익한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Task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임을 알 수 있음</a:t>
            </a:r>
            <a:b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-&gt; LLM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을 효율적으로 튜닝할 수 있음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다른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Adapter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류의 기법과 다르게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Additional latency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가 발생하지 않음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</a:rPr>
              <a:t>LoRA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는 대부분의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dense layer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에 적용 가능함 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4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Proposed Method</a:t>
            </a:r>
          </a:p>
          <a:p>
            <a:r>
              <a:rPr lang="en-US" altLang="ko-KR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02496" cy="1442833"/>
          </a:xfrm>
        </p:spPr>
        <p:txBody>
          <a:bodyPr/>
          <a:lstStyle/>
          <a:p>
            <a:r>
              <a:rPr lang="en-US" altLang="ko-KR" sz="3600" dirty="0"/>
              <a:t>BERT, GPT-3</a:t>
            </a:r>
            <a:r>
              <a:rPr lang="ko-KR" altLang="en-US" sz="3600" dirty="0"/>
              <a:t>의 등장으로 집중되는 </a:t>
            </a:r>
            <a:r>
              <a:rPr lang="en-US" altLang="ko-KR" sz="3600" dirty="0"/>
              <a:t>Transfer Learning, Fine-Tuning</a:t>
            </a:r>
          </a:p>
          <a:p>
            <a:pPr lvl="1"/>
            <a:r>
              <a:rPr lang="en-US" altLang="ko-KR" sz="2400" dirty="0"/>
              <a:t>NLP</a:t>
            </a:r>
            <a:r>
              <a:rPr lang="ko-KR" altLang="en-US" sz="2400" dirty="0"/>
              <a:t>의 특징 상 </a:t>
            </a:r>
            <a:r>
              <a:rPr lang="en-US" altLang="ko-KR" sz="2400" dirty="0"/>
              <a:t>training data</a:t>
            </a:r>
            <a:r>
              <a:rPr lang="ko-KR" altLang="en-US" sz="2400" dirty="0"/>
              <a:t>의 부족을 해결하기 위해 </a:t>
            </a:r>
            <a:r>
              <a:rPr lang="en-US" altLang="ko-KR" sz="2400" dirty="0"/>
              <a:t>Fine-Tuning</a:t>
            </a:r>
            <a:r>
              <a:rPr lang="ko-KR" altLang="en-US" sz="2400" dirty="0"/>
              <a:t>을 통한 </a:t>
            </a:r>
            <a:r>
              <a:rPr lang="en-US" altLang="ko-KR" sz="2400" dirty="0"/>
              <a:t>Transfer Learning Model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Task</a:t>
            </a:r>
            <a:r>
              <a:rPr lang="ko-KR" altLang="en-US" sz="2400" dirty="0"/>
              <a:t>들이 많아지고 매우 좋은 성능을 보이고 있음</a:t>
            </a:r>
            <a:endParaRPr lang="en-US" altLang="ko-KR" sz="2400" dirty="0"/>
          </a:p>
          <a:p>
            <a:pPr lvl="1"/>
            <a:r>
              <a:rPr lang="en-US" altLang="ko-KR" sz="2400" dirty="0"/>
              <a:t>Transfer Learning</a:t>
            </a:r>
            <a:r>
              <a:rPr lang="ko-KR" altLang="en-US" sz="2400" dirty="0"/>
              <a:t>의 장점은 위처럼 성능이 좋고 다양한 </a:t>
            </a:r>
            <a:r>
              <a:rPr lang="en-US" altLang="ko-KR" sz="2400" dirty="0"/>
              <a:t>Task</a:t>
            </a:r>
            <a:r>
              <a:rPr lang="ko-KR" altLang="en-US" sz="2400" dirty="0"/>
              <a:t>에 활용이 가능하지만</a:t>
            </a:r>
            <a:br>
              <a:rPr lang="en-US" altLang="ko-KR" sz="2400" dirty="0"/>
            </a:br>
            <a:r>
              <a:rPr lang="en-US" altLang="ko-KR" sz="2400" dirty="0"/>
              <a:t>Model</a:t>
            </a:r>
            <a:r>
              <a:rPr lang="ko-KR" altLang="en-US" sz="2400" dirty="0"/>
              <a:t>의 크기가 너무 크고 무겁다는 단점이 존재함 </a:t>
            </a:r>
            <a:r>
              <a:rPr lang="en-US" altLang="ko-KR" sz="2400" dirty="0"/>
              <a:t>(Parameter</a:t>
            </a:r>
            <a:r>
              <a:rPr lang="ko-KR" altLang="en-US" sz="2400" dirty="0"/>
              <a:t>의 수가 너무 많음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-&gt; “Full Fine-Tuning is prohibitively expensive”</a:t>
            </a:r>
          </a:p>
          <a:p>
            <a:pPr lvl="1"/>
            <a:r>
              <a:rPr lang="ko-KR" altLang="en-US" sz="2400" dirty="0"/>
              <a:t>이러한 문제점을 파악 후 </a:t>
            </a:r>
            <a:r>
              <a:rPr lang="en-US" altLang="ko-KR" sz="2400" dirty="0"/>
              <a:t>Fine-Tuning</a:t>
            </a:r>
            <a:r>
              <a:rPr lang="ko-KR" altLang="en-US" sz="2400" dirty="0"/>
              <a:t>을 일반화하기 위해 생기는 질문</a:t>
            </a:r>
            <a:br>
              <a:rPr lang="en-US" altLang="ko-KR" sz="2400" dirty="0"/>
            </a:br>
            <a:r>
              <a:rPr lang="en-US" altLang="ko-KR" sz="2400" dirty="0"/>
              <a:t>1. Do we need to fine-tune all the parameters?</a:t>
            </a:r>
            <a:br>
              <a:rPr lang="en-US" altLang="ko-KR" sz="2400" dirty="0"/>
            </a:br>
            <a:r>
              <a:rPr lang="en-US" altLang="ko-KR" sz="2400" dirty="0"/>
              <a:t>2. How expensive should the matrix updates be? (matrix rank</a:t>
            </a:r>
            <a:r>
              <a:rPr lang="ko-KR" altLang="en-US" sz="2400" dirty="0"/>
              <a:t>에 대한 관점에서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-&gt; Model</a:t>
            </a:r>
            <a:r>
              <a:rPr lang="ko-KR" altLang="en-US" sz="2400" dirty="0"/>
              <a:t>의 </a:t>
            </a:r>
            <a:r>
              <a:rPr lang="en-US" altLang="ko-KR" sz="2400" dirty="0"/>
              <a:t>rank</a:t>
            </a:r>
            <a:r>
              <a:rPr lang="ko-KR" altLang="en-US" sz="2400" dirty="0"/>
              <a:t>를 조정해서</a:t>
            </a:r>
            <a:r>
              <a:rPr lang="en-US" altLang="ko-KR" sz="2400" dirty="0"/>
              <a:t>(</a:t>
            </a:r>
            <a:r>
              <a:rPr lang="ko-KR" altLang="en-US" sz="2400" dirty="0"/>
              <a:t>축소해서</a:t>
            </a:r>
            <a:r>
              <a:rPr lang="en-US" altLang="ko-KR" sz="2400" dirty="0"/>
              <a:t>) fine-tuning</a:t>
            </a:r>
            <a:r>
              <a:rPr lang="ko-KR" altLang="en-US" sz="2400" dirty="0"/>
              <a:t>을 경량화하자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610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Why LORA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02496" cy="4823343"/>
          </a:xfrm>
        </p:spPr>
        <p:txBody>
          <a:bodyPr/>
          <a:lstStyle/>
          <a:p>
            <a:r>
              <a:rPr lang="en-US" altLang="ko-KR" dirty="0" err="1"/>
              <a:t>LoRA</a:t>
            </a:r>
            <a:r>
              <a:rPr lang="en-US" altLang="ko-KR" dirty="0"/>
              <a:t> – Low-Rank Adaptation Of LLM</a:t>
            </a:r>
          </a:p>
          <a:p>
            <a:pPr lvl="1"/>
            <a:r>
              <a:rPr lang="ko-KR" altLang="en-US" sz="2400" dirty="0"/>
              <a:t>뜻을 해석해보자면 </a:t>
            </a:r>
            <a:r>
              <a:rPr lang="ko-KR" altLang="en-US" sz="2400" b="1" dirty="0"/>
              <a:t>모델의 </a:t>
            </a:r>
            <a:r>
              <a:rPr lang="en-US" altLang="ko-KR" sz="2400" b="1" dirty="0"/>
              <a:t>Rank</a:t>
            </a:r>
            <a:r>
              <a:rPr lang="ko-KR" altLang="en-US" sz="2400" b="1" dirty="0"/>
              <a:t>를 조정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축소</a:t>
            </a:r>
            <a:r>
              <a:rPr lang="en-US" altLang="ko-KR" sz="2400" b="1" dirty="0"/>
              <a:t>)</a:t>
            </a:r>
            <a:r>
              <a:rPr lang="ko-KR" altLang="en-US" sz="2400" dirty="0"/>
              <a:t>하여 모델의 사이즈를 줄이는 </a:t>
            </a:r>
            <a:r>
              <a:rPr lang="en-US" altLang="ko-KR" sz="2400" dirty="0"/>
              <a:t>method</a:t>
            </a:r>
          </a:p>
          <a:p>
            <a:pPr lvl="1"/>
            <a:r>
              <a:rPr lang="en-US" altLang="ko-KR" sz="2400" dirty="0"/>
              <a:t>“It </a:t>
            </a:r>
            <a:r>
              <a:rPr lang="en-US" altLang="ko-KR" sz="2400" b="1" dirty="0"/>
              <a:t>speeds up training </a:t>
            </a:r>
            <a:r>
              <a:rPr lang="en-US" altLang="ko-KR" sz="2400" dirty="0"/>
              <a:t>and </a:t>
            </a:r>
            <a:r>
              <a:rPr lang="en-US" altLang="ko-KR" sz="2400" b="1" dirty="0"/>
              <a:t>drastically reduces the size of model checkpoints </a:t>
            </a:r>
            <a:r>
              <a:rPr lang="en-US" altLang="ko-KR" sz="2400" dirty="0"/>
              <a:t>by training few parameters compared to the base model while </a:t>
            </a:r>
            <a:r>
              <a:rPr lang="en-US" altLang="ko-KR" sz="2400" b="1" dirty="0"/>
              <a:t>preserving the performance of the full fine-tuning</a:t>
            </a:r>
            <a:r>
              <a:rPr lang="en-US" altLang="ko-KR" sz="2400" dirty="0"/>
              <a:t>”</a:t>
            </a:r>
            <a:br>
              <a:rPr lang="en-US" altLang="ko-KR" dirty="0"/>
            </a:br>
            <a:r>
              <a:rPr lang="en-US" altLang="ko-KR" sz="2400" dirty="0"/>
              <a:t>-&gt; </a:t>
            </a:r>
            <a:r>
              <a:rPr lang="en-US" altLang="ko-KR" sz="2400" dirty="0" err="1"/>
              <a:t>LoRA</a:t>
            </a:r>
            <a:r>
              <a:rPr lang="en-US" altLang="ko-KR" sz="2400" dirty="0"/>
              <a:t> inventor</a:t>
            </a:r>
            <a:r>
              <a:rPr lang="ko-KR" altLang="en-US" sz="2400" dirty="0"/>
              <a:t>가 유튜브에서 직접 한 말</a:t>
            </a:r>
            <a:br>
              <a:rPr lang="en-US" altLang="ko-KR" sz="24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모델의 파라미터 수를 줄이고 체크포인트 수를 줄여 모델의 크기를 줄여 학습 속도를 증가시킴과 동시에 성능을 유지함과 동시에 더 향상 시킴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LoRA</a:t>
            </a:r>
            <a:r>
              <a:rPr lang="ko-KR" altLang="en-US" sz="2400" dirty="0"/>
              <a:t>의 이점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/>
              <a:t>-&gt;SO!! </a:t>
            </a:r>
            <a:r>
              <a:rPr lang="ko-KR" altLang="en-US" sz="2400" dirty="0"/>
              <a:t>어떻게 </a:t>
            </a:r>
            <a:r>
              <a:rPr lang="en-US" altLang="ko-KR" sz="2400" dirty="0"/>
              <a:t>Model</a:t>
            </a:r>
            <a:r>
              <a:rPr lang="ko-KR" altLang="en-US" sz="2400" dirty="0"/>
              <a:t>의 </a:t>
            </a:r>
            <a:r>
              <a:rPr lang="en-US" altLang="ko-KR" sz="2400" dirty="0"/>
              <a:t>rank</a:t>
            </a:r>
            <a:r>
              <a:rPr lang="ko-KR" altLang="en-US" sz="2400" dirty="0"/>
              <a:t>를 조정할 것이고 얼마나 줄일 것인가</a:t>
            </a:r>
            <a:r>
              <a:rPr lang="en-US" altLang="ko-KR" sz="2400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LoRA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</p:spPr>
            <p:txBody>
              <a:bodyPr/>
              <a:lstStyle/>
              <a:p>
                <a:r>
                  <a:rPr lang="en-US" altLang="ko-KR" sz="3600" dirty="0" err="1">
                    <a:latin typeface="+mj-lt"/>
                  </a:rPr>
                  <a:t>LoRA</a:t>
                </a:r>
                <a:r>
                  <a:rPr lang="ko-KR" altLang="en-US" sz="3600" dirty="0">
                    <a:latin typeface="+mj-lt"/>
                  </a:rPr>
                  <a:t>는 </a:t>
                </a:r>
                <a:r>
                  <a:rPr lang="en-US" altLang="ko-KR" sz="3600" dirty="0">
                    <a:latin typeface="+mj-lt"/>
                  </a:rPr>
                  <a:t>Model</a:t>
                </a:r>
                <a:r>
                  <a:rPr lang="ko-KR" altLang="en-US" sz="3600" dirty="0">
                    <a:latin typeface="+mj-lt"/>
                  </a:rPr>
                  <a:t>의 </a:t>
                </a:r>
                <a:r>
                  <a:rPr lang="en-US" altLang="ko-KR" sz="3600" dirty="0">
                    <a:latin typeface="+mj-lt"/>
                  </a:rPr>
                  <a:t>weight matrix</a:t>
                </a:r>
                <a:r>
                  <a:rPr lang="ko-KR" altLang="en-US" sz="3600" dirty="0">
                    <a:latin typeface="+mj-lt"/>
                  </a:rPr>
                  <a:t>의 </a:t>
                </a:r>
                <a:r>
                  <a:rPr lang="en-US" altLang="ko-KR" sz="3600" dirty="0">
                    <a:latin typeface="+mj-lt"/>
                  </a:rPr>
                  <a:t>rank</a:t>
                </a:r>
                <a:r>
                  <a:rPr lang="ko-KR" altLang="en-US" sz="3600" dirty="0">
                    <a:latin typeface="+mj-lt"/>
                  </a:rPr>
                  <a:t>를 경량화 하는 </a:t>
                </a:r>
                <a:r>
                  <a:rPr lang="en-US" altLang="ko-KR" sz="3600" dirty="0">
                    <a:latin typeface="+mj-lt"/>
                  </a:rPr>
                  <a:t>method</a:t>
                </a:r>
              </a:p>
              <a:p>
                <a:pPr lvl="1"/>
                <a:r>
                  <a:rPr lang="en-US" altLang="ko-KR" sz="2400" dirty="0" err="1">
                    <a:latin typeface="+mj-lt"/>
                  </a:rPr>
                  <a:t>LoRA</a:t>
                </a:r>
                <a:r>
                  <a:rPr lang="ko-KR" altLang="en-US" sz="2400" dirty="0">
                    <a:latin typeface="+mj-lt"/>
                  </a:rPr>
                  <a:t>는 </a:t>
                </a:r>
                <a:r>
                  <a:rPr lang="en-US" altLang="ko-KR" sz="2400" dirty="0">
                    <a:latin typeface="+mj-lt"/>
                  </a:rPr>
                  <a:t>linear transformation</a:t>
                </a:r>
                <a:r>
                  <a:rPr lang="ko-KR" altLang="en-US" sz="2400" dirty="0">
                    <a:latin typeface="+mj-lt"/>
                  </a:rPr>
                  <a:t>을 통해 </a:t>
                </a:r>
                <a:r>
                  <a:rPr lang="en-US" altLang="ko-KR" sz="2400" dirty="0">
                    <a:latin typeface="+mj-lt"/>
                  </a:rPr>
                  <a:t>Full rank matrix (d x d, weight matrix)</a:t>
                </a:r>
                <a:r>
                  <a:rPr lang="ko-KR" altLang="en-US" sz="2400" dirty="0">
                    <a:latin typeface="+mj-lt"/>
                  </a:rPr>
                  <a:t>를 </a:t>
                </a:r>
                <a:r>
                  <a:rPr lang="en-US" altLang="ko-KR" sz="2400" dirty="0">
                    <a:latin typeface="+mj-lt"/>
                  </a:rPr>
                  <a:t>Low rank matrix (r x r)</a:t>
                </a:r>
                <a:r>
                  <a:rPr lang="ko-KR" altLang="en-US" sz="2400" dirty="0">
                    <a:latin typeface="+mj-lt"/>
                  </a:rPr>
                  <a:t>로 축소 시킴과 동시에 여전히 </a:t>
                </a:r>
                <a:r>
                  <a:rPr lang="en-US" altLang="ko-KR" sz="2400" dirty="0">
                    <a:latin typeface="+mj-lt"/>
                  </a:rPr>
                  <a:t>output dimension</a:t>
                </a:r>
                <a:r>
                  <a:rPr lang="ko-KR" altLang="en-US" sz="2400" dirty="0">
                    <a:latin typeface="+mj-lt"/>
                  </a:rPr>
                  <a:t>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+mj-lt"/>
                  </a:rPr>
                  <a:t> 로 유지시킴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  <a:blipFill>
                <a:blip r:embed="rId3"/>
                <a:stretch>
                  <a:fillRect l="-1188" t="-10593" r="-976" b="-2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63F242-8706-64F7-6AAE-FC3E0567FBBD}"/>
              </a:ext>
            </a:extLst>
          </p:cNvPr>
          <p:cNvGrpSpPr/>
          <p:nvPr/>
        </p:nvGrpSpPr>
        <p:grpSpPr>
          <a:xfrm>
            <a:off x="1274554" y="5138604"/>
            <a:ext cx="9580736" cy="3382955"/>
            <a:chOff x="732979" y="5188700"/>
            <a:chExt cx="9580736" cy="33829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F2A0986-7A54-599B-C095-7ED2045EB4F4}"/>
                </a:ext>
              </a:extLst>
            </p:cNvPr>
            <p:cNvSpPr/>
            <p:nvPr/>
          </p:nvSpPr>
          <p:spPr>
            <a:xfrm>
              <a:off x="732979" y="5687786"/>
              <a:ext cx="446860" cy="202276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056F40-5877-122F-9D65-B8F0E32B0DF5}"/>
                </a:ext>
              </a:extLst>
            </p:cNvPr>
            <p:cNvSpPr/>
            <p:nvPr/>
          </p:nvSpPr>
          <p:spPr>
            <a:xfrm>
              <a:off x="1306499" y="5680860"/>
              <a:ext cx="2062673" cy="202276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69238A-FA12-4A8E-D701-FD2303C6588B}"/>
                </a:ext>
              </a:extLst>
            </p:cNvPr>
            <p:cNvSpPr/>
            <p:nvPr/>
          </p:nvSpPr>
          <p:spPr>
            <a:xfrm>
              <a:off x="3495832" y="5680859"/>
              <a:ext cx="446860" cy="20227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57468E-E611-FC23-6B49-61CA90DA1E86}"/>
                    </a:ext>
                  </a:extLst>
                </p:cNvPr>
                <p:cNvSpPr txBox="1"/>
                <p:nvPr/>
              </p:nvSpPr>
              <p:spPr>
                <a:xfrm>
                  <a:off x="732979" y="5206019"/>
                  <a:ext cx="553293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857468E-E611-FC23-6B49-61CA90DA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79" y="5206019"/>
                  <a:ext cx="553293" cy="3816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710765F-58C8-B2BD-8149-73B34BF20900}"/>
                    </a:ext>
                  </a:extLst>
                </p:cNvPr>
                <p:cNvSpPr txBox="1"/>
                <p:nvPr/>
              </p:nvSpPr>
              <p:spPr>
                <a:xfrm>
                  <a:off x="3442615" y="5188700"/>
                  <a:ext cx="553293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710765F-58C8-B2BD-8149-73B34BF20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615" y="5188700"/>
                  <a:ext cx="553293" cy="3816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7E572-E4ED-2680-223F-4A5FDDE7B6CC}"/>
                </a:ext>
              </a:extLst>
            </p:cNvPr>
            <p:cNvSpPr txBox="1"/>
            <p:nvPr/>
          </p:nvSpPr>
          <p:spPr>
            <a:xfrm>
              <a:off x="2135696" y="6521555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W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25F1B7-659D-E249-7AEF-245CCAF872A8}"/>
                </a:ext>
              </a:extLst>
            </p:cNvPr>
            <p:cNvSpPr/>
            <p:nvPr/>
          </p:nvSpPr>
          <p:spPr>
            <a:xfrm>
              <a:off x="5109202" y="5643977"/>
              <a:ext cx="446860" cy="202276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8D38E3-8585-9408-5990-029DB473A60E}"/>
                </a:ext>
              </a:extLst>
            </p:cNvPr>
            <p:cNvSpPr/>
            <p:nvPr/>
          </p:nvSpPr>
          <p:spPr>
            <a:xfrm>
              <a:off x="7872055" y="5637050"/>
              <a:ext cx="446860" cy="20227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D26D8F-16D8-C9C4-4B37-392B6D30FD51}"/>
                    </a:ext>
                  </a:extLst>
                </p:cNvPr>
                <p:cNvSpPr txBox="1"/>
                <p:nvPr/>
              </p:nvSpPr>
              <p:spPr>
                <a:xfrm>
                  <a:off x="6489247" y="5968610"/>
                  <a:ext cx="527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D26D8F-16D8-C9C4-4B37-392B6D30F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247" y="5968610"/>
                  <a:ext cx="5276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9C5D875-6E34-3792-88F4-050856001CD1}"/>
                    </a:ext>
                  </a:extLst>
                </p:cNvPr>
                <p:cNvSpPr txBox="1"/>
                <p:nvPr/>
              </p:nvSpPr>
              <p:spPr>
                <a:xfrm>
                  <a:off x="7872055" y="5255408"/>
                  <a:ext cx="553293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9C5D875-6E34-3792-88F4-050856001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055" y="5255408"/>
                  <a:ext cx="553293" cy="3816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E72DAF81-3897-DFEC-713F-0F4C67AFEEED}"/>
                </a:ext>
              </a:extLst>
            </p:cNvPr>
            <p:cNvSpPr/>
            <p:nvPr/>
          </p:nvSpPr>
          <p:spPr>
            <a:xfrm rot="5400000">
              <a:off x="5078095" y="6317654"/>
              <a:ext cx="2047008" cy="651163"/>
            </a:xfrm>
            <a:prstGeom prst="trapezoid">
              <a:avLst>
                <a:gd name="adj" fmla="val 1101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63B9D61C-F8F9-6D46-0D7E-7C92F1B6DA13}"/>
                </a:ext>
              </a:extLst>
            </p:cNvPr>
            <p:cNvSpPr/>
            <p:nvPr/>
          </p:nvSpPr>
          <p:spPr>
            <a:xfrm rot="16200000">
              <a:off x="6303014" y="6300337"/>
              <a:ext cx="2047008" cy="651163"/>
            </a:xfrm>
            <a:prstGeom prst="trapezoid">
              <a:avLst>
                <a:gd name="adj" fmla="val 1101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8B4F389-475C-BCA6-72F7-DA1A05278EEE}"/>
                </a:ext>
              </a:extLst>
            </p:cNvPr>
            <p:cNvSpPr/>
            <p:nvPr/>
          </p:nvSpPr>
          <p:spPr>
            <a:xfrm>
              <a:off x="6536944" y="6337942"/>
              <a:ext cx="327674" cy="61058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B66C92-B943-5879-47E9-B82BC386BE6D}"/>
                </a:ext>
              </a:extLst>
            </p:cNvPr>
            <p:cNvSpPr txBox="1"/>
            <p:nvPr/>
          </p:nvSpPr>
          <p:spPr>
            <a:xfrm>
              <a:off x="5913115" y="644125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237C9-24AD-8BC9-483D-A39F3097E864}"/>
                </a:ext>
              </a:extLst>
            </p:cNvPr>
            <p:cNvSpPr txBox="1"/>
            <p:nvPr/>
          </p:nvSpPr>
          <p:spPr>
            <a:xfrm>
              <a:off x="7166859" y="646243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40308D3-15A1-1285-A545-48D037C1C860}"/>
                    </a:ext>
                  </a:extLst>
                </p:cNvPr>
                <p:cNvSpPr txBox="1"/>
                <p:nvPr/>
              </p:nvSpPr>
              <p:spPr>
                <a:xfrm>
                  <a:off x="5109202" y="5255407"/>
                  <a:ext cx="553293" cy="3816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40308D3-15A1-1285-A545-48D037C1C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202" y="5255407"/>
                  <a:ext cx="553293" cy="3816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F6E25F-91FE-26CF-1940-334AD26E805A}"/>
                </a:ext>
              </a:extLst>
            </p:cNvPr>
            <p:cNvSpPr txBox="1"/>
            <p:nvPr/>
          </p:nvSpPr>
          <p:spPr>
            <a:xfrm>
              <a:off x="1276955" y="7925324"/>
              <a:ext cx="23519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Full rank (rank = d)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d x d parameters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FF674-6B63-C986-C256-2A3D2322354E}"/>
                </a:ext>
              </a:extLst>
            </p:cNvPr>
            <p:cNvSpPr txBox="1"/>
            <p:nvPr/>
          </p:nvSpPr>
          <p:spPr>
            <a:xfrm>
              <a:off x="5259994" y="7918317"/>
              <a:ext cx="299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Low rank (rank = r &lt;&lt; d)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2 x d x r parameters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16D54F-C10E-52D6-6607-292C06C15184}"/>
                </a:ext>
              </a:extLst>
            </p:cNvPr>
            <p:cNvSpPr txBox="1"/>
            <p:nvPr/>
          </p:nvSpPr>
          <p:spPr>
            <a:xfrm>
              <a:off x="8538870" y="5506945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A : d x r matrix</a:t>
              </a:r>
            </a:p>
            <a:p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B : r x d matrix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B85FE4-678F-5DA2-C731-D49F1A7E92EB}"/>
              </a:ext>
            </a:extLst>
          </p:cNvPr>
          <p:cNvSpPr txBox="1"/>
          <p:nvPr/>
        </p:nvSpPr>
        <p:spPr>
          <a:xfrm>
            <a:off x="11070050" y="5261711"/>
            <a:ext cx="65808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여기서 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당연히</a:t>
            </a: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! </a:t>
            </a:r>
            <a:r>
              <a:rPr lang="ko-KR" altLang="en-US" sz="2800" dirty="0">
                <a:solidFill>
                  <a:schemeClr val="accent5">
                    <a:lumMod val="50000"/>
                  </a:schemeClr>
                </a:solidFill>
              </a:rPr>
              <a:t>떠올라야 하는 의문점</a:t>
            </a:r>
            <a:endParaRPr lang="en-US" altLang="ko-KR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</a:rPr>
              <a:t>How to choose 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the low rank “r”</a:t>
            </a:r>
          </a:p>
          <a:p>
            <a:pPr marL="342900" indent="-342900">
              <a:buAutoNum type="arabicPeriod"/>
            </a:pPr>
            <a:r>
              <a:rPr lang="en-US" altLang="ko-KR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How to address </a:t>
            </a:r>
            <a:r>
              <a:rPr lang="en-US" altLang="ko-KR" sz="2800" b="1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the learning deficiency</a:t>
            </a:r>
            <a:r>
              <a:rPr lang="en-US" altLang="ko-KR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+mj-lt"/>
              </a:rPr>
              <a:t> from reducing the rank?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40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LoRA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</p:spPr>
            <p:txBody>
              <a:bodyPr/>
              <a:lstStyle/>
              <a:p>
                <a:r>
                  <a:rPr lang="en-US" altLang="ko-KR" sz="3600" dirty="0" err="1">
                    <a:latin typeface="+mj-lt"/>
                  </a:rPr>
                  <a:t>LoRA</a:t>
                </a:r>
                <a:r>
                  <a:rPr lang="ko-KR" altLang="en-US" sz="3600" dirty="0">
                    <a:latin typeface="+mj-lt"/>
                  </a:rPr>
                  <a:t>는 </a:t>
                </a:r>
                <a:r>
                  <a:rPr lang="en-US" altLang="ko-KR" sz="3600" dirty="0">
                    <a:latin typeface="+mj-lt"/>
                  </a:rPr>
                  <a:t>Model</a:t>
                </a:r>
                <a:r>
                  <a:rPr lang="ko-KR" altLang="en-US" sz="3600" dirty="0">
                    <a:latin typeface="+mj-lt"/>
                  </a:rPr>
                  <a:t>의 </a:t>
                </a:r>
                <a:r>
                  <a:rPr lang="en-US" altLang="ko-KR" sz="3600" dirty="0">
                    <a:latin typeface="+mj-lt"/>
                  </a:rPr>
                  <a:t>weight matrix</a:t>
                </a:r>
                <a:r>
                  <a:rPr lang="ko-KR" altLang="en-US" sz="3600" dirty="0">
                    <a:latin typeface="+mj-lt"/>
                  </a:rPr>
                  <a:t>의 </a:t>
                </a:r>
                <a:r>
                  <a:rPr lang="en-US" altLang="ko-KR" sz="3600" dirty="0">
                    <a:latin typeface="+mj-lt"/>
                  </a:rPr>
                  <a:t>rank</a:t>
                </a:r>
                <a:r>
                  <a:rPr lang="ko-KR" altLang="en-US" sz="3600" dirty="0">
                    <a:latin typeface="+mj-lt"/>
                  </a:rPr>
                  <a:t>를 경량화 하는 </a:t>
                </a:r>
                <a:r>
                  <a:rPr lang="en-US" altLang="ko-KR" sz="3600" dirty="0">
                    <a:latin typeface="+mj-lt"/>
                  </a:rPr>
                  <a:t>method</a:t>
                </a:r>
              </a:p>
              <a:p>
                <a:pPr lvl="1"/>
                <a:r>
                  <a:rPr lang="en-US" altLang="ko-KR" sz="2400" dirty="0" err="1">
                    <a:latin typeface="+mj-lt"/>
                  </a:rPr>
                  <a:t>LoRA</a:t>
                </a:r>
                <a:r>
                  <a:rPr lang="ko-KR" altLang="en-US" sz="2400" dirty="0">
                    <a:latin typeface="+mj-lt"/>
                  </a:rPr>
                  <a:t>는 </a:t>
                </a:r>
                <a:r>
                  <a:rPr lang="en-US" altLang="ko-KR" sz="2400" dirty="0">
                    <a:latin typeface="+mj-lt"/>
                  </a:rPr>
                  <a:t>linear transformation</a:t>
                </a:r>
                <a:r>
                  <a:rPr lang="ko-KR" altLang="en-US" sz="2400" dirty="0">
                    <a:latin typeface="+mj-lt"/>
                  </a:rPr>
                  <a:t>을 통해 </a:t>
                </a:r>
                <a:r>
                  <a:rPr lang="en-US" altLang="ko-KR" sz="2400" dirty="0">
                    <a:latin typeface="+mj-lt"/>
                  </a:rPr>
                  <a:t>Full rank matrix ( d x d, weight matrix)</a:t>
                </a:r>
                <a:r>
                  <a:rPr lang="ko-KR" altLang="en-US" sz="2400" dirty="0">
                    <a:latin typeface="+mj-lt"/>
                  </a:rPr>
                  <a:t>를 </a:t>
                </a:r>
                <a:r>
                  <a:rPr lang="en-US" altLang="ko-KR" sz="2400" dirty="0">
                    <a:latin typeface="+mj-lt"/>
                  </a:rPr>
                  <a:t>Low rank matrix (r x r)</a:t>
                </a:r>
                <a:r>
                  <a:rPr lang="ko-KR" altLang="en-US" sz="2400" dirty="0">
                    <a:latin typeface="+mj-lt"/>
                  </a:rPr>
                  <a:t>로 축소 시킴과 동시에 여전히 </a:t>
                </a:r>
                <a:r>
                  <a:rPr lang="en-US" altLang="ko-KR" sz="2400" dirty="0">
                    <a:latin typeface="+mj-lt"/>
                  </a:rPr>
                  <a:t>output dimension</a:t>
                </a:r>
                <a:r>
                  <a:rPr lang="ko-KR" altLang="en-US" sz="2400" dirty="0">
                    <a:latin typeface="+mj-lt"/>
                  </a:rPr>
                  <a:t>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+mj-lt"/>
                  </a:rPr>
                  <a:t> 로 유지시킴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  <a:blipFill>
                <a:blip r:embed="rId3"/>
                <a:stretch>
                  <a:fillRect l="-1188" t="-10593" b="-27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D00B733-44D8-0F57-9EF9-16A473EFE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44" y="5310767"/>
            <a:ext cx="4514117" cy="1237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154F6E-892F-1F59-DB60-6722E010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44" y="7041703"/>
            <a:ext cx="5960938" cy="12891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F56158-4C92-9463-FB36-DBFAE96A43D5}"/>
              </a:ext>
            </a:extLst>
          </p:cNvPr>
          <p:cNvSpPr txBox="1"/>
          <p:nvPr/>
        </p:nvSpPr>
        <p:spPr>
          <a:xfrm>
            <a:off x="786195" y="4976233"/>
            <a:ext cx="658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-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기존의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full fine-tuning objective function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86173-5FC5-0529-40D8-CD330BD0D6E3}"/>
              </a:ext>
            </a:extLst>
          </p:cNvPr>
          <p:cNvSpPr txBox="1"/>
          <p:nvPr/>
        </p:nvSpPr>
        <p:spPr>
          <a:xfrm>
            <a:off x="786194" y="6810870"/>
            <a:ext cx="953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- </a:t>
            </a:r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LoRA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를 통해 경량화 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adaptive fine-tuning objective function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695B5C-78EC-9E38-B934-35A81661EB5D}"/>
                  </a:ext>
                </a:extLst>
              </p:cNvPr>
              <p:cNvSpPr txBox="1"/>
              <p:nvPr/>
            </p:nvSpPr>
            <p:spPr>
              <a:xfrm>
                <a:off x="740440" y="8645507"/>
                <a:ext cx="9535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이때</a:t>
                </a:r>
                <a:r>
                  <a:rPr lang="en-US" altLang="ko-KR" sz="2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altLang="ko-KR" sz="24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 </m:t>
                    </m:r>
                    <m:d>
                      <m:dPr>
                        <m:begChr m:val="|"/>
                        <m:endChr m:val="|"/>
                        <m:ctrlPr>
                          <a:rPr lang="el-GR" altLang="ko-KR" sz="24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 임</a:t>
                </a:r>
                <a:endPara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è"/>
                </a:pPr>
                <a:r>
                  <a:rPr lang="ko-KR" altLang="en-US" sz="2400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이러한 가정을 통해 모델을 경량화 및 최적화 속도를 빠르게 함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695B5C-78EC-9E38-B934-35A81661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0" y="8645507"/>
                <a:ext cx="9535442" cy="830997"/>
              </a:xfrm>
              <a:prstGeom prst="rect">
                <a:avLst/>
              </a:prstGeom>
              <a:blipFill>
                <a:blip r:embed="rId6"/>
                <a:stretch>
                  <a:fillRect l="-958" t="-583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7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LoRA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</p:spPr>
            <p:txBody>
              <a:bodyPr/>
              <a:lstStyle/>
              <a:p>
                <a:r>
                  <a:rPr lang="en-US" altLang="ko-KR" sz="3600" dirty="0">
                    <a:latin typeface="+mj-lt"/>
                  </a:rPr>
                  <a:t>LoRA</a:t>
                </a:r>
                <a:r>
                  <a:rPr lang="ko-KR" altLang="en-US" sz="3600" dirty="0">
                    <a:latin typeface="+mj-lt"/>
                  </a:rPr>
                  <a:t>에서의 </a:t>
                </a:r>
                <a:r>
                  <a:rPr lang="en-US" altLang="ko-KR" sz="3600" dirty="0">
                    <a:latin typeface="+mj-lt"/>
                  </a:rPr>
                  <a:t>h </a:t>
                </a:r>
                <a:r>
                  <a:rPr lang="ko-KR" altLang="en-US" sz="3600" dirty="0">
                    <a:latin typeface="+mj-lt"/>
                  </a:rPr>
                  <a:t>수식</a:t>
                </a:r>
                <a:endParaRPr lang="en-US" altLang="ko-KR" sz="3600" dirty="0">
                  <a:latin typeface="+mj-lt"/>
                </a:endParaRPr>
              </a:p>
              <a:p>
                <a:pPr lvl="1"/>
                <a:r>
                  <a:rPr lang="en-US" altLang="ko-KR" sz="2400" dirty="0">
                    <a:latin typeface="+mj-lt"/>
                  </a:rPr>
                  <a:t>Adaptive </a:t>
                </a:r>
                <a:r>
                  <a:rPr lang="en-US" altLang="ko-KR" sz="2400" dirty="0" err="1">
                    <a:latin typeface="+mj-lt"/>
                  </a:rPr>
                  <a:t>optimzier</a:t>
                </a:r>
                <a:r>
                  <a:rPr lang="ko-KR" altLang="en-US" sz="2400" dirty="0">
                    <a:latin typeface="+mj-lt"/>
                  </a:rPr>
                  <a:t>인 </a:t>
                </a:r>
                <a:r>
                  <a:rPr lang="en-US" altLang="ko-KR" sz="2400" dirty="0" err="1">
                    <a:latin typeface="+mj-lt"/>
                  </a:rPr>
                  <a:t>LoRA</a:t>
                </a:r>
                <a:r>
                  <a:rPr lang="ko-KR" altLang="en-US" sz="2400" dirty="0">
                    <a:latin typeface="+mj-lt"/>
                  </a:rPr>
                  <a:t>가 최종적으로 만들어내는 </a:t>
                </a:r>
                <a:r>
                  <a:rPr lang="en-US" altLang="ko-KR" sz="2400" dirty="0">
                    <a:latin typeface="+mj-lt"/>
                  </a:rPr>
                  <a:t>h</a:t>
                </a:r>
                <a:r>
                  <a:rPr lang="ko-KR" altLang="en-US" sz="2400" dirty="0">
                    <a:latin typeface="+mj-lt"/>
                  </a:rPr>
                  <a:t>를 살펴보자</a:t>
                </a:r>
                <a:br>
                  <a:rPr lang="en-US" altLang="ko-KR" sz="2400" dirty="0">
                    <a:latin typeface="+mj-lt"/>
                  </a:rPr>
                </a:br>
                <a:endParaRPr lang="en-US" altLang="ko-KR" sz="2400" dirty="0">
                  <a:latin typeface="+mj-lt"/>
                </a:endParaRPr>
              </a:p>
              <a:p>
                <a:pPr lvl="1"/>
                <a:r>
                  <a:rPr lang="ko-KR" altLang="en-US" sz="2400" dirty="0">
                    <a:latin typeface="+mj-lt"/>
                  </a:rPr>
                  <a:t>이때</a:t>
                </a:r>
                <a:r>
                  <a:rPr lang="en-US" altLang="ko-KR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pre-trained weight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W</a:t>
                </a:r>
                <a:r>
                  <a:rPr lang="ko-KR" altLang="en-US" sz="2400" dirty="0">
                    <a:latin typeface="+mj-lt"/>
                  </a:rPr>
                  <a:t>는 </a:t>
                </a:r>
                <a:r>
                  <a:rPr lang="en-US" altLang="ko-KR" sz="2400" dirty="0" err="1">
                    <a:latin typeface="+mj-lt"/>
                  </a:rPr>
                  <a:t>LoRA</a:t>
                </a:r>
                <a:r>
                  <a:rPr lang="ko-KR" altLang="en-US" sz="2400" dirty="0">
                    <a:latin typeface="+mj-lt"/>
                  </a:rPr>
                  <a:t>에서 </a:t>
                </a:r>
                <a:r>
                  <a:rPr lang="ko-KR" altLang="en-US" sz="2400" dirty="0" err="1">
                    <a:latin typeface="+mj-lt"/>
                  </a:rPr>
                  <a:t>연산되는</a:t>
                </a:r>
                <a:r>
                  <a:rPr lang="ko-KR" altLang="en-US" sz="2400" dirty="0">
                    <a:latin typeface="+mj-lt"/>
                  </a:rPr>
                  <a:t> 새로운 </a:t>
                </a:r>
                <a:br>
                  <a:rPr lang="en-US" altLang="ko-KR" sz="2400" dirty="0">
                    <a:latin typeface="+mj-lt"/>
                  </a:rPr>
                </a:br>
                <a:r>
                  <a:rPr lang="en-US" altLang="ko-KR" sz="2400" dirty="0">
                    <a:latin typeface="+mj-lt"/>
                  </a:rPr>
                  <a:t>weight matrix (BA, where B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j-lt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j-lt"/>
                  </a:rPr>
                  <a:t>, BA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  <a:blipFill>
                <a:blip r:embed="rId3"/>
                <a:stretch>
                  <a:fillRect l="-1188" t="-10593" b="-108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342A6194-AC62-033A-546C-2A7B7A196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937" y="3139389"/>
            <a:ext cx="4049010" cy="3591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9D3C4B-9A26-302A-C2C7-8489DE78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016" y="4054528"/>
            <a:ext cx="5260994" cy="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6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sz="3200" dirty="0"/>
              <a:t>How to choose the low rank “r”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</p:spPr>
            <p:txBody>
              <a:bodyPr/>
              <a:lstStyle/>
              <a:p>
                <a:r>
                  <a:rPr lang="ko-KR" altLang="en-US" sz="3600" dirty="0">
                    <a:latin typeface="+mj-lt"/>
                  </a:rPr>
                  <a:t>앞에서 본 것처럼 </a:t>
                </a:r>
                <a:r>
                  <a:rPr lang="en-US" altLang="ko-KR" sz="3600" dirty="0">
                    <a:latin typeface="+mj-lt"/>
                  </a:rPr>
                  <a:t>r</a:t>
                </a:r>
                <a:r>
                  <a:rPr lang="ko-KR" altLang="en-US" sz="3600" dirty="0">
                    <a:latin typeface="+mj-lt"/>
                  </a:rPr>
                  <a:t>의 크기는 매우 중요</a:t>
                </a:r>
                <a:endParaRPr lang="en-US" altLang="ko-KR" sz="36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scaled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is a constant in r</a:t>
                </a:r>
                <a:br>
                  <a:rPr lang="en-US" altLang="ko-KR" sz="2400" dirty="0">
                    <a:latin typeface="+mj-lt"/>
                  </a:rPr>
                </a:br>
                <a:r>
                  <a:rPr lang="en-US" altLang="ko-KR" sz="2400" dirty="0">
                    <a:latin typeface="+mj-lt"/>
                  </a:rPr>
                  <a:t>-&gt; Optimizing with Adam, tuning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is roughly the same s tuning the learning rate</a:t>
                </a:r>
                <a:br>
                  <a:rPr lang="en-US" altLang="ko-KR" sz="2400" dirty="0">
                    <a:latin typeface="+mj-lt"/>
                  </a:rPr>
                </a:br>
                <a:r>
                  <a:rPr lang="en-US" altLang="ko-KR" sz="2400" dirty="0">
                    <a:latin typeface="+mj-lt"/>
                  </a:rPr>
                  <a:t>simply set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2400" dirty="0">
                    <a:latin typeface="+mj-lt"/>
                  </a:rPr>
                  <a:t> (we try and do not tune it) </a:t>
                </a:r>
              </a:p>
              <a:p>
                <a:pPr lvl="1"/>
                <a:r>
                  <a:rPr lang="ko-KR" altLang="en-US" sz="2400" dirty="0">
                    <a:latin typeface="+mj-lt"/>
                  </a:rPr>
                  <a:t>즉</a:t>
                </a:r>
                <a:r>
                  <a:rPr lang="en-US" altLang="ko-KR" sz="2400" dirty="0">
                    <a:latin typeface="+mj-lt"/>
                  </a:rPr>
                  <a:t>, Adam</a:t>
                </a:r>
                <a:r>
                  <a:rPr lang="ko-KR" altLang="en-US" sz="2400" dirty="0">
                    <a:latin typeface="+mj-lt"/>
                  </a:rPr>
                  <a:t>의 </a:t>
                </a:r>
                <a:r>
                  <a:rPr lang="en-US" altLang="ko-KR" sz="2400" dirty="0" err="1">
                    <a:latin typeface="+mj-lt"/>
                  </a:rPr>
                  <a:t>lr</a:t>
                </a:r>
                <a:r>
                  <a:rPr lang="en-US" altLang="ko-KR" sz="2400" dirty="0">
                    <a:latin typeface="+mj-lt"/>
                  </a:rPr>
                  <a:t> </a:t>
                </a:r>
                <a:r>
                  <a:rPr lang="ko-KR" altLang="en-US" sz="2400" dirty="0">
                    <a:latin typeface="+mj-lt"/>
                  </a:rPr>
                  <a:t>최적화 방식과 비슷하게 </a:t>
                </a:r>
                <a:r>
                  <a:rPr lang="en-US" altLang="ko-KR" sz="2400" dirty="0">
                    <a:latin typeface="+mj-lt"/>
                  </a:rPr>
                  <a:t>r</a:t>
                </a:r>
                <a:r>
                  <a:rPr lang="ko-KR" altLang="en-US" sz="2400" dirty="0">
                    <a:latin typeface="+mj-lt"/>
                  </a:rPr>
                  <a:t>의 크기를 최적화 함</a:t>
                </a:r>
                <a:endParaRPr lang="en-US" altLang="ko-KR" sz="2400" dirty="0">
                  <a:latin typeface="+mj-lt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DFD8C5-0867-63ED-D121-70AA45BFB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786195" y="2893639"/>
                <a:ext cx="14370678" cy="1442833"/>
              </a:xfrm>
              <a:blipFill>
                <a:blip r:embed="rId3"/>
                <a:stretch>
                  <a:fillRect l="-1188" t="-10593" b="-1194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52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91051" y="1491902"/>
            <a:ext cx="12765822" cy="586280"/>
          </a:xfrm>
        </p:spPr>
        <p:txBody>
          <a:bodyPr/>
          <a:lstStyle/>
          <a:p>
            <a:r>
              <a:rPr lang="en-US" altLang="ko-KR" sz="3200" i="0" dirty="0">
                <a:effectLst/>
                <a:latin typeface="+mj-lt"/>
              </a:rPr>
              <a:t>How to address the learning deficiency from reducing the rank?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4744750" cy="4116761"/>
          </a:xfrm>
        </p:spPr>
        <p:txBody>
          <a:bodyPr/>
          <a:lstStyle/>
          <a:p>
            <a:r>
              <a:rPr lang="ko-KR" altLang="en-US" sz="3600" dirty="0">
                <a:latin typeface="+mj-lt"/>
              </a:rPr>
              <a:t>다양한 </a:t>
            </a:r>
            <a:r>
              <a:rPr lang="en-US" altLang="ko-KR" sz="3600" dirty="0" err="1">
                <a:latin typeface="+mj-lt"/>
              </a:rPr>
              <a:t>LoRA</a:t>
            </a:r>
            <a:r>
              <a:rPr lang="en-US" altLang="ko-KR" sz="3600" dirty="0">
                <a:latin typeface="+mj-lt"/>
              </a:rPr>
              <a:t> Experiment</a:t>
            </a:r>
            <a:endParaRPr lang="en-US" altLang="ko-KR" sz="1200" dirty="0">
              <a:latin typeface="+mj-lt"/>
            </a:endParaRPr>
          </a:p>
          <a:p>
            <a:pPr lvl="1"/>
            <a:r>
              <a:rPr lang="en-US" altLang="ko-KR" sz="2400" dirty="0" err="1">
                <a:latin typeface="+mj-lt"/>
              </a:rPr>
              <a:t>RoBERTa_base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err="1">
                <a:latin typeface="+mj-lt"/>
              </a:rPr>
              <a:t>RoBERTa_large</a:t>
            </a:r>
            <a:r>
              <a:rPr lang="en-US" altLang="ko-KR" sz="2400" dirty="0">
                <a:latin typeface="+mj-lt"/>
              </a:rPr>
              <a:t>, </a:t>
            </a:r>
            <a:r>
              <a:rPr lang="en-US" altLang="ko-KR" sz="2400" dirty="0" err="1">
                <a:latin typeface="+mj-lt"/>
              </a:rPr>
              <a:t>DeBERTa_XXL</a:t>
            </a:r>
            <a:r>
              <a:rPr lang="en-US" altLang="ko-KR" sz="2400" dirty="0">
                <a:latin typeface="+mj-lt"/>
              </a:rPr>
              <a:t>, GPT-2 M, GPT-2 L, GPT-3</a:t>
            </a:r>
            <a:r>
              <a:rPr lang="ko-KR" altLang="en-US" sz="2400" dirty="0">
                <a:latin typeface="+mj-lt"/>
              </a:rPr>
              <a:t>을 여러가지 </a:t>
            </a:r>
            <a:r>
              <a:rPr lang="en-US" altLang="ko-KR" sz="2400" dirty="0">
                <a:latin typeface="+mj-lt"/>
              </a:rPr>
              <a:t>adapter tuning, FT(Fine-Tuning), </a:t>
            </a:r>
            <a:r>
              <a:rPr lang="en-US" altLang="ko-KR" sz="2400" dirty="0" err="1">
                <a:latin typeface="+mj-lt"/>
              </a:rPr>
              <a:t>BitFit</a:t>
            </a:r>
            <a:r>
              <a:rPr lang="en-US" altLang="ko-KR" sz="2400" dirty="0">
                <a:latin typeface="+mj-lt"/>
              </a:rPr>
              <a:t> </a:t>
            </a:r>
            <a:r>
              <a:rPr lang="ko-KR" altLang="en-US" sz="2400" dirty="0">
                <a:latin typeface="+mj-lt"/>
              </a:rPr>
              <a:t>등 많은 방식들과 비교해봤지만 </a:t>
            </a:r>
            <a:r>
              <a:rPr lang="en-US" altLang="ko-KR" sz="2400" dirty="0" err="1">
                <a:latin typeface="+mj-lt"/>
              </a:rPr>
              <a:t>LoRA</a:t>
            </a:r>
            <a:r>
              <a:rPr lang="ko-KR" altLang="en-US" sz="2400" dirty="0">
                <a:latin typeface="+mj-lt"/>
              </a:rPr>
              <a:t>가 </a:t>
            </a:r>
            <a:r>
              <a:rPr lang="en-US" altLang="ko-KR" sz="2400" dirty="0">
                <a:latin typeface="+mj-lt"/>
              </a:rPr>
              <a:t>Trainable Parameters </a:t>
            </a:r>
            <a:r>
              <a:rPr lang="ko-KR" altLang="en-US" sz="2400" dirty="0">
                <a:latin typeface="+mj-lt"/>
              </a:rPr>
              <a:t>수를 현저히 많이 줄임과 동시에 성능이 많이 저하되지 않고 오히려 더 좋은 성능을 보였음</a:t>
            </a:r>
            <a:br>
              <a:rPr lang="en-US" altLang="ko-KR" sz="2400" dirty="0">
                <a:latin typeface="+mj-lt"/>
              </a:rPr>
            </a:br>
            <a:r>
              <a:rPr lang="en-US" altLang="ko-KR" sz="2400" dirty="0">
                <a:latin typeface="+mj-lt"/>
              </a:rPr>
              <a:t>-&gt; </a:t>
            </a:r>
            <a:r>
              <a:rPr lang="en-US" altLang="ko-KR" sz="2400" dirty="0" err="1">
                <a:latin typeface="+mj-lt"/>
              </a:rPr>
              <a:t>LoRA</a:t>
            </a:r>
            <a:r>
              <a:rPr lang="ko-KR" altLang="en-US" sz="2400" dirty="0">
                <a:latin typeface="+mj-lt"/>
              </a:rPr>
              <a:t>는 </a:t>
            </a:r>
            <a:r>
              <a:rPr lang="en-US" altLang="ko-KR" sz="2400" dirty="0">
                <a:latin typeface="+mj-lt"/>
              </a:rPr>
              <a:t>rank reductio</a:t>
            </a:r>
            <a:r>
              <a:rPr lang="ko-KR" altLang="en-US" sz="2400" dirty="0">
                <a:latin typeface="+mj-lt"/>
              </a:rPr>
              <a:t>을 활용하여 경량화 하였지만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경량화 과정에서 성능이 저하되지는 않았음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24212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946</Words>
  <Application>Microsoft Office PowerPoint</Application>
  <PresentationFormat>사용자 지정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a고딕13</vt:lpstr>
      <vt:lpstr>HY헤드라인M</vt:lpstr>
      <vt:lpstr>맑은 고딕</vt:lpstr>
      <vt:lpstr>아리따-돋움(TTF)-Bold</vt:lpstr>
      <vt:lpstr>아리따-돋움(TTF)-SemiBold</vt:lpstr>
      <vt:lpstr>Arial</vt:lpstr>
      <vt:lpstr>Cambria Math</vt:lpstr>
      <vt:lpstr>Wingdings</vt:lpstr>
      <vt:lpstr>디자인 사용자 지정</vt:lpstr>
      <vt:lpstr>LORA Low-Rank Adaptation Of LLM</vt:lpstr>
      <vt:lpstr>PowerPoint 프레젠테이션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Conclusion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8</cp:revision>
  <dcterms:created xsi:type="dcterms:W3CDTF">2023-03-13T08:39:24Z</dcterms:created>
  <dcterms:modified xsi:type="dcterms:W3CDTF">2024-01-29T04:18:10Z</dcterms:modified>
</cp:coreProperties>
</file>