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74" r:id="rId5"/>
    <p:sldId id="278" r:id="rId6"/>
    <p:sldId id="277" r:id="rId7"/>
    <p:sldId id="258" r:id="rId8"/>
    <p:sldId id="283" r:id="rId9"/>
    <p:sldId id="281" r:id="rId10"/>
    <p:sldId id="269" r:id="rId11"/>
    <p:sldId id="279" r:id="rId12"/>
    <p:sldId id="280" r:id="rId13"/>
    <p:sldId id="268" r:id="rId14"/>
    <p:sldId id="270" r:id="rId15"/>
    <p:sldId id="267" r:id="rId16"/>
    <p:sldId id="276" r:id="rId17"/>
    <p:sldId id="273" r:id="rId18"/>
    <p:sldId id="282" r:id="rId19"/>
    <p:sldId id="275" r:id="rId20"/>
    <p:sldId id="285" r:id="rId21"/>
    <p:sldId id="271" r:id="rId22"/>
    <p:sldId id="284" r:id="rId23"/>
    <p:sldId id="286" r:id="rId24"/>
    <p:sldId id="287" r:id="rId25"/>
    <p:sldId id="272" r:id="rId26"/>
    <p:sldId id="259" r:id="rId2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Baseline</c:v>
                </c:pt>
                <c:pt idx="1">
                  <c:v>RNN</c:v>
                </c:pt>
                <c:pt idx="2">
                  <c:v>CSLM+RNN</c:v>
                </c:pt>
                <c:pt idx="3">
                  <c:v>CSLM+RNN+WP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30.64</c:v>
                </c:pt>
                <c:pt idx="1">
                  <c:v>31.2</c:v>
                </c:pt>
                <c:pt idx="2">
                  <c:v>31.48</c:v>
                </c:pt>
                <c:pt idx="3">
                  <c:v>31.5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E-497A-A589-0F2AD7C1E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Baseline</c:v>
                </c:pt>
                <c:pt idx="1">
                  <c:v>RNN</c:v>
                </c:pt>
                <c:pt idx="2">
                  <c:v>CSLM+RNN</c:v>
                </c:pt>
                <c:pt idx="3">
                  <c:v>CSLM+RNN+WP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33.299999999999997</c:v>
                </c:pt>
                <c:pt idx="1">
                  <c:v>33.869999999999997</c:v>
                </c:pt>
                <c:pt idx="2">
                  <c:v>34.64</c:v>
                </c:pt>
                <c:pt idx="3">
                  <c:v>34.54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FE-497A-A589-0F2AD7C1E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985359"/>
        <c:axId val="1968411791"/>
      </c:barChart>
      <c:catAx>
        <c:axId val="199898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411791"/>
        <c:crosses val="autoZero"/>
        <c:auto val="1"/>
        <c:lblAlgn val="ctr"/>
        <c:lblOffset val="100"/>
        <c:noMultiLvlLbl val="0"/>
      </c:catAx>
      <c:valAx>
        <c:axId val="196841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89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5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3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0.png"/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0.png"/><Relationship Id="rId3" Type="http://schemas.openxmlformats.org/officeDocument/2006/relationships/image" Target="../media/image220.png"/><Relationship Id="rId7" Type="http://schemas.openxmlformats.org/officeDocument/2006/relationships/image" Target="../media/image140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11" Type="http://schemas.openxmlformats.org/officeDocument/2006/relationships/image" Target="../media/image120.png"/><Relationship Id="rId5" Type="http://schemas.openxmlformats.org/officeDocument/2006/relationships/image" Target="../media/image131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0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Learning Phrase Representation using RNN Encoder-Decoder for </a:t>
            </a:r>
            <a:r>
              <a:rPr lang="en-US" altLang="ko-KR" sz="4000" dirty="0" err="1"/>
              <a:t>Stistical</a:t>
            </a:r>
            <a:r>
              <a:rPr lang="en-US" altLang="ko-KR" sz="4000" dirty="0"/>
              <a:t> Machine translation (2014)</a:t>
            </a:r>
            <a:endParaRPr lang="ko-KR" altLang="en-US" sz="40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2023-09-06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장원준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03660-A518-655C-A619-0291FA159A4A}"/>
              </a:ext>
            </a:extLst>
          </p:cNvPr>
          <p:cNvSpPr txBox="1"/>
          <p:nvPr/>
        </p:nvSpPr>
        <p:spPr>
          <a:xfrm>
            <a:off x="462326" y="2813464"/>
            <a:ext cx="3394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LSTM cell 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2111AB-FC7C-859B-901A-9A2255CDAA3B}"/>
                  </a:ext>
                </a:extLst>
              </p:cNvPr>
              <p:cNvSpPr txBox="1"/>
              <p:nvPr/>
            </p:nvSpPr>
            <p:spPr>
              <a:xfrm>
                <a:off x="11760797" y="2685625"/>
                <a:ext cx="5861153" cy="530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ea typeface="바탕체" panose="02030609000101010101" pitchFamily="17" charset="-127"/>
                  </a:rPr>
                  <a:t>①</a:t>
                </a:r>
                <a:r>
                  <a:rPr lang="en-US" altLang="ko-KR" sz="2200" dirty="0">
                    <a:ea typeface="바탕체" panose="02030609000101010101" pitchFamily="17" charset="-127"/>
                  </a:rPr>
                  <a:t> : forget mechanism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바탕체" panose="02030609000101010101" pitchFamily="17" charset="-127"/>
                  </a:rPr>
                  <a:t>)</a:t>
                </a:r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-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200" b="1" dirty="0"/>
                  <a:t> </a:t>
                </a:r>
                <a:r>
                  <a:rPr lang="ko-KR" altLang="en-US" sz="2200" b="1" dirty="0" err="1"/>
                  <a:t>출력값은</a:t>
                </a:r>
                <a:r>
                  <a:rPr lang="ko-KR" altLang="en-US" sz="2200" b="1" dirty="0"/>
                  <a:t> </a:t>
                </a:r>
                <a:r>
                  <a:rPr lang="en-US" altLang="ko-KR" sz="2200" b="1" dirty="0"/>
                  <a:t>0~1</a:t>
                </a:r>
                <a:r>
                  <a:rPr lang="ko-KR" altLang="en-US" sz="2200" dirty="0"/>
                  <a:t>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200" dirty="0"/>
                  <a:t> 정보를 얼마나 사용할지 </a:t>
                </a:r>
                <a:r>
                  <a:rPr lang="ko-KR" altLang="en-US" sz="2200" b="1" dirty="0" err="1"/>
                  <a:t>확률값으로</a:t>
                </a:r>
                <a:r>
                  <a:rPr lang="ko-KR" altLang="en-US" sz="2200" b="1" dirty="0"/>
                  <a:t> 출력</a:t>
                </a:r>
                <a:endParaRPr lang="en-US" altLang="ko-KR" sz="2200" b="1" dirty="0"/>
              </a:p>
              <a:p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200" dirty="0"/>
                  <a:t>는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과거의 정보를 잊기 위한 </a:t>
                </a:r>
                <a:r>
                  <a:rPr lang="en-US" altLang="ko-KR" sz="2200" dirty="0"/>
                  <a:t>gate -&gt; </a:t>
                </a:r>
                <a:r>
                  <a:rPr lang="en-US" altLang="ko-KR" sz="2200" b="1" dirty="0"/>
                  <a:t>sigmoid function</a:t>
                </a:r>
                <a:r>
                  <a:rPr lang="ko-KR" altLang="en-US" sz="2200" dirty="0"/>
                  <a:t>으로 </a:t>
                </a:r>
                <a:r>
                  <a:rPr lang="en-US" altLang="ko-KR" sz="2200" dirty="0"/>
                  <a:t>0~1 </a:t>
                </a:r>
                <a:r>
                  <a:rPr lang="ko-KR" altLang="en-US" sz="2200" dirty="0"/>
                  <a:t>값이 출력</a:t>
                </a: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sz="2200" b="1" dirty="0" err="1"/>
                  <a:t>출력값이</a:t>
                </a:r>
                <a:r>
                  <a:rPr lang="ko-KR" altLang="en-US" sz="2200" b="1" dirty="0"/>
                  <a:t> </a:t>
                </a:r>
                <a:r>
                  <a:rPr lang="en-US" altLang="ko-KR" sz="2200" b="1" dirty="0"/>
                  <a:t>0</a:t>
                </a:r>
                <a:r>
                  <a:rPr lang="ko-KR" altLang="en-US" sz="2200" b="1" dirty="0"/>
                  <a:t>이라면 </a:t>
                </a:r>
                <a:r>
                  <a:rPr lang="ko-KR" altLang="en-US" sz="2200" dirty="0"/>
                  <a:t>이전 </a:t>
                </a:r>
                <a:r>
                  <a:rPr lang="ko-KR" altLang="en-US" sz="2200" b="1" dirty="0"/>
                  <a:t>상태의 정보는 잊고</a:t>
                </a:r>
                <a:r>
                  <a:rPr lang="en-US" altLang="ko-KR" sz="2200" dirty="0"/>
                  <a:t>, </a:t>
                </a:r>
                <a:r>
                  <a:rPr lang="en-US" altLang="ko-KR" sz="2200" b="1" dirty="0"/>
                  <a:t>1</a:t>
                </a:r>
                <a:r>
                  <a:rPr lang="ko-KR" altLang="en-US" sz="2200" b="1" dirty="0"/>
                  <a:t>이라면 </a:t>
                </a:r>
                <a:r>
                  <a:rPr lang="ko-KR" altLang="en-US" sz="2200" dirty="0"/>
                  <a:t>이전 상태의 </a:t>
                </a:r>
                <a:r>
                  <a:rPr lang="ko-KR" altLang="en-US" sz="2200" b="1" dirty="0"/>
                  <a:t>정보를 온전히 기억</a:t>
                </a:r>
                <a:r>
                  <a:rPr lang="ko-KR" altLang="en-US" sz="2200" dirty="0"/>
                  <a:t>함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200" b="1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200" b="1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 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2111AB-FC7C-859B-901A-9A2255CDA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797" y="2685625"/>
                <a:ext cx="5861153" cy="5304401"/>
              </a:xfrm>
              <a:prstGeom prst="rect">
                <a:avLst/>
              </a:prstGeom>
              <a:blipFill>
                <a:blip r:embed="rId3"/>
                <a:stretch>
                  <a:fillRect l="-1663" t="-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830EF300-659B-ED57-2EDE-6A7222C0949B}"/>
              </a:ext>
            </a:extLst>
          </p:cNvPr>
          <p:cNvGrpSpPr/>
          <p:nvPr/>
        </p:nvGrpSpPr>
        <p:grpSpPr>
          <a:xfrm>
            <a:off x="464088" y="2674618"/>
            <a:ext cx="11507608" cy="5251309"/>
            <a:chOff x="754167" y="2387932"/>
            <a:chExt cx="18336220" cy="76001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CF75AB-9229-9E6A-DC90-F0460C4FDC81}"/>
                </a:ext>
              </a:extLst>
            </p:cNvPr>
            <p:cNvSpPr/>
            <p:nvPr/>
          </p:nvSpPr>
          <p:spPr>
            <a:xfrm>
              <a:off x="2260521" y="3660918"/>
              <a:ext cx="10155382" cy="497981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순서도: 연결자 67">
                  <a:extLst>
                    <a:ext uri="{FF2B5EF4-FFF2-40B4-BE49-F238E27FC236}">
                      <a16:creationId xmlns:a16="http://schemas.microsoft.com/office/drawing/2014/main" id="{E8935728-80CD-39BD-66C3-BE740BEC0963}"/>
                    </a:ext>
                  </a:extLst>
                </p:cNvPr>
                <p:cNvSpPr/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순서도: 연결자 67">
                  <a:extLst>
                    <a:ext uri="{FF2B5EF4-FFF2-40B4-BE49-F238E27FC236}">
                      <a16:creationId xmlns:a16="http://schemas.microsoft.com/office/drawing/2014/main" id="{E8935728-80CD-39BD-66C3-BE740BEC0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28559C7-93A3-E1C7-2051-D8C8BAE58843}"/>
                    </a:ext>
                  </a:extLst>
                </p:cNvPr>
                <p:cNvSpPr/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28559C7-93A3-E1C7-2051-D8C8BAE58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blipFill>
                  <a:blip r:embed="rId5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2DB3277-7A3E-6819-7EF7-4B66FB72C83F}"/>
                </a:ext>
              </a:extLst>
            </p:cNvPr>
            <p:cNvCxnSpPr>
              <a:stCxn id="68" idx="0"/>
            </p:cNvCxnSpPr>
            <p:nvPr/>
          </p:nvCxnSpPr>
          <p:spPr>
            <a:xfrm flipH="1" flipV="1">
              <a:off x="3169136" y="6823979"/>
              <a:ext cx="1" cy="2121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FCD5C3D-BCE2-57DF-34FA-3B43B7E2BC95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 flipV="1">
              <a:off x="3178917" y="4871598"/>
              <a:ext cx="22084" cy="14246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순서도: 연결자 72">
                  <a:extLst>
                    <a:ext uri="{FF2B5EF4-FFF2-40B4-BE49-F238E27FC236}">
                      <a16:creationId xmlns:a16="http://schemas.microsoft.com/office/drawing/2014/main" id="{46EF4175-19B3-0C69-3943-35A93C043473}"/>
                    </a:ext>
                  </a:extLst>
                </p:cNvPr>
                <p:cNvSpPr/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A1DBE414-70CB-99CF-CFC0-3989725B4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FFF35E6-4B93-6BE9-52B1-57365794C21D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779767" y="4350311"/>
              <a:ext cx="899947" cy="10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D27AE44-82DA-D27B-4FAF-BD3A9E48C2E7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 flipV="1">
              <a:off x="1761758" y="7864962"/>
              <a:ext cx="60741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6D9C576-2554-ADB0-14D8-9523E6F9C6C4}"/>
                </a:ext>
              </a:extLst>
            </p:cNvPr>
            <p:cNvSpPr/>
            <p:nvPr/>
          </p:nvSpPr>
          <p:spPr>
            <a:xfrm>
              <a:off x="7835934" y="7565365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CAB551F9-8CFE-6969-88C3-147D43F5A0C9}"/>
                    </a:ext>
                  </a:extLst>
                </p:cNvPr>
                <p:cNvSpPr/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4155D0AD-4216-FDD1-6BAB-BEA78ED56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B710A70-483E-BE1C-74F0-83F051248755}"/>
                </a:ext>
              </a:extLst>
            </p:cNvPr>
            <p:cNvSpPr/>
            <p:nvPr/>
          </p:nvSpPr>
          <p:spPr>
            <a:xfrm>
              <a:off x="2344793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23ED94B-AB6F-2440-307E-35DB849A16D8}"/>
                    </a:ext>
                  </a:extLst>
                </p:cNvPr>
                <p:cNvSpPr/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23ED94B-AB6F-2440-307E-35DB849A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blipFill>
                  <a:blip r:embed="rId8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A3F2F05B-3A5F-A89A-ACD5-8D27B9324332}"/>
                </a:ext>
              </a:extLst>
            </p:cNvPr>
            <p:cNvCxnSpPr>
              <a:cxnSpLocks/>
              <a:stCxn id="73" idx="6"/>
              <a:endCxn id="107" idx="2"/>
            </p:cNvCxnSpPr>
            <p:nvPr/>
          </p:nvCxnSpPr>
          <p:spPr>
            <a:xfrm>
              <a:off x="3722288" y="4350311"/>
              <a:ext cx="3126931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순서도: 연결자 84">
                  <a:extLst>
                    <a:ext uri="{FF2B5EF4-FFF2-40B4-BE49-F238E27FC236}">
                      <a16:creationId xmlns:a16="http://schemas.microsoft.com/office/drawing/2014/main" id="{7AED1FC5-0043-C4CA-017D-F91CDBED8135}"/>
                    </a:ext>
                  </a:extLst>
                </p:cNvPr>
                <p:cNvSpPr/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순서도: 연결자 28">
                  <a:extLst>
                    <a:ext uri="{FF2B5EF4-FFF2-40B4-BE49-F238E27FC236}">
                      <a16:creationId xmlns:a16="http://schemas.microsoft.com/office/drawing/2014/main" id="{7FD2F358-7DBF-E571-8F7F-903D1D5B3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E04C488-CA0E-D538-4A41-07ED9F8D0CE2}"/>
                </a:ext>
              </a:extLst>
            </p:cNvPr>
            <p:cNvCxnSpPr>
              <a:cxnSpLocks/>
              <a:stCxn id="79" idx="3"/>
              <a:endCxn id="80" idx="2"/>
            </p:cNvCxnSpPr>
            <p:nvPr/>
          </p:nvCxnSpPr>
          <p:spPr>
            <a:xfrm flipV="1">
              <a:off x="9512332" y="7849294"/>
              <a:ext cx="409211" cy="15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262B82E-66DF-A613-CE83-D917F1669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17" y="7849294"/>
              <a:ext cx="2377598" cy="15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489D916-D8B5-1343-2CD2-F0F413E6C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365" y="3383909"/>
              <a:ext cx="0" cy="44799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6BDA711-CBA9-AD84-0917-65FD99726DEB}"/>
                </a:ext>
              </a:extLst>
            </p:cNvPr>
            <p:cNvSpPr/>
            <p:nvPr/>
          </p:nvSpPr>
          <p:spPr>
            <a:xfrm>
              <a:off x="4483540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867F087-5119-2FB2-9C4B-D25696B7F1C5}"/>
                </a:ext>
              </a:extLst>
            </p:cNvPr>
            <p:cNvSpPr/>
            <p:nvPr/>
          </p:nvSpPr>
          <p:spPr>
            <a:xfrm>
              <a:off x="6559195" y="6341247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9115989-2469-BADB-320F-8A1CDB7AD80E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7250121" y="6940440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1858811-F9B9-0A06-EE30-10195D51A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446" y="5800145"/>
              <a:ext cx="9739" cy="597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A9AF1A2D-6D4D-B9CD-1323-39EB6D78C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979" y="6922659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2D2298CF-ACEE-DB87-60DF-ED79EDE374A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318718" y="5427337"/>
              <a:ext cx="1559730" cy="868882"/>
            </a:xfrm>
            <a:prstGeom prst="bentConnector3">
              <a:avLst>
                <a:gd name="adj1" fmla="val -6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FCEB5805-CE82-6370-B213-BA8C5EBCCD16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flipH="1" flipV="1">
              <a:off x="7250121" y="4558563"/>
              <a:ext cx="9739" cy="487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순서도: 연결자 106">
              <a:extLst>
                <a:ext uri="{FF2B5EF4-FFF2-40B4-BE49-F238E27FC236}">
                  <a16:creationId xmlns:a16="http://schemas.microsoft.com/office/drawing/2014/main" id="{7B42CB58-8029-698F-DC3E-622CD15BA43E}"/>
                </a:ext>
              </a:extLst>
            </p:cNvPr>
            <p:cNvSpPr/>
            <p:nvPr/>
          </p:nvSpPr>
          <p:spPr>
            <a:xfrm>
              <a:off x="6849219" y="3973975"/>
              <a:ext cx="762824" cy="762824"/>
            </a:xfrm>
            <a:prstGeom prst="flowChartConnec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A4EBED-CC85-8962-3F2A-CDC2A22FCA42}"/>
                </a:ext>
              </a:extLst>
            </p:cNvPr>
            <p:cNvSpPr/>
            <p:nvPr/>
          </p:nvSpPr>
          <p:spPr>
            <a:xfrm>
              <a:off x="9736126" y="5549781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F2C07F12-F034-85A8-4962-077114C53F58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57" y="4362122"/>
              <a:ext cx="5723058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32F73A4-63BA-846F-FBCD-89F3F82AF8E2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10436790" y="4379544"/>
              <a:ext cx="1" cy="1170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D8E45D17-9F7B-07DC-F7CA-59C51FC4BD1E}"/>
                </a:ext>
              </a:extLst>
            </p:cNvPr>
            <p:cNvCxnSpPr>
              <a:cxnSpLocks/>
              <a:stCxn id="108" idx="2"/>
              <a:endCxn id="80" idx="0"/>
            </p:cNvCxnSpPr>
            <p:nvPr/>
          </p:nvCxnSpPr>
          <p:spPr>
            <a:xfrm>
              <a:off x="10436791" y="6148974"/>
              <a:ext cx="6039" cy="1179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7F3663FA-EBF9-B330-82B3-4FF60AF059BA}"/>
                    </a:ext>
                  </a:extLst>
                </p:cNvPr>
                <p:cNvSpPr/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7F3663FA-EBF9-B330-82B3-4FF60AF05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AAA39DA4-F25B-3D89-966F-9AA51640B2E7}"/>
                    </a:ext>
                  </a:extLst>
                </p:cNvPr>
                <p:cNvSpPr/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AAA39DA4-F25B-3D89-966F-9AA51640B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94B8693-F8A5-EA9F-8D2D-C0CAB276EEEE}"/>
                    </a:ext>
                  </a:extLst>
                </p:cNvPr>
                <p:cNvSpPr txBox="1"/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2500" dirty="0"/>
                    <a:t> </a:t>
                  </a:r>
                  <a:r>
                    <a:rPr lang="en-US" altLang="ko-KR" sz="2500" dirty="0"/>
                    <a:t>: memory cell</a:t>
                  </a:r>
                  <a:endParaRPr lang="ko-KR" altLang="en-US" sz="25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33E196-7529-C359-8543-CE39A656E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blipFill>
                  <a:blip r:embed="rId12"/>
                  <a:stretch>
                    <a:fillRect t="-8861" b="-29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71E914C-122D-ACC6-8B53-415857EC3DF5}"/>
                    </a:ext>
                  </a:extLst>
                </p:cNvPr>
                <p:cNvSpPr txBox="1"/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500" dirty="0"/>
                    <a:t>: hidden state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2DE4CC5-EB7B-17E8-3867-7FF4FB98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blipFill>
                  <a:blip r:embed="rId13"/>
                  <a:stretch>
                    <a:fillRect t="-4762" b="-2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순서도: 연결자 115">
                  <a:extLst>
                    <a:ext uri="{FF2B5EF4-FFF2-40B4-BE49-F238E27FC236}">
                      <a16:creationId xmlns:a16="http://schemas.microsoft.com/office/drawing/2014/main" id="{F2BD0C52-B435-B4AF-D85D-161762EF7C88}"/>
                    </a:ext>
                  </a:extLst>
                </p:cNvPr>
                <p:cNvSpPr/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순서도: 연결자 115">
                  <a:extLst>
                    <a:ext uri="{FF2B5EF4-FFF2-40B4-BE49-F238E27FC236}">
                      <a16:creationId xmlns:a16="http://schemas.microsoft.com/office/drawing/2014/main" id="{F2BD0C52-B435-B4AF-D85D-161762EF7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A7F69E7E-455A-3367-2FE4-48C020E29408}"/>
              </a:ext>
            </a:extLst>
          </p:cNvPr>
          <p:cNvSpPr txBox="1"/>
          <p:nvPr/>
        </p:nvSpPr>
        <p:spPr>
          <a:xfrm>
            <a:off x="2034443" y="4679765"/>
            <a:ext cx="458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①</a:t>
            </a:r>
            <a:endParaRPr lang="ko-KR" altLang="en-US" sz="25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9810AF-810B-5142-4688-56263BF9EE05}"/>
              </a:ext>
            </a:extLst>
          </p:cNvPr>
          <p:cNvSpPr txBox="1"/>
          <p:nvPr/>
        </p:nvSpPr>
        <p:spPr>
          <a:xfrm>
            <a:off x="3709587" y="5883268"/>
            <a:ext cx="4442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②</a:t>
            </a:r>
            <a:endParaRPr lang="ko-KR" altLang="en-US" sz="25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BB2202-4315-FAFC-846F-06CA0E3EA2EB}"/>
              </a:ext>
            </a:extLst>
          </p:cNvPr>
          <p:cNvSpPr txBox="1"/>
          <p:nvPr/>
        </p:nvSpPr>
        <p:spPr>
          <a:xfrm>
            <a:off x="6088131" y="5460598"/>
            <a:ext cx="446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③</a:t>
            </a:r>
            <a:endParaRPr lang="ko-KR" altLang="en-US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EADDA7-B8E9-CEB4-47E4-2DCCCA38C6C9}"/>
                  </a:ext>
                </a:extLst>
              </p:cNvPr>
              <p:cNvSpPr txBox="1"/>
              <p:nvPr/>
            </p:nvSpPr>
            <p:spPr>
              <a:xfrm>
                <a:off x="1462347" y="4679765"/>
                <a:ext cx="488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EADDA7-B8E9-CEB4-47E4-2DCCCA38C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47" y="4679765"/>
                <a:ext cx="488738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80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03660-A518-655C-A619-0291FA159A4A}"/>
              </a:ext>
            </a:extLst>
          </p:cNvPr>
          <p:cNvSpPr txBox="1"/>
          <p:nvPr/>
        </p:nvSpPr>
        <p:spPr>
          <a:xfrm>
            <a:off x="462326" y="2813464"/>
            <a:ext cx="3394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LSTM cell 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7EAA1B-9865-28C6-61AE-927500ED33DD}"/>
                  </a:ext>
                </a:extLst>
              </p:cNvPr>
              <p:cNvSpPr txBox="1"/>
              <p:nvPr/>
            </p:nvSpPr>
            <p:spPr>
              <a:xfrm>
                <a:off x="11760797" y="2737687"/>
                <a:ext cx="5861153" cy="453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latin typeface="+mn-ea"/>
                  </a:rPr>
                  <a:t>②</a:t>
                </a:r>
                <a:r>
                  <a:rPr lang="en-US" altLang="ko-KR" sz="2200" dirty="0">
                    <a:latin typeface="+mn-ea"/>
                  </a:rPr>
                  <a:t> : input mechanism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)</a:t>
                </a:r>
              </a:p>
              <a:p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200" b="1" dirty="0" err="1">
                    <a:latin typeface="+mn-ea"/>
                  </a:rPr>
                  <a:t>tanh,sigmoid</a:t>
                </a:r>
                <a:r>
                  <a:rPr lang="en-US" altLang="ko-KR" sz="2200" b="1" dirty="0">
                    <a:latin typeface="+mn-ea"/>
                  </a:rPr>
                  <a:t> function</a:t>
                </a:r>
                <a:r>
                  <a:rPr lang="ko-KR" altLang="en-US" sz="2200" dirty="0">
                    <a:latin typeface="+mn-ea"/>
                  </a:rPr>
                  <a:t>을 지나면서 새로운 </a:t>
                </a:r>
                <a:r>
                  <a:rPr lang="en-US" altLang="ko-KR" sz="2200" dirty="0">
                    <a:latin typeface="+mn-ea"/>
                  </a:rPr>
                  <a:t>input </a:t>
                </a:r>
                <a:r>
                  <a:rPr lang="ko-KR" altLang="en-US" sz="2200" dirty="0">
                    <a:latin typeface="+mn-ea"/>
                  </a:rPr>
                  <a:t>값으로 바뀜</a:t>
                </a:r>
                <a:r>
                  <a:rPr lang="en-US" altLang="ko-KR" sz="2200" dirty="0">
                    <a:latin typeface="+mn-ea"/>
                  </a:rPr>
                  <a:t>. Forget mechanism</a:t>
                </a:r>
                <a:r>
                  <a:rPr lang="ko-KR" altLang="en-US" sz="2200" dirty="0">
                    <a:latin typeface="+mn-ea"/>
                  </a:rPr>
                  <a:t>을 지난 </a:t>
                </a:r>
                <a:r>
                  <a:rPr lang="en-US" altLang="ko-KR" sz="2200" dirty="0">
                    <a:latin typeface="+mn-ea"/>
                  </a:rPr>
                  <a:t>memory cell</a:t>
                </a:r>
                <a:r>
                  <a:rPr lang="ko-KR" altLang="en-US" sz="2200" dirty="0">
                    <a:latin typeface="+mn-ea"/>
                  </a:rPr>
                  <a:t>과 더함</a:t>
                </a: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200" dirty="0">
                    <a:latin typeface="+mn-ea"/>
                  </a:rPr>
                  <a:t>는 현재 정보를 기억하기 위한 </a:t>
                </a:r>
                <a:r>
                  <a:rPr lang="en-US" altLang="ko-KR" sz="2200" dirty="0">
                    <a:latin typeface="+mn-ea"/>
                  </a:rPr>
                  <a:t>gate -&gt; sigmoid function</a:t>
                </a:r>
                <a:r>
                  <a:rPr lang="ko-KR" altLang="en-US" sz="2200" dirty="0">
                    <a:latin typeface="+mn-ea"/>
                  </a:rPr>
                  <a:t>으로 </a:t>
                </a:r>
                <a:r>
                  <a:rPr lang="en-US" altLang="ko-KR" sz="2200" dirty="0">
                    <a:latin typeface="+mn-ea"/>
                  </a:rPr>
                  <a:t>0~1</a:t>
                </a:r>
                <a:r>
                  <a:rPr lang="ko-KR" altLang="en-US" sz="2200" dirty="0">
                    <a:latin typeface="+mn-ea"/>
                  </a:rPr>
                  <a:t>값으로 출력</a:t>
                </a:r>
                <a:endParaRPr lang="en-US" altLang="ko-KR" sz="2200" dirty="0">
                  <a:latin typeface="+mn-ea"/>
                </a:endParaRPr>
              </a:p>
              <a:p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200" dirty="0">
                    <a:latin typeface="+mn-ea"/>
                  </a:rPr>
                  <a:t>는 </a:t>
                </a:r>
                <a:r>
                  <a:rPr lang="en-US" altLang="ko-KR" sz="2200" dirty="0">
                    <a:latin typeface="+mn-ea"/>
                  </a:rPr>
                  <a:t>tanh</a:t>
                </a:r>
                <a:r>
                  <a:rPr lang="ko-KR" altLang="en-US" sz="2200" dirty="0">
                    <a:latin typeface="+mn-ea"/>
                  </a:rPr>
                  <a:t>의 결과값으로 </a:t>
                </a:r>
                <a:r>
                  <a:rPr lang="en-US" altLang="ko-KR" sz="2200" dirty="0">
                    <a:latin typeface="+mn-ea"/>
                  </a:rPr>
                  <a:t>-1~1</a:t>
                </a:r>
                <a:r>
                  <a:rPr lang="ko-KR" altLang="en-US" sz="2200" dirty="0">
                    <a:latin typeface="+mn-ea"/>
                  </a:rPr>
                  <a:t>이 되므로 </a:t>
                </a:r>
                <a:r>
                  <a:rPr lang="en-US" altLang="ko-KR" sz="2200" b="1" dirty="0">
                    <a:latin typeface="+mn-ea"/>
                  </a:rPr>
                  <a:t>input</a:t>
                </a:r>
                <a:r>
                  <a:rPr lang="ko-KR" altLang="en-US" sz="2200" b="1" dirty="0">
                    <a:latin typeface="+mn-ea"/>
                  </a:rPr>
                  <a:t>값이 음수</a:t>
                </a:r>
                <a:r>
                  <a:rPr lang="ko-KR" altLang="en-US" sz="2200" dirty="0">
                    <a:latin typeface="+mn-ea"/>
                  </a:rPr>
                  <a:t>가 될 수도 있음</a:t>
                </a: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d>
                      <m:d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7EAA1B-9865-28C6-61AE-927500ED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797" y="2737687"/>
                <a:ext cx="5861153" cy="4535024"/>
              </a:xfrm>
              <a:prstGeom prst="rect">
                <a:avLst/>
              </a:prstGeom>
              <a:blipFill>
                <a:blip r:embed="rId3"/>
                <a:stretch>
                  <a:fillRect l="-1663" t="-806"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D164942F-A68E-84C8-08BB-B6EE635497FC}"/>
              </a:ext>
            </a:extLst>
          </p:cNvPr>
          <p:cNvGrpSpPr/>
          <p:nvPr/>
        </p:nvGrpSpPr>
        <p:grpSpPr>
          <a:xfrm>
            <a:off x="464088" y="2674618"/>
            <a:ext cx="11507608" cy="5251309"/>
            <a:chOff x="754167" y="2387932"/>
            <a:chExt cx="18336220" cy="760017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792A422-7CA7-A5A0-0CE1-7C33645DB3EE}"/>
                </a:ext>
              </a:extLst>
            </p:cNvPr>
            <p:cNvSpPr/>
            <p:nvPr/>
          </p:nvSpPr>
          <p:spPr>
            <a:xfrm>
              <a:off x="2260521" y="3660918"/>
              <a:ext cx="10155382" cy="497981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순서도: 연결자 65">
                  <a:extLst>
                    <a:ext uri="{FF2B5EF4-FFF2-40B4-BE49-F238E27FC236}">
                      <a16:creationId xmlns:a16="http://schemas.microsoft.com/office/drawing/2014/main" id="{AB11B457-2388-F59C-8438-E50DE613E0A7}"/>
                    </a:ext>
                  </a:extLst>
                </p:cNvPr>
                <p:cNvSpPr/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순서도: 연결자 65">
                  <a:extLst>
                    <a:ext uri="{FF2B5EF4-FFF2-40B4-BE49-F238E27FC236}">
                      <a16:creationId xmlns:a16="http://schemas.microsoft.com/office/drawing/2014/main" id="{AB11B457-2388-F59C-8438-E50DE613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52B21D6-5256-D690-788E-43EF75FE5F9E}"/>
                    </a:ext>
                  </a:extLst>
                </p:cNvPr>
                <p:cNvSpPr/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52B21D6-5256-D690-788E-43EF75FE5F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blipFill>
                  <a:blip r:embed="rId5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5F215F8-6AD7-BB54-5D26-659DB8AB82F2}"/>
                </a:ext>
              </a:extLst>
            </p:cNvPr>
            <p:cNvCxnSpPr>
              <a:stCxn id="66" idx="0"/>
            </p:cNvCxnSpPr>
            <p:nvPr/>
          </p:nvCxnSpPr>
          <p:spPr>
            <a:xfrm flipH="1" flipV="1">
              <a:off x="3169136" y="6823979"/>
              <a:ext cx="1" cy="2121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8FCB2A1-3F54-40C3-CFE9-0D6D1AC045C1}"/>
                </a:ext>
              </a:extLst>
            </p:cNvPr>
            <p:cNvCxnSpPr>
              <a:cxnSpLocks/>
              <a:endCxn id="71" idx="4"/>
            </p:cNvCxnSpPr>
            <p:nvPr/>
          </p:nvCxnSpPr>
          <p:spPr>
            <a:xfrm flipV="1">
              <a:off x="3178917" y="4871598"/>
              <a:ext cx="22084" cy="14246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순서도: 연결자 70">
                  <a:extLst>
                    <a:ext uri="{FF2B5EF4-FFF2-40B4-BE49-F238E27FC236}">
                      <a16:creationId xmlns:a16="http://schemas.microsoft.com/office/drawing/2014/main" id="{A1C8004B-5D25-D8AD-DB0D-D8604CAF184F}"/>
                    </a:ext>
                  </a:extLst>
                </p:cNvPr>
                <p:cNvSpPr/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A1DBE414-70CB-99CF-CFC0-3989725B4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0BB831D-1B5A-66A7-B4ED-887B14142F0C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1779767" y="4350311"/>
              <a:ext cx="899947" cy="10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CEB10C-8DD3-61D6-30DD-985A7292DE7D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1761758" y="7864962"/>
              <a:ext cx="60741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7603ECB-7FA8-974B-FF55-22A9F244AB60}"/>
                </a:ext>
              </a:extLst>
            </p:cNvPr>
            <p:cNvSpPr/>
            <p:nvPr/>
          </p:nvSpPr>
          <p:spPr>
            <a:xfrm>
              <a:off x="7835934" y="7565365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순서도: 연결자 77">
                  <a:extLst>
                    <a:ext uri="{FF2B5EF4-FFF2-40B4-BE49-F238E27FC236}">
                      <a16:creationId xmlns:a16="http://schemas.microsoft.com/office/drawing/2014/main" id="{D7CF932E-4A4A-1636-0613-CB9C130F456B}"/>
                    </a:ext>
                  </a:extLst>
                </p:cNvPr>
                <p:cNvSpPr/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4155D0AD-4216-FDD1-6BAB-BEA78ED56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BC98B7D-90C0-6B5D-BCC7-506CE573F6B6}"/>
                </a:ext>
              </a:extLst>
            </p:cNvPr>
            <p:cNvSpPr/>
            <p:nvPr/>
          </p:nvSpPr>
          <p:spPr>
            <a:xfrm>
              <a:off x="2344793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B886FFC-E488-73DE-79DB-65C66F4248A6}"/>
                    </a:ext>
                  </a:extLst>
                </p:cNvPr>
                <p:cNvSpPr/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B886FFC-E488-73DE-79DB-65C66F424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blipFill>
                  <a:blip r:embed="rId8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4CB3877-6E65-AC0B-E20B-54FCB4143B4F}"/>
                </a:ext>
              </a:extLst>
            </p:cNvPr>
            <p:cNvCxnSpPr>
              <a:cxnSpLocks/>
              <a:stCxn id="71" idx="6"/>
              <a:endCxn id="105" idx="2"/>
            </p:cNvCxnSpPr>
            <p:nvPr/>
          </p:nvCxnSpPr>
          <p:spPr>
            <a:xfrm>
              <a:off x="3722288" y="4350311"/>
              <a:ext cx="3126931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순서도: 연결자 82">
                  <a:extLst>
                    <a:ext uri="{FF2B5EF4-FFF2-40B4-BE49-F238E27FC236}">
                      <a16:creationId xmlns:a16="http://schemas.microsoft.com/office/drawing/2014/main" id="{622C2013-16AC-3817-64F6-EF357DA71986}"/>
                    </a:ext>
                  </a:extLst>
                </p:cNvPr>
                <p:cNvSpPr/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순서도: 연결자 28">
                  <a:extLst>
                    <a:ext uri="{FF2B5EF4-FFF2-40B4-BE49-F238E27FC236}">
                      <a16:creationId xmlns:a16="http://schemas.microsoft.com/office/drawing/2014/main" id="{7FD2F358-7DBF-E571-8F7F-903D1D5B3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0E6B77A6-87F8-90F3-A944-DD0CAE977634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 flipV="1">
              <a:off x="9512332" y="7849294"/>
              <a:ext cx="409211" cy="15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C5CB1B8-E204-0C90-8B9C-96F7AA257DE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17" y="7849294"/>
              <a:ext cx="2377598" cy="15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CD08AB3-91C1-E94D-E3D2-FB4077FD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365" y="3383909"/>
              <a:ext cx="0" cy="44799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C87264-D0CC-C850-8B8A-ED6AA00014F5}"/>
                </a:ext>
              </a:extLst>
            </p:cNvPr>
            <p:cNvSpPr/>
            <p:nvPr/>
          </p:nvSpPr>
          <p:spPr>
            <a:xfrm>
              <a:off x="4483540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D1E08B6-1AE3-EB79-91B5-23D95BCC7E23}"/>
                </a:ext>
              </a:extLst>
            </p:cNvPr>
            <p:cNvSpPr/>
            <p:nvPr/>
          </p:nvSpPr>
          <p:spPr>
            <a:xfrm>
              <a:off x="6559195" y="6341247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454B513-290F-4C72-81A6-5C1206258763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7250121" y="6940440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21A9A71-0281-31F3-A359-82603540F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446" y="5800145"/>
              <a:ext cx="9739" cy="597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04CF547-4AB9-9778-E951-242315A93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979" y="6922659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949D523E-B319-1924-A160-2AA0DB49FE9C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318718" y="5427337"/>
              <a:ext cx="1559730" cy="868882"/>
            </a:xfrm>
            <a:prstGeom prst="bentConnector3">
              <a:avLst>
                <a:gd name="adj1" fmla="val -6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74ECCD76-5918-C5A2-28E8-EFD3E9FD830E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7250121" y="4558563"/>
              <a:ext cx="9739" cy="487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순서도: 연결자 104">
              <a:extLst>
                <a:ext uri="{FF2B5EF4-FFF2-40B4-BE49-F238E27FC236}">
                  <a16:creationId xmlns:a16="http://schemas.microsoft.com/office/drawing/2014/main" id="{C8396CE5-D78C-B7C3-6C08-EECD5EF1AA91}"/>
                </a:ext>
              </a:extLst>
            </p:cNvPr>
            <p:cNvSpPr/>
            <p:nvPr/>
          </p:nvSpPr>
          <p:spPr>
            <a:xfrm>
              <a:off x="6849219" y="3973975"/>
              <a:ext cx="762824" cy="762824"/>
            </a:xfrm>
            <a:prstGeom prst="flowChartConnec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55003A-A041-E388-89E6-99503B528C6D}"/>
                </a:ext>
              </a:extLst>
            </p:cNvPr>
            <p:cNvSpPr/>
            <p:nvPr/>
          </p:nvSpPr>
          <p:spPr>
            <a:xfrm>
              <a:off x="9736126" y="5549781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8CF1E276-4FE9-64D3-FB15-453687A468EB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57" y="4362122"/>
              <a:ext cx="5723058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4F3E4A12-82A8-BA91-7673-7C646F0CD66D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10436790" y="4379544"/>
              <a:ext cx="1" cy="1170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DA88A3F8-1C45-022C-E510-F227C0CFBE8D}"/>
                </a:ext>
              </a:extLst>
            </p:cNvPr>
            <p:cNvCxnSpPr>
              <a:cxnSpLocks/>
              <a:stCxn id="106" idx="2"/>
              <a:endCxn id="78" idx="0"/>
            </p:cNvCxnSpPr>
            <p:nvPr/>
          </p:nvCxnSpPr>
          <p:spPr>
            <a:xfrm>
              <a:off x="10436791" y="6148974"/>
              <a:ext cx="6039" cy="1179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0ACADA1-D5F0-B0DA-6176-7158B8C4A9E5}"/>
                    </a:ext>
                  </a:extLst>
                </p:cNvPr>
                <p:cNvSpPr/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0ACADA1-D5F0-B0DA-6176-7158B8C4A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B8A110E-4612-8978-35E7-3B851FF3024B}"/>
                    </a:ext>
                  </a:extLst>
                </p:cNvPr>
                <p:cNvSpPr/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B8A110E-4612-8978-35E7-3B851FF302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FDA5B4A-0299-FA25-B724-1278D73C8577}"/>
                    </a:ext>
                  </a:extLst>
                </p:cNvPr>
                <p:cNvSpPr txBox="1"/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2500" dirty="0"/>
                    <a:t> </a:t>
                  </a:r>
                  <a:r>
                    <a:rPr lang="en-US" altLang="ko-KR" sz="2500" dirty="0"/>
                    <a:t>: memory cell</a:t>
                  </a:r>
                  <a:endParaRPr lang="ko-KR" altLang="en-US" sz="25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33E196-7529-C359-8543-CE39A656E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blipFill>
                  <a:blip r:embed="rId12"/>
                  <a:stretch>
                    <a:fillRect t="-8861" b="-29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0450361-F796-322B-2F1F-3F5CA67B716C}"/>
                    </a:ext>
                  </a:extLst>
                </p:cNvPr>
                <p:cNvSpPr txBox="1"/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500" dirty="0"/>
                    <a:t>: hidden state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2DE4CC5-EB7B-17E8-3867-7FF4FB98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blipFill>
                  <a:blip r:embed="rId13"/>
                  <a:stretch>
                    <a:fillRect t="-4762" b="-2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순서도: 연결자 113">
                  <a:extLst>
                    <a:ext uri="{FF2B5EF4-FFF2-40B4-BE49-F238E27FC236}">
                      <a16:creationId xmlns:a16="http://schemas.microsoft.com/office/drawing/2014/main" id="{B0F6CDBE-45CB-9AD4-ACD4-3C697D90CBDA}"/>
                    </a:ext>
                  </a:extLst>
                </p:cNvPr>
                <p:cNvSpPr/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순서도: 연결자 113">
                  <a:extLst>
                    <a:ext uri="{FF2B5EF4-FFF2-40B4-BE49-F238E27FC236}">
                      <a16:creationId xmlns:a16="http://schemas.microsoft.com/office/drawing/2014/main" id="{B0F6CDBE-45CB-9AD4-ACD4-3C697D90C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98C981F-0979-DD4D-F3A0-B01422092F1D}"/>
              </a:ext>
            </a:extLst>
          </p:cNvPr>
          <p:cNvSpPr txBox="1"/>
          <p:nvPr/>
        </p:nvSpPr>
        <p:spPr>
          <a:xfrm>
            <a:off x="2034443" y="4679765"/>
            <a:ext cx="458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①</a:t>
            </a:r>
            <a:endParaRPr lang="ko-KR" altLang="en-US" sz="25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2B7694-6A75-64F3-55D6-0C6A1ED03C8A}"/>
              </a:ext>
            </a:extLst>
          </p:cNvPr>
          <p:cNvSpPr txBox="1"/>
          <p:nvPr/>
        </p:nvSpPr>
        <p:spPr>
          <a:xfrm>
            <a:off x="3709587" y="5883268"/>
            <a:ext cx="4442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②</a:t>
            </a:r>
            <a:endParaRPr lang="ko-KR" altLang="en-US" sz="25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1FABA5-AE23-5655-A5EF-78A47502D93A}"/>
              </a:ext>
            </a:extLst>
          </p:cNvPr>
          <p:cNvSpPr txBox="1"/>
          <p:nvPr/>
        </p:nvSpPr>
        <p:spPr>
          <a:xfrm>
            <a:off x="6088131" y="5460598"/>
            <a:ext cx="446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③</a:t>
            </a:r>
            <a:endParaRPr lang="ko-KR" altLang="en-US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A9D99D-330D-2D54-F1F3-47A69600231C}"/>
                  </a:ext>
                </a:extLst>
              </p:cNvPr>
              <p:cNvSpPr txBox="1"/>
              <p:nvPr/>
            </p:nvSpPr>
            <p:spPr>
              <a:xfrm>
                <a:off x="3369602" y="4918733"/>
                <a:ext cx="545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A9D99D-330D-2D54-F1F3-47A696002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2" y="4918733"/>
                <a:ext cx="545253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063D4-08C8-4199-12A8-3D5CF25C0311}"/>
                  </a:ext>
                </a:extLst>
              </p:cNvPr>
              <p:cNvSpPr txBox="1"/>
              <p:nvPr/>
            </p:nvSpPr>
            <p:spPr>
              <a:xfrm>
                <a:off x="4592653" y="5898916"/>
                <a:ext cx="440292" cy="37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063D4-08C8-4199-12A8-3D5CF25C0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53" y="5898916"/>
                <a:ext cx="440292" cy="378052"/>
              </a:xfrm>
              <a:prstGeom prst="rect">
                <a:avLst/>
              </a:prstGeom>
              <a:blipFill>
                <a:blip r:embed="rId16"/>
                <a:stretch>
                  <a:fillRect t="-6452" r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B619E86-4DD6-1123-68BC-9EFFDD3FF92F}"/>
              </a:ext>
            </a:extLst>
          </p:cNvPr>
          <p:cNvGrpSpPr/>
          <p:nvPr/>
        </p:nvGrpSpPr>
        <p:grpSpPr>
          <a:xfrm>
            <a:off x="464088" y="2674618"/>
            <a:ext cx="11507608" cy="5251309"/>
            <a:chOff x="754167" y="2387932"/>
            <a:chExt cx="18336220" cy="7600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96829B-886F-C1D9-A61D-9761F3D37F77}"/>
                </a:ext>
              </a:extLst>
            </p:cNvPr>
            <p:cNvSpPr/>
            <p:nvPr/>
          </p:nvSpPr>
          <p:spPr>
            <a:xfrm>
              <a:off x="2260521" y="3660918"/>
              <a:ext cx="10155382" cy="497981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순서도: 연결자 2">
                  <a:extLst>
                    <a:ext uri="{FF2B5EF4-FFF2-40B4-BE49-F238E27FC236}">
                      <a16:creationId xmlns:a16="http://schemas.microsoft.com/office/drawing/2014/main" id="{F0C3F0F8-C88C-205F-630A-9E050B743D11}"/>
                    </a:ext>
                  </a:extLst>
                </p:cNvPr>
                <p:cNvSpPr/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순서도: 연결자 2">
                  <a:extLst>
                    <a:ext uri="{FF2B5EF4-FFF2-40B4-BE49-F238E27FC236}">
                      <a16:creationId xmlns:a16="http://schemas.microsoft.com/office/drawing/2014/main" id="{F0C3F0F8-C88C-205F-630A-9E050B743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850" y="8945534"/>
                  <a:ext cx="1042574" cy="1042574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C335628-0052-7374-6FC4-B69CEFEAED2B}"/>
                    </a:ext>
                  </a:extLst>
                </p:cNvPr>
                <p:cNvSpPr/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C335628-0052-7374-6FC4-B69CEFEAE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67" y="3893622"/>
                  <a:ext cx="980826" cy="1042574"/>
                </a:xfrm>
                <a:prstGeom prst="rect">
                  <a:avLst/>
                </a:prstGeom>
                <a:blipFill>
                  <a:blip r:embed="rId4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B4F6EE3-D041-8095-1DB0-E53829CB223F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3169136" y="6823979"/>
              <a:ext cx="1" cy="2121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2F78B94-7B98-4DFD-B87D-66940B6CA426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3178917" y="4871598"/>
              <a:ext cx="22084" cy="14246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A1DBE414-70CB-99CF-CFC0-3989725B4331}"/>
                    </a:ext>
                  </a:extLst>
                </p:cNvPr>
                <p:cNvSpPr/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A1DBE414-70CB-99CF-CFC0-3989725B4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14" y="3829024"/>
                  <a:ext cx="1042574" cy="1042574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18744A-C2E3-10D6-2BE8-34C8C2D24F0A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779767" y="4350311"/>
              <a:ext cx="899947" cy="10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9223813-CDDA-B9B4-FB41-4E7EDA8832A5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1761758" y="7864962"/>
              <a:ext cx="60741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4A374A-DF1C-1CB2-B445-5ACA1546900A}"/>
                </a:ext>
              </a:extLst>
            </p:cNvPr>
            <p:cNvSpPr/>
            <p:nvPr/>
          </p:nvSpPr>
          <p:spPr>
            <a:xfrm>
              <a:off x="7835934" y="7565365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4155D0AD-4216-FDD1-6BAB-BEA78ED56993}"/>
                    </a:ext>
                  </a:extLst>
                </p:cNvPr>
                <p:cNvSpPr/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4155D0AD-4216-FDD1-6BAB-BEA78ED56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542" y="7328008"/>
                  <a:ext cx="1042574" cy="1042574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A72CC7-C860-180A-8366-B13AF5187D88}"/>
                </a:ext>
              </a:extLst>
            </p:cNvPr>
            <p:cNvSpPr/>
            <p:nvPr/>
          </p:nvSpPr>
          <p:spPr>
            <a:xfrm>
              <a:off x="2344793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19265F2C-E4A7-A208-2AE4-26D3827835E8}"/>
                    </a:ext>
                  </a:extLst>
                </p:cNvPr>
                <p:cNvSpPr/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19265F2C-E4A7-A208-2AE4-26D382783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08" y="7343675"/>
                  <a:ext cx="980826" cy="1042574"/>
                </a:xfrm>
                <a:prstGeom prst="rect">
                  <a:avLst/>
                </a:prstGeom>
                <a:blipFill>
                  <a:blip r:embed="rId7"/>
                  <a:stretch>
                    <a:fillRect r="-1415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94AA0D6-1024-3D25-9824-1BE45CD7C537}"/>
                </a:ext>
              </a:extLst>
            </p:cNvPr>
            <p:cNvCxnSpPr>
              <a:cxnSpLocks/>
              <a:stCxn id="13" idx="6"/>
              <a:endCxn id="69" idx="2"/>
            </p:cNvCxnSpPr>
            <p:nvPr/>
          </p:nvCxnSpPr>
          <p:spPr>
            <a:xfrm>
              <a:off x="3722288" y="4350311"/>
              <a:ext cx="3126931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순서도: 연결자 28">
                  <a:extLst>
                    <a:ext uri="{FF2B5EF4-FFF2-40B4-BE49-F238E27FC236}">
                      <a16:creationId xmlns:a16="http://schemas.microsoft.com/office/drawing/2014/main" id="{7FD2F358-7DBF-E571-8F7F-903D1D5B3618}"/>
                    </a:ext>
                  </a:extLst>
                </p:cNvPr>
                <p:cNvSpPr/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순서도: 연결자 28">
                  <a:extLst>
                    <a:ext uri="{FF2B5EF4-FFF2-40B4-BE49-F238E27FC236}">
                      <a16:creationId xmlns:a16="http://schemas.microsoft.com/office/drawing/2014/main" id="{7FD2F358-7DBF-E571-8F7F-903D1D5B3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48" y="5045925"/>
                  <a:ext cx="762824" cy="762824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5840C83-F4A2-7F33-7C3F-0E5A05D9E8D6}"/>
                </a:ext>
              </a:extLst>
            </p:cNvPr>
            <p:cNvCxnSpPr>
              <a:cxnSpLocks/>
              <a:stCxn id="22" idx="3"/>
              <a:endCxn id="23" idx="2"/>
            </p:cNvCxnSpPr>
            <p:nvPr/>
          </p:nvCxnSpPr>
          <p:spPr>
            <a:xfrm flipV="1">
              <a:off x="9512332" y="7849294"/>
              <a:ext cx="409211" cy="15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124B27F-A508-74A6-89FE-AD42D0687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17" y="7849294"/>
              <a:ext cx="2377598" cy="15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1CB261-E1B2-7E76-D6C5-970E4B87F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365" y="3383909"/>
              <a:ext cx="0" cy="44799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B48577-8C43-BA22-5AD9-D9F44F7D6150}"/>
                </a:ext>
              </a:extLst>
            </p:cNvPr>
            <p:cNvSpPr/>
            <p:nvPr/>
          </p:nvSpPr>
          <p:spPr>
            <a:xfrm>
              <a:off x="4483540" y="6341247"/>
              <a:ext cx="1676398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A7BB108-0A5F-6780-6B6D-F7651D97DEEC}"/>
                </a:ext>
              </a:extLst>
            </p:cNvPr>
            <p:cNvSpPr/>
            <p:nvPr/>
          </p:nvSpPr>
          <p:spPr>
            <a:xfrm>
              <a:off x="6559195" y="6341247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B549703-5038-CC82-532D-EAFAB915FCB7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7250121" y="6940440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208452B-85C9-3241-1B59-6941AC9BC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446" y="5800145"/>
              <a:ext cx="9739" cy="597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9B41D2-0959-F27B-AED9-EB01C55A7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979" y="6922659"/>
              <a:ext cx="9739" cy="923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2645ED5-3B6C-F972-0A03-02162295427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318718" y="5427337"/>
              <a:ext cx="1559730" cy="868882"/>
            </a:xfrm>
            <a:prstGeom prst="bentConnector3">
              <a:avLst>
                <a:gd name="adj1" fmla="val -6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EED1F6E-9A92-2989-ED9B-2ED84FC5A7F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7250121" y="4558563"/>
              <a:ext cx="9739" cy="487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순서도: 연결자 68">
              <a:extLst>
                <a:ext uri="{FF2B5EF4-FFF2-40B4-BE49-F238E27FC236}">
                  <a16:creationId xmlns:a16="http://schemas.microsoft.com/office/drawing/2014/main" id="{2F85D008-BE99-A6AF-A9D7-73852E757556}"/>
                </a:ext>
              </a:extLst>
            </p:cNvPr>
            <p:cNvSpPr/>
            <p:nvPr/>
          </p:nvSpPr>
          <p:spPr>
            <a:xfrm>
              <a:off x="6849219" y="3973975"/>
              <a:ext cx="762824" cy="762824"/>
            </a:xfrm>
            <a:prstGeom prst="flowChartConnec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322F1ED-E8C6-EBCF-D63B-1606CB7AA9F2}"/>
                </a:ext>
              </a:extLst>
            </p:cNvPr>
            <p:cNvSpPr/>
            <p:nvPr/>
          </p:nvSpPr>
          <p:spPr>
            <a:xfrm>
              <a:off x="9736126" y="5549781"/>
              <a:ext cx="1401329" cy="599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tanh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14E80577-97C2-9633-7749-4C6F8986D084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57" y="4362122"/>
              <a:ext cx="5723058" cy="50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53535AF-792A-A2DC-AC29-279242375DA5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10436790" y="4379544"/>
              <a:ext cx="1" cy="1170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5DCBDBE-8D90-4EAE-A477-38F8090E7038}"/>
                </a:ext>
              </a:extLst>
            </p:cNvPr>
            <p:cNvCxnSpPr>
              <a:cxnSpLocks/>
              <a:stCxn id="74" idx="2"/>
              <a:endCxn id="23" idx="0"/>
            </p:cNvCxnSpPr>
            <p:nvPr/>
          </p:nvCxnSpPr>
          <p:spPr>
            <a:xfrm>
              <a:off x="10436791" y="6148974"/>
              <a:ext cx="6039" cy="1179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25CF854-821E-19EE-A440-CDEDBA3AD321}"/>
                    </a:ext>
                  </a:extLst>
                </p:cNvPr>
                <p:cNvSpPr/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25CF854-821E-19EE-A440-CDEDBA3AD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7384390"/>
                  <a:ext cx="980826" cy="10425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7F512185-3E33-5A67-8827-257F03126B1E}"/>
                    </a:ext>
                  </a:extLst>
                </p:cNvPr>
                <p:cNvSpPr/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7F512185-3E33-5A67-8827-257F03126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480" y="3829024"/>
                  <a:ext cx="980826" cy="10425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33E196-7529-C359-8543-CE39A656E8E7}"/>
                    </a:ext>
                  </a:extLst>
                </p:cNvPr>
                <p:cNvSpPr txBox="1"/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2500" dirty="0"/>
                    <a:t> </a:t>
                  </a:r>
                  <a:r>
                    <a:rPr lang="en-US" altLang="ko-KR" sz="2500" dirty="0"/>
                    <a:t>: memory cell</a:t>
                  </a:r>
                  <a:endParaRPr lang="ko-KR" altLang="en-US" sz="25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33E196-7529-C359-8543-CE39A656E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4175030"/>
                  <a:ext cx="4488132" cy="690436"/>
                </a:xfrm>
                <a:prstGeom prst="rect">
                  <a:avLst/>
                </a:prstGeom>
                <a:blipFill>
                  <a:blip r:embed="rId11"/>
                  <a:stretch>
                    <a:fillRect t="-8861" b="-29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2DE4CC5-EB7B-17E8-3867-7FF4FB981515}"/>
                    </a:ext>
                  </a:extLst>
                </p:cNvPr>
                <p:cNvSpPr txBox="1"/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500" dirty="0"/>
                    <a:t>: hidden state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2DE4CC5-EB7B-17E8-3867-7FF4FB98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47" y="7680244"/>
                  <a:ext cx="4665540" cy="742869"/>
                </a:xfrm>
                <a:prstGeom prst="rect">
                  <a:avLst/>
                </a:prstGeom>
                <a:blipFill>
                  <a:blip r:embed="rId12"/>
                  <a:stretch>
                    <a:fillRect t="-4762" b="-2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순서도: 연결자 91">
                  <a:extLst>
                    <a:ext uri="{FF2B5EF4-FFF2-40B4-BE49-F238E27FC236}">
                      <a16:creationId xmlns:a16="http://schemas.microsoft.com/office/drawing/2014/main" id="{53967262-2FE5-FF21-AEBC-EDAEA352CDD9}"/>
                    </a:ext>
                  </a:extLst>
                </p:cNvPr>
                <p:cNvSpPr/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순서도: 연결자 91">
                  <a:extLst>
                    <a:ext uri="{FF2B5EF4-FFF2-40B4-BE49-F238E27FC236}">
                      <a16:creationId xmlns:a16="http://schemas.microsoft.com/office/drawing/2014/main" id="{53967262-2FE5-FF21-AEBC-EDAEA352CD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078" y="2387932"/>
                  <a:ext cx="1042574" cy="1042574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6E03660-A518-655C-A619-0291FA159A4A}"/>
              </a:ext>
            </a:extLst>
          </p:cNvPr>
          <p:cNvSpPr txBox="1"/>
          <p:nvPr/>
        </p:nvSpPr>
        <p:spPr>
          <a:xfrm>
            <a:off x="462326" y="2813464"/>
            <a:ext cx="3394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LSTM cell layout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7F55B6-309C-E337-7BE7-D7F045BDC7B7}"/>
              </a:ext>
            </a:extLst>
          </p:cNvPr>
          <p:cNvSpPr txBox="1"/>
          <p:nvPr/>
        </p:nvSpPr>
        <p:spPr>
          <a:xfrm>
            <a:off x="2034443" y="4679765"/>
            <a:ext cx="458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①</a:t>
            </a:r>
            <a:endParaRPr lang="ko-KR" altLang="en-US" sz="25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34C528-AE15-C98A-C8AF-AE50DDBC8664}"/>
              </a:ext>
            </a:extLst>
          </p:cNvPr>
          <p:cNvSpPr txBox="1"/>
          <p:nvPr/>
        </p:nvSpPr>
        <p:spPr>
          <a:xfrm>
            <a:off x="3709587" y="5883268"/>
            <a:ext cx="4442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②</a:t>
            </a:r>
            <a:endParaRPr lang="ko-KR" altLang="en-US" sz="2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5D2E3D-11E6-F9AE-6C47-515D3E9663F4}"/>
              </a:ext>
            </a:extLst>
          </p:cNvPr>
          <p:cNvSpPr txBox="1"/>
          <p:nvPr/>
        </p:nvSpPr>
        <p:spPr>
          <a:xfrm>
            <a:off x="6088131" y="5460598"/>
            <a:ext cx="446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③</a:t>
            </a:r>
            <a:endParaRPr lang="ko-KR" altLang="en-US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4F73E0F-29CB-1C5D-6850-75EDB8480593}"/>
                  </a:ext>
                </a:extLst>
              </p:cNvPr>
              <p:cNvSpPr txBox="1"/>
              <p:nvPr/>
            </p:nvSpPr>
            <p:spPr>
              <a:xfrm>
                <a:off x="11860357" y="2708659"/>
                <a:ext cx="5861153" cy="38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latin typeface="+mn-ea"/>
                  </a:rPr>
                  <a:t>③</a:t>
                </a:r>
                <a:r>
                  <a:rPr lang="ko-KR" altLang="en-US" sz="2200" b="1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: output mechanism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)</a:t>
                </a:r>
              </a:p>
              <a:p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200" dirty="0">
                    <a:latin typeface="+mn-ea"/>
                  </a:rPr>
                  <a:t>기존의 </a:t>
                </a:r>
                <a:r>
                  <a:rPr lang="en-US" altLang="ko-KR" sz="2200" dirty="0">
                    <a:latin typeface="+mn-ea"/>
                  </a:rPr>
                  <a:t>hidden state</a:t>
                </a:r>
                <a:r>
                  <a:rPr lang="ko-KR" altLang="en-US" sz="2200" dirty="0">
                    <a:latin typeface="+mn-ea"/>
                  </a:rPr>
                  <a:t>의</a:t>
                </a:r>
                <a:r>
                  <a:rPr lang="en-US" altLang="ko-KR" sz="2200" dirty="0">
                    <a:latin typeface="+mn-ea"/>
                  </a:rPr>
                  <a:t> </a:t>
                </a:r>
                <a:r>
                  <a:rPr lang="ko-KR" altLang="en-US" sz="2200" dirty="0" err="1">
                    <a:latin typeface="+mn-ea"/>
                  </a:rPr>
                  <a:t>출력값이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sigmoid</a:t>
                </a:r>
                <a:r>
                  <a:rPr lang="ko-KR" altLang="en-US" sz="2200" dirty="0">
                    <a:latin typeface="+mn-ea"/>
                  </a:rPr>
                  <a:t>를 지난 값과 </a:t>
                </a:r>
                <a:r>
                  <a:rPr lang="en-US" altLang="ko-KR" sz="2200" dirty="0">
                    <a:latin typeface="+mn-ea"/>
                  </a:rPr>
                  <a:t>input </a:t>
                </a:r>
                <a:r>
                  <a:rPr lang="en-US" altLang="ko-KR" sz="2200" dirty="0" err="1">
                    <a:latin typeface="+mn-ea"/>
                  </a:rPr>
                  <a:t>mechaism</a:t>
                </a:r>
                <a:r>
                  <a:rPr lang="ko-KR" altLang="en-US" sz="2200" dirty="0">
                    <a:latin typeface="+mn-ea"/>
                  </a:rPr>
                  <a:t>을 지나 새롭게 바뀐 </a:t>
                </a:r>
                <a:r>
                  <a:rPr lang="ko-KR" altLang="en-US" sz="2200" dirty="0" err="1">
                    <a:latin typeface="+mn-ea"/>
                  </a:rPr>
                  <a:t>입력값들이</a:t>
                </a:r>
                <a:r>
                  <a:rPr lang="ko-KR" altLang="en-US" sz="2200" dirty="0">
                    <a:latin typeface="+mn-ea"/>
                  </a:rPr>
                  <a:t> 곱해지면서 </a:t>
                </a:r>
                <a:r>
                  <a:rPr lang="ko-KR" altLang="en-US" sz="2200" b="1" dirty="0">
                    <a:latin typeface="+mn-ea"/>
                  </a:rPr>
                  <a:t>새로운 </a:t>
                </a:r>
                <a:r>
                  <a:rPr lang="en-US" altLang="ko-KR" sz="2200" b="1" dirty="0">
                    <a:latin typeface="+mn-ea"/>
                  </a:rPr>
                  <a:t>hidden state </a:t>
                </a:r>
                <a:r>
                  <a:rPr lang="ko-KR" altLang="en-US" sz="2200" b="1" dirty="0" err="1">
                    <a:latin typeface="+mn-ea"/>
                  </a:rPr>
                  <a:t>출력값</a:t>
                </a:r>
                <a:r>
                  <a:rPr lang="ko-KR" altLang="en-US" sz="2200" dirty="0" err="1">
                    <a:latin typeface="+mn-ea"/>
                  </a:rPr>
                  <a:t>을</a:t>
                </a:r>
                <a:r>
                  <a:rPr lang="ko-KR" altLang="en-US" sz="2200" b="1" dirty="0">
                    <a:latin typeface="+mn-ea"/>
                  </a:rPr>
                  <a:t> </a:t>
                </a:r>
                <a:r>
                  <a:rPr lang="ko-KR" altLang="en-US" sz="2200" dirty="0">
                    <a:latin typeface="+mn-ea"/>
                  </a:rPr>
                  <a:t>만듦</a:t>
                </a: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  <a:r>
                  <a:rPr lang="ko-KR" altLang="en-US" sz="2200" dirty="0" err="1">
                    <a:latin typeface="+mn-ea"/>
                  </a:rPr>
                  <a:t>출력값이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LSTM</a:t>
                </a:r>
                <a:r>
                  <a:rPr lang="ko-KR" altLang="en-US" sz="2200" dirty="0">
                    <a:latin typeface="+mn-ea"/>
                  </a:rPr>
                  <a:t>의 최종 결과</a:t>
                </a: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2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+mn-ea"/>
                  </a:rPr>
                  <a:t> </a:t>
                </a:r>
                <a:r>
                  <a:rPr lang="en-US" altLang="ko-KR" sz="2200" b="1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200" b="1" dirty="0">
                  <a:latin typeface="+mn-ea"/>
                </a:endParaRPr>
              </a:p>
              <a:p>
                <a:endParaRPr lang="ko-KR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4F73E0F-29CB-1C5D-6850-75EDB848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357" y="2708659"/>
                <a:ext cx="5861153" cy="3843937"/>
              </a:xfrm>
              <a:prstGeom prst="rect">
                <a:avLst/>
              </a:prstGeom>
              <a:blipFill>
                <a:blip r:embed="rId14"/>
                <a:stretch>
                  <a:fillRect l="-1665" t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3AFAC2-64FB-A87E-5B9E-BC239ABE39CD}"/>
                  </a:ext>
                </a:extLst>
              </p:cNvPr>
              <p:cNvSpPr txBox="1"/>
              <p:nvPr/>
            </p:nvSpPr>
            <p:spPr>
              <a:xfrm>
                <a:off x="6609568" y="5531306"/>
                <a:ext cx="414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3AFAC2-64FB-A87E-5B9E-BC239ABE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68" y="5531306"/>
                <a:ext cx="414010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34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267208-A181-86A6-4770-659EAF3BE5A0}"/>
              </a:ext>
            </a:extLst>
          </p:cNvPr>
          <p:cNvSpPr/>
          <p:nvPr/>
        </p:nvSpPr>
        <p:spPr>
          <a:xfrm>
            <a:off x="17430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D46B2A-2E0A-3D96-DB8B-36F0EA436B44}"/>
              </a:ext>
            </a:extLst>
          </p:cNvPr>
          <p:cNvSpPr/>
          <p:nvPr/>
        </p:nvSpPr>
        <p:spPr>
          <a:xfrm>
            <a:off x="35718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2C21D6-B49B-874E-603E-D7101763CE83}"/>
              </a:ext>
            </a:extLst>
          </p:cNvPr>
          <p:cNvSpPr/>
          <p:nvPr/>
        </p:nvSpPr>
        <p:spPr>
          <a:xfrm>
            <a:off x="54006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730D7-E8BD-C578-95E1-549BA9ED2C45}"/>
              </a:ext>
            </a:extLst>
          </p:cNvPr>
          <p:cNvSpPr/>
          <p:nvPr/>
        </p:nvSpPr>
        <p:spPr>
          <a:xfrm>
            <a:off x="72294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1A7ACE-AB81-16DD-A711-240DCF1BEBFC}"/>
              </a:ext>
            </a:extLst>
          </p:cNvPr>
          <p:cNvSpPr/>
          <p:nvPr/>
        </p:nvSpPr>
        <p:spPr>
          <a:xfrm>
            <a:off x="90582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411AD5-BE98-C995-60FF-22FAA209EE77}"/>
              </a:ext>
            </a:extLst>
          </p:cNvPr>
          <p:cNvSpPr/>
          <p:nvPr/>
        </p:nvSpPr>
        <p:spPr>
          <a:xfrm>
            <a:off x="108870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2938D-EC4B-77B4-7183-E41CC6364129}"/>
              </a:ext>
            </a:extLst>
          </p:cNvPr>
          <p:cNvSpPr/>
          <p:nvPr/>
        </p:nvSpPr>
        <p:spPr>
          <a:xfrm>
            <a:off x="127158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797FB2-48D2-5792-A1F4-C18E0A56348A}"/>
              </a:ext>
            </a:extLst>
          </p:cNvPr>
          <p:cNvSpPr/>
          <p:nvPr/>
        </p:nvSpPr>
        <p:spPr>
          <a:xfrm>
            <a:off x="14544643" y="3200400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59D494-0931-8ABE-870F-888DE048D71F}"/>
              </a:ext>
            </a:extLst>
          </p:cNvPr>
          <p:cNvSpPr/>
          <p:nvPr/>
        </p:nvSpPr>
        <p:spPr>
          <a:xfrm>
            <a:off x="3073920" y="5132347"/>
            <a:ext cx="1941740" cy="96179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encoder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7BB702D-F5B9-E041-B97B-5EF152B8FCB1}"/>
              </a:ext>
            </a:extLst>
          </p:cNvPr>
          <p:cNvSpPr/>
          <p:nvPr/>
        </p:nvSpPr>
        <p:spPr>
          <a:xfrm>
            <a:off x="6443133" y="5392432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ν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AFE19B-C210-F96E-FBDB-079F481CD9F3}"/>
              </a:ext>
            </a:extLst>
          </p:cNvPr>
          <p:cNvSpPr/>
          <p:nvPr/>
        </p:nvSpPr>
        <p:spPr>
          <a:xfrm>
            <a:off x="17430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B4FF4-A69C-2088-0B88-662E0BE6C4ED}"/>
              </a:ext>
            </a:extLst>
          </p:cNvPr>
          <p:cNvSpPr/>
          <p:nvPr/>
        </p:nvSpPr>
        <p:spPr>
          <a:xfrm>
            <a:off x="35718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CBE5B-2EC4-5C25-69D0-05346DC9C9BF}"/>
              </a:ext>
            </a:extLst>
          </p:cNvPr>
          <p:cNvSpPr/>
          <p:nvPr/>
        </p:nvSpPr>
        <p:spPr>
          <a:xfrm>
            <a:off x="54006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A5EB19-1DD3-2092-8CF1-98B6AD6CEAB8}"/>
              </a:ext>
            </a:extLst>
          </p:cNvPr>
          <p:cNvSpPr/>
          <p:nvPr/>
        </p:nvSpPr>
        <p:spPr>
          <a:xfrm>
            <a:off x="72294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9ED23D-8C10-4ED3-C668-6AC962E1C913}"/>
              </a:ext>
            </a:extLst>
          </p:cNvPr>
          <p:cNvSpPr/>
          <p:nvPr/>
        </p:nvSpPr>
        <p:spPr>
          <a:xfrm>
            <a:off x="90582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5998F8-D4BC-528F-A725-7624479D4E3A}"/>
              </a:ext>
            </a:extLst>
          </p:cNvPr>
          <p:cNvSpPr/>
          <p:nvPr/>
        </p:nvSpPr>
        <p:spPr>
          <a:xfrm>
            <a:off x="108870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F9AA17-D3F5-7A74-CFAB-0F90E63429BD}"/>
              </a:ext>
            </a:extLst>
          </p:cNvPr>
          <p:cNvSpPr/>
          <p:nvPr/>
        </p:nvSpPr>
        <p:spPr>
          <a:xfrm>
            <a:off x="127158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A0D3D1-14C1-D375-E13D-5F17FAB6F8BD}"/>
              </a:ext>
            </a:extLst>
          </p:cNvPr>
          <p:cNvSpPr/>
          <p:nvPr/>
        </p:nvSpPr>
        <p:spPr>
          <a:xfrm>
            <a:off x="14544643" y="7646081"/>
            <a:ext cx="1392422" cy="1392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575A8-9151-0A71-F6D0-872120D33150}"/>
              </a:ext>
            </a:extLst>
          </p:cNvPr>
          <p:cNvSpPr txBox="1"/>
          <p:nvPr/>
        </p:nvSpPr>
        <p:spPr>
          <a:xfrm>
            <a:off x="1743042" y="2560206"/>
            <a:ext cx="720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Input</a:t>
            </a:r>
            <a:r>
              <a:rPr lang="ko-KR" altLang="en-US" sz="3200" dirty="0"/>
              <a:t> </a:t>
            </a:r>
            <a:r>
              <a:rPr lang="en-US" altLang="ko-KR" sz="3200" dirty="0"/>
              <a:t>sequence (source sequence)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C4EC23-DCE5-FBDC-398B-AA752B9287AB}"/>
              </a:ext>
            </a:extLst>
          </p:cNvPr>
          <p:cNvSpPr txBox="1"/>
          <p:nvPr/>
        </p:nvSpPr>
        <p:spPr>
          <a:xfrm>
            <a:off x="7989040" y="4844453"/>
            <a:ext cx="41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Fixed-length vector (context vector)</a:t>
            </a:r>
            <a:endParaRPr lang="ko-KR" altLang="en-US" sz="3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B6CA6-56DE-A77D-F7BB-8DD2CCFAD968}"/>
              </a:ext>
            </a:extLst>
          </p:cNvPr>
          <p:cNvSpPr txBox="1"/>
          <p:nvPr/>
        </p:nvSpPr>
        <p:spPr>
          <a:xfrm>
            <a:off x="1743042" y="9133755"/>
            <a:ext cx="7142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Output</a:t>
            </a:r>
            <a:r>
              <a:rPr lang="ko-KR" altLang="en-US" sz="3200" dirty="0"/>
              <a:t> </a:t>
            </a:r>
            <a:r>
              <a:rPr lang="en-US" altLang="ko-KR" sz="3200" dirty="0"/>
              <a:t>sequence (target sequence)</a:t>
            </a:r>
            <a:endParaRPr lang="ko-KR" altLang="en-US" sz="32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A99DF2F-2A2C-4FF3-1FF4-06988AF42552}"/>
              </a:ext>
            </a:extLst>
          </p:cNvPr>
          <p:cNvSpPr/>
          <p:nvPr/>
        </p:nvSpPr>
        <p:spPr>
          <a:xfrm>
            <a:off x="12110706" y="5132347"/>
            <a:ext cx="1941740" cy="96179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decoder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FBAAC-C870-3168-51AD-B59AC7BCFD2E}"/>
              </a:ext>
            </a:extLst>
          </p:cNvPr>
          <p:cNvSpPr txBox="1"/>
          <p:nvPr/>
        </p:nvSpPr>
        <p:spPr>
          <a:xfrm>
            <a:off x="1787787" y="6101748"/>
            <a:ext cx="45802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Encoder maps a </a:t>
            </a:r>
            <a:r>
              <a:rPr lang="en-US" altLang="ko-KR" sz="2300" b="1" dirty="0"/>
              <a:t>variable-length source sequence </a:t>
            </a:r>
            <a:r>
              <a:rPr lang="en-US" altLang="ko-KR" sz="2300" dirty="0"/>
              <a:t>to </a:t>
            </a:r>
            <a:r>
              <a:rPr lang="en-US" altLang="ko-KR" sz="2300" b="1" dirty="0"/>
              <a:t>a fixed-length vector</a:t>
            </a:r>
            <a:endParaRPr lang="ko-KR" altLang="en-US" sz="23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1B112-D919-BBD3-B92F-3E1EDDB8B3D3}"/>
              </a:ext>
            </a:extLst>
          </p:cNvPr>
          <p:cNvSpPr txBox="1"/>
          <p:nvPr/>
        </p:nvSpPr>
        <p:spPr>
          <a:xfrm>
            <a:off x="10732743" y="6054397"/>
            <a:ext cx="582428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Decoder maps </a:t>
            </a:r>
            <a:r>
              <a:rPr lang="en-US" altLang="ko-KR" sz="2300" b="1" dirty="0"/>
              <a:t>the vector representation </a:t>
            </a:r>
            <a:r>
              <a:rPr lang="en-US" altLang="ko-KR" sz="2300" dirty="0"/>
              <a:t>back </a:t>
            </a:r>
            <a:r>
              <a:rPr lang="en-US" altLang="ko-KR" sz="2300" b="1" dirty="0"/>
              <a:t>to a variable-length target sequence </a:t>
            </a:r>
            <a:endParaRPr lang="ko-KR" altLang="en-US" sz="23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0CCC6-1848-72CD-91DB-B2EFDC004D08}"/>
              </a:ext>
            </a:extLst>
          </p:cNvPr>
          <p:cNvSpPr txBox="1"/>
          <p:nvPr/>
        </p:nvSpPr>
        <p:spPr>
          <a:xfrm>
            <a:off x="94353" y="7934089"/>
            <a:ext cx="16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Sos</a:t>
            </a:r>
            <a:r>
              <a:rPr lang="en-US" altLang="ko-KR" sz="2400" dirty="0"/>
              <a:t> token</a:t>
            </a:r>
          </a:p>
          <a:p>
            <a:r>
              <a:rPr lang="ko-KR" altLang="en-US" sz="2400" dirty="0" err="1"/>
              <a:t>으로</a:t>
            </a:r>
            <a:r>
              <a:rPr lang="ko-KR" altLang="en-US" sz="2400" dirty="0"/>
              <a:t>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35624-414F-A830-AFCB-0896A7E4E407}"/>
              </a:ext>
            </a:extLst>
          </p:cNvPr>
          <p:cNvSpPr txBox="1"/>
          <p:nvPr/>
        </p:nvSpPr>
        <p:spPr>
          <a:xfrm>
            <a:off x="16246242" y="7885460"/>
            <a:ext cx="185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Eos token</a:t>
            </a:r>
          </a:p>
          <a:p>
            <a:r>
              <a:rPr lang="ko-KR" altLang="en-US" sz="2400" dirty="0" err="1"/>
              <a:t>으로</a:t>
            </a:r>
            <a:r>
              <a:rPr lang="ko-KR" altLang="en-US" sz="2400" dirty="0"/>
              <a:t> 마무리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4DE0F3E-0494-4B24-8E33-ED133581E9A3}"/>
              </a:ext>
            </a:extLst>
          </p:cNvPr>
          <p:cNvCxnSpPr>
            <a:cxnSpLocks/>
          </p:cNvCxnSpPr>
          <p:nvPr/>
        </p:nvCxnSpPr>
        <p:spPr>
          <a:xfrm>
            <a:off x="1528296" y="8293154"/>
            <a:ext cx="429493" cy="7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4C0CD8-3A4A-5442-A645-398ACE65F98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724105" y="8300959"/>
            <a:ext cx="522137" cy="7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9B39DE-4289-6113-7102-207BB8290CB7}"/>
              </a:ext>
            </a:extLst>
          </p:cNvPr>
          <p:cNvSpPr txBox="1"/>
          <p:nvPr/>
        </p:nvSpPr>
        <p:spPr>
          <a:xfrm>
            <a:off x="14454668" y="2347379"/>
            <a:ext cx="3650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Sos</a:t>
            </a:r>
            <a:r>
              <a:rPr lang="en-US" altLang="ko-KR" sz="2400" dirty="0"/>
              <a:t> : Start of sequence</a:t>
            </a:r>
          </a:p>
          <a:p>
            <a:r>
              <a:rPr lang="en-US" altLang="ko-KR" sz="2400" dirty="0"/>
              <a:t>Eos : End of sequence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87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Encoder-Decoder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5471789-9375-7E31-A2D1-14D8856B4EED}"/>
              </a:ext>
            </a:extLst>
          </p:cNvPr>
          <p:cNvSpPr/>
          <p:nvPr/>
        </p:nvSpPr>
        <p:spPr>
          <a:xfrm>
            <a:off x="662386" y="2777075"/>
            <a:ext cx="2504895" cy="12407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encoder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7E94601-CA9F-839F-A926-999873995CFA}"/>
              </a:ext>
            </a:extLst>
          </p:cNvPr>
          <p:cNvSpPr/>
          <p:nvPr/>
        </p:nvSpPr>
        <p:spPr>
          <a:xfrm>
            <a:off x="674881" y="5673815"/>
            <a:ext cx="2549237" cy="126270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decoder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2E15FB-1C13-78DF-9E95-7BB1CEFFCD66}"/>
              </a:ext>
            </a:extLst>
          </p:cNvPr>
          <p:cNvGrpSpPr/>
          <p:nvPr/>
        </p:nvGrpSpPr>
        <p:grpSpPr>
          <a:xfrm>
            <a:off x="14114480" y="4504533"/>
            <a:ext cx="4365347" cy="3925918"/>
            <a:chOff x="13962008" y="4162326"/>
            <a:chExt cx="4365347" cy="3925918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A30184A-24EC-3FE6-CCD5-238D91B18826}"/>
                </a:ext>
              </a:extLst>
            </p:cNvPr>
            <p:cNvSpPr txBox="1"/>
            <p:nvPr/>
          </p:nvSpPr>
          <p:spPr>
            <a:xfrm>
              <a:off x="14111642" y="6887915"/>
              <a:ext cx="32748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CV : Context vector</a:t>
              </a:r>
            </a:p>
            <a:p>
              <a:r>
                <a:rPr lang="en-US" altLang="ko-KR" dirty="0"/>
                <a:t>FC : Fully connected network</a:t>
              </a:r>
            </a:p>
            <a:p>
              <a:r>
                <a:rPr lang="en-US" altLang="ko-KR" dirty="0"/>
                <a:t>Eh : encoder hidden state</a:t>
              </a:r>
            </a:p>
            <a:p>
              <a:r>
                <a:rPr lang="en-US" altLang="ko-KR" dirty="0"/>
                <a:t>Dh : decoder hidden state</a:t>
              </a:r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9B7459-A646-55F6-4CE9-D90DC6DCA869}"/>
                </a:ext>
              </a:extLst>
            </p:cNvPr>
            <p:cNvSpPr txBox="1"/>
            <p:nvPr/>
          </p:nvSpPr>
          <p:spPr>
            <a:xfrm>
              <a:off x="13962008" y="4162326"/>
              <a:ext cx="43653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FC(__) </a:t>
              </a:r>
              <a:r>
                <a:rPr lang="en-US" altLang="ko-KR" sz="2400" dirty="0"/>
                <a:t>-&gt; </a:t>
              </a:r>
              <a:r>
                <a:rPr lang="ko-KR" altLang="en-US" sz="2400" b="1" dirty="0"/>
                <a:t>현재</a:t>
              </a:r>
              <a:r>
                <a:rPr lang="en-US" altLang="ko-KR" sz="2400" b="1" dirty="0"/>
                <a:t>(time step t)</a:t>
              </a:r>
              <a:r>
                <a:rPr lang="ko-KR" altLang="en-US" sz="2400" b="1" dirty="0"/>
                <a:t> </a:t>
              </a:r>
              <a:r>
                <a:rPr lang="ko-KR" altLang="en-US" sz="2400" dirty="0"/>
                <a:t>구하고 있는 </a:t>
              </a:r>
              <a:r>
                <a:rPr lang="en-US" altLang="ko-KR" sz="2400" b="1" dirty="0"/>
                <a:t>cell</a:t>
              </a:r>
              <a:r>
                <a:rPr lang="ko-KR" altLang="en-US" sz="2400" b="1" dirty="0"/>
                <a:t> 이전의 값</a:t>
              </a:r>
              <a:r>
                <a:rPr lang="en-US" altLang="ko-KR" sz="2400" b="1" dirty="0"/>
                <a:t>(time step t-1)</a:t>
              </a:r>
              <a:r>
                <a:rPr lang="ko-KR" altLang="en-US" sz="2400" dirty="0"/>
                <a:t>을 사용함</a:t>
              </a:r>
              <a:endParaRPr lang="en-US" altLang="ko-KR" sz="2400" dirty="0"/>
            </a:p>
            <a:p>
              <a:r>
                <a:rPr lang="ko-KR" altLang="en-US" sz="2400" dirty="0"/>
                <a:t> </a:t>
              </a:r>
              <a:endParaRPr lang="en-US" altLang="ko-KR" sz="2400" dirty="0"/>
            </a:p>
            <a:p>
              <a:r>
                <a:rPr lang="en-US" altLang="ko-KR" sz="2400" dirty="0"/>
                <a:t>EX) </a:t>
              </a:r>
              <a:r>
                <a:rPr lang="ko-KR" altLang="en-US" sz="2400" b="1" dirty="0"/>
                <a:t>첫번째 </a:t>
              </a:r>
              <a:r>
                <a:rPr lang="en-US" altLang="ko-KR" sz="2400" b="1" dirty="0"/>
                <a:t>decoder cell</a:t>
              </a:r>
              <a:r>
                <a:rPr lang="ko-KR" altLang="en-US" sz="2400" dirty="0"/>
                <a:t>을 위해 </a:t>
              </a:r>
              <a:r>
                <a:rPr lang="ko-KR" altLang="en-US" sz="2400" b="1" dirty="0"/>
                <a:t>마지막 </a:t>
              </a:r>
              <a:r>
                <a:rPr lang="en-US" altLang="ko-KR" sz="2400" b="1" dirty="0"/>
                <a:t>encoder cell</a:t>
              </a:r>
              <a:r>
                <a:rPr lang="ko-KR" altLang="en-US" sz="2400" dirty="0"/>
                <a:t>을 사용 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F040D3-8EE4-F15B-2D71-38C3F55715DD}"/>
              </a:ext>
            </a:extLst>
          </p:cNvPr>
          <p:cNvGrpSpPr/>
          <p:nvPr/>
        </p:nvGrpSpPr>
        <p:grpSpPr>
          <a:xfrm>
            <a:off x="7620000" y="2325999"/>
            <a:ext cx="8141246" cy="7684401"/>
            <a:chOff x="7620000" y="2325999"/>
            <a:chExt cx="8141246" cy="768440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D8C4CDD-1250-EFAC-1106-8A5AFC222EE0}"/>
                </a:ext>
              </a:extLst>
            </p:cNvPr>
            <p:cNvSpPr/>
            <p:nvPr/>
          </p:nvSpPr>
          <p:spPr>
            <a:xfrm>
              <a:off x="8774923" y="8577587"/>
              <a:ext cx="586280" cy="5862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7013FDD-9071-0A07-3D85-FA843F1C2A66}"/>
                </a:ext>
              </a:extLst>
            </p:cNvPr>
            <p:cNvSpPr/>
            <p:nvPr/>
          </p:nvSpPr>
          <p:spPr>
            <a:xfrm>
              <a:off x="9675468" y="8577587"/>
              <a:ext cx="586280" cy="5862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AA068D7-758F-9C0E-7C39-ADF3D1918A36}"/>
                </a:ext>
              </a:extLst>
            </p:cNvPr>
            <p:cNvSpPr/>
            <p:nvPr/>
          </p:nvSpPr>
          <p:spPr>
            <a:xfrm>
              <a:off x="11472924" y="2901342"/>
              <a:ext cx="586280" cy="5862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27B78DA-CFC3-8DD2-8895-227FF84863B3}"/>
                </a:ext>
              </a:extLst>
            </p:cNvPr>
            <p:cNvSpPr/>
            <p:nvPr/>
          </p:nvSpPr>
          <p:spPr>
            <a:xfrm>
              <a:off x="8713333" y="7546172"/>
              <a:ext cx="692725" cy="6927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eh1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7D9BAB7-C50D-DB0A-D050-A02C5A6C94B9}"/>
                </a:ext>
              </a:extLst>
            </p:cNvPr>
            <p:cNvSpPr/>
            <p:nvPr/>
          </p:nvSpPr>
          <p:spPr>
            <a:xfrm>
              <a:off x="7979306" y="6696137"/>
              <a:ext cx="5847530" cy="713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D7E40BB-4930-B3A6-F315-BD17AFEE6D01}"/>
                </a:ext>
              </a:extLst>
            </p:cNvPr>
            <p:cNvSpPr/>
            <p:nvPr/>
          </p:nvSpPr>
          <p:spPr>
            <a:xfrm>
              <a:off x="8291112" y="5744562"/>
              <a:ext cx="4765963" cy="72297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53208DF-4989-25EE-7D6C-E33AAD22F4E0}"/>
                </a:ext>
              </a:extLst>
            </p:cNvPr>
            <p:cNvSpPr/>
            <p:nvPr/>
          </p:nvSpPr>
          <p:spPr>
            <a:xfrm>
              <a:off x="8762167" y="5812910"/>
              <a:ext cx="586280" cy="586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S1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9AFA5A0-9D2D-8EA7-7A15-4117857134FA}"/>
                </a:ext>
              </a:extLst>
            </p:cNvPr>
            <p:cNvSpPr/>
            <p:nvPr/>
          </p:nvSpPr>
          <p:spPr>
            <a:xfrm>
              <a:off x="9662712" y="5812910"/>
              <a:ext cx="586280" cy="586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S1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CE96C79-1223-B2C2-B911-2925C6AC02DB}"/>
                </a:ext>
              </a:extLst>
            </p:cNvPr>
            <p:cNvSpPr/>
            <p:nvPr/>
          </p:nvSpPr>
          <p:spPr>
            <a:xfrm>
              <a:off x="10563257" y="5812910"/>
              <a:ext cx="586280" cy="586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S1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723F7F1-C7E3-EB2B-0420-7BDA185562F7}"/>
                </a:ext>
              </a:extLst>
            </p:cNvPr>
            <p:cNvSpPr/>
            <p:nvPr/>
          </p:nvSpPr>
          <p:spPr>
            <a:xfrm>
              <a:off x="8762166" y="4852556"/>
              <a:ext cx="595059" cy="5950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0.9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9386D30-0F43-72FA-7FC5-4CD9D66283DF}"/>
                </a:ext>
              </a:extLst>
            </p:cNvPr>
            <p:cNvSpPr/>
            <p:nvPr/>
          </p:nvSpPr>
          <p:spPr>
            <a:xfrm>
              <a:off x="9662711" y="4835822"/>
              <a:ext cx="611793" cy="61179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0.0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1BE7570-D5E8-8952-B8B3-A43D0F5F9665}"/>
                </a:ext>
              </a:extLst>
            </p:cNvPr>
            <p:cNvSpPr/>
            <p:nvPr/>
          </p:nvSpPr>
          <p:spPr>
            <a:xfrm>
              <a:off x="10563256" y="4835097"/>
              <a:ext cx="611791" cy="61179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0.1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FFA7B6B-3789-982F-5ABA-F4C8B816F117}"/>
                </a:ext>
              </a:extLst>
            </p:cNvPr>
            <p:cNvSpPr/>
            <p:nvPr/>
          </p:nvSpPr>
          <p:spPr>
            <a:xfrm>
              <a:off x="9581779" y="3816242"/>
              <a:ext cx="748146" cy="74814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233226C-9A70-0E86-0BAC-FD9D1091E6CD}"/>
                </a:ext>
              </a:extLst>
            </p:cNvPr>
            <p:cNvCxnSpPr>
              <a:cxnSpLocks/>
              <a:stCxn id="85" idx="0"/>
              <a:endCxn id="92" idx="4"/>
            </p:cNvCxnSpPr>
            <p:nvPr/>
          </p:nvCxnSpPr>
          <p:spPr>
            <a:xfrm flipH="1" flipV="1">
              <a:off x="9059696" y="8238897"/>
              <a:ext cx="8367" cy="338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AF80AF7-6B0A-B727-AFED-DEDE558F02B1}"/>
                </a:ext>
              </a:extLst>
            </p:cNvPr>
            <p:cNvCxnSpPr>
              <a:cxnSpLocks/>
              <a:stCxn id="86" idx="0"/>
              <a:endCxn id="176" idx="4"/>
            </p:cNvCxnSpPr>
            <p:nvPr/>
          </p:nvCxnSpPr>
          <p:spPr>
            <a:xfrm flipV="1">
              <a:off x="9968608" y="8241727"/>
              <a:ext cx="6581" cy="335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6ED458-4915-F40B-0DAA-DEADCF78F366}"/>
                </a:ext>
              </a:extLst>
            </p:cNvPr>
            <p:cNvSpPr/>
            <p:nvPr/>
          </p:nvSpPr>
          <p:spPr>
            <a:xfrm>
              <a:off x="10576013" y="8588903"/>
              <a:ext cx="586280" cy="5862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D3C0CAD5-264E-BE12-BD5E-9C1F9A0707E0}"/>
                </a:ext>
              </a:extLst>
            </p:cNvPr>
            <p:cNvCxnSpPr>
              <a:cxnSpLocks/>
              <a:stCxn id="114" idx="0"/>
              <a:endCxn id="177" idx="4"/>
            </p:cNvCxnSpPr>
            <p:nvPr/>
          </p:nvCxnSpPr>
          <p:spPr>
            <a:xfrm flipH="1" flipV="1">
              <a:off x="10844736" y="8241728"/>
              <a:ext cx="24417" cy="347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E446312-B626-B449-B97F-69F0B8879897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9055307" y="7160263"/>
              <a:ext cx="4389" cy="3859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DA5B16F-7364-DA5C-85AD-460586DD2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192" y="7197440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9C3A99E0-96BA-A2D7-F1EF-5CFBAF59E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6397" y="7229538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837896C0-767A-FEF8-7708-3485C7EE3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504" y="8870727"/>
              <a:ext cx="3142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951C57D2-4B80-BF99-CACB-E17B81663DD9}"/>
                </a:ext>
              </a:extLst>
            </p:cNvPr>
            <p:cNvCxnSpPr>
              <a:cxnSpLocks/>
            </p:cNvCxnSpPr>
            <p:nvPr/>
          </p:nvCxnSpPr>
          <p:spPr>
            <a:xfrm>
              <a:off x="9361203" y="8870727"/>
              <a:ext cx="3142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F79B1BF-9154-945E-762E-4340BFFA7030}"/>
                </a:ext>
              </a:extLst>
            </p:cNvPr>
            <p:cNvCxnSpPr>
              <a:cxnSpLocks/>
              <a:stCxn id="114" idx="3"/>
              <a:endCxn id="182" idx="2"/>
            </p:cNvCxnSpPr>
            <p:nvPr/>
          </p:nvCxnSpPr>
          <p:spPr>
            <a:xfrm>
              <a:off x="11162293" y="8882043"/>
              <a:ext cx="3386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884AADA9-0BD0-EB2C-7F62-ACB88F936E8B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flipV="1">
              <a:off x="11847336" y="7160263"/>
              <a:ext cx="513926" cy="1375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8956C679-8AF7-9D30-01DD-B8304620A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5307" y="6328993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7107A293-913F-250E-A9B1-FB06D48C7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0241" y="6328993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CAA1960E-1341-CB6C-B7CC-BC39FD1D1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736" y="6328993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25D3BE-EE6F-E5A3-2E50-2ABE96FE565C}"/>
                </a:ext>
              </a:extLst>
            </p:cNvPr>
            <p:cNvSpPr txBox="1"/>
            <p:nvPr/>
          </p:nvSpPr>
          <p:spPr>
            <a:xfrm>
              <a:off x="11472924" y="5881258"/>
              <a:ext cx="13577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err="1"/>
                <a:t>Softmax</a:t>
              </a:r>
              <a:endParaRPr lang="ko-KR" altLang="en-US" sz="25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625F88-BA4B-1823-CB41-32DA25359CDF}"/>
                </a:ext>
              </a:extLst>
            </p:cNvPr>
            <p:cNvSpPr txBox="1"/>
            <p:nvPr/>
          </p:nvSpPr>
          <p:spPr>
            <a:xfrm>
              <a:off x="8482875" y="6793349"/>
              <a:ext cx="4627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FC(tanh (FC(eh1,eh2,eh3) + FC(eh3))</a:t>
              </a:r>
              <a:endParaRPr lang="ko-KR" altLang="en-US" sz="2000" dirty="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D8524444-4F29-A233-F62E-823C642D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5307" y="5424982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6813DB-5AD6-8B0F-05A2-4E0101DBD897}"/>
                </a:ext>
              </a:extLst>
            </p:cNvPr>
            <p:cNvCxnSpPr>
              <a:cxnSpLocks/>
              <a:stCxn id="99" idx="0"/>
              <a:endCxn id="101" idx="4"/>
            </p:cNvCxnSpPr>
            <p:nvPr/>
          </p:nvCxnSpPr>
          <p:spPr>
            <a:xfrm flipH="1" flipV="1">
              <a:off x="9955852" y="4564388"/>
              <a:ext cx="12756" cy="271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6E29A17E-7FD0-A724-DFCA-DA2CA38A7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784" y="5447615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FFEE5D22-9AFD-A845-1362-263E5A2A25F2}"/>
                </a:ext>
              </a:extLst>
            </p:cNvPr>
            <p:cNvCxnSpPr>
              <a:cxnSpLocks/>
              <a:stCxn id="98" idx="0"/>
              <a:endCxn id="101" idx="3"/>
            </p:cNvCxnSpPr>
            <p:nvPr/>
          </p:nvCxnSpPr>
          <p:spPr>
            <a:xfrm flipV="1">
              <a:off x="9059696" y="4454825"/>
              <a:ext cx="631646" cy="3977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9BCAF3B8-462A-5434-1637-B5BF6025C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89" y="5424982"/>
              <a:ext cx="0" cy="387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EDE8CEA-995F-A1CD-DFF1-3B8FA1CA5957}"/>
                </a:ext>
              </a:extLst>
            </p:cNvPr>
            <p:cNvCxnSpPr>
              <a:cxnSpLocks/>
              <a:stCxn id="100" idx="0"/>
              <a:endCxn id="101" idx="5"/>
            </p:cNvCxnSpPr>
            <p:nvPr/>
          </p:nvCxnSpPr>
          <p:spPr>
            <a:xfrm flipH="1" flipV="1">
              <a:off x="10220362" y="4454825"/>
              <a:ext cx="648790" cy="380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연결선: 꺾임 154">
              <a:extLst>
                <a:ext uri="{FF2B5EF4-FFF2-40B4-BE49-F238E27FC236}">
                  <a16:creationId xmlns:a16="http://schemas.microsoft.com/office/drawing/2014/main" id="{9119DB44-1FFC-A4E3-1A54-55798690F11C}"/>
                </a:ext>
              </a:extLst>
            </p:cNvPr>
            <p:cNvCxnSpPr>
              <a:stCxn id="101" idx="0"/>
              <a:endCxn id="87" idx="1"/>
            </p:cNvCxnSpPr>
            <p:nvPr/>
          </p:nvCxnSpPr>
          <p:spPr>
            <a:xfrm rot="5400000" flipH="1" flipV="1">
              <a:off x="10403508" y="2746826"/>
              <a:ext cx="621760" cy="151707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6D08532B-6C48-31D9-6297-86629E006EF8}"/>
                </a:ext>
              </a:extLst>
            </p:cNvPr>
            <p:cNvSpPr/>
            <p:nvPr/>
          </p:nvSpPr>
          <p:spPr>
            <a:xfrm>
              <a:off x="12452205" y="2835532"/>
              <a:ext cx="717899" cy="71789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dh1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2FFA1574-D109-F8B6-226D-36AF1B5E7807}"/>
                </a:ext>
              </a:extLst>
            </p:cNvPr>
            <p:cNvCxnSpPr>
              <a:cxnSpLocks/>
              <a:stCxn id="87" idx="3"/>
              <a:endCxn id="156" idx="2"/>
            </p:cNvCxnSpPr>
            <p:nvPr/>
          </p:nvCxnSpPr>
          <p:spPr>
            <a:xfrm>
              <a:off x="12059204" y="3194482"/>
              <a:ext cx="393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0E87B19-716D-67C8-06FC-B2959D616DA6}"/>
                </a:ext>
              </a:extLst>
            </p:cNvPr>
            <p:cNvSpPr/>
            <p:nvPr/>
          </p:nvSpPr>
          <p:spPr>
            <a:xfrm>
              <a:off x="9628826" y="7549002"/>
              <a:ext cx="692725" cy="6927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eh2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4F20C2F-5746-F7DF-B22F-357FF2106A74}"/>
                </a:ext>
              </a:extLst>
            </p:cNvPr>
            <p:cNvSpPr/>
            <p:nvPr/>
          </p:nvSpPr>
          <p:spPr>
            <a:xfrm>
              <a:off x="10498373" y="7549003"/>
              <a:ext cx="692725" cy="6927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eh3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45ABC066-F47D-B94F-DDD7-4412BB4AF862}"/>
                </a:ext>
              </a:extLst>
            </p:cNvPr>
            <p:cNvSpPr/>
            <p:nvPr/>
          </p:nvSpPr>
          <p:spPr>
            <a:xfrm>
              <a:off x="11500973" y="8535680"/>
              <a:ext cx="692725" cy="6927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eh3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FA30C50-45B8-45D3-5132-857339142B52}"/>
                </a:ext>
              </a:extLst>
            </p:cNvPr>
            <p:cNvCxnSpPr/>
            <p:nvPr/>
          </p:nvCxnSpPr>
          <p:spPr>
            <a:xfrm>
              <a:off x="7620000" y="3664267"/>
              <a:ext cx="7897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화살표: 오른쪽 190">
              <a:extLst>
                <a:ext uri="{FF2B5EF4-FFF2-40B4-BE49-F238E27FC236}">
                  <a16:creationId xmlns:a16="http://schemas.microsoft.com/office/drawing/2014/main" id="{0086AB24-3E90-D548-758E-D6200E7D3814}"/>
                </a:ext>
              </a:extLst>
            </p:cNvPr>
            <p:cNvSpPr/>
            <p:nvPr/>
          </p:nvSpPr>
          <p:spPr>
            <a:xfrm rot="5400000">
              <a:off x="12444764" y="3716376"/>
              <a:ext cx="748146" cy="702534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1780B4A-C0CD-AB27-DD12-84760FB3A6D4}"/>
                </a:ext>
              </a:extLst>
            </p:cNvPr>
            <p:cNvSpPr txBox="1"/>
            <p:nvPr/>
          </p:nvSpPr>
          <p:spPr>
            <a:xfrm>
              <a:off x="13322504" y="3829116"/>
              <a:ext cx="1482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encoder</a:t>
              </a:r>
              <a:endParaRPr lang="ko-KR" altLang="en-US" sz="2500" b="1" dirty="0"/>
            </a:p>
          </p:txBody>
        </p:sp>
        <p:sp>
          <p:nvSpPr>
            <p:cNvPr id="193" name="화살표: 오른쪽 192">
              <a:extLst>
                <a:ext uri="{FF2B5EF4-FFF2-40B4-BE49-F238E27FC236}">
                  <a16:creationId xmlns:a16="http://schemas.microsoft.com/office/drawing/2014/main" id="{69CFF330-500A-3DBD-F258-1B1EDDF37EE2}"/>
                </a:ext>
              </a:extLst>
            </p:cNvPr>
            <p:cNvSpPr/>
            <p:nvPr/>
          </p:nvSpPr>
          <p:spPr>
            <a:xfrm rot="16200000">
              <a:off x="13553470" y="2911097"/>
              <a:ext cx="748146" cy="702534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38D2765-E3A5-1F96-5FEF-3032FA271CD6}"/>
                </a:ext>
              </a:extLst>
            </p:cNvPr>
            <p:cNvSpPr txBox="1"/>
            <p:nvPr/>
          </p:nvSpPr>
          <p:spPr>
            <a:xfrm>
              <a:off x="14278810" y="3103347"/>
              <a:ext cx="1482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decoder</a:t>
              </a:r>
              <a:endParaRPr lang="ko-KR" altLang="en-US" sz="25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24CD3C4-7E0E-973C-63AC-287F1B153969}"/>
                </a:ext>
              </a:extLst>
            </p:cNvPr>
            <p:cNvSpPr txBox="1"/>
            <p:nvPr/>
          </p:nvSpPr>
          <p:spPr>
            <a:xfrm>
              <a:off x="8834101" y="9421791"/>
              <a:ext cx="341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</a:t>
              </a:r>
              <a:endParaRPr lang="ko-KR" altLang="en-US" sz="28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6C361B8-C131-0F5A-DE2B-7D934074DD6B}"/>
                </a:ext>
              </a:extLst>
            </p:cNvPr>
            <p:cNvSpPr txBox="1"/>
            <p:nvPr/>
          </p:nvSpPr>
          <p:spPr>
            <a:xfrm>
              <a:off x="9485060" y="9487180"/>
              <a:ext cx="990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/>
                <a:t>Iove</a:t>
              </a:r>
              <a:endParaRPr lang="ko-KR" altLang="en-US" sz="28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872690C-750C-F4EE-5A88-636E8983D208}"/>
                </a:ext>
              </a:extLst>
            </p:cNvPr>
            <p:cNvSpPr txBox="1"/>
            <p:nvPr/>
          </p:nvSpPr>
          <p:spPr>
            <a:xfrm>
              <a:off x="10544758" y="9442071"/>
              <a:ext cx="819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you</a:t>
              </a:r>
              <a:endParaRPr lang="ko-KR" altLang="en-US" sz="2800" b="1" dirty="0"/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A4DEA816-9FCB-A005-74ED-CFC63473F978}"/>
                </a:ext>
              </a:extLst>
            </p:cNvPr>
            <p:cNvCxnSpPr>
              <a:cxnSpLocks/>
              <a:stCxn id="195" idx="0"/>
            </p:cNvCxnSpPr>
            <p:nvPr/>
          </p:nvCxnSpPr>
          <p:spPr>
            <a:xfrm flipH="1" flipV="1">
              <a:off x="8992332" y="8940449"/>
              <a:ext cx="12756" cy="481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362C2F59-B351-E318-7F95-46456EE606BC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 flipH="1" flipV="1">
              <a:off x="9947482" y="9007253"/>
              <a:ext cx="33078" cy="4799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7B5D3039-52B3-41DB-03BD-D73B7AE69FC3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10859604" y="9023814"/>
              <a:ext cx="94698" cy="418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77FB53-7FF1-C59A-8591-6BC4EB9091D3}"/>
                </a:ext>
              </a:extLst>
            </p:cNvPr>
            <p:cNvSpPr txBox="1"/>
            <p:nvPr/>
          </p:nvSpPr>
          <p:spPr>
            <a:xfrm>
              <a:off x="10844735" y="2325999"/>
              <a:ext cx="58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난</a:t>
              </a:r>
            </a:p>
          </p:txBody>
        </p: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8B8762DA-D103-C6C6-8868-EEF1F93F3633}"/>
                </a:ext>
              </a:extLst>
            </p:cNvPr>
            <p:cNvCxnSpPr>
              <a:cxnSpLocks/>
              <a:stCxn id="87" idx="0"/>
              <a:endCxn id="206" idx="3"/>
            </p:cNvCxnSpPr>
            <p:nvPr/>
          </p:nvCxnSpPr>
          <p:spPr>
            <a:xfrm rot="16200000" flipV="1">
              <a:off x="11441674" y="2576951"/>
              <a:ext cx="313733" cy="33504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112A657-6B6F-E8CE-DAC6-5F45EE97694F}"/>
                </a:ext>
              </a:extLst>
            </p:cNvPr>
            <p:cNvSpPr txBox="1"/>
            <p:nvPr/>
          </p:nvSpPr>
          <p:spPr>
            <a:xfrm>
              <a:off x="9325021" y="2435854"/>
              <a:ext cx="1383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&lt;start&gt;</a:t>
              </a:r>
              <a:endParaRPr lang="ko-KR" altLang="en-US" sz="2400" b="1" dirty="0"/>
            </a:p>
          </p:txBody>
        </p: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A264CDEA-B43F-BE7C-9633-889AE82F2E94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957" y="2785401"/>
              <a:ext cx="1289017" cy="275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62A27E6D-B250-575B-34BF-C00583419D6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12637683" y="5843361"/>
              <a:ext cx="1476797" cy="1093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F8E77-A4EC-5147-B344-0F29BCAB8364}"/>
              </a:ext>
            </a:extLst>
          </p:cNvPr>
          <p:cNvSpPr txBox="1"/>
          <p:nvPr/>
        </p:nvSpPr>
        <p:spPr>
          <a:xfrm>
            <a:off x="662385" y="4067642"/>
            <a:ext cx="6039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Encoder</a:t>
            </a:r>
            <a:r>
              <a:rPr lang="ko-KR" altLang="en-US" sz="2200" dirty="0"/>
              <a:t>는 </a:t>
            </a:r>
            <a:r>
              <a:rPr lang="en-US" altLang="ko-KR" sz="2200" dirty="0"/>
              <a:t>input sequence</a:t>
            </a:r>
            <a:r>
              <a:rPr lang="ko-KR" altLang="en-US" sz="2200" dirty="0"/>
              <a:t>인 </a:t>
            </a:r>
            <a:r>
              <a:rPr lang="ko-KR" altLang="en-US" sz="2200" b="1" dirty="0"/>
              <a:t>비정형 데이터</a:t>
            </a:r>
            <a:r>
              <a:rPr lang="en-US" altLang="ko-KR" sz="2200" b="1" dirty="0"/>
              <a:t>(word or sequence)</a:t>
            </a:r>
            <a:r>
              <a:rPr lang="ko-KR" altLang="en-US" sz="2200" b="1" dirty="0"/>
              <a:t> </a:t>
            </a:r>
            <a:r>
              <a:rPr lang="ko-KR" altLang="en-US" sz="2200" dirty="0"/>
              <a:t>를 </a:t>
            </a:r>
            <a:r>
              <a:rPr lang="en-US" altLang="ko-KR" sz="2200" b="1" dirty="0"/>
              <a:t>embedding</a:t>
            </a:r>
            <a:r>
              <a:rPr lang="ko-KR" altLang="en-US" sz="2200" dirty="0"/>
              <a:t>을 통해 컴퓨터가 읽을 수 있는 </a:t>
            </a:r>
            <a:r>
              <a:rPr lang="en-US" altLang="ko-KR" sz="2200" dirty="0"/>
              <a:t>data</a:t>
            </a:r>
            <a:r>
              <a:rPr lang="ko-KR" altLang="en-US" sz="2200" dirty="0"/>
              <a:t>로 변환 후 이를 통해 </a:t>
            </a:r>
            <a:r>
              <a:rPr lang="en-US" altLang="ko-KR" sz="2200" b="1" dirty="0"/>
              <a:t>context vector</a:t>
            </a:r>
            <a:r>
              <a:rPr lang="ko-KR" altLang="en-US" sz="2200" dirty="0"/>
              <a:t>로를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AAC6-1D16-972A-EB90-5C4AA7BA5625}"/>
              </a:ext>
            </a:extLst>
          </p:cNvPr>
          <p:cNvSpPr txBox="1"/>
          <p:nvPr/>
        </p:nvSpPr>
        <p:spPr>
          <a:xfrm>
            <a:off x="658876" y="7109634"/>
            <a:ext cx="6408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Decoder</a:t>
            </a:r>
            <a:r>
              <a:rPr lang="ko-KR" altLang="en-US" sz="2200" dirty="0"/>
              <a:t>는</a:t>
            </a:r>
            <a:r>
              <a:rPr lang="en-US" altLang="ko-KR" sz="2200" dirty="0"/>
              <a:t>Encoder</a:t>
            </a:r>
            <a:r>
              <a:rPr lang="ko-KR" altLang="en-US" sz="2200" dirty="0"/>
              <a:t>를 통해 생성된 </a:t>
            </a:r>
            <a:r>
              <a:rPr lang="en-US" altLang="ko-KR" sz="2200" b="1" dirty="0"/>
              <a:t>context vector</a:t>
            </a:r>
            <a:r>
              <a:rPr lang="ko-KR" altLang="en-US" sz="2200" dirty="0"/>
              <a:t>를 </a:t>
            </a:r>
            <a:r>
              <a:rPr lang="en-US" altLang="ko-KR" sz="2200" b="1" dirty="0"/>
              <a:t>embedding</a:t>
            </a:r>
            <a:r>
              <a:rPr lang="ko-KR" altLang="en-US" sz="2200" b="1" dirty="0"/>
              <a:t>의 역과정</a:t>
            </a:r>
            <a:r>
              <a:rPr lang="ko-KR" altLang="en-US" sz="2200" dirty="0"/>
              <a:t>을 통해 문장 생성 즉</a:t>
            </a:r>
            <a:r>
              <a:rPr lang="en-US" altLang="ko-KR" sz="2200" dirty="0"/>
              <a:t>, </a:t>
            </a:r>
            <a:r>
              <a:rPr lang="en-US" altLang="ko-KR" sz="2200" b="1" dirty="0"/>
              <a:t>output sequence</a:t>
            </a:r>
            <a:r>
              <a:rPr lang="ko-KR" altLang="en-US" sz="2200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115589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RNN Encoder-Decoder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3" name="그림 2" descr="도표, 라인, 스케치, 원이(가) 표시된 사진&#10;&#10;자동 생성된 설명">
            <a:extLst>
              <a:ext uri="{FF2B5EF4-FFF2-40B4-BE49-F238E27FC236}">
                <a16:creationId xmlns:a16="http://schemas.microsoft.com/office/drawing/2014/main" id="{C38F93F5-F195-C902-DA7D-683C5BD0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6" y="3361819"/>
            <a:ext cx="5134958" cy="5004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E7ADD-9173-35C6-F309-E7276F981042}"/>
              </a:ext>
            </a:extLst>
          </p:cNvPr>
          <p:cNvSpPr txBox="1"/>
          <p:nvPr/>
        </p:nvSpPr>
        <p:spPr>
          <a:xfrm>
            <a:off x="671907" y="2659707"/>
            <a:ext cx="86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▼ </a:t>
            </a:r>
            <a:r>
              <a:rPr lang="en-US" altLang="ko-KR" sz="2400" dirty="0"/>
              <a:t>An illustration of the proposed RNN Encoder-Decoder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82F5C0-D557-A7ED-F0A3-77A1A3F94D5D}"/>
                  </a:ext>
                </a:extLst>
              </p:cNvPr>
              <p:cNvSpPr txBox="1"/>
              <p:nvPr/>
            </p:nvSpPr>
            <p:spPr>
              <a:xfrm>
                <a:off x="5806865" y="3121372"/>
                <a:ext cx="11809228" cy="648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/>
                  <a:t>RNN encoder</a:t>
                </a:r>
                <a:r>
                  <a:rPr lang="ko-KR" altLang="en-US" sz="2100" dirty="0"/>
                  <a:t>는 </a:t>
                </a:r>
                <a:r>
                  <a:rPr lang="en-US" altLang="ko-KR" sz="2100" dirty="0"/>
                  <a:t>sequence x</a:t>
                </a:r>
                <a:r>
                  <a:rPr lang="ko-KR" altLang="en-US" sz="2100" dirty="0"/>
                  <a:t>를 순차적으로 읽고 </a:t>
                </a:r>
                <a:r>
                  <a:rPr lang="en-US" altLang="ko-KR" sz="2100" dirty="0"/>
                  <a:t>RNN</a:t>
                </a:r>
                <a:r>
                  <a:rPr lang="ko-KR" altLang="en-US" sz="2100" dirty="0"/>
                  <a:t>의 </a:t>
                </a:r>
                <a:r>
                  <a:rPr lang="en-US" altLang="ko-KR" sz="2100" dirty="0"/>
                  <a:t>hidden state</a:t>
                </a:r>
                <a:r>
                  <a:rPr lang="ko-KR" altLang="en-US" sz="2100" dirty="0"/>
                  <a:t>로써 </a:t>
                </a:r>
                <a:r>
                  <a:rPr lang="en-US" altLang="ko-KR" sz="2100" b="1" dirty="0"/>
                  <a:t>summary C</a:t>
                </a:r>
                <a:r>
                  <a:rPr lang="ko-KR" altLang="en-US" sz="2100" b="1" dirty="0"/>
                  <a:t>를 출력</a:t>
                </a:r>
                <a:r>
                  <a:rPr lang="en-US" altLang="ko-KR" sz="2100" dirty="0"/>
                  <a:t> </a:t>
                </a:r>
                <a:r>
                  <a:rPr lang="ko-KR" altLang="en-US" sz="2100" dirty="0"/>
                  <a:t>이때 </a:t>
                </a:r>
                <a:r>
                  <a:rPr lang="en-US" altLang="ko-KR" sz="2100" b="1" dirty="0"/>
                  <a:t>C</a:t>
                </a:r>
                <a:r>
                  <a:rPr lang="ko-KR" altLang="en-US" sz="2100" b="1" dirty="0"/>
                  <a:t>는 모든 </a:t>
                </a:r>
                <a:r>
                  <a:rPr lang="en-US" altLang="ko-KR" sz="2100" b="1" dirty="0"/>
                  <a:t>input sequence</a:t>
                </a:r>
                <a:r>
                  <a:rPr lang="ko-KR" altLang="en-US" sz="2100" b="1" dirty="0"/>
                  <a:t>의 </a:t>
                </a:r>
                <a:r>
                  <a:rPr lang="en-US" altLang="ko-KR" sz="2100" b="1" dirty="0"/>
                  <a:t>summary</a:t>
                </a:r>
              </a:p>
              <a:p>
                <a:endParaRPr lang="en-US" altLang="ko-KR" sz="2100" dirty="0"/>
              </a:p>
              <a:p>
                <a:r>
                  <a:rPr lang="en-US" altLang="ko-KR" sz="2100" b="1" dirty="0"/>
                  <a:t>RNN decoder</a:t>
                </a:r>
                <a:r>
                  <a:rPr lang="ko-KR" altLang="en-US" sz="2100" dirty="0"/>
                  <a:t>는 </a:t>
                </a:r>
                <a:r>
                  <a:rPr lang="en-US" altLang="ko-KR" sz="2100" dirty="0"/>
                  <a:t>output sequence</a:t>
                </a:r>
                <a:r>
                  <a:rPr lang="ko-KR" altLang="en-US" sz="2100" dirty="0"/>
                  <a:t>를 </a:t>
                </a:r>
                <a:r>
                  <a:rPr lang="en-US" altLang="ko-KR" sz="2100" dirty="0"/>
                  <a:t>generate</a:t>
                </a:r>
              </a:p>
              <a:p>
                <a:r>
                  <a:rPr lang="ko-KR" altLang="en-US" sz="2100" dirty="0"/>
                  <a:t>그와 동시에 </a:t>
                </a:r>
                <a:r>
                  <a:rPr lang="en-US" altLang="ko-KR" sz="2100" b="1" dirty="0"/>
                  <a:t>encoder</a:t>
                </a:r>
                <a:r>
                  <a:rPr lang="ko-KR" altLang="en-US" sz="2100" b="1" dirty="0"/>
                  <a:t>의 </a:t>
                </a:r>
                <a:r>
                  <a:rPr lang="en-US" altLang="ko-KR" sz="2100" b="1" dirty="0"/>
                  <a:t>hidden state</a:t>
                </a:r>
                <a:r>
                  <a:rPr lang="ko-KR" altLang="en-US" sz="2100" b="1" dirty="0"/>
                  <a:t>를 통해 </a:t>
                </a:r>
                <a:r>
                  <a:rPr lang="en-US" altLang="ko-KR" sz="2100" b="1" dirty="0"/>
                  <a:t>next</a:t>
                </a:r>
                <a:r>
                  <a:rPr lang="ko-KR" altLang="en-US" sz="2100" b="1" dirty="0"/>
                  <a:t> </a:t>
                </a:r>
                <a:r>
                  <a:rPr lang="en-US" altLang="ko-KR" sz="2100" b="1" dirty="0"/>
                  <a:t>symbol</a:t>
                </a:r>
                <a:r>
                  <a:rPr lang="ko-KR" altLang="en-US" sz="2100" b="1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100" b="1" dirty="0"/>
                  <a:t>를 예측 </a:t>
                </a:r>
                <a:endParaRPr lang="en-US" altLang="ko-KR" sz="2100" b="1" dirty="0"/>
              </a:p>
              <a:p>
                <a:endParaRPr lang="en-US" altLang="ko-KR" sz="2100" dirty="0"/>
              </a:p>
              <a:p>
                <a:r>
                  <a:rPr lang="ko-KR" altLang="en-US" sz="2100" dirty="0"/>
                  <a:t>하지만</a:t>
                </a:r>
                <a:r>
                  <a:rPr lang="en-US" altLang="ko-KR" sz="2100" dirty="0"/>
                  <a:t>, </a:t>
                </a:r>
                <a:r>
                  <a:rPr lang="ko-KR" altLang="en-US" sz="2100" b="1" dirty="0"/>
                  <a:t>다른 </a:t>
                </a:r>
                <a:r>
                  <a:rPr lang="en-US" altLang="ko-KR" sz="2100" b="1" dirty="0"/>
                  <a:t>RNN</a:t>
                </a:r>
                <a:r>
                  <a:rPr lang="ko-KR" altLang="en-US" sz="2100" b="1" dirty="0"/>
                  <a:t>과 다르게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2100" b="1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1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100" b="1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100" b="1" i="1" dirty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1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100" b="1" dirty="0"/>
                  <a:t>과 </a:t>
                </a:r>
                <a:r>
                  <a:rPr lang="en-US" altLang="ko-KR" sz="2100" b="1" dirty="0"/>
                  <a:t>C</a:t>
                </a:r>
                <a:r>
                  <a:rPr lang="ko-KR" altLang="en-US" sz="2100" dirty="0"/>
                  <a:t>를 가지고 예측</a:t>
                </a:r>
                <a:endParaRPr lang="en-US" altLang="ko-KR" sz="2100" dirty="0"/>
              </a:p>
              <a:p>
                <a:r>
                  <a:rPr lang="en-US" altLang="ko-KR" sz="2100" dirty="0"/>
                  <a:t>(</a:t>
                </a:r>
                <a:r>
                  <a:rPr lang="en-US" altLang="ko-KR" sz="2100" i="1" dirty="0" err="1"/>
                  <a:t>cf</a:t>
                </a:r>
                <a:r>
                  <a:rPr lang="en-US" altLang="ko-KR" sz="2100" dirty="0"/>
                  <a:t>, </a:t>
                </a:r>
                <a:r>
                  <a:rPr lang="ko-KR" altLang="en-US" sz="2100" b="1" dirty="0"/>
                  <a:t>기존의 </a:t>
                </a:r>
                <a:r>
                  <a:rPr lang="en-US" altLang="ko-KR" sz="2100" b="1" dirty="0"/>
                  <a:t>RNN</a:t>
                </a:r>
                <a:r>
                  <a:rPr lang="ko-KR" altLang="en-US" sz="21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100" b="1" dirty="0"/>
                  <a:t> </a:t>
                </a:r>
                <a:r>
                  <a:rPr lang="ko-KR" altLang="en-US" sz="2100" dirty="0"/>
                  <a:t>로 </a:t>
                </a:r>
                <a:r>
                  <a:rPr lang="en-US" altLang="ko-KR" sz="2100" b="1" dirty="0"/>
                  <a:t>previous hidden state</a:t>
                </a:r>
                <a:r>
                  <a:rPr lang="ko-KR" altLang="en-US" sz="2100" dirty="0"/>
                  <a:t>와 </a:t>
                </a:r>
                <a:r>
                  <a:rPr lang="ko-KR" altLang="en-US" sz="2100" b="1" dirty="0"/>
                  <a:t>현재 </a:t>
                </a:r>
                <a:r>
                  <a:rPr lang="ko-KR" altLang="en-US" sz="2100" b="1" dirty="0" err="1"/>
                  <a:t>입력값</a:t>
                </a:r>
                <a:r>
                  <a:rPr lang="ko-KR" altLang="en-US" sz="2100" dirty="0" err="1"/>
                  <a:t>을</a:t>
                </a:r>
                <a:r>
                  <a:rPr lang="ko-KR" altLang="en-US" sz="2100" b="1" dirty="0"/>
                  <a:t> </a:t>
                </a:r>
                <a:r>
                  <a:rPr lang="ko-KR" altLang="en-US" sz="2100" dirty="0"/>
                  <a:t>사용함</a:t>
                </a:r>
                <a:r>
                  <a:rPr lang="en-US" altLang="ko-KR" sz="2100" b="1" dirty="0"/>
                  <a:t>)</a:t>
                </a:r>
              </a:p>
              <a:p>
                <a:endParaRPr lang="en-US" altLang="ko-KR" sz="2100" dirty="0"/>
              </a:p>
              <a:p>
                <a:r>
                  <a:rPr lang="ko-KR" altLang="en-US" sz="2100" dirty="0"/>
                  <a:t>따라서</a:t>
                </a:r>
                <a:r>
                  <a:rPr lang="en-US" altLang="ko-KR" sz="2100" dirty="0"/>
                  <a:t>, </a:t>
                </a:r>
                <a:r>
                  <a:rPr lang="en-US" altLang="ko-KR" sz="2100" b="1" dirty="0"/>
                  <a:t>hidden state of the decoder</a:t>
                </a:r>
                <a:r>
                  <a:rPr lang="ko-KR" altLang="en-US" sz="2100" dirty="0"/>
                  <a:t>는 아래와 같음</a:t>
                </a:r>
                <a:endParaRPr lang="en-US" altLang="ko-KR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1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1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1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100" b="1" dirty="0"/>
                  <a:t> &lt;- decoder hidden state</a:t>
                </a:r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r>
                  <a:rPr lang="ko-KR" altLang="en-US" sz="2100" dirty="0"/>
                  <a:t>위 두개의 </a:t>
                </a:r>
                <a:r>
                  <a:rPr lang="en-US" altLang="ko-KR" sz="2100" dirty="0"/>
                  <a:t>RNN (RNN encoder-decoder)</a:t>
                </a:r>
                <a:r>
                  <a:rPr lang="ko-KR" altLang="en-US" sz="2100" dirty="0"/>
                  <a:t>는 아래의 목적 함수를 </a:t>
                </a:r>
                <a:r>
                  <a:rPr lang="en-US" altLang="ko-KR" sz="2100" b="1" dirty="0"/>
                  <a:t>maximize</a:t>
                </a:r>
                <a:r>
                  <a:rPr lang="ko-KR" altLang="en-US" sz="2100" dirty="0"/>
                  <a:t>하기 위해 </a:t>
                </a:r>
                <a:r>
                  <a:rPr lang="en-US" altLang="ko-KR" sz="2100" dirty="0" err="1"/>
                  <a:t>weight,bias</a:t>
                </a:r>
                <a:r>
                  <a:rPr lang="ko-KR" altLang="en-US" sz="2100" dirty="0"/>
                  <a:t>들을 수정</a:t>
                </a:r>
                <a:r>
                  <a:rPr lang="en-US" altLang="ko-KR" sz="2100" dirty="0"/>
                  <a:t> -&gt; </a:t>
                </a:r>
                <a:r>
                  <a:rPr lang="en-US" altLang="ko-KR" sz="2100" b="1" dirty="0"/>
                  <a:t>maximize the conditional log-likelihood</a:t>
                </a:r>
              </a:p>
              <a:p>
                <a:endParaRPr lang="en-US" altLang="ko-KR" sz="2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82F5C0-D557-A7ED-F0A3-77A1A3F9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865" y="3121372"/>
                <a:ext cx="11809228" cy="6480620"/>
              </a:xfrm>
              <a:prstGeom prst="rect">
                <a:avLst/>
              </a:prstGeom>
              <a:blipFill>
                <a:blip r:embed="rId4"/>
                <a:stretch>
                  <a:fillRect l="-620" t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9A4EC9-D300-40D7-B262-09EBE57B1806}"/>
                  </a:ext>
                </a:extLst>
              </p:cNvPr>
              <p:cNvSpPr txBox="1"/>
              <p:nvPr/>
            </p:nvSpPr>
            <p:spPr>
              <a:xfrm>
                <a:off x="13472246" y="9166876"/>
                <a:ext cx="4322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set of the model parameters </a:t>
                </a:r>
              </a:p>
              <a:p>
                <a:r>
                  <a:rPr lang="en-US" altLang="ko-KR" dirty="0"/>
                  <a:t>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: pair from the training set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9A4EC9-D300-40D7-B262-09EBE57B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246" y="9166876"/>
                <a:ext cx="4322618" cy="646331"/>
              </a:xfrm>
              <a:prstGeom prst="rect">
                <a:avLst/>
              </a:prstGeom>
              <a:blipFill>
                <a:blip r:embed="rId5"/>
                <a:stretch>
                  <a:fillRect l="-1128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6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411066E5-7A4A-7301-3C4D-CA218673455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681795" y="2933242"/>
                <a:ext cx="9563149" cy="144283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sz="4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4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411066E5-7A4A-7301-3C4D-CA2186734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681795" y="2933242"/>
                <a:ext cx="9563149" cy="1442833"/>
              </a:xfrm>
              <a:blipFill>
                <a:blip r:embed="rId2"/>
                <a:stretch>
                  <a:fillRect t="-844" b="-13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FAF7A5D-1AE9-49C5-E115-9C8B2AC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B2947-2A64-6386-E5C4-32B3C74E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RNN Encoder-Decoder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0C200-389D-299A-53AB-F0DDC9FC1F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C6DE3-0CC8-7D56-DB45-CCF8566FA413}"/>
                  </a:ext>
                </a:extLst>
              </p:cNvPr>
              <p:cNvSpPr txBox="1"/>
              <p:nvPr/>
            </p:nvSpPr>
            <p:spPr>
              <a:xfrm>
                <a:off x="1160299" y="5101937"/>
                <a:ext cx="14813992" cy="343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>
                    <a:latin typeface="+mn-ea"/>
                  </a:rPr>
                  <a:t> 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+mn-ea"/>
                  </a:rPr>
                  <a:t>일때</a:t>
                </a:r>
                <a:r>
                  <a:rPr lang="en-US" altLang="ko-KR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400" dirty="0">
                    <a:latin typeface="+mn-ea"/>
                  </a:rPr>
                  <a:t> 확률 즉</a:t>
                </a:r>
                <a:r>
                  <a:rPr lang="en-US" altLang="ko-KR" sz="2400" dirty="0">
                    <a:latin typeface="+mn-ea"/>
                  </a:rPr>
                  <a:t>, </a:t>
                </a:r>
                <a:r>
                  <a:rPr lang="ko-KR" altLang="en-US" sz="2400" b="1" dirty="0">
                    <a:latin typeface="+mn-ea"/>
                  </a:rPr>
                  <a:t>조건부 확률</a:t>
                </a:r>
                <a:r>
                  <a:rPr lang="en-US" altLang="ko-KR" sz="2400" dirty="0">
                    <a:latin typeface="+mn-ea"/>
                  </a:rPr>
                  <a:t>(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conditional probability</a:t>
                </a:r>
                <a:r>
                  <a:rPr lang="en-US" altLang="ko-KR" sz="2400" dirty="0">
                    <a:latin typeface="+mn-ea"/>
                  </a:rPr>
                  <a:t>)</a:t>
                </a:r>
              </a:p>
              <a:p>
                <a:r>
                  <a:rPr lang="ko-KR" altLang="en-US" sz="2400" dirty="0">
                    <a:latin typeface="+mn-ea"/>
                  </a:rPr>
                  <a:t>즉</a:t>
                </a:r>
                <a:r>
                  <a:rPr lang="en-US" altLang="ko-KR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>
                    <a:latin typeface="+mn-ea"/>
                  </a:rPr>
                  <a:t> 는 각 파라미터들에 대해서 </a:t>
                </a:r>
                <a:r>
                  <a:rPr lang="en-US" altLang="ko-KR" sz="2400" dirty="0">
                    <a:latin typeface="+mn-ea"/>
                  </a:rPr>
                  <a:t>log scale</a:t>
                </a:r>
                <a:r>
                  <a:rPr lang="ko-KR" altLang="en-US" sz="2400" dirty="0">
                    <a:latin typeface="+mn-ea"/>
                  </a:rPr>
                  <a:t> </a:t>
                </a:r>
                <a:r>
                  <a:rPr lang="en-US" altLang="ko-KR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conditional probability</a:t>
                </a:r>
              </a:p>
              <a:p>
                <a:r>
                  <a:rPr lang="en-US" altLang="ko-KR" sz="2400" b="1" dirty="0">
                    <a:solidFill>
                      <a:srgbClr val="202020"/>
                    </a:solidFill>
                    <a:latin typeface="+mn-ea"/>
                  </a:rPr>
                  <a:t>Log scale conditional likelihood</a:t>
                </a:r>
                <a:r>
                  <a:rPr lang="ko-KR" altLang="en-US" sz="2400" b="1" dirty="0">
                    <a:solidFill>
                      <a:srgbClr val="202020"/>
                    </a:solidFill>
                    <a:latin typeface="+mn-ea"/>
                  </a:rPr>
                  <a:t>의 </a:t>
                </a:r>
                <a:r>
                  <a:rPr lang="en-US" altLang="ko-KR" sz="2400" b="1" dirty="0">
                    <a:solidFill>
                      <a:srgbClr val="202020"/>
                    </a:solidFill>
                    <a:latin typeface="+mn-ea"/>
                  </a:rPr>
                  <a:t>sum</a:t>
                </a:r>
                <a:r>
                  <a:rPr lang="ko-KR" altLang="en-US" sz="2400" b="1" dirty="0">
                    <a:solidFill>
                      <a:srgbClr val="202020"/>
                    </a:solidFill>
                    <a:latin typeface="+mn-ea"/>
                  </a:rPr>
                  <a:t>의 </a:t>
                </a:r>
                <a:r>
                  <a:rPr lang="en-US" altLang="ko-KR" sz="2400" b="1" dirty="0">
                    <a:solidFill>
                      <a:srgbClr val="202020"/>
                    </a:solidFill>
                    <a:latin typeface="+mn-ea"/>
                  </a:rPr>
                  <a:t>average</a:t>
                </a:r>
                <a:r>
                  <a:rPr lang="ko-KR" altLang="en-US" sz="2400" b="1" dirty="0">
                    <a:solidFill>
                      <a:srgbClr val="202020"/>
                    </a:solidFill>
                    <a:latin typeface="+mn-ea"/>
                  </a:rPr>
                  <a:t>를 </a:t>
                </a:r>
                <a:r>
                  <a:rPr lang="en-US" altLang="ko-KR" sz="2400" b="1" dirty="0">
                    <a:solidFill>
                      <a:srgbClr val="202020"/>
                    </a:solidFill>
                    <a:latin typeface="+mn-ea"/>
                  </a:rPr>
                  <a:t>maximizing</a:t>
                </a:r>
                <a:r>
                  <a:rPr lang="ko-KR" altLang="en-US" sz="2400" b="1" dirty="0">
                    <a:solidFill>
                      <a:srgbClr val="202020"/>
                    </a:solidFill>
                    <a:latin typeface="+mn-ea"/>
                  </a:rPr>
                  <a:t> </a:t>
                </a:r>
                <a:endParaRPr lang="en-US" altLang="ko-KR" sz="2400" b="1" dirty="0">
                  <a:solidFill>
                    <a:srgbClr val="202020"/>
                  </a:solidFill>
                  <a:latin typeface="+mn-ea"/>
                </a:endParaRPr>
              </a:p>
              <a:p>
                <a:endParaRPr lang="en-US" altLang="ko-KR" sz="2400" b="0" i="0" dirty="0">
                  <a:solidFill>
                    <a:srgbClr val="202020"/>
                  </a:solidFill>
                  <a:effectLst/>
                  <a:latin typeface="+mn-ea"/>
                </a:endParaRPr>
              </a:p>
              <a:p>
                <a:r>
                  <a:rPr lang="ko-KR" altLang="en-US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 </a:t>
                </a:r>
                <a:r>
                  <a:rPr lang="ko-KR" altLang="en-US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는 각각</a:t>
                </a:r>
                <a:r>
                  <a:rPr lang="en-US" altLang="ko-KR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input sequence,</a:t>
                </a:r>
                <a:r>
                  <a:rPr lang="en-US" altLang="ko-KR" sz="2400" dirty="0"/>
                  <a:t> </a:t>
                </a:r>
                <a:r>
                  <a:rPr lang="en-US" altLang="ko-KR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output sequence </a:t>
                </a:r>
                <a:r>
                  <a:rPr lang="ko-KR" altLang="en-US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의 </a:t>
                </a:r>
                <a:r>
                  <a:rPr lang="en-US" altLang="ko-KR" sz="2400" b="0" i="0" dirty="0">
                    <a:solidFill>
                      <a:srgbClr val="202020"/>
                    </a:solidFill>
                    <a:effectLst/>
                    <a:latin typeface="+mn-ea"/>
                  </a:rPr>
                  <a:t>words</a:t>
                </a:r>
              </a:p>
              <a:p>
                <a:endParaRPr lang="en-US" altLang="ko-KR" sz="2400" dirty="0">
                  <a:solidFill>
                    <a:srgbClr val="202020"/>
                  </a:solidFill>
                  <a:latin typeface="+mn-ea"/>
                </a:endParaRPr>
              </a:p>
              <a:p>
                <a:r>
                  <a:rPr lang="ko-KR" altLang="en-US" sz="2400" dirty="0">
                    <a:solidFill>
                      <a:srgbClr val="202020"/>
                    </a:solidFill>
                    <a:latin typeface="+mn-ea"/>
                  </a:rPr>
                  <a:t>예로 들면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 I,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 Love,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You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</a:t>
                </a:r>
                <a:r>
                  <a:rPr lang="ko-KR" altLang="en-US" sz="2400" dirty="0">
                    <a:solidFill>
                      <a:srgbClr val="202020"/>
                    </a:solidFill>
                    <a:latin typeface="+mn-ea"/>
                  </a:rPr>
                  <a:t>난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</a:t>
                </a:r>
                <a:r>
                  <a:rPr lang="ko-KR" altLang="en-US" sz="2400" dirty="0">
                    <a:solidFill>
                      <a:srgbClr val="202020"/>
                    </a:solidFill>
                    <a:latin typeface="+mn-ea"/>
                  </a:rPr>
                  <a:t>널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: </a:t>
                </a:r>
                <a:r>
                  <a:rPr lang="ko-KR" altLang="en-US" sz="2400" dirty="0">
                    <a:solidFill>
                      <a:srgbClr val="202020"/>
                    </a:solidFill>
                    <a:latin typeface="+mn-ea"/>
                  </a:rPr>
                  <a:t>사랑해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 </a:t>
                </a:r>
                <a:r>
                  <a:rPr lang="ko-KR" altLang="en-US" sz="2400" dirty="0">
                    <a:solidFill>
                      <a:srgbClr val="202020"/>
                    </a:solidFill>
                    <a:latin typeface="+mn-ea"/>
                  </a:rPr>
                  <a:t>일 때</a:t>
                </a:r>
                <a:r>
                  <a:rPr lang="en-US" altLang="ko-KR" sz="2400" dirty="0">
                    <a:solidFill>
                      <a:srgbClr val="202020"/>
                    </a:solidFill>
                    <a:latin typeface="+mn-ea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난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solidFill>
                      <a:srgbClr val="202020"/>
                    </a:solidFill>
                    <a:latin typeface="+mn-ea"/>
                  </a:rPr>
                  <a:t>,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널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𝒀𝒐𝒖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,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사랑해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𝑳𝒐𝒗𝒆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>
                    <a:latin typeface="+mn-ea"/>
                  </a:rPr>
                  <a:t> </a:t>
                </a:r>
                <a:r>
                  <a:rPr lang="ko-KR" altLang="en-US" sz="2400" dirty="0">
                    <a:latin typeface="+mn-ea"/>
                  </a:rPr>
                  <a:t>일 확률을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 tuning</a:t>
                </a:r>
                <a:r>
                  <a:rPr lang="ko-KR" altLang="en-US" sz="2400" dirty="0">
                    <a:latin typeface="+mn-ea"/>
                  </a:rPr>
                  <a:t>하면서 </a:t>
                </a:r>
                <a:r>
                  <a:rPr lang="en-US" altLang="ko-KR" sz="2400" b="1" dirty="0">
                    <a:latin typeface="+mn-ea"/>
                  </a:rPr>
                  <a:t>maximizing</a:t>
                </a:r>
                <a:endParaRPr lang="en-US" altLang="ko-KR" sz="2400" b="1" dirty="0">
                  <a:solidFill>
                    <a:srgbClr val="202020"/>
                  </a:solidFill>
                  <a:latin typeface="+mn-ea"/>
                </a:endParaRPr>
              </a:p>
              <a:p>
                <a:endParaRPr lang="ko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C6DE3-0CC8-7D56-DB45-CCF8566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99" y="5101937"/>
                <a:ext cx="14813992" cy="3430170"/>
              </a:xfrm>
              <a:prstGeom prst="rect">
                <a:avLst/>
              </a:prstGeom>
              <a:blipFill>
                <a:blip r:embed="rId3"/>
                <a:stretch>
                  <a:fillRect l="-617" t="-1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E2F34-33A1-471D-3D30-FA30DB212D59}"/>
                  </a:ext>
                </a:extLst>
              </p:cNvPr>
              <p:cNvSpPr txBox="1"/>
              <p:nvPr/>
            </p:nvSpPr>
            <p:spPr>
              <a:xfrm>
                <a:off x="12031373" y="3837985"/>
                <a:ext cx="59241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set of the model parameters </a:t>
                </a:r>
              </a:p>
              <a:p>
                <a:r>
                  <a:rPr lang="en-US" altLang="ko-KR" sz="2400" dirty="0"/>
                  <a:t>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/>
                  <a:t>: pair from the training set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E2F34-33A1-471D-3D30-FA30DB21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373" y="3837985"/>
                <a:ext cx="5924117" cy="830997"/>
              </a:xfrm>
              <a:prstGeom prst="rect">
                <a:avLst/>
              </a:prstGeom>
              <a:blipFill>
                <a:blip r:embed="rId4"/>
                <a:stretch>
                  <a:fillRect l="-1648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50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2447167" cy="586280"/>
          </a:xfrm>
        </p:spPr>
        <p:txBody>
          <a:bodyPr/>
          <a:lstStyle/>
          <a:p>
            <a:r>
              <a:rPr lang="en-US" altLang="ko-KR" dirty="0"/>
              <a:t>Hidden Unit that Adaptively Remembers and Forgets (GRU)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041C2A-F39A-A857-61C8-6ED5550735A6}"/>
                  </a:ext>
                </a:extLst>
              </p:cNvPr>
              <p:cNvSpPr txBox="1"/>
              <p:nvPr/>
            </p:nvSpPr>
            <p:spPr>
              <a:xfrm>
                <a:off x="8614634" y="2439646"/>
                <a:ext cx="9450789" cy="7463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• The update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0" dirty="0"/>
              </a:p>
              <a:p>
                <a:endParaRPr lang="en-US" altLang="ko-KR" sz="1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200" b="1" i="1" dirty="0"/>
                  <a:t> </a:t>
                </a:r>
                <a:r>
                  <a:rPr lang="en-US" altLang="ko-KR" sz="2200" b="1" i="1" dirty="0"/>
                  <a:t>= </a:t>
                </a:r>
                <a14:m>
                  <m:oMath xmlns:m="http://schemas.openxmlformats.org/officeDocument/2006/math"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b="1" i="1" dirty="0"/>
                  <a:t> </a:t>
                </a:r>
                <a:endParaRPr lang="en-US" altLang="ko-KR" sz="2200" b="1" i="1" dirty="0"/>
              </a:p>
              <a:p>
                <a:endParaRPr lang="en-US" altLang="ko-KR" sz="1100" i="1" dirty="0"/>
              </a:p>
              <a:p>
                <a:r>
                  <a:rPr lang="en-US" altLang="ko-KR" sz="2200" b="1" dirty="0"/>
                  <a:t>Update gate</a:t>
                </a:r>
                <a:r>
                  <a:rPr lang="ko-KR" altLang="en-US" sz="2200" dirty="0"/>
                  <a:t>는 과거의 정보</a:t>
                </a:r>
                <a:r>
                  <a:rPr lang="en-US" altLang="ko-KR" sz="2200" dirty="0"/>
                  <a:t>(previous hidden state)</a:t>
                </a:r>
                <a:r>
                  <a:rPr lang="ko-KR" altLang="en-US" sz="2200" dirty="0"/>
                  <a:t>를 </a:t>
                </a:r>
                <a:r>
                  <a:rPr lang="ko-KR" altLang="en-US" sz="2200" b="1" dirty="0"/>
                  <a:t>얼마나 사용할 지를 결정하는 단계 </a:t>
                </a:r>
                <a:r>
                  <a:rPr lang="en-US" altLang="ko-KR" sz="2200" b="1" dirty="0"/>
                  <a:t>(reset gate</a:t>
                </a:r>
                <a:r>
                  <a:rPr lang="ko-KR" altLang="en-US" sz="2200" b="1" dirty="0"/>
                  <a:t>와 </a:t>
                </a:r>
                <a:r>
                  <a:rPr lang="ko-KR" altLang="en-US" sz="2200" b="1" dirty="0" err="1"/>
                  <a:t>비슷</a:t>
                </a:r>
                <a:r>
                  <a:rPr lang="en-US" altLang="ko-KR" sz="2200" b="1" dirty="0"/>
                  <a:t>)</a:t>
                </a:r>
                <a:r>
                  <a:rPr lang="ko-KR" altLang="en-US" sz="2200" b="1" dirty="0"/>
                  <a:t> </a:t>
                </a:r>
                <a:endParaRPr lang="en-US" altLang="ko-KR" sz="2200" b="1" dirty="0"/>
              </a:p>
              <a:p>
                <a:r>
                  <a:rPr lang="ko-KR" altLang="en-US" sz="2200" dirty="0"/>
                  <a:t>즉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b="1" dirty="0"/>
                  <a:t>새로운 </a:t>
                </a:r>
                <a:r>
                  <a:rPr lang="en-US" altLang="ko-KR" sz="2200" b="1" dirty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200" b="1" dirty="0"/>
                  <a:t> </a:t>
                </a:r>
                <a:r>
                  <a:rPr lang="ko-KR" altLang="en-US" sz="2200" b="1" dirty="0"/>
                  <a:t>업데이트 여부 결정</a:t>
                </a:r>
                <a:endParaRPr lang="en-US" altLang="ko-KR" sz="2200" b="1" dirty="0"/>
              </a:p>
              <a:p>
                <a:endParaRPr lang="en-US" altLang="ko-KR" sz="2200" b="1" dirty="0"/>
              </a:p>
              <a:p>
                <a:r>
                  <a:rPr lang="en-US" altLang="ko-KR" sz="2200" b="1" dirty="0"/>
                  <a:t>Previous hidden state</a:t>
                </a:r>
                <a:r>
                  <a:rPr lang="ko-KR" altLang="en-US" sz="2200" dirty="0"/>
                  <a:t>에서 현재 </a:t>
                </a:r>
                <a:r>
                  <a:rPr lang="en-US" altLang="ko-KR" sz="2200" b="1" dirty="0"/>
                  <a:t>hidden state</a:t>
                </a:r>
                <a:r>
                  <a:rPr lang="ko-KR" altLang="en-US" sz="2200" b="1" dirty="0"/>
                  <a:t>로 얼마나 많은 정보를 전달</a:t>
                </a:r>
                <a:r>
                  <a:rPr lang="ko-KR" altLang="en-US" sz="2200" dirty="0"/>
                  <a:t>할 지 결정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똑같이 </a:t>
                </a:r>
                <a:r>
                  <a:rPr lang="en-US" altLang="ko-KR" sz="2200" b="1" dirty="0"/>
                  <a:t>sigmoid</a:t>
                </a:r>
                <a:r>
                  <a:rPr lang="ko-KR" altLang="en-US" sz="2200" b="1" dirty="0"/>
                  <a:t>의 </a:t>
                </a:r>
                <a:r>
                  <a:rPr lang="ko-KR" altLang="en-US" sz="2200" b="1" dirty="0" err="1"/>
                  <a:t>출력값</a:t>
                </a:r>
                <a:r>
                  <a:rPr lang="ko-KR" altLang="en-US" sz="2200" dirty="0" err="1"/>
                  <a:t>이기</a:t>
                </a:r>
                <a:r>
                  <a:rPr lang="ko-KR" altLang="en-US" sz="2200" b="1" dirty="0"/>
                  <a:t> </a:t>
                </a:r>
                <a:r>
                  <a:rPr lang="ko-KR" altLang="en-US" sz="2200" dirty="0"/>
                  <a:t>때문에 </a:t>
                </a:r>
                <a:r>
                  <a:rPr lang="en-US" altLang="ko-KR" sz="2200" dirty="0"/>
                  <a:t>0~1</a:t>
                </a:r>
                <a:r>
                  <a:rPr lang="ko-KR" altLang="en-US" sz="2200" dirty="0"/>
                  <a:t>사이의 값이 출력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뒤의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en-US" altLang="ko-KR" sz="2200" b="1" dirty="0"/>
                  <a:t> </a:t>
                </a:r>
                <a:r>
                  <a:rPr lang="ko-KR" altLang="en-US" sz="2200" dirty="0"/>
                  <a:t>수식에서 알 수 있다시피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200" b="1" dirty="0"/>
                  <a:t>의 값이 </a:t>
                </a:r>
                <a:r>
                  <a:rPr lang="en-US" altLang="ko-KR" sz="2200" b="1" dirty="0"/>
                  <a:t>1</a:t>
                </a:r>
                <a:r>
                  <a:rPr lang="ko-KR" altLang="en-US" sz="2200" b="1" dirty="0"/>
                  <a:t>에 수렴</a:t>
                </a:r>
                <a:r>
                  <a:rPr lang="ko-KR" altLang="en-US" sz="2200" dirty="0"/>
                  <a:t>하면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를 </a:t>
                </a:r>
                <a:r>
                  <a:rPr lang="en-US" altLang="ko-KR" sz="2200" b="1" dirty="0"/>
                  <a:t>update</a:t>
                </a:r>
                <a:r>
                  <a:rPr lang="ko-KR" altLang="en-US" sz="2200" dirty="0"/>
                  <a:t>할 때 </a:t>
                </a:r>
                <a:r>
                  <a:rPr lang="ko-KR" altLang="en-US" sz="2200" b="1" dirty="0"/>
                  <a:t>새로운 </a:t>
                </a:r>
                <a:r>
                  <a:rPr lang="en-US" altLang="ko-KR" sz="2200" b="1" dirty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200" dirty="0"/>
                  <a:t>만 사용</a:t>
                </a:r>
                <a:r>
                  <a:rPr lang="en-US" altLang="ko-KR" sz="2200" dirty="0"/>
                  <a:t>(previous hidden state </a:t>
                </a:r>
                <a:r>
                  <a:rPr lang="ko-KR" altLang="en-US" sz="2200" dirty="0"/>
                  <a:t>사용</a:t>
                </a:r>
                <a:r>
                  <a:rPr lang="en-US" altLang="ko-KR" sz="2200" dirty="0"/>
                  <a:t>x)</a:t>
                </a:r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2200" b="1" i="1" dirty="0"/>
                  <a:t> </a:t>
                </a:r>
                <a:r>
                  <a:rPr lang="en-US" altLang="ko-KR" sz="2200" b="1" dirty="0"/>
                  <a:t>: logistic sigmoid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[.]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200" b="1" i="1" dirty="0"/>
                  <a:t> </a:t>
                </a:r>
                <a:r>
                  <a:rPr lang="en-US" altLang="ko-KR" sz="2200" b="1" dirty="0"/>
                  <a:t>: j –</a:t>
                </a:r>
                <a:r>
                  <a:rPr lang="en-US" altLang="ko-KR" sz="2200" b="1" dirty="0" err="1"/>
                  <a:t>th</a:t>
                </a:r>
                <a:r>
                  <a:rPr lang="en-US" altLang="ko-KR" sz="2200" b="1" dirty="0"/>
                  <a:t> element of a vector </a:t>
                </a:r>
                <a14:m>
                  <m:oMath xmlns:m="http://schemas.openxmlformats.org/officeDocument/2006/math">
                    <m:r>
                      <a:rPr lang="en-US" altLang="ko-KR" sz="2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altLang="ko-KR" sz="2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200" b="1" dirty="0"/>
                  <a:t> </a:t>
                </a:r>
                <a:r>
                  <a:rPr lang="en-US" altLang="ko-KR" sz="2200" b="1" dirty="0"/>
                  <a:t>the input and previous hidden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ko-KR" altLang="en-US" sz="2200" b="1" i="1" dirty="0"/>
                  <a:t> </a:t>
                </a:r>
                <a:r>
                  <a:rPr lang="en-US" altLang="ko-KR" sz="2200" b="1" dirty="0"/>
                  <a:t>: weight matrices</a:t>
                </a:r>
                <a:endParaRPr lang="ko-KR" altLang="en-US" sz="2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041C2A-F39A-A857-61C8-6ED555073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34" y="2439646"/>
                <a:ext cx="9450789" cy="7463903"/>
              </a:xfrm>
              <a:prstGeom prst="rect">
                <a:avLst/>
              </a:prstGeom>
              <a:blipFill>
                <a:blip r:embed="rId3"/>
                <a:stretch>
                  <a:fillRect l="-1290" t="-898" r="-1677" b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73FA3-6F23-EC5D-E55B-EB99EFF4DA57}"/>
                  </a:ext>
                </a:extLst>
              </p:cNvPr>
              <p:cNvSpPr txBox="1"/>
              <p:nvPr/>
            </p:nvSpPr>
            <p:spPr>
              <a:xfrm>
                <a:off x="339397" y="2442959"/>
                <a:ext cx="8373123" cy="6413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•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 The reset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b="1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ko-KR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1" i="1" dirty="0">
                  <a:solidFill>
                    <a:schemeClr val="tx1"/>
                  </a:solidFill>
                </a:endParaRPr>
              </a:p>
              <a:p>
                <a:endParaRPr lang="en-US" altLang="ko-KR" sz="1100" b="0" i="1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b="1" dirty="0">
                    <a:solidFill>
                      <a:schemeClr val="tx1"/>
                    </a:solidFill>
                  </a:rPr>
                  <a:t>Reset gate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는 과거의 정보를 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얼마나 제거할 지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얼마나 무시할 지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 결정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하는 단계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>
                    <a:solidFill>
                      <a:schemeClr val="tx1"/>
                    </a:solidFill>
                  </a:rPr>
                  <a:t>-&gt; 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과거의 정보인</a:t>
                </a:r>
                <a14:m>
                  <m:oMath xmlns:m="http://schemas.openxmlformats.org/officeDocument/2006/math">
                    <m:r>
                      <a:rPr lang="en-US" altLang="ko-KR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</a:rPr>
                  <a:t>와 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현재의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input</a:t>
                </a:r>
                <a14:m>
                  <m:oMath xmlns:m="http://schemas.openxmlformats.org/officeDocument/2006/math">
                    <m:r>
                      <a:rPr lang="en-US" altLang="ko-KR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</a:rPr>
                  <a:t>를 얼마나 혼합할지를 결정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ko-KR" altLang="en-US" sz="2200" dirty="0">
                    <a:solidFill>
                      <a:schemeClr val="tx1"/>
                    </a:solidFill>
                  </a:rPr>
                  <a:t>위의 계산 과정의 결과값은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sigmoid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200" b="1" dirty="0" err="1">
                    <a:solidFill>
                      <a:schemeClr val="tx1"/>
                    </a:solidFill>
                  </a:rPr>
                  <a:t>출력값</a:t>
                </a:r>
                <a:r>
                  <a:rPr lang="ko-KR" altLang="en-US" sz="2200" dirty="0" err="1">
                    <a:solidFill>
                      <a:schemeClr val="tx1"/>
                    </a:solidFill>
                  </a:rPr>
                  <a:t>이기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때문에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0~1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사이의 값이 출력</a:t>
                </a:r>
                <a:endParaRPr lang="en-US" altLang="ko-KR" sz="2200" b="1" dirty="0">
                  <a:solidFill>
                    <a:schemeClr val="tx1"/>
                  </a:solidFill>
                </a:endParaRPr>
              </a:p>
              <a:p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ko-KR" altLang="en-US" sz="2200" dirty="0">
                    <a:solidFill>
                      <a:schemeClr val="tx1"/>
                    </a:solidFill>
                  </a:rPr>
                  <a:t>해당 </a:t>
                </a:r>
                <a:r>
                  <a:rPr lang="ko-KR" altLang="en-US" sz="2200" b="1" dirty="0" err="1">
                    <a:solidFill>
                      <a:schemeClr val="tx1"/>
                    </a:solidFill>
                  </a:rPr>
                  <a:t>출력값이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ko-KR" altLang="en-US" sz="2200" b="1" dirty="0">
                    <a:solidFill>
                      <a:schemeClr val="tx1"/>
                    </a:solidFill>
                  </a:rPr>
                  <a:t>를 얼마나 사용할지에 대한 정보</a:t>
                </a:r>
                <a:endParaRPr lang="en-US" altLang="ko-KR" sz="22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b="1" dirty="0">
                    <a:solidFill>
                      <a:schemeClr val="tx1"/>
                    </a:solidFill>
                  </a:rPr>
                  <a:t>0.4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가 출력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되면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과거의 정보를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40%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사용한다는 의미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>
                    <a:solidFill>
                      <a:schemeClr val="tx1"/>
                    </a:solidFill>
                  </a:rPr>
                  <a:t>LSTM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과 비슷하게 작동 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b="1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에 가까워지면 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hidden state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는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Previous hidden state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를 무시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하고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현재 </a:t>
                </a:r>
                <a:r>
                  <a:rPr lang="en-US" altLang="ko-KR" sz="2200" b="1" dirty="0">
                    <a:solidFill>
                      <a:schemeClr val="tx1"/>
                    </a:solidFill>
                  </a:rPr>
                  <a:t>input</a:t>
                </a:r>
                <a:r>
                  <a:rPr lang="ko-KR" altLang="en-US" sz="2200" b="1" dirty="0">
                    <a:solidFill>
                      <a:schemeClr val="tx1"/>
                    </a:solidFill>
                  </a:rPr>
                  <a:t>으로 리셋</a:t>
                </a:r>
                <a:endParaRPr lang="en-US" altLang="ko-KR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73FA3-6F23-EC5D-E55B-EB99EFF4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7" y="2442959"/>
                <a:ext cx="8373123" cy="6413102"/>
              </a:xfrm>
              <a:prstGeom prst="rect">
                <a:avLst/>
              </a:prstGeom>
              <a:blipFill>
                <a:blip r:embed="rId4"/>
                <a:stretch>
                  <a:fillRect l="-1894" t="-1711" r="-728" b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54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2447167" cy="586280"/>
          </a:xfrm>
        </p:spPr>
        <p:txBody>
          <a:bodyPr/>
          <a:lstStyle/>
          <a:p>
            <a:r>
              <a:rPr lang="en-US" altLang="ko-KR" dirty="0"/>
              <a:t>Hidden Unit that Adaptively Remembers and Forgets (GRU)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2686C-F4F3-8846-149E-D98A1CE54672}"/>
                  </a:ext>
                </a:extLst>
              </p:cNvPr>
              <p:cNvSpPr txBox="1"/>
              <p:nvPr/>
            </p:nvSpPr>
            <p:spPr>
              <a:xfrm>
                <a:off x="464088" y="2817371"/>
                <a:ext cx="7848679" cy="634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• The actual activation of proposed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800" dirty="0"/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en-US" altLang="ko-KR" sz="2200" b="1" dirty="0"/>
              </a:p>
              <a:p>
                <a:endParaRPr lang="en-US" altLang="ko-KR" sz="2200" dirty="0"/>
              </a:p>
              <a:p>
                <a:r>
                  <a:rPr lang="en-US" altLang="ko-KR" sz="2200" b="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𝑊𝑥</m:t>
                            </m:r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−1&gt;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ko-KR" altLang="en-US" sz="2200" dirty="0"/>
                  <a:t>는 </a:t>
                </a:r>
                <a:r>
                  <a:rPr lang="en-US" altLang="ko-KR" sz="2200" dirty="0"/>
                  <a:t>previous hidden state</a:t>
                </a:r>
                <a:r>
                  <a:rPr lang="ko-KR" altLang="en-US" sz="2200" dirty="0"/>
                  <a:t>와 </a:t>
                </a:r>
                <a:r>
                  <a:rPr lang="en-US" altLang="ko-KR" sz="2200" dirty="0"/>
                  <a:t>current input</a:t>
                </a:r>
                <a:r>
                  <a:rPr lang="ko-KR" altLang="en-US" sz="2200" dirty="0"/>
                  <a:t>값들을 조합해서 </a:t>
                </a:r>
                <a:r>
                  <a:rPr lang="ko-KR" altLang="en-US" sz="2200" b="1" dirty="0"/>
                  <a:t>새로운 </a:t>
                </a:r>
                <a:r>
                  <a:rPr lang="en-US" altLang="ko-KR" sz="2200" b="1" dirty="0"/>
                  <a:t>“</a:t>
                </a:r>
                <a:r>
                  <a:rPr lang="ko-KR" altLang="en-US" sz="2200" b="1" dirty="0"/>
                  <a:t>현재 값</a:t>
                </a:r>
                <a:r>
                  <a:rPr lang="en-US" altLang="ko-KR" sz="2200" b="1" dirty="0"/>
                  <a:t>”</a:t>
                </a:r>
                <a:r>
                  <a:rPr lang="ko-KR" altLang="en-US" sz="2200" b="1" dirty="0"/>
                  <a:t>을 구함</a:t>
                </a:r>
                <a:endParaRPr lang="en-US" altLang="ko-KR" sz="2200" b="1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200" b="1" dirty="0"/>
                  <a:t> </a:t>
                </a:r>
                <a:r>
                  <a:rPr lang="ko-KR" altLang="en-US" sz="2200" dirty="0"/>
                  <a:t>이 수식은 </a:t>
                </a:r>
                <a:r>
                  <a:rPr lang="en-US" altLang="ko-KR" sz="2200" b="1" dirty="0"/>
                  <a:t>reset gate</a:t>
                </a:r>
                <a:r>
                  <a:rPr lang="ko-KR" altLang="en-US" sz="2200" b="1" dirty="0"/>
                  <a:t>를 통해 얻은 필터링 비율</a:t>
                </a:r>
                <a:r>
                  <a:rPr lang="ko-KR" altLang="en-US" sz="2200" dirty="0"/>
                  <a:t>에 </a:t>
                </a:r>
                <a:r>
                  <a:rPr lang="en-US" altLang="ko-KR" sz="2200" b="1" dirty="0"/>
                  <a:t>previous hidden state</a:t>
                </a:r>
                <a:r>
                  <a:rPr lang="ko-KR" altLang="en-US" sz="2200" dirty="0"/>
                  <a:t>를 곱해 </a:t>
                </a:r>
                <a:r>
                  <a:rPr lang="ko-KR" altLang="en-US" sz="2200" b="1" dirty="0"/>
                  <a:t>과거 값을 필터링</a:t>
                </a:r>
                <a:endParaRPr lang="en-US" altLang="ko-KR" sz="2200" b="1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ko-KR" altLang="en-US" sz="2200" dirty="0"/>
                  <a:t>는 </a:t>
                </a:r>
                <a:r>
                  <a:rPr lang="en-US" altLang="ko-KR" sz="2200" dirty="0"/>
                  <a:t>reset gate</a:t>
                </a:r>
                <a:r>
                  <a:rPr lang="ko-KR" altLang="en-US" sz="2200" dirty="0"/>
                  <a:t>를 통해 얻은 </a:t>
                </a:r>
                <a:r>
                  <a:rPr lang="ko-KR" altLang="en-US" sz="2200" b="1" dirty="0"/>
                  <a:t>새로운 현재 값</a:t>
                </a:r>
                <a:r>
                  <a:rPr lang="en-US" altLang="ko-KR" sz="2200" b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b="1" dirty="0"/>
                  <a:t>과거의 정보</a:t>
                </a:r>
                <a:r>
                  <a:rPr lang="en-US" altLang="ko-KR" sz="2200" b="1" dirty="0"/>
                  <a:t>(previous hidden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altLang="ko-KR" sz="2200" b="1" dirty="0"/>
                  <a:t>)</a:t>
                </a:r>
                <a:r>
                  <a:rPr lang="ko-KR" altLang="en-US" sz="2200" dirty="0"/>
                  <a:t>을 </a:t>
                </a:r>
                <a:r>
                  <a:rPr lang="en-US" altLang="ko-KR" sz="2200" b="1" dirty="0"/>
                  <a:t>update gate</a:t>
                </a:r>
                <a:r>
                  <a:rPr lang="ko-KR" altLang="en-US" sz="2200" b="1" dirty="0"/>
                  <a:t>의 </a:t>
                </a:r>
                <a:r>
                  <a:rPr lang="ko-KR" altLang="en-US" sz="2200" b="1" dirty="0" err="1"/>
                  <a:t>출력값</a:t>
                </a:r>
                <a:r>
                  <a:rPr lang="ko-KR" altLang="en-US" sz="2200" dirty="0" err="1"/>
                  <a:t>을</a:t>
                </a:r>
                <a:r>
                  <a:rPr lang="ko-KR" altLang="en-US" sz="2200" b="1" dirty="0"/>
                  <a:t> </a:t>
                </a:r>
                <a:r>
                  <a:rPr lang="ko-KR" altLang="en-US" sz="2200" dirty="0"/>
                  <a:t>사용해 새롭게 구한 </a:t>
                </a:r>
                <a:r>
                  <a:rPr lang="ko-KR" altLang="en-US" sz="2200" b="1" dirty="0"/>
                  <a:t>현재의</a:t>
                </a:r>
                <a:r>
                  <a:rPr lang="ko-KR" altLang="en-US" sz="2200" dirty="0"/>
                  <a:t> </a:t>
                </a:r>
                <a:r>
                  <a:rPr lang="en-US" altLang="ko-KR" sz="2200" b="1" dirty="0"/>
                  <a:t>hidden state</a:t>
                </a:r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즉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err="1"/>
                  <a:t>reset,update</a:t>
                </a:r>
                <a:r>
                  <a:rPr lang="en-US" altLang="ko-KR" sz="2200" dirty="0"/>
                  <a:t> gate</a:t>
                </a:r>
                <a:r>
                  <a:rPr lang="ko-KR" altLang="en-US" sz="2200" dirty="0"/>
                  <a:t>를 모두 지나 과거의 정보를 적절하게 사용해 구한 현재의 </a:t>
                </a:r>
                <a:r>
                  <a:rPr lang="en-US" altLang="ko-KR" sz="2200" dirty="0"/>
                  <a:t>hidden state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2686C-F4F3-8846-149E-D98A1CE5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8" y="2817371"/>
                <a:ext cx="7848679" cy="6341864"/>
              </a:xfrm>
              <a:prstGeom prst="rect">
                <a:avLst/>
              </a:prstGeom>
              <a:blipFill>
                <a:blip r:embed="rId3"/>
                <a:stretch>
                  <a:fillRect l="-1553" t="-1058" b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825006B-3F75-675D-A486-A742192798D3}"/>
              </a:ext>
            </a:extLst>
          </p:cNvPr>
          <p:cNvGrpSpPr/>
          <p:nvPr/>
        </p:nvGrpSpPr>
        <p:grpSpPr>
          <a:xfrm>
            <a:off x="9975235" y="3050553"/>
            <a:ext cx="5364602" cy="3139992"/>
            <a:chOff x="8722539" y="2855787"/>
            <a:chExt cx="5364602" cy="3139992"/>
          </a:xfrm>
        </p:grpSpPr>
        <p:pic>
          <p:nvPicPr>
            <p:cNvPr id="6" name="그림 5" descr="라인, 도표이(가) 표시된 사진&#10;&#10;자동 생성된 설명">
              <a:extLst>
                <a:ext uri="{FF2B5EF4-FFF2-40B4-BE49-F238E27FC236}">
                  <a16:creationId xmlns:a16="http://schemas.microsoft.com/office/drawing/2014/main" id="{201466B1-ACE1-49BD-F69B-9E1654AE4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2539" y="3088969"/>
              <a:ext cx="5364602" cy="290681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89FE5AF-8959-AE50-9C09-DF2F927406B3}"/>
                </a:ext>
              </a:extLst>
            </p:cNvPr>
            <p:cNvSpPr txBox="1"/>
            <p:nvPr/>
          </p:nvSpPr>
          <p:spPr>
            <a:xfrm>
              <a:off x="8927425" y="2855787"/>
              <a:ext cx="27183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Layout of GRU</a:t>
              </a:r>
              <a:endParaRPr lang="ko-KR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D597-7411-50E4-E2A7-B1CE469822FA}"/>
                  </a:ext>
                </a:extLst>
              </p:cNvPr>
              <p:cNvSpPr txBox="1"/>
              <p:nvPr/>
            </p:nvSpPr>
            <p:spPr>
              <a:xfrm>
                <a:off x="10180121" y="6395773"/>
                <a:ext cx="4865915" cy="18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dirty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구하기 위해 정보를 얼마나 사용할 지를</a:t>
                </a:r>
                <a:endParaRPr lang="en-US" altLang="ko-KR" sz="2200" dirty="0"/>
              </a:p>
              <a:p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200" dirty="0"/>
                  <a:t>로 결정하는 </a:t>
                </a:r>
                <a:r>
                  <a:rPr lang="en-US" altLang="ko-KR" sz="2200" dirty="0"/>
                  <a:t>unit -&gt; </a:t>
                </a:r>
                <a:r>
                  <a:rPr lang="en-US" altLang="ko-KR" sz="2200" b="1" dirty="0"/>
                  <a:t>LSTM</a:t>
                </a:r>
                <a:r>
                  <a:rPr lang="ko-KR" altLang="en-US" sz="2200" b="1" dirty="0"/>
                  <a:t>과 유사</a:t>
                </a:r>
                <a:r>
                  <a:rPr lang="ko-KR" altLang="en-US" sz="2200" dirty="0"/>
                  <a:t>하지만</a:t>
                </a:r>
                <a:r>
                  <a:rPr lang="ko-KR" altLang="en-US" sz="2200" b="1" dirty="0"/>
                  <a:t> </a:t>
                </a:r>
                <a:r>
                  <a:rPr lang="ko-KR" altLang="en-US" sz="2200" dirty="0"/>
                  <a:t>더 효율적이고 간단함</a:t>
                </a:r>
                <a:r>
                  <a:rPr lang="en-US" altLang="ko-KR" sz="2200" dirty="0"/>
                  <a:t> 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D597-7411-50E4-E2A7-B1CE46982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121" y="6395773"/>
                <a:ext cx="4865915" cy="1884940"/>
              </a:xfrm>
              <a:prstGeom prst="rect">
                <a:avLst/>
              </a:prstGeom>
              <a:blipFill>
                <a:blip r:embed="rId5"/>
                <a:stretch>
                  <a:fillRect l="-1629" t="-2265" b="-5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6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1989967" cy="586280"/>
          </a:xfrm>
        </p:spPr>
        <p:txBody>
          <a:bodyPr/>
          <a:lstStyle/>
          <a:p>
            <a:r>
              <a:rPr lang="en-US" altLang="ko-KR" dirty="0"/>
              <a:t>Hidden Unit that Adaptively Remembers and Forgets (GRU)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550AA75-E361-E94B-19CC-39FFB380F88F}"/>
                  </a:ext>
                </a:extLst>
              </p:cNvPr>
              <p:cNvSpPr/>
              <p:nvPr/>
            </p:nvSpPr>
            <p:spPr>
              <a:xfrm>
                <a:off x="881781" y="3790948"/>
                <a:ext cx="992618" cy="992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550AA75-E361-E94B-19CC-39FFB380F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81" y="3790948"/>
                <a:ext cx="992618" cy="992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B86BE17-0E71-E134-B83B-B711CE404130}"/>
                  </a:ext>
                </a:extLst>
              </p:cNvPr>
              <p:cNvSpPr/>
              <p:nvPr/>
            </p:nvSpPr>
            <p:spPr>
              <a:xfrm>
                <a:off x="914400" y="7123692"/>
                <a:ext cx="992618" cy="992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B86BE17-0E71-E134-B83B-B711CE404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7123692"/>
                <a:ext cx="992618" cy="992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A3FA161-1DD6-E7D2-5FCD-F18DD4527EFE}"/>
              </a:ext>
            </a:extLst>
          </p:cNvPr>
          <p:cNvSpPr/>
          <p:nvPr/>
        </p:nvSpPr>
        <p:spPr>
          <a:xfrm>
            <a:off x="2391052" y="3006436"/>
            <a:ext cx="12932075" cy="6068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2426DA-66EA-6344-75D5-F11BE0B66EFD}"/>
              </a:ext>
            </a:extLst>
          </p:cNvPr>
          <p:cNvCxnSpPr>
            <a:cxnSpLocks/>
          </p:cNvCxnSpPr>
          <p:nvPr/>
        </p:nvCxnSpPr>
        <p:spPr>
          <a:xfrm>
            <a:off x="1939199" y="7453745"/>
            <a:ext cx="192621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CC955-5C26-F376-0B73-284FDEF7AEE3}"/>
              </a:ext>
            </a:extLst>
          </p:cNvPr>
          <p:cNvSpPr/>
          <p:nvPr/>
        </p:nvSpPr>
        <p:spPr>
          <a:xfrm>
            <a:off x="3865418" y="7212520"/>
            <a:ext cx="2244437" cy="8149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Reset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gate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2E6BB9-FF4B-0202-3477-0BED68161F5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6109855" y="7617149"/>
            <a:ext cx="1122217" cy="28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D2807-C97B-4F49-A559-CD999620F0EA}"/>
              </a:ext>
            </a:extLst>
          </p:cNvPr>
          <p:cNvSpPr/>
          <p:nvPr/>
        </p:nvSpPr>
        <p:spPr>
          <a:xfrm>
            <a:off x="7232072" y="7212515"/>
            <a:ext cx="2244437" cy="809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 of reset gate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EE732B-AF51-5DBB-C594-8652C8D68650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1833522" y="4058405"/>
            <a:ext cx="3227610" cy="3080620"/>
          </a:xfrm>
          <a:prstGeom prst="bentConnector3">
            <a:avLst>
              <a:gd name="adj1" fmla="val 20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E7439-3701-F629-8493-E9C9DDBAA894}"/>
              </a:ext>
            </a:extLst>
          </p:cNvPr>
          <p:cNvSpPr/>
          <p:nvPr/>
        </p:nvSpPr>
        <p:spPr>
          <a:xfrm>
            <a:off x="8811492" y="5136347"/>
            <a:ext cx="2244437" cy="8149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Update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gate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EF3E972-DB31-BFA9-A5AC-85AFB1FB6BE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07018" y="4581107"/>
            <a:ext cx="6904474" cy="962721"/>
          </a:xfrm>
          <a:prstGeom prst="bentConnector3">
            <a:avLst>
              <a:gd name="adj1" fmla="val 1909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8D64BE-F46B-80C9-5E2D-4B406463A1BD}"/>
              </a:ext>
            </a:extLst>
          </p:cNvPr>
          <p:cNvCxnSpPr/>
          <p:nvPr/>
        </p:nvCxnSpPr>
        <p:spPr>
          <a:xfrm flipV="1">
            <a:off x="1856510" y="5749886"/>
            <a:ext cx="6954982" cy="2064078"/>
          </a:xfrm>
          <a:prstGeom prst="bentConnector3">
            <a:avLst>
              <a:gd name="adj1" fmla="val 195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D752A0-1392-193F-D632-70B84CC57CF7}"/>
              </a:ext>
            </a:extLst>
          </p:cNvPr>
          <p:cNvSpPr/>
          <p:nvPr/>
        </p:nvSpPr>
        <p:spPr>
          <a:xfrm>
            <a:off x="11283227" y="5143500"/>
            <a:ext cx="2244437" cy="809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 of update gate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37737B-DA83-3116-E2FF-8DCD55BD9F7E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11055929" y="5543828"/>
            <a:ext cx="227298" cy="43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F39DAF-C9C4-375B-D31E-DAD7019F1473}"/>
              </a:ext>
            </a:extLst>
          </p:cNvPr>
          <p:cNvSpPr/>
          <p:nvPr/>
        </p:nvSpPr>
        <p:spPr>
          <a:xfrm>
            <a:off x="12696391" y="3879776"/>
            <a:ext cx="2244437" cy="8149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Hidden state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B8930F-451D-58C8-BDA9-8C330C8ECB8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2405446" y="4287256"/>
            <a:ext cx="0" cy="856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BCF0321-C944-4D95-91BF-EC410778647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1874399" y="4287257"/>
            <a:ext cx="10821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373E3A6-E7B0-358F-D5C6-17A3EEA2CDB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07018" y="7620001"/>
            <a:ext cx="5818910" cy="1280318"/>
          </a:xfrm>
          <a:prstGeom prst="bentConnector3">
            <a:avLst>
              <a:gd name="adj1" fmla="val 28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E034AEA-1566-020A-D543-CC0366051655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7600842" y="8146870"/>
            <a:ext cx="878535" cy="628363"/>
          </a:xfrm>
          <a:prstGeom prst="bentConnector3">
            <a:avLst>
              <a:gd name="adj1" fmla="val 11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7B5227D-F078-9C7F-4C02-948D63208401}"/>
              </a:ext>
            </a:extLst>
          </p:cNvPr>
          <p:cNvCxnSpPr>
            <a:stCxn id="13" idx="3"/>
            <a:endCxn id="41" idx="2"/>
          </p:cNvCxnSpPr>
          <p:nvPr/>
        </p:nvCxnSpPr>
        <p:spPr>
          <a:xfrm flipV="1">
            <a:off x="9476509" y="4694737"/>
            <a:ext cx="4342101" cy="29224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500B2D-465A-0A59-594F-C262C6D42B97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14940828" y="4287257"/>
            <a:ext cx="99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F2A3E8-18AD-D1D8-CC6A-B5E23CAD2765}"/>
                  </a:ext>
                </a:extLst>
              </p:cNvPr>
              <p:cNvSpPr/>
              <p:nvPr/>
            </p:nvSpPr>
            <p:spPr>
              <a:xfrm>
                <a:off x="15934097" y="3790948"/>
                <a:ext cx="992618" cy="992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F2A3E8-18AD-D1D8-CC6A-B5E23CAD2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097" y="3790948"/>
                <a:ext cx="992618" cy="992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Related Works</a:t>
            </a:r>
          </a:p>
          <a:p>
            <a:r>
              <a:rPr lang="en-US" altLang="ko-KR" dirty="0"/>
              <a:t>Proposed Method</a:t>
            </a:r>
          </a:p>
          <a:p>
            <a:r>
              <a:rPr lang="en-US" altLang="ko-KR" dirty="0"/>
              <a:t>Experiment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English French translation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10D32-53C3-A779-3344-B05CF12A668C}"/>
              </a:ext>
            </a:extLst>
          </p:cNvPr>
          <p:cNvSpPr txBox="1"/>
          <p:nvPr/>
        </p:nvSpPr>
        <p:spPr>
          <a:xfrm>
            <a:off x="817418" y="2812473"/>
            <a:ext cx="165284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/>
              <a:t>bilingual corpora include </a:t>
            </a:r>
            <a:r>
              <a:rPr lang="en-US" altLang="ko-KR" sz="2400" dirty="0" err="1"/>
              <a:t>Europarl</a:t>
            </a:r>
            <a:r>
              <a:rPr lang="en-US" altLang="ko-KR" sz="2400" dirty="0"/>
              <a:t> (61M words), news commentary (5.5M words), UN (421M words), and two crawled corpora of 90M and 780M words respectively. The last corpora are quite noisy. 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To train the French language model, about 712M words of crawled newspaper </a:t>
            </a:r>
            <a:r>
              <a:rPr lang="en-US" altLang="ko-KR" sz="2400" dirty="0"/>
              <a:t>material is available in addition to the</a:t>
            </a:r>
            <a:r>
              <a:rPr lang="ko-KR" altLang="en-US" sz="2400" dirty="0"/>
              <a:t> </a:t>
            </a:r>
            <a:r>
              <a:rPr lang="en-US" altLang="ko-KR" sz="2400" dirty="0"/>
              <a:t>target</a:t>
            </a:r>
            <a:r>
              <a:rPr lang="ko-KR" altLang="en-US" sz="2400" dirty="0"/>
              <a:t> </a:t>
            </a:r>
            <a:r>
              <a:rPr lang="en-US" altLang="ko-KR" sz="2400" dirty="0"/>
              <a:t>side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/>
              <a:t>bitexts. 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A subset of 418M words is selected out of more than 2G words </a:t>
            </a:r>
            <a:r>
              <a:rPr lang="en-US" altLang="ko-KR" sz="2400" dirty="0"/>
              <a:t>for language modeling and a subset </a:t>
            </a:r>
            <a:r>
              <a:rPr lang="en-US" altLang="ko-KR" sz="2400" b="1" dirty="0"/>
              <a:t>of 348M out of 850M words is selected for training the RNN Encoder-Decoder</a:t>
            </a:r>
            <a:r>
              <a:rPr lang="en-US" altLang="ko-KR" sz="2400" dirty="0"/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The baseline phrase-based SMT system was built using </a:t>
            </a:r>
            <a:r>
              <a:rPr lang="en-US" altLang="ko-KR" sz="2400" b="1" dirty="0"/>
              <a:t>Moses </a:t>
            </a:r>
            <a:r>
              <a:rPr lang="en-US" altLang="ko-KR" sz="2400" dirty="0"/>
              <a:t>with default settings. 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The proposed </a:t>
            </a:r>
            <a:r>
              <a:rPr lang="en-US" altLang="ko-KR" sz="2400" b="1" dirty="0"/>
              <a:t>RNN Encoder-Decoder </a:t>
            </a:r>
            <a:r>
              <a:rPr lang="en-US" altLang="ko-KR" sz="2400" dirty="0"/>
              <a:t>uses </a:t>
            </a:r>
            <a:r>
              <a:rPr lang="en-US" altLang="ko-KR" sz="2400" b="1" dirty="0"/>
              <a:t>1000 hidden units</a:t>
            </a:r>
            <a:r>
              <a:rPr lang="en-US" altLang="ko-KR" sz="2400" dirty="0"/>
              <a:t> with the </a:t>
            </a:r>
            <a:r>
              <a:rPr lang="en-US" altLang="ko-KR" sz="2400" b="1" dirty="0"/>
              <a:t>proposed gates </a:t>
            </a:r>
            <a:r>
              <a:rPr lang="en-US" altLang="ko-KR" sz="2400" dirty="0"/>
              <a:t>at the encoder gates at the encoder and at the decoder. 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The activation function for h is a </a:t>
            </a:r>
            <a:r>
              <a:rPr lang="en-US" altLang="ko-KR" sz="2400" b="1" dirty="0"/>
              <a:t>hyperbolic tangent </a:t>
            </a:r>
            <a:r>
              <a:rPr lang="en-US" altLang="ko-KR" sz="2400" dirty="0"/>
              <a:t>(tanh).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47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English French translation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10D32-53C3-A779-3344-B05CF12A668C}"/>
                  </a:ext>
                </a:extLst>
              </p:cNvPr>
              <p:cNvSpPr txBox="1"/>
              <p:nvPr/>
            </p:nvSpPr>
            <p:spPr>
              <a:xfrm>
                <a:off x="817418" y="2812473"/>
                <a:ext cx="16528473" cy="7476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• In WMT’ 14 workshop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Task : English/French translation task </a:t>
                </a:r>
              </a:p>
              <a:p>
                <a:endParaRPr lang="en-US" altLang="ko-KR" sz="2800" b="1" dirty="0"/>
              </a:p>
              <a:p>
                <a:r>
                  <a:rPr lang="en-US" altLang="ko-KR" sz="2800" b="1" dirty="0"/>
                  <a:t>• Evaluation (BLUE-score)</a:t>
                </a:r>
                <a:endParaRPr lang="en-US" altLang="ko-KR" sz="2800" dirty="0"/>
              </a:p>
              <a:p>
                <a:pPr algn="ctr"/>
                <a:r>
                  <a:rPr lang="en-US" altLang="ko-KR" sz="2800" dirty="0"/>
                  <a:t>BLUE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⁡(1,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예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측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문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장</m:t>
                            </m:r>
                          </m:e>
                        </m:d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𝑟𝑒𝑓𝑒𝑟𝑒𝑛𝑒𝑐𝑒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실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제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문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장</m:t>
                            </m:r>
                          </m:e>
                        </m:d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800" b="1" dirty="0"/>
                  <a:t>• comparison model</a:t>
                </a:r>
              </a:p>
              <a:p>
                <a:endParaRPr lang="en-US" altLang="ko-KR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𝑆𝑀𝑇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 dirty="0">
                                  <a:latin typeface="Cambria Math" panose="02040503050406030204" pitchFamily="18" charset="0"/>
                                </a:rPr>
                                <m:t>프랑스</m:t>
                              </m:r>
                            </m:e>
                            <m:e>
                              <m:r>
                                <a:rPr lang="ko-KR" altLang="en-US" sz="2800" i="1" dirty="0">
                                  <a:latin typeface="Cambria Math" panose="02040503050406030204" pitchFamily="18" charset="0"/>
                                </a:rPr>
                                <m:t>영어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800" b="0" dirty="0"/>
              </a:p>
              <a:p>
                <a:pPr algn="ctr"/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𝑆𝑀𝑇</m:t>
                          </m:r>
                        </m:e>
                        <m: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𝑜𝑢𝑟𝑠</m:t>
                          </m:r>
                        </m:sub>
                      </m:sSub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 dirty="0">
                                  <a:latin typeface="Cambria Math" panose="02040503050406030204" pitchFamily="18" charset="0"/>
                                </a:rPr>
                                <m:t>프</m:t>
                              </m:r>
                              <m:r>
                                <a:rPr lang="ko-KR" altLang="en-US" sz="2800" i="1" dirty="0" smtClean="0">
                                  <a:latin typeface="Cambria Math" panose="02040503050406030204" pitchFamily="18" charset="0"/>
                                </a:rPr>
                                <m:t>랑</m:t>
                              </m:r>
                              <m:r>
                                <a:rPr lang="ko-KR" altLang="en-US" sz="2800" i="1" dirty="0">
                                  <a:latin typeface="Cambria Math" panose="02040503050406030204" pitchFamily="18" charset="0"/>
                                </a:rPr>
                                <m:t>스</m:t>
                              </m:r>
                            </m:e>
                            <m:e>
                              <m:r>
                                <a:rPr lang="ko-KR" altLang="en-US" sz="2800" i="1" dirty="0">
                                  <a:latin typeface="Cambria Math" panose="02040503050406030204" pitchFamily="18" charset="0"/>
                                </a:rPr>
                                <m:t>영</m:t>
                              </m:r>
                              <m:r>
                                <a:rPr lang="ko-KR" altLang="en-US" sz="2800" i="1" dirty="0" smtClean="0"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</m:e>
                          </m:d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𝑆𝑒𝑞𝑡𝑜𝑆𝑒𝑞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프</m:t>
                          </m:r>
                          <m: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  <m:t>랑</m:t>
                          </m:r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영</m:t>
                          </m:r>
                          <m: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10D32-53C3-A779-3344-B05CF12A6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2812473"/>
                <a:ext cx="16528473" cy="7476662"/>
              </a:xfrm>
              <a:prstGeom prst="rect">
                <a:avLst/>
              </a:prstGeom>
              <a:blipFill>
                <a:blip r:embed="rId3"/>
                <a:stretch>
                  <a:fillRect l="-738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1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9104F78-C2F0-61ED-7981-BCAD9B26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952" y="2443948"/>
            <a:ext cx="5721906" cy="327215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BC3DC46-6D10-ABAD-37E9-54FDB89C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9461E-C36D-B12D-C7CE-6551C18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English French translation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5B3DB-C808-8C0B-7C07-F6E501EA2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DC76C-718A-C8D1-7FAE-6ADBB5B65B0F}"/>
              </a:ext>
            </a:extLst>
          </p:cNvPr>
          <p:cNvSpPr txBox="1"/>
          <p:nvPr/>
        </p:nvSpPr>
        <p:spPr>
          <a:xfrm>
            <a:off x="852055" y="2757421"/>
            <a:ext cx="96358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ko-KR" altLang="en-US" sz="2400" b="1" dirty="0"/>
              <a:t>결과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b="1" dirty="0"/>
              <a:t>Seq-to-Seq(RNN)</a:t>
            </a:r>
            <a:r>
              <a:rPr lang="ko-KR" altLang="en-US" sz="2400" dirty="0"/>
              <a:t>을 </a:t>
            </a:r>
            <a:r>
              <a:rPr lang="en-US" altLang="ko-KR" sz="2400" b="1" dirty="0"/>
              <a:t>Feature</a:t>
            </a:r>
            <a:r>
              <a:rPr lang="ko-KR" altLang="en-US" sz="2400" b="1" dirty="0"/>
              <a:t>로 추가</a:t>
            </a:r>
            <a:r>
              <a:rPr lang="ko-KR" altLang="en-US" sz="2400" dirty="0"/>
              <a:t>한</a:t>
            </a:r>
            <a:r>
              <a:rPr lang="ko-KR" altLang="en-US" sz="2400" b="1" dirty="0"/>
              <a:t> </a:t>
            </a:r>
            <a:r>
              <a:rPr lang="ko-KR" altLang="en-US" sz="2400" dirty="0"/>
              <a:t>모델의 성능이 향상되었음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RNN : Original RNN language model</a:t>
            </a:r>
          </a:p>
          <a:p>
            <a:endParaRPr lang="en-US" altLang="ko-KR" sz="2400" dirty="0"/>
          </a:p>
          <a:p>
            <a:r>
              <a:rPr lang="en-US" altLang="ko-KR" sz="2400" dirty="0"/>
              <a:t>CSLM : traditional approach of using a neural network for learning a target language model (7-grams)</a:t>
            </a:r>
          </a:p>
          <a:p>
            <a:endParaRPr lang="en-US" altLang="ko-KR" sz="2400" dirty="0"/>
          </a:p>
          <a:p>
            <a:r>
              <a:rPr lang="en-US" altLang="ko-KR" sz="2400" dirty="0"/>
              <a:t>WP : word penalty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CSLM+RNN+WP -&gt;</a:t>
            </a:r>
            <a:r>
              <a:rPr lang="ko-KR" altLang="en-US" sz="2400" b="1" dirty="0"/>
              <a:t> 해당 논문에서 제시하는 최종 모델</a:t>
            </a:r>
            <a:endParaRPr lang="en-US" altLang="ko-KR" sz="2400" b="1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dev,test</a:t>
            </a:r>
            <a:r>
              <a:rPr lang="en-US" altLang="ko-KR" sz="2400" dirty="0"/>
              <a:t> data</a:t>
            </a:r>
            <a:r>
              <a:rPr lang="ko-KR" altLang="en-US" sz="2400" dirty="0"/>
              <a:t>에서 모두 좋은 성능을 보여줌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39AAF15-5316-7B82-9225-A397E6ED5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667965"/>
              </p:ext>
            </p:extLst>
          </p:nvPr>
        </p:nvGraphicFramePr>
        <p:xfrm>
          <a:off x="10487952" y="5486781"/>
          <a:ext cx="6702768" cy="441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624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C3DC46-6D10-ABAD-37E9-54FDB89C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9461E-C36D-B12D-C7CE-6551C18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English French translation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5B3DB-C808-8C0B-7C07-F6E501EA2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6" name="그림 5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73F87C37-B58D-4A5A-1154-F05E1441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0757"/>
            <a:ext cx="12537799" cy="4423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ED82F-5F68-8E3F-C92C-5701A9CCF370}"/>
              </a:ext>
            </a:extLst>
          </p:cNvPr>
          <p:cNvSpPr txBox="1"/>
          <p:nvPr/>
        </p:nvSpPr>
        <p:spPr>
          <a:xfrm>
            <a:off x="326927" y="2486650"/>
            <a:ext cx="10063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Figure 4 : The left one shows the </a:t>
            </a:r>
            <a:r>
              <a:rPr lang="en-US" altLang="ko-KR" sz="2800" b="1" dirty="0"/>
              <a:t>full embedding space</a:t>
            </a:r>
            <a:r>
              <a:rPr lang="en-US" altLang="ko-KR" sz="2800" dirty="0"/>
              <a:t>, while the right one shows </a:t>
            </a:r>
            <a:r>
              <a:rPr lang="en-US" altLang="ko-KR" sz="2800" b="1" dirty="0"/>
              <a:t>a zoomed-in view of one region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7F197-45DA-DF5A-7299-63705B42C1EC}"/>
              </a:ext>
            </a:extLst>
          </p:cNvPr>
          <p:cNvSpPr txBox="1"/>
          <p:nvPr/>
        </p:nvSpPr>
        <p:spPr>
          <a:xfrm>
            <a:off x="12337512" y="3211425"/>
            <a:ext cx="5950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단어들을 </a:t>
            </a:r>
            <a:r>
              <a:rPr lang="en-US" altLang="ko-KR" sz="2400" dirty="0"/>
              <a:t>embedding</a:t>
            </a:r>
            <a:r>
              <a:rPr lang="ko-KR" altLang="en-US" sz="2400" dirty="0"/>
              <a:t>한 값을 시각화한 자료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비슷한 위치에 존재하는 단어들은 </a:t>
            </a:r>
            <a:r>
              <a:rPr lang="ko-KR" altLang="en-US" sz="2400" b="1" dirty="0"/>
              <a:t>문법적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맥락적으로 비슷한 의미</a:t>
            </a:r>
            <a:r>
              <a:rPr lang="ko-KR" altLang="en-US" sz="2400" dirty="0"/>
              <a:t>를</a:t>
            </a:r>
            <a:r>
              <a:rPr lang="ko-KR" altLang="en-US" sz="2400" b="1" dirty="0"/>
              <a:t> </a:t>
            </a:r>
            <a:r>
              <a:rPr lang="ko-KR" altLang="en-US" sz="2400" dirty="0"/>
              <a:t>가지는 단어들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EX) English – French -&gt; </a:t>
            </a:r>
            <a:r>
              <a:rPr lang="ko-KR" altLang="en-US" sz="2400" dirty="0"/>
              <a:t>영어 </a:t>
            </a:r>
            <a:r>
              <a:rPr lang="en-US" altLang="ko-KR" sz="2400" dirty="0"/>
              <a:t>– </a:t>
            </a:r>
            <a:r>
              <a:rPr lang="ko-KR" altLang="en-US" sz="2400" dirty="0"/>
              <a:t>프랑스어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뜻은 다르지만 각각 </a:t>
            </a:r>
            <a:r>
              <a:rPr lang="en-US" altLang="ko-KR" sz="2400" dirty="0"/>
              <a:t>‘</a:t>
            </a:r>
            <a:r>
              <a:rPr lang="ko-KR" altLang="en-US" sz="2400" dirty="0"/>
              <a:t>한 나라의 언어</a:t>
            </a:r>
            <a:r>
              <a:rPr lang="en-US" altLang="ko-KR" sz="2400" dirty="0"/>
              <a:t>’</a:t>
            </a:r>
            <a:r>
              <a:rPr lang="ko-KR" altLang="en-US" sz="2400" dirty="0"/>
              <a:t>임이 비슷하므로 비슷한 자리로 배치됨</a:t>
            </a:r>
          </a:p>
        </p:txBody>
      </p:sp>
    </p:spTree>
    <p:extLst>
      <p:ext uri="{BB962C8B-B14F-4D97-AF65-F5344CB8AC3E}">
        <p14:creationId xmlns:p14="http://schemas.microsoft.com/office/powerpoint/2010/main" val="215060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C3DC46-6D10-ABAD-37E9-54FDB89C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9461E-C36D-B12D-C7CE-6551C18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English French translation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5B3DB-C808-8C0B-7C07-F6E501EA2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ED82F-5F68-8E3F-C92C-5701A9CCF370}"/>
              </a:ext>
            </a:extLst>
          </p:cNvPr>
          <p:cNvSpPr txBox="1"/>
          <p:nvPr/>
        </p:nvSpPr>
        <p:spPr>
          <a:xfrm>
            <a:off x="326926" y="2486650"/>
            <a:ext cx="11352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Figure 5 : The right one shows </a:t>
            </a:r>
            <a:r>
              <a:rPr lang="en-US" altLang="ko-KR" sz="2800" b="1" dirty="0"/>
              <a:t>2-D embedding of the learned phrase representation</a:t>
            </a:r>
            <a:r>
              <a:rPr lang="en-US" altLang="ko-KR" sz="2800" dirty="0"/>
              <a:t>, while the left one shows the </a:t>
            </a:r>
            <a:r>
              <a:rPr lang="en-US" altLang="ko-KR" sz="2800" b="1" dirty="0"/>
              <a:t>full representation space (5000 randomly selected points)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7F197-45DA-DF5A-7299-63705B42C1EC}"/>
              </a:ext>
            </a:extLst>
          </p:cNvPr>
          <p:cNvSpPr txBox="1"/>
          <p:nvPr/>
        </p:nvSpPr>
        <p:spPr>
          <a:xfrm>
            <a:off x="12337512" y="3211425"/>
            <a:ext cx="5950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앞 슬라이드와 비슷하게 </a:t>
            </a:r>
            <a:r>
              <a:rPr lang="en-US" altLang="ko-KR" sz="2400" dirty="0"/>
              <a:t>sequence</a:t>
            </a:r>
            <a:r>
              <a:rPr lang="ko-KR" altLang="en-US" sz="2400" dirty="0"/>
              <a:t>들을 </a:t>
            </a:r>
            <a:r>
              <a:rPr lang="en-US" altLang="ko-KR" sz="2400" dirty="0"/>
              <a:t>embedding </a:t>
            </a:r>
            <a:r>
              <a:rPr lang="ko-KR" altLang="en-US" sz="2400" dirty="0"/>
              <a:t>한 값을 시각화 한 자료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비슷한 문법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맥락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의미를 가지는 </a:t>
            </a:r>
            <a:r>
              <a:rPr lang="en-US" altLang="ko-KR" sz="2400" b="1" dirty="0"/>
              <a:t>sequence</a:t>
            </a:r>
            <a:r>
              <a:rPr lang="ko-KR" altLang="en-US" sz="2400" dirty="0"/>
              <a:t>끼리 비슷한 위치에 존재하는 것을 알 수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EX) for the</a:t>
            </a:r>
            <a:r>
              <a:rPr lang="ko-KR" altLang="en-US" sz="2400" dirty="0"/>
              <a:t> </a:t>
            </a:r>
            <a:r>
              <a:rPr lang="en-US" altLang="ko-KR" sz="2400" dirty="0"/>
              <a:t>love</a:t>
            </a:r>
            <a:r>
              <a:rPr lang="ko-KR" altLang="en-US" sz="2400" dirty="0"/>
              <a:t> </a:t>
            </a:r>
            <a:r>
              <a:rPr lang="en-US" altLang="ko-KR" sz="2400" dirty="0"/>
              <a:t>of the – the love of the</a:t>
            </a:r>
          </a:p>
          <a:p>
            <a:r>
              <a:rPr lang="ko-KR" altLang="en-US" sz="2400" dirty="0"/>
              <a:t>위 둘의 문장들은 문법적</a:t>
            </a:r>
            <a:r>
              <a:rPr lang="en-US" altLang="ko-KR" sz="2400" dirty="0"/>
              <a:t>,</a:t>
            </a:r>
            <a:r>
              <a:rPr lang="ko-KR" altLang="en-US" sz="2400" dirty="0"/>
              <a:t>맥락적으로 비슷한 것을 알 수 있음</a:t>
            </a:r>
          </a:p>
        </p:txBody>
      </p:sp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6BE3AA8F-1666-114B-34C8-DB36EDA3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5" y="3913537"/>
            <a:ext cx="12039977" cy="46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555" y="2777493"/>
            <a:ext cx="16907445" cy="62808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/>
              <a:t>• </a:t>
            </a:r>
            <a:r>
              <a:rPr lang="ko-KR" altLang="en-US" sz="2600" b="1" dirty="0"/>
              <a:t>가변적인 </a:t>
            </a:r>
            <a:r>
              <a:rPr lang="en-US" altLang="ko-KR" sz="2600" b="1" dirty="0"/>
              <a:t>input, output sequence</a:t>
            </a:r>
            <a:r>
              <a:rPr lang="ko-KR" altLang="en-US" sz="2600" dirty="0"/>
              <a:t>를 다룰 수 있는</a:t>
            </a:r>
            <a:r>
              <a:rPr lang="en-US" altLang="ko-KR" sz="2600" dirty="0"/>
              <a:t> </a:t>
            </a:r>
            <a:r>
              <a:rPr lang="en-US" altLang="ko-KR" sz="2600" b="1" dirty="0"/>
              <a:t>RNN Encoder-Decoder</a:t>
            </a:r>
            <a:r>
              <a:rPr lang="ko-KR" altLang="en-US" sz="2600" dirty="0"/>
              <a:t>를 배움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일반적인 </a:t>
            </a:r>
            <a:r>
              <a:rPr lang="en-US" altLang="ko-KR" sz="2600" dirty="0"/>
              <a:t>SMT</a:t>
            </a:r>
            <a:r>
              <a:rPr lang="ko-KR" altLang="en-US" sz="2600" dirty="0"/>
              <a:t>보다 </a:t>
            </a:r>
            <a:r>
              <a:rPr lang="ko-KR" altLang="en-US" sz="2600" b="1" dirty="0"/>
              <a:t>정확</a:t>
            </a:r>
            <a:r>
              <a:rPr lang="ko-KR" altLang="en-US" sz="2600" dirty="0"/>
              <a:t>하고 </a:t>
            </a:r>
            <a:r>
              <a:rPr lang="ko-KR" altLang="en-US" sz="2600" b="1" dirty="0"/>
              <a:t>빠른 성능</a:t>
            </a:r>
            <a:r>
              <a:rPr lang="ko-KR" altLang="en-US" sz="2600" dirty="0"/>
              <a:t>을</a:t>
            </a:r>
            <a:r>
              <a:rPr lang="ko-KR" altLang="en-US" sz="2600" b="1" dirty="0"/>
              <a:t> </a:t>
            </a:r>
            <a:r>
              <a:rPr lang="ko-KR" altLang="en-US" sz="2600" dirty="0"/>
              <a:t>보이는 </a:t>
            </a:r>
            <a:r>
              <a:rPr lang="en-US" altLang="ko-KR" sz="2600" dirty="0"/>
              <a:t>encoder-decoder</a:t>
            </a:r>
            <a:r>
              <a:rPr lang="ko-KR" altLang="en-US" sz="2600" dirty="0"/>
              <a:t>를 제시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• RNN cell </a:t>
            </a:r>
            <a:r>
              <a:rPr lang="ko-KR" altLang="en-US" sz="2600" dirty="0"/>
              <a:t>중 </a:t>
            </a:r>
            <a:r>
              <a:rPr lang="en-US" altLang="ko-KR" sz="2600" b="1" dirty="0"/>
              <a:t>LSTM</a:t>
            </a:r>
            <a:r>
              <a:rPr lang="ko-KR" altLang="en-US" sz="2600" b="1" dirty="0"/>
              <a:t>과 성능이 유사</a:t>
            </a:r>
            <a:r>
              <a:rPr lang="ko-KR" altLang="en-US" sz="2600" dirty="0"/>
              <a:t>하고</a:t>
            </a:r>
            <a:r>
              <a:rPr lang="ko-KR" altLang="en-US" sz="2600" b="1" dirty="0"/>
              <a:t> 더 간단한 </a:t>
            </a:r>
            <a:r>
              <a:rPr lang="en-US" altLang="ko-KR" sz="2600" b="1" dirty="0"/>
              <a:t>unit</a:t>
            </a:r>
            <a:r>
              <a:rPr lang="ko-KR" altLang="en-US" sz="2600" b="1" dirty="0"/>
              <a:t>인 </a:t>
            </a:r>
            <a:r>
              <a:rPr lang="en-US" altLang="ko-KR" sz="2600" b="1" dirty="0"/>
              <a:t>GRU</a:t>
            </a:r>
            <a:r>
              <a:rPr lang="ko-KR" altLang="en-US" sz="2600" dirty="0"/>
              <a:t>를 배움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en-US" altLang="ko-KR" sz="2600" b="1" dirty="0"/>
              <a:t>reset gate, update gate</a:t>
            </a:r>
            <a:r>
              <a:rPr lang="ko-KR" altLang="en-US" sz="2600" dirty="0"/>
              <a:t>를 통해 </a:t>
            </a:r>
            <a:r>
              <a:rPr lang="ko-KR" altLang="en-US" sz="2600" b="1" dirty="0"/>
              <a:t>과거의 정보량을 조절</a:t>
            </a:r>
            <a:r>
              <a:rPr lang="ko-KR" altLang="en-US" sz="2600" dirty="0"/>
              <a:t>해서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hidden state</a:t>
            </a:r>
            <a:r>
              <a:rPr lang="ko-KR" altLang="en-US" sz="2600" b="1" dirty="0"/>
              <a:t>를 생성하는 </a:t>
            </a:r>
            <a:r>
              <a:rPr lang="en-US" altLang="ko-KR" sz="2600" b="1" dirty="0"/>
              <a:t>unit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• translation</a:t>
            </a:r>
            <a:r>
              <a:rPr lang="ko-KR" altLang="en-US" sz="2600" dirty="0"/>
              <a:t>에서 </a:t>
            </a:r>
            <a:r>
              <a:rPr lang="en-US" altLang="ko-KR" sz="2600" b="1" dirty="0"/>
              <a:t>neural network</a:t>
            </a:r>
            <a:r>
              <a:rPr lang="ko-KR" altLang="en-US" sz="2600" b="1" dirty="0"/>
              <a:t>의 가능성을 제시</a:t>
            </a:r>
            <a:r>
              <a:rPr lang="ko-KR" altLang="en-US" sz="2600" dirty="0"/>
              <a:t>함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- RNN,LSTM,seq2seq </a:t>
            </a:r>
            <a:r>
              <a:rPr lang="ko-KR" altLang="en-US" sz="2600" dirty="0"/>
              <a:t>등 </a:t>
            </a:r>
            <a:r>
              <a:rPr lang="en-US" altLang="ko-KR" sz="2600" dirty="0"/>
              <a:t>NN </a:t>
            </a:r>
            <a:r>
              <a:rPr lang="ko-KR" altLang="en-US" sz="2600" dirty="0"/>
              <a:t>모델의 성능이 좋음을 보여줌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RNN encoder-decoder, GRU, seq2seq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122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578C267-99D6-4F3C-4D76-A16057E6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1" y="5529107"/>
            <a:ext cx="10426411" cy="3405474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Neural networks in SMT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B6281-083D-ABF1-319A-7B769DF126C0}"/>
              </a:ext>
            </a:extLst>
          </p:cNvPr>
          <p:cNvSpPr txBox="1"/>
          <p:nvPr/>
        </p:nvSpPr>
        <p:spPr>
          <a:xfrm>
            <a:off x="1018270" y="2746038"/>
            <a:ext cx="1024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• SMT (statistical machine translation) </a:t>
            </a:r>
            <a:r>
              <a:rPr lang="ko-KR" altLang="en-US" sz="2500" dirty="0"/>
              <a:t>에서 </a:t>
            </a:r>
            <a:r>
              <a:rPr lang="en-US" altLang="ko-KR" sz="2500" dirty="0"/>
              <a:t>neural networks</a:t>
            </a:r>
            <a:r>
              <a:rPr lang="ko-KR" altLang="en-US" sz="2500" dirty="0"/>
              <a:t>의 가능성</a:t>
            </a:r>
            <a:endParaRPr lang="en-US" altLang="ko-KR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23F77-534C-FE36-0359-8F73FA0AAE53}"/>
              </a:ext>
            </a:extLst>
          </p:cNvPr>
          <p:cNvSpPr txBox="1"/>
          <p:nvPr/>
        </p:nvSpPr>
        <p:spPr>
          <a:xfrm>
            <a:off x="1814946" y="3549602"/>
            <a:ext cx="108065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/>
              <a:t>▶ </a:t>
            </a:r>
            <a:r>
              <a:rPr lang="en-US" altLang="ko-KR" sz="2300" spc="-150" dirty="0"/>
              <a:t>Deep neural networks</a:t>
            </a:r>
            <a:r>
              <a:rPr lang="ko-KR" altLang="en-US" sz="2300" spc="-150" dirty="0"/>
              <a:t>가 </a:t>
            </a:r>
            <a:r>
              <a:rPr lang="en-US" altLang="ko-KR" sz="2300" spc="-150" dirty="0"/>
              <a:t>objection recognition, speech recognition, NLP, paraphrase detection, language modeling, and word embedding extraction </a:t>
            </a:r>
            <a:r>
              <a:rPr lang="ko-KR" altLang="en-US" sz="2300" spc="-150" dirty="0"/>
              <a:t>등 에서 성공적인 결과 및 과제를 수행</a:t>
            </a:r>
            <a:endParaRPr lang="en-US" altLang="ko-KR" sz="2300" spc="-150" dirty="0"/>
          </a:p>
          <a:p>
            <a:endParaRPr lang="ko-KR" altLang="en-US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27964-D029-324E-A7DB-11658B066AFE}"/>
              </a:ext>
            </a:extLst>
          </p:cNvPr>
          <p:cNvSpPr txBox="1"/>
          <p:nvPr/>
        </p:nvSpPr>
        <p:spPr>
          <a:xfrm>
            <a:off x="1814946" y="4595850"/>
            <a:ext cx="108481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/>
              <a:t>▶ 기존 </a:t>
            </a:r>
            <a:r>
              <a:rPr lang="en-US" altLang="ko-KR" sz="2300" spc="-150" dirty="0"/>
              <a:t>Encoder-Decoder</a:t>
            </a:r>
            <a:r>
              <a:rPr lang="ko-KR" altLang="en-US" sz="2300" spc="-150" dirty="0"/>
              <a:t>은 </a:t>
            </a:r>
            <a:r>
              <a:rPr lang="en-US" altLang="ko-KR" sz="2300" b="1" spc="-150" dirty="0"/>
              <a:t>long-length, variable-length</a:t>
            </a:r>
            <a:r>
              <a:rPr lang="ko-KR" altLang="en-US" sz="2300" spc="-150" dirty="0"/>
              <a:t>을 잘 다루지 못한다는 한계점</a:t>
            </a:r>
            <a:endParaRPr lang="ko-KR" alt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AE4C5-6756-FBE5-6205-6A6AA517DFEA}"/>
              </a:ext>
            </a:extLst>
          </p:cNvPr>
          <p:cNvSpPr txBox="1"/>
          <p:nvPr/>
        </p:nvSpPr>
        <p:spPr>
          <a:xfrm>
            <a:off x="1814945" y="5057707"/>
            <a:ext cx="10806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/>
              <a:t>▶ </a:t>
            </a:r>
            <a:r>
              <a:rPr lang="en-US" altLang="ko-KR" sz="2300" spc="-150" dirty="0"/>
              <a:t>Neural network </a:t>
            </a:r>
            <a:r>
              <a:rPr lang="ko-KR" altLang="en-US" sz="2300" spc="-150" dirty="0"/>
              <a:t>중 </a:t>
            </a:r>
            <a:r>
              <a:rPr lang="en-US" altLang="ko-KR" sz="2300" b="1" spc="-150" dirty="0"/>
              <a:t>recurrent neural network(RNN)</a:t>
            </a:r>
            <a:r>
              <a:rPr lang="ko-KR" altLang="en-US" sz="2300" b="1" spc="-150" dirty="0"/>
              <a:t>을 사용하는 </a:t>
            </a:r>
            <a:r>
              <a:rPr lang="en-US" altLang="ko-KR" sz="2300" b="1" spc="-150" dirty="0"/>
              <a:t>encoder-decoder</a:t>
            </a:r>
            <a:r>
              <a:rPr lang="ko-KR" altLang="en-US" sz="2300" spc="-150" dirty="0"/>
              <a:t>를 고안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655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Key points of paper and Translation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6008E-CD0F-1630-6F3A-657EE53E85ED}"/>
              </a:ext>
            </a:extLst>
          </p:cNvPr>
          <p:cNvSpPr txBox="1"/>
          <p:nvPr/>
        </p:nvSpPr>
        <p:spPr>
          <a:xfrm>
            <a:off x="831273" y="2881745"/>
            <a:ext cx="1643149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• Translation</a:t>
            </a:r>
            <a:r>
              <a:rPr lang="ko-KR" altLang="en-US" sz="2500" dirty="0"/>
              <a:t>의 특징 및 유의점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	</a:t>
            </a:r>
            <a:r>
              <a:rPr lang="ko-KR" altLang="en-US" sz="2500" dirty="0"/>
              <a:t>① </a:t>
            </a:r>
            <a:r>
              <a:rPr lang="en-US" altLang="ko-KR" sz="2500" dirty="0"/>
              <a:t>encoder-decoder </a:t>
            </a:r>
            <a:r>
              <a:rPr lang="ko-KR" altLang="en-US" sz="2500" dirty="0"/>
              <a:t>의 </a:t>
            </a:r>
            <a:r>
              <a:rPr lang="en-US" altLang="ko-KR" sz="2500" b="1" dirty="0"/>
              <a:t>input and output sequence lengths</a:t>
            </a:r>
            <a:r>
              <a:rPr lang="ko-KR" altLang="en-US" sz="2500" b="1" dirty="0"/>
              <a:t>가 가변적</a:t>
            </a:r>
            <a:r>
              <a:rPr lang="en-US" altLang="ko-KR" sz="2500" dirty="0"/>
              <a:t>	</a:t>
            </a:r>
          </a:p>
          <a:p>
            <a:r>
              <a:rPr lang="en-US" altLang="ko-KR" sz="2500" dirty="0"/>
              <a:t>	</a:t>
            </a:r>
            <a:r>
              <a:rPr lang="ko-KR" altLang="en-US" sz="2500" dirty="0"/>
              <a:t>② 언어적</a:t>
            </a:r>
            <a:r>
              <a:rPr lang="en-US" altLang="ko-KR" sz="2500" dirty="0"/>
              <a:t>,</a:t>
            </a:r>
            <a:r>
              <a:rPr lang="ko-KR" altLang="en-US" sz="2500" dirty="0"/>
              <a:t>문법적 차이로 인해 </a:t>
            </a:r>
            <a:r>
              <a:rPr lang="en-US" altLang="ko-KR" sz="2500" dirty="0" err="1"/>
              <a:t>Source,Target</a:t>
            </a:r>
            <a:r>
              <a:rPr lang="en-US" altLang="ko-KR" sz="2500" dirty="0"/>
              <a:t> sequence</a:t>
            </a:r>
            <a:r>
              <a:rPr lang="ko-KR" altLang="en-US" sz="2500" dirty="0"/>
              <a:t>의 </a:t>
            </a:r>
            <a:r>
              <a:rPr lang="ko-KR" altLang="en-US" sz="2500" b="1" dirty="0"/>
              <a:t>단어 등장 순서가 다름</a:t>
            </a:r>
            <a:endParaRPr lang="en-US" altLang="ko-KR" sz="2500" b="1" dirty="0"/>
          </a:p>
          <a:p>
            <a:r>
              <a:rPr lang="en-US" altLang="ko-KR" sz="2500" dirty="0"/>
              <a:t>	</a:t>
            </a:r>
            <a:r>
              <a:rPr lang="ko-KR" altLang="en-US" sz="2500" dirty="0"/>
              <a:t>③ 같은 의미의 </a:t>
            </a:r>
            <a:r>
              <a:rPr lang="en-US" altLang="ko-KR" sz="2500" dirty="0"/>
              <a:t>Source sequence</a:t>
            </a:r>
            <a:r>
              <a:rPr lang="ko-KR" altLang="en-US" sz="2500" dirty="0"/>
              <a:t>라도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개 이상의 다른 </a:t>
            </a:r>
            <a:r>
              <a:rPr lang="en-US" altLang="ko-KR" sz="2500" b="1" dirty="0"/>
              <a:t>Target sequence</a:t>
            </a:r>
            <a:r>
              <a:rPr lang="ko-KR" altLang="en-US" sz="2500" dirty="0"/>
              <a:t>로 나올 수 있음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	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B3A41-BEFE-ADAE-D66E-A75CB5352EEB}"/>
              </a:ext>
            </a:extLst>
          </p:cNvPr>
          <p:cNvSpPr txBox="1"/>
          <p:nvPr/>
        </p:nvSpPr>
        <p:spPr>
          <a:xfrm>
            <a:off x="831273" y="5555673"/>
            <a:ext cx="1620981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• Key points of paper</a:t>
            </a:r>
          </a:p>
          <a:p>
            <a:endParaRPr lang="en-US" altLang="ko-KR" sz="2500" dirty="0"/>
          </a:p>
          <a:p>
            <a:r>
              <a:rPr lang="en-US" altLang="ko-KR" sz="2500" dirty="0"/>
              <a:t>	</a:t>
            </a:r>
            <a:r>
              <a:rPr lang="ko-KR" altLang="en-US" sz="2500" dirty="0"/>
              <a:t>① </a:t>
            </a:r>
            <a:r>
              <a:rPr lang="en-US" altLang="ko-KR" sz="2500" b="1" dirty="0"/>
              <a:t>RNN Encoder-Decoder </a:t>
            </a:r>
            <a:r>
              <a:rPr lang="ko-KR" altLang="en-US" sz="2500" dirty="0"/>
              <a:t>제시</a:t>
            </a:r>
            <a:endParaRPr lang="en-US" altLang="ko-KR" sz="2500" dirty="0"/>
          </a:p>
          <a:p>
            <a:r>
              <a:rPr lang="en-US" altLang="ko-KR" sz="2500" dirty="0"/>
              <a:t>		- Fully connected network</a:t>
            </a:r>
            <a:r>
              <a:rPr lang="ko-KR" altLang="en-US" sz="2500" dirty="0"/>
              <a:t>를 사용해서 </a:t>
            </a:r>
            <a:r>
              <a:rPr lang="ko-KR" altLang="en-US" sz="2500" b="1" dirty="0"/>
              <a:t>정확도 및 가변적인 문장을 다룸</a:t>
            </a:r>
            <a:endParaRPr lang="en-US" altLang="ko-KR" sz="2500" b="1" dirty="0"/>
          </a:p>
          <a:p>
            <a:endParaRPr lang="en-US" altLang="ko-KR" sz="2500" dirty="0"/>
          </a:p>
          <a:p>
            <a:r>
              <a:rPr lang="en-US" altLang="ko-KR" sz="2500" dirty="0"/>
              <a:t> 	</a:t>
            </a:r>
            <a:r>
              <a:rPr lang="ko-KR" altLang="en-US" sz="2500" dirty="0"/>
              <a:t>②</a:t>
            </a:r>
            <a:r>
              <a:rPr lang="en-US" altLang="ko-KR" sz="2500" dirty="0"/>
              <a:t> </a:t>
            </a:r>
            <a:r>
              <a:rPr lang="en-US" altLang="ko-KR" sz="2500" b="1" dirty="0"/>
              <a:t>Gated Recurrent Unit (GRU) </a:t>
            </a:r>
            <a:r>
              <a:rPr lang="ko-KR" altLang="en-US" sz="2500" dirty="0"/>
              <a:t>제시</a:t>
            </a:r>
            <a:endParaRPr lang="en-US" altLang="ko-KR" sz="2500" dirty="0"/>
          </a:p>
          <a:p>
            <a:r>
              <a:rPr lang="en-US" altLang="ko-KR" sz="2500" dirty="0"/>
              <a:t>		- RNN Encoder-Decoder</a:t>
            </a:r>
            <a:r>
              <a:rPr lang="ko-KR" altLang="en-US" sz="2500" dirty="0"/>
              <a:t>의 내부 </a:t>
            </a:r>
            <a:r>
              <a:rPr lang="en-US" altLang="ko-KR" sz="2500" dirty="0"/>
              <a:t>Unit</a:t>
            </a:r>
          </a:p>
          <a:p>
            <a:r>
              <a:rPr lang="en-US" altLang="ko-KR" sz="2500" dirty="0"/>
              <a:t>		- </a:t>
            </a:r>
            <a:r>
              <a:rPr lang="en-US" altLang="ko-KR" sz="2500" b="1" dirty="0"/>
              <a:t>LSTM</a:t>
            </a:r>
            <a:r>
              <a:rPr lang="ko-KR" altLang="en-US" sz="2500" b="1" dirty="0"/>
              <a:t>와 유사</a:t>
            </a:r>
            <a:r>
              <a:rPr lang="ko-KR" altLang="en-US" sz="2500" dirty="0"/>
              <a:t>하지만 더 간단한 구조로 </a:t>
            </a:r>
            <a:r>
              <a:rPr lang="ko-KR" altLang="en-US" sz="2500" b="1" dirty="0" err="1"/>
              <a:t>계산량을</a:t>
            </a:r>
            <a:r>
              <a:rPr lang="ko-KR" altLang="en-US" sz="2500" b="1" dirty="0"/>
              <a:t> 줄임</a:t>
            </a:r>
            <a:endParaRPr lang="en-US" altLang="ko-KR" sz="2500" b="1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86136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Works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/>
              <a:t>RNN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0EB98AB-4C1E-82B6-4584-29FA1F4F50E3}"/>
              </a:ext>
            </a:extLst>
          </p:cNvPr>
          <p:cNvGrpSpPr/>
          <p:nvPr/>
        </p:nvGrpSpPr>
        <p:grpSpPr>
          <a:xfrm>
            <a:off x="464088" y="2550891"/>
            <a:ext cx="2338211" cy="4713491"/>
            <a:chOff x="1611649" y="3307453"/>
            <a:chExt cx="2338211" cy="4713491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6EA51F2F-6941-9F73-B165-C2D11F73F6DC}"/>
                </a:ext>
              </a:extLst>
            </p:cNvPr>
            <p:cNvSpPr/>
            <p:nvPr/>
          </p:nvSpPr>
          <p:spPr>
            <a:xfrm>
              <a:off x="1653855" y="3307453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output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B0FA0B2F-28AA-FFF0-1256-8B268FE1F7AF}"/>
                </a:ext>
              </a:extLst>
            </p:cNvPr>
            <p:cNvSpPr/>
            <p:nvPr/>
          </p:nvSpPr>
          <p:spPr>
            <a:xfrm>
              <a:off x="1653855" y="6978824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input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65FF33-71A4-D742-245B-CBC48E507CB2}"/>
                </a:ext>
              </a:extLst>
            </p:cNvPr>
            <p:cNvSpPr/>
            <p:nvPr/>
          </p:nvSpPr>
          <p:spPr>
            <a:xfrm>
              <a:off x="1611649" y="4807740"/>
              <a:ext cx="1558807" cy="1490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Hidden state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8BF8777-556C-F8B2-4D97-4287482B4C30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2391053" y="6298551"/>
              <a:ext cx="0" cy="680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E6CA8EB-FF26-4C91-96CF-CEB14E3B77C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70456" y="5553146"/>
              <a:ext cx="7794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8319BDD-97D5-A350-DC20-3C1024B2A7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1052" y="4312203"/>
              <a:ext cx="1" cy="511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A0709-DAAE-CDEC-F0D3-73C080B47ED1}"/>
                  </a:ext>
                </a:extLst>
              </p:cNvPr>
              <p:cNvSpPr txBox="1"/>
              <p:nvPr/>
            </p:nvSpPr>
            <p:spPr>
              <a:xfrm>
                <a:off x="7091484" y="2577348"/>
                <a:ext cx="1081186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  <a:p>
                <a:endParaRPr lang="en-US" altLang="ko-KR" sz="1400" dirty="0"/>
              </a:p>
              <a:p>
                <a:r>
                  <a:rPr lang="en-US" altLang="ko-KR" sz="2800" dirty="0"/>
                  <a:t>RNN</a:t>
                </a:r>
                <a:r>
                  <a:rPr lang="ko-KR" altLang="en-US" sz="2800" dirty="0"/>
                  <a:t>에서 </a:t>
                </a:r>
                <a:r>
                  <a:rPr lang="en-US" altLang="ko-KR" sz="2800" dirty="0"/>
                  <a:t>input data</a:t>
                </a:r>
                <a:r>
                  <a:rPr lang="ko-KR" altLang="en-US" sz="2800" dirty="0"/>
                  <a:t>는 </a:t>
                </a:r>
                <a:r>
                  <a:rPr lang="en-US" altLang="ko-KR" sz="2800" dirty="0"/>
                  <a:t>embedding </a:t>
                </a:r>
                <a:r>
                  <a:rPr lang="ko-KR" altLang="en-US" sz="2800" dirty="0"/>
                  <a:t>또는 </a:t>
                </a:r>
                <a:r>
                  <a:rPr lang="en-US" altLang="ko-KR" sz="2800" dirty="0"/>
                  <a:t>numeric data</a:t>
                </a:r>
                <a:r>
                  <a:rPr lang="ko-KR" altLang="en-US" sz="2800" dirty="0"/>
                  <a:t> 입력</a:t>
                </a:r>
                <a:endParaRPr lang="en-US" altLang="ko-KR" sz="2800" dirty="0"/>
              </a:p>
              <a:p>
                <a:r>
                  <a:rPr lang="ko-KR" altLang="en-US" sz="2800" dirty="0"/>
                  <a:t>입력된 </a:t>
                </a:r>
                <a:r>
                  <a:rPr lang="en-US" altLang="ko-KR" sz="2800" dirty="0"/>
                  <a:t>input data</a:t>
                </a:r>
                <a:r>
                  <a:rPr lang="ko-KR" altLang="en-US" sz="2800" dirty="0"/>
                  <a:t>는 </a:t>
                </a:r>
                <a:r>
                  <a:rPr lang="en-US" altLang="ko-KR" sz="2800" dirty="0"/>
                  <a:t>weight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bias</a:t>
                </a:r>
                <a:r>
                  <a:rPr lang="ko-KR" altLang="en-US" sz="2800" dirty="0"/>
                  <a:t>들과 더해지고 </a:t>
                </a:r>
                <a:r>
                  <a:rPr lang="en-US" altLang="ko-KR" sz="2800" dirty="0"/>
                  <a:t>activation function</a:t>
                </a:r>
                <a:r>
                  <a:rPr lang="ko-KR" altLang="en-US" sz="2800" dirty="0"/>
                  <a:t>을 통해 </a:t>
                </a:r>
                <a:r>
                  <a:rPr lang="en-US" altLang="ko-KR" sz="2800" dirty="0"/>
                  <a:t>hidden state</a:t>
                </a:r>
                <a:r>
                  <a:rPr lang="ko-KR" altLang="en-US" sz="2800" dirty="0"/>
                  <a:t> 출력</a:t>
                </a:r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A0709-DAAE-CDEC-F0D3-73C080B4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484" y="2577348"/>
                <a:ext cx="10811868" cy="2462213"/>
              </a:xfrm>
              <a:prstGeom prst="rect">
                <a:avLst/>
              </a:prstGeom>
              <a:blipFill>
                <a:blip r:embed="rId3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0B2139AC-DE45-17C2-937E-98918878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62" y="3449282"/>
            <a:ext cx="3551988" cy="374003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333542C7-5226-8F15-1496-7A552D8BD749}"/>
              </a:ext>
            </a:extLst>
          </p:cNvPr>
          <p:cNvGrpSpPr/>
          <p:nvPr/>
        </p:nvGrpSpPr>
        <p:grpSpPr>
          <a:xfrm>
            <a:off x="7091483" y="4799895"/>
            <a:ext cx="2338211" cy="4713491"/>
            <a:chOff x="1611649" y="3307453"/>
            <a:chExt cx="2338211" cy="4713491"/>
          </a:xfrm>
        </p:grpSpPr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6FC39002-6C76-DA6D-D974-D376BDAA4C3F}"/>
                </a:ext>
              </a:extLst>
            </p:cNvPr>
            <p:cNvSpPr/>
            <p:nvPr/>
          </p:nvSpPr>
          <p:spPr>
            <a:xfrm>
              <a:off x="1653855" y="3307453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output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E84A9B60-2A65-D70D-3AFC-92BB3CC1F8F7}"/>
                </a:ext>
              </a:extLst>
            </p:cNvPr>
            <p:cNvSpPr/>
            <p:nvPr/>
          </p:nvSpPr>
          <p:spPr>
            <a:xfrm>
              <a:off x="1653855" y="6978824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input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A17751-E647-A4EE-BDED-9E9758F0621B}"/>
                </a:ext>
              </a:extLst>
            </p:cNvPr>
            <p:cNvSpPr/>
            <p:nvPr/>
          </p:nvSpPr>
          <p:spPr>
            <a:xfrm>
              <a:off x="1611649" y="4807740"/>
              <a:ext cx="1558807" cy="1490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Hidden state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43717B-19DE-2CD8-D14B-35E6C9F83384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391053" y="6298551"/>
              <a:ext cx="0" cy="680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9EAA49C-198B-F7B7-3E0A-00F00C736E27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170456" y="5553146"/>
              <a:ext cx="7794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7776A6E-F548-7875-414A-76D403C22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1052" y="4312203"/>
              <a:ext cx="1" cy="511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E41A1B-17C8-BCD7-75FC-F0D3506AF6DC}"/>
              </a:ext>
            </a:extLst>
          </p:cNvPr>
          <p:cNvGrpSpPr/>
          <p:nvPr/>
        </p:nvGrpSpPr>
        <p:grpSpPr>
          <a:xfrm>
            <a:off x="9423799" y="4798239"/>
            <a:ext cx="2338211" cy="4713491"/>
            <a:chOff x="1611649" y="3307453"/>
            <a:chExt cx="2338211" cy="4713491"/>
          </a:xfrm>
        </p:grpSpPr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A4DD025F-400B-4118-22F4-822596397A6C}"/>
                </a:ext>
              </a:extLst>
            </p:cNvPr>
            <p:cNvSpPr/>
            <p:nvPr/>
          </p:nvSpPr>
          <p:spPr>
            <a:xfrm>
              <a:off x="1653855" y="3307453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output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5FD58C37-4BFD-4025-06F0-3234A2F6201F}"/>
                </a:ext>
              </a:extLst>
            </p:cNvPr>
            <p:cNvSpPr/>
            <p:nvPr/>
          </p:nvSpPr>
          <p:spPr>
            <a:xfrm>
              <a:off x="1653855" y="6978824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input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5F57C7-F008-1E72-418C-08BA17198C01}"/>
                </a:ext>
              </a:extLst>
            </p:cNvPr>
            <p:cNvSpPr/>
            <p:nvPr/>
          </p:nvSpPr>
          <p:spPr>
            <a:xfrm>
              <a:off x="1611649" y="4807740"/>
              <a:ext cx="1558807" cy="1490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Hidden state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1C381F1-1D36-07AA-22D1-552CFDBD610E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>
            <a:xfrm flipV="1">
              <a:off x="2391053" y="6298551"/>
              <a:ext cx="0" cy="680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684ADD-03D8-D968-47DC-7EDF1278A3A2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3170456" y="5553146"/>
              <a:ext cx="7794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7A7CC93-7C6C-CE45-9F23-D52E347C4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1052" y="4312203"/>
              <a:ext cx="1" cy="511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2BED53-4990-84BD-4208-4F9872815AC1}"/>
              </a:ext>
            </a:extLst>
          </p:cNvPr>
          <p:cNvGrpSpPr/>
          <p:nvPr/>
        </p:nvGrpSpPr>
        <p:grpSpPr>
          <a:xfrm>
            <a:off x="11762010" y="4798239"/>
            <a:ext cx="2338211" cy="4713491"/>
            <a:chOff x="1611649" y="3307453"/>
            <a:chExt cx="2338211" cy="4713491"/>
          </a:xfrm>
        </p:grpSpPr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E2A4A5A1-CFE4-8DBA-B865-82A8B8BC8B7F}"/>
                </a:ext>
              </a:extLst>
            </p:cNvPr>
            <p:cNvSpPr/>
            <p:nvPr/>
          </p:nvSpPr>
          <p:spPr>
            <a:xfrm>
              <a:off x="1653855" y="3307453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output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연결자 69">
              <a:extLst>
                <a:ext uri="{FF2B5EF4-FFF2-40B4-BE49-F238E27FC236}">
                  <a16:creationId xmlns:a16="http://schemas.microsoft.com/office/drawing/2014/main" id="{4F0B7264-83E8-C752-0ADF-C3052A1F09B7}"/>
                </a:ext>
              </a:extLst>
            </p:cNvPr>
            <p:cNvSpPr/>
            <p:nvPr/>
          </p:nvSpPr>
          <p:spPr>
            <a:xfrm>
              <a:off x="1653855" y="6978824"/>
              <a:ext cx="1474395" cy="104212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input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2566C69-456E-E71B-64E0-BA2DBF0D724B}"/>
                </a:ext>
              </a:extLst>
            </p:cNvPr>
            <p:cNvSpPr/>
            <p:nvPr/>
          </p:nvSpPr>
          <p:spPr>
            <a:xfrm>
              <a:off x="1611649" y="4807740"/>
              <a:ext cx="1558807" cy="1490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Hidden state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9C88021-562A-DD7C-EE68-7A2DAA30423A}"/>
                </a:ext>
              </a:extLst>
            </p:cNvPr>
            <p:cNvCxnSpPr>
              <a:cxnSpLocks/>
              <a:stCxn id="70" idx="0"/>
              <a:endCxn id="77" idx="2"/>
            </p:cNvCxnSpPr>
            <p:nvPr/>
          </p:nvCxnSpPr>
          <p:spPr>
            <a:xfrm flipV="1">
              <a:off x="2391053" y="6298551"/>
              <a:ext cx="0" cy="680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D9802B1-9C2C-C9BC-F48D-655B01BD02E9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3170456" y="5553146"/>
              <a:ext cx="7794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D882B93-7C23-90EF-5F55-CD4A9073D3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1052" y="4312203"/>
              <a:ext cx="1" cy="511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1847C24-5C25-6388-4126-3B4F2B06D192}"/>
              </a:ext>
            </a:extLst>
          </p:cNvPr>
          <p:cNvSpPr txBox="1"/>
          <p:nvPr/>
        </p:nvSpPr>
        <p:spPr>
          <a:xfrm>
            <a:off x="14163890" y="4732236"/>
            <a:ext cx="3822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Hidden state</a:t>
            </a:r>
            <a:r>
              <a:rPr lang="ko-KR" altLang="en-US" sz="2400" dirty="0"/>
              <a:t>는 현재 </a:t>
            </a:r>
            <a:r>
              <a:rPr lang="en-US" altLang="ko-KR" sz="2400" dirty="0"/>
              <a:t>input,</a:t>
            </a:r>
            <a:r>
              <a:rPr lang="ko-KR" altLang="en-US" sz="2400" dirty="0"/>
              <a:t>과거 </a:t>
            </a:r>
            <a:r>
              <a:rPr lang="en-US" altLang="ko-KR" sz="2400" dirty="0"/>
              <a:t>hidden state</a:t>
            </a:r>
            <a:r>
              <a:rPr lang="ko-KR" altLang="en-US" sz="2400" dirty="0"/>
              <a:t>의 연산을 통해 현재 </a:t>
            </a:r>
            <a:endParaRPr lang="en-US" altLang="ko-KR" sz="2400" dirty="0"/>
          </a:p>
          <a:p>
            <a:r>
              <a:rPr lang="en-US" altLang="ko-KR" sz="2400" dirty="0"/>
              <a:t>hidden state </a:t>
            </a:r>
            <a:r>
              <a:rPr lang="ko-KR" altLang="en-US" sz="2400" dirty="0"/>
              <a:t>를 출력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D5028F-D998-1B61-E44F-9C78BD4B32B7}"/>
              </a:ext>
            </a:extLst>
          </p:cNvPr>
          <p:cNvSpPr txBox="1"/>
          <p:nvPr/>
        </p:nvSpPr>
        <p:spPr>
          <a:xfrm>
            <a:off x="2592437" y="3037273"/>
            <a:ext cx="449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옆의 </a:t>
            </a:r>
            <a:r>
              <a:rPr lang="en-US" altLang="ko-KR" sz="2000" dirty="0"/>
              <a:t>neural network</a:t>
            </a:r>
            <a:r>
              <a:rPr lang="ko-KR" altLang="en-US" sz="2000" dirty="0"/>
              <a:t>을 자세하게 표현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0101-524F-6D4F-7D93-DC2F9A9A18DB}"/>
              </a:ext>
            </a:extLst>
          </p:cNvPr>
          <p:cNvSpPr txBox="1"/>
          <p:nvPr/>
        </p:nvSpPr>
        <p:spPr>
          <a:xfrm>
            <a:off x="235527" y="7264382"/>
            <a:ext cx="235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추상적인 </a:t>
            </a:r>
            <a:r>
              <a:rPr lang="en-US" altLang="ko-KR" dirty="0"/>
              <a:t>RNN cell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4E302-BB49-7470-4C24-5BDF7434C5C4}"/>
              </a:ext>
            </a:extLst>
          </p:cNvPr>
          <p:cNvSpPr txBox="1"/>
          <p:nvPr/>
        </p:nvSpPr>
        <p:spPr>
          <a:xfrm>
            <a:off x="7061104" y="9610698"/>
            <a:ext cx="64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 cell</a:t>
            </a:r>
            <a:r>
              <a:rPr lang="ko-KR" altLang="en-US" dirty="0"/>
              <a:t>들이 여러 개 붙여 이어져 있음</a:t>
            </a:r>
          </a:p>
        </p:txBody>
      </p:sp>
    </p:spTree>
    <p:extLst>
      <p:ext uri="{BB962C8B-B14F-4D97-AF65-F5344CB8AC3E}">
        <p14:creationId xmlns:p14="http://schemas.microsoft.com/office/powerpoint/2010/main" val="52534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54FEDD-3209-8893-DBB9-BE885345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9D747-7020-3A6E-2187-E965B0CD7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89823-0E87-E768-7611-19443FCD62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D3DE2D5-80F2-F139-1BF7-915629617E2D}"/>
              </a:ext>
            </a:extLst>
          </p:cNvPr>
          <p:cNvGrpSpPr/>
          <p:nvPr/>
        </p:nvGrpSpPr>
        <p:grpSpPr>
          <a:xfrm>
            <a:off x="464088" y="2078182"/>
            <a:ext cx="11568545" cy="8181671"/>
            <a:chOff x="637308" y="2078182"/>
            <a:chExt cx="11568545" cy="81816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72FDE6B-69A2-C816-4698-CB283A045100}"/>
                </a:ext>
              </a:extLst>
            </p:cNvPr>
            <p:cNvGrpSpPr/>
            <p:nvPr/>
          </p:nvGrpSpPr>
          <p:grpSpPr>
            <a:xfrm>
              <a:off x="1402166" y="5210902"/>
              <a:ext cx="9606080" cy="5048951"/>
              <a:chOff x="897083" y="3906436"/>
              <a:chExt cx="11824851" cy="6041128"/>
            </a:xfrm>
          </p:grpSpPr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112EB3EC-C33C-1715-3D37-396ECB7EC74E}"/>
                  </a:ext>
                </a:extLst>
              </p:cNvPr>
              <p:cNvSpPr/>
              <p:nvPr/>
            </p:nvSpPr>
            <p:spPr>
              <a:xfrm>
                <a:off x="949037" y="4307818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output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순서도: 연결자 7">
                <a:extLst>
                  <a:ext uri="{FF2B5EF4-FFF2-40B4-BE49-F238E27FC236}">
                    <a16:creationId xmlns:a16="http://schemas.microsoft.com/office/drawing/2014/main" id="{C1DD4376-9BCD-DAB0-AB5D-E7F4B03B413F}"/>
                  </a:ext>
                </a:extLst>
              </p:cNvPr>
              <p:cNvSpPr/>
              <p:nvPr/>
            </p:nvSpPr>
            <p:spPr>
              <a:xfrm>
                <a:off x="949037" y="8700655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input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C78DC1-3C7A-1FAE-A13D-228EC736D7A5}"/>
                  </a:ext>
                </a:extLst>
              </p:cNvPr>
              <p:cNvSpPr/>
              <p:nvPr/>
            </p:nvSpPr>
            <p:spPr>
              <a:xfrm>
                <a:off x="897083" y="6102928"/>
                <a:ext cx="1918854" cy="1783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Hidden state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2DF1DF08-3DB6-20EC-B9CE-4B4A5167323D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856510" y="7886701"/>
                <a:ext cx="0" cy="813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E009305-7683-4ED9-4551-A9599B241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6509" y="3906436"/>
                <a:ext cx="1" cy="3844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4DACA248-F335-8420-4555-023172268345}"/>
                  </a:ext>
                </a:extLst>
              </p:cNvPr>
              <p:cNvSpPr/>
              <p:nvPr/>
            </p:nvSpPr>
            <p:spPr>
              <a:xfrm>
                <a:off x="3827318" y="8700655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input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2CAF617-BFBA-37DA-EA97-E82DE814CF8F}"/>
                  </a:ext>
                </a:extLst>
              </p:cNvPr>
              <p:cNvSpPr/>
              <p:nvPr/>
            </p:nvSpPr>
            <p:spPr>
              <a:xfrm>
                <a:off x="3775364" y="6102928"/>
                <a:ext cx="1918854" cy="1783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Hidden state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825A17-FD42-E335-937A-C0E9BD25D57C}"/>
                  </a:ext>
                </a:extLst>
              </p:cNvPr>
              <p:cNvCxnSpPr>
                <a:cxnSpLocks/>
                <a:stCxn id="12" idx="0"/>
                <a:endCxn id="13" idx="2"/>
              </p:cNvCxnSpPr>
              <p:nvPr/>
            </p:nvCxnSpPr>
            <p:spPr>
              <a:xfrm flipV="1">
                <a:off x="4734791" y="7886701"/>
                <a:ext cx="0" cy="813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C65674C0-9240-299F-C7DE-354D35921EC1}"/>
                  </a:ext>
                </a:extLst>
              </p:cNvPr>
              <p:cNvSpPr/>
              <p:nvPr/>
            </p:nvSpPr>
            <p:spPr>
              <a:xfrm>
                <a:off x="6757554" y="8700655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input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1D80F86-E6AE-48BA-1DA3-65EFF271E0F7}"/>
                  </a:ext>
                </a:extLst>
              </p:cNvPr>
              <p:cNvSpPr/>
              <p:nvPr/>
            </p:nvSpPr>
            <p:spPr>
              <a:xfrm>
                <a:off x="6705600" y="6102928"/>
                <a:ext cx="1918854" cy="1783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Hidden state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2305618-EC0E-1041-E677-01FC359D4367}"/>
                  </a:ext>
                </a:extLst>
              </p:cNvPr>
              <p:cNvCxnSpPr>
                <a:cxnSpLocks/>
                <a:stCxn id="15" idx="0"/>
                <a:endCxn id="16" idx="2"/>
              </p:cNvCxnSpPr>
              <p:nvPr/>
            </p:nvCxnSpPr>
            <p:spPr>
              <a:xfrm flipV="1">
                <a:off x="7665027" y="7886701"/>
                <a:ext cx="0" cy="813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순서도: 연결자 17">
                <a:extLst>
                  <a:ext uri="{FF2B5EF4-FFF2-40B4-BE49-F238E27FC236}">
                    <a16:creationId xmlns:a16="http://schemas.microsoft.com/office/drawing/2014/main" id="{99503C16-D130-2A6B-178F-9AF237BC9887}"/>
                  </a:ext>
                </a:extLst>
              </p:cNvPr>
              <p:cNvSpPr/>
              <p:nvPr/>
            </p:nvSpPr>
            <p:spPr>
              <a:xfrm>
                <a:off x="9739744" y="8700655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input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11C927-A9E5-659D-54BF-289D1C4927E8}"/>
                  </a:ext>
                </a:extLst>
              </p:cNvPr>
              <p:cNvSpPr/>
              <p:nvPr/>
            </p:nvSpPr>
            <p:spPr>
              <a:xfrm>
                <a:off x="9687790" y="6102928"/>
                <a:ext cx="1918854" cy="1783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Hidden state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2C0BB3F2-F376-86ED-5A55-67E97BBF35D7}"/>
                  </a:ext>
                </a:extLst>
              </p:cNvPr>
              <p:cNvCxnSpPr>
                <a:cxnSpLocks/>
                <a:stCxn id="18" idx="0"/>
                <a:endCxn id="19" idx="2"/>
              </p:cNvCxnSpPr>
              <p:nvPr/>
            </p:nvCxnSpPr>
            <p:spPr>
              <a:xfrm flipV="1">
                <a:off x="10647217" y="7886701"/>
                <a:ext cx="0" cy="813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0CD6A220-ABCC-F229-848C-8352750C6544}"/>
                  </a:ext>
                </a:extLst>
              </p:cNvPr>
              <p:cNvCxnSpPr>
                <a:cxnSpLocks/>
                <a:stCxn id="9" idx="3"/>
                <a:endCxn id="13" idx="1"/>
              </p:cNvCxnSpPr>
              <p:nvPr/>
            </p:nvCxnSpPr>
            <p:spPr>
              <a:xfrm>
                <a:off x="2815937" y="6994815"/>
                <a:ext cx="9594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3448782-2794-F1F3-5A82-C8B87F1F0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218" y="6994815"/>
                <a:ext cx="106333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1D3D147-42E9-1EF6-D178-91E76E5BD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499" y="6979230"/>
                <a:ext cx="11672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D33DA59-A551-7226-800D-3086704DD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54689" y="6948060"/>
                <a:ext cx="11672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순서도: 연결자 24">
                <a:extLst>
                  <a:ext uri="{FF2B5EF4-FFF2-40B4-BE49-F238E27FC236}">
                    <a16:creationId xmlns:a16="http://schemas.microsoft.com/office/drawing/2014/main" id="{687E062C-1783-EA4F-209B-D83F57423CF6}"/>
                  </a:ext>
                </a:extLst>
              </p:cNvPr>
              <p:cNvSpPr/>
              <p:nvPr/>
            </p:nvSpPr>
            <p:spPr>
              <a:xfrm>
                <a:off x="6757554" y="4243744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output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F56A2485-D36B-B7C1-703F-D840F787CE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5026" y="5490655"/>
                <a:ext cx="1" cy="61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순서도: 연결자 26">
                <a:extLst>
                  <a:ext uri="{FF2B5EF4-FFF2-40B4-BE49-F238E27FC236}">
                    <a16:creationId xmlns:a16="http://schemas.microsoft.com/office/drawing/2014/main" id="{B206B276-0E2F-4965-8871-5A001AF53144}"/>
                  </a:ext>
                </a:extLst>
              </p:cNvPr>
              <p:cNvSpPr/>
              <p:nvPr/>
            </p:nvSpPr>
            <p:spPr>
              <a:xfrm>
                <a:off x="3775365" y="4243745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output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1D9EF7E-948B-2A3D-1CBD-B04E7D915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82838" y="5490655"/>
                <a:ext cx="1" cy="61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순서도: 연결자 28">
                <a:extLst>
                  <a:ext uri="{FF2B5EF4-FFF2-40B4-BE49-F238E27FC236}">
                    <a16:creationId xmlns:a16="http://schemas.microsoft.com/office/drawing/2014/main" id="{A442B2A8-BE36-C2BA-56EA-6EE4E3F332E9}"/>
                  </a:ext>
                </a:extLst>
              </p:cNvPr>
              <p:cNvSpPr/>
              <p:nvPr/>
            </p:nvSpPr>
            <p:spPr>
              <a:xfrm>
                <a:off x="9739744" y="4212574"/>
                <a:ext cx="1814945" cy="124690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output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CB8BB6D-A446-2574-C9DB-51F4DE8DD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7216" y="5459485"/>
                <a:ext cx="1" cy="61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7F6E815-0A44-289E-5AC7-F8F9CA4FF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82835" y="3906436"/>
                <a:ext cx="1" cy="306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D53667BF-50A9-3BFA-FF56-B61CE45BE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6509" y="5510013"/>
                <a:ext cx="1" cy="61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C3ABE51D-70C9-BBCD-5AAE-534207A06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5025" y="3906436"/>
                <a:ext cx="3" cy="3425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F59214D6-1BCB-2D94-D320-FFB42EFA9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7215" y="3906436"/>
                <a:ext cx="1" cy="306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03DB43-AE4B-6A4E-9BD3-F2989FDFDCE1}"/>
                </a:ext>
              </a:extLst>
            </p:cNvPr>
            <p:cNvSpPr/>
            <p:nvPr/>
          </p:nvSpPr>
          <p:spPr>
            <a:xfrm>
              <a:off x="1064003" y="4684780"/>
              <a:ext cx="10197993" cy="55728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79180349-6D6E-6F20-664F-59A01226F82C}"/>
                </a:ext>
              </a:extLst>
            </p:cNvPr>
            <p:cNvSpPr/>
            <p:nvPr/>
          </p:nvSpPr>
          <p:spPr>
            <a:xfrm>
              <a:off x="1606050" y="3376026"/>
              <a:ext cx="1147000" cy="1147000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pred1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C4C41B9E-DC05-36AB-F806-195E014284A0}"/>
                </a:ext>
              </a:extLst>
            </p:cNvPr>
            <p:cNvSpPr/>
            <p:nvPr/>
          </p:nvSpPr>
          <p:spPr>
            <a:xfrm>
              <a:off x="1606049" y="2274134"/>
              <a:ext cx="1101891" cy="1101891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target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D9F4FEF9-302D-B79A-507E-00BE5BCE3B4A}"/>
                </a:ext>
              </a:extLst>
            </p:cNvPr>
            <p:cNvCxnSpPr>
              <a:stCxn id="36" idx="2"/>
              <a:endCxn id="37" idx="2"/>
            </p:cNvCxnSpPr>
            <p:nvPr/>
          </p:nvCxnSpPr>
          <p:spPr>
            <a:xfrm rot="10800000">
              <a:off x="1606050" y="2825080"/>
              <a:ext cx="1" cy="1124446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A1681884-B199-627C-C675-864830FB4FFE}"/>
                </a:ext>
              </a:extLst>
            </p:cNvPr>
            <p:cNvSpPr/>
            <p:nvPr/>
          </p:nvSpPr>
          <p:spPr>
            <a:xfrm>
              <a:off x="3960026" y="3376026"/>
              <a:ext cx="1147000" cy="1147000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pred1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1E9030A7-6EF0-9E42-670D-698B9416BCE5}"/>
                </a:ext>
              </a:extLst>
            </p:cNvPr>
            <p:cNvSpPr/>
            <p:nvPr/>
          </p:nvSpPr>
          <p:spPr>
            <a:xfrm>
              <a:off x="3960025" y="2274134"/>
              <a:ext cx="1101891" cy="1101891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target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id="{CA238CE4-275B-00B9-9867-11B8070C4169}"/>
                </a:ext>
              </a:extLst>
            </p:cNvPr>
            <p:cNvCxnSpPr>
              <a:stCxn id="39" idx="2"/>
              <a:endCxn id="40" idx="2"/>
            </p:cNvCxnSpPr>
            <p:nvPr/>
          </p:nvCxnSpPr>
          <p:spPr>
            <a:xfrm rot="10800000">
              <a:off x="3960026" y="2825080"/>
              <a:ext cx="1" cy="1124446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6278FA28-DE74-D4D3-80A6-D7ECEA2865C5}"/>
                </a:ext>
              </a:extLst>
            </p:cNvPr>
            <p:cNvSpPr/>
            <p:nvPr/>
          </p:nvSpPr>
          <p:spPr>
            <a:xfrm>
              <a:off x="6341503" y="3376026"/>
              <a:ext cx="1147000" cy="1147000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pred1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0A7A3139-1F82-8FB2-BDE6-4E80008D4C7A}"/>
                </a:ext>
              </a:extLst>
            </p:cNvPr>
            <p:cNvSpPr/>
            <p:nvPr/>
          </p:nvSpPr>
          <p:spPr>
            <a:xfrm>
              <a:off x="6341502" y="2274134"/>
              <a:ext cx="1101891" cy="1101891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target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D17F9203-ED28-584C-3CF5-BEC3D0B1A056}"/>
                </a:ext>
              </a:extLst>
            </p:cNvPr>
            <p:cNvCxnSpPr>
              <a:stCxn id="42" idx="2"/>
              <a:endCxn id="43" idx="2"/>
            </p:cNvCxnSpPr>
            <p:nvPr/>
          </p:nvCxnSpPr>
          <p:spPr>
            <a:xfrm rot="10800000">
              <a:off x="6341503" y="2825080"/>
              <a:ext cx="1" cy="1124446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8370D6D8-EA15-B341-5B3D-95467F9D0BF2}"/>
                </a:ext>
              </a:extLst>
            </p:cNvPr>
            <p:cNvSpPr/>
            <p:nvPr/>
          </p:nvSpPr>
          <p:spPr>
            <a:xfrm>
              <a:off x="8801845" y="3376026"/>
              <a:ext cx="1147000" cy="1147000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pred1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E4D7AE15-15B7-4FCC-498D-E65138D3D9DC}"/>
                </a:ext>
              </a:extLst>
            </p:cNvPr>
            <p:cNvSpPr/>
            <p:nvPr/>
          </p:nvSpPr>
          <p:spPr>
            <a:xfrm>
              <a:off x="8801844" y="2274134"/>
              <a:ext cx="1101891" cy="1101891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target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74D98234-027C-15B5-3931-BEDE1F6DEB53}"/>
                </a:ext>
              </a:extLst>
            </p:cNvPr>
            <p:cNvCxnSpPr>
              <a:stCxn id="45" idx="2"/>
              <a:endCxn id="46" idx="2"/>
            </p:cNvCxnSpPr>
            <p:nvPr/>
          </p:nvCxnSpPr>
          <p:spPr>
            <a:xfrm rot="10800000">
              <a:off x="8801845" y="2825080"/>
              <a:ext cx="1" cy="1124446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9FD061-5636-BE57-0495-6747462C4D51}"/>
                </a:ext>
              </a:extLst>
            </p:cNvPr>
            <p:cNvSpPr/>
            <p:nvPr/>
          </p:nvSpPr>
          <p:spPr>
            <a:xfrm>
              <a:off x="637308" y="2078182"/>
              <a:ext cx="11568545" cy="251091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C6DABDC-52D4-9043-6AAE-B46F5B7F3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196" y="4307711"/>
              <a:ext cx="1" cy="377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62113F8-B137-49EF-6927-24D39CE33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977" y="4267441"/>
              <a:ext cx="1" cy="377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31CCA5C-F3AB-91E8-1CF8-B241A6720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970" y="4309035"/>
              <a:ext cx="1" cy="377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CAD6659-BE1E-682B-4DA2-3C5BB1742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6993" y="4407984"/>
              <a:ext cx="1" cy="377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D882B5-1B02-919C-E7FE-4EB8606AA0ED}"/>
                  </a:ext>
                </a:extLst>
              </p:cNvPr>
              <p:cNvSpPr txBox="1"/>
              <p:nvPr/>
            </p:nvSpPr>
            <p:spPr>
              <a:xfrm>
                <a:off x="11588577" y="4963421"/>
                <a:ext cx="63713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 - </a:t>
                </a:r>
                <a:r>
                  <a:rPr lang="ko-KR" altLang="en-US" sz="2400" dirty="0"/>
                  <a:t>여러 개의 </a:t>
                </a:r>
                <a:r>
                  <a:rPr lang="en-US" altLang="ko-KR" sz="2400" dirty="0"/>
                  <a:t>hidden state cell</a:t>
                </a:r>
                <a:r>
                  <a:rPr lang="ko-KR" altLang="en-US" sz="2400" dirty="0"/>
                  <a:t>을 합친 </a:t>
                </a:r>
                <a:r>
                  <a:rPr lang="en-US" altLang="ko-KR" sz="2400" dirty="0"/>
                  <a:t>RNN layout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400" dirty="0"/>
                  <a:t>값을 </a:t>
                </a:r>
                <a:r>
                  <a:rPr lang="en-US" altLang="ko-KR" sz="2400" b="1" dirty="0" err="1"/>
                  <a:t>softmax</a:t>
                </a:r>
                <a:r>
                  <a:rPr lang="ko-KR" altLang="en-US" sz="2400" dirty="0"/>
                  <a:t>을 통해 </a:t>
                </a:r>
                <a:r>
                  <a:rPr lang="en-US" altLang="ko-KR" sz="2400" dirty="0"/>
                  <a:t>prediction </a:t>
                </a:r>
                <a:r>
                  <a:rPr lang="ko-KR" altLang="en-US" sz="2400" dirty="0"/>
                  <a:t>출력 후 </a:t>
                </a:r>
                <a:r>
                  <a:rPr lang="en-US" altLang="ko-KR" sz="2400" dirty="0"/>
                  <a:t>target </a:t>
                </a:r>
                <a:r>
                  <a:rPr lang="ko-KR" altLang="en-US" sz="2400" dirty="0"/>
                  <a:t>값과 비교하면서 </a:t>
                </a:r>
                <a:r>
                  <a:rPr lang="en-US" altLang="ko-KR" sz="2400" dirty="0"/>
                  <a:t>hidden state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 err="1"/>
                  <a:t>weight,bias</a:t>
                </a:r>
                <a:r>
                  <a:rPr lang="ko-KR" altLang="en-US" sz="2400" dirty="0"/>
                  <a:t>를 수정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D882B5-1B02-919C-E7FE-4EB8606A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577" y="4963421"/>
                <a:ext cx="6371340" cy="2308324"/>
              </a:xfrm>
              <a:prstGeom prst="rect">
                <a:avLst/>
              </a:prstGeom>
              <a:blipFill>
                <a:blip r:embed="rId2"/>
                <a:stretch>
                  <a:fillRect l="-1435" t="-2111" b="-5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Works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/>
              <a:t>RNN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FB0F82D-C488-AD07-14C0-BF8CDC47F542}"/>
              </a:ext>
            </a:extLst>
          </p:cNvPr>
          <p:cNvSpPr/>
          <p:nvPr/>
        </p:nvSpPr>
        <p:spPr>
          <a:xfrm>
            <a:off x="1444372" y="5546362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output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D061A4C-F448-8EDE-5B14-0A4DB212DF25}"/>
              </a:ext>
            </a:extLst>
          </p:cNvPr>
          <p:cNvSpPr/>
          <p:nvPr/>
        </p:nvSpPr>
        <p:spPr>
          <a:xfrm>
            <a:off x="1444372" y="9217733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40DA0-2ED2-7FE4-53CD-CCD305B082DE}"/>
              </a:ext>
            </a:extLst>
          </p:cNvPr>
          <p:cNvSpPr/>
          <p:nvPr/>
        </p:nvSpPr>
        <p:spPr>
          <a:xfrm>
            <a:off x="1402166" y="7046649"/>
            <a:ext cx="1558807" cy="1490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Hidden state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F5A17E-B1A3-661D-E443-0D2924E7A035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flipV="1">
            <a:off x="2181570" y="8537460"/>
            <a:ext cx="0" cy="68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7422B5-FD94-0572-1BAA-78400D3299A0}"/>
              </a:ext>
            </a:extLst>
          </p:cNvPr>
          <p:cNvCxnSpPr>
            <a:cxnSpLocks/>
          </p:cNvCxnSpPr>
          <p:nvPr/>
        </p:nvCxnSpPr>
        <p:spPr>
          <a:xfrm flipV="1">
            <a:off x="2181569" y="5210902"/>
            <a:ext cx="1" cy="32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1B557025-A436-4980-B54E-50529D96469A}"/>
              </a:ext>
            </a:extLst>
          </p:cNvPr>
          <p:cNvSpPr/>
          <p:nvPr/>
        </p:nvSpPr>
        <p:spPr>
          <a:xfrm>
            <a:off x="3782583" y="9217733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D158C4-C995-83C4-ED8E-513EF9CD31E8}"/>
              </a:ext>
            </a:extLst>
          </p:cNvPr>
          <p:cNvSpPr/>
          <p:nvPr/>
        </p:nvSpPr>
        <p:spPr>
          <a:xfrm>
            <a:off x="3740377" y="7046649"/>
            <a:ext cx="1558807" cy="1490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Hidden state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BA6473-F4DC-9B13-6AF9-92A7B00E2169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4519781" y="8537460"/>
            <a:ext cx="0" cy="68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7A13943C-9FF3-87B7-0848-FCF1B2D3EFF2}"/>
              </a:ext>
            </a:extLst>
          </p:cNvPr>
          <p:cNvSpPr/>
          <p:nvPr/>
        </p:nvSpPr>
        <p:spPr>
          <a:xfrm>
            <a:off x="6163000" y="9217733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678B91-BB21-C3A9-2FEE-E6BE5F7FE7C3}"/>
              </a:ext>
            </a:extLst>
          </p:cNvPr>
          <p:cNvSpPr/>
          <p:nvPr/>
        </p:nvSpPr>
        <p:spPr>
          <a:xfrm>
            <a:off x="6120795" y="7046649"/>
            <a:ext cx="1558807" cy="1490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Hidden state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95895F-1B7A-C1D9-38B0-F1630046B602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6900198" y="8537460"/>
            <a:ext cx="0" cy="68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3BE1AC7F-D8F7-5002-8A4B-4A6A292E75F7}"/>
              </a:ext>
            </a:extLst>
          </p:cNvPr>
          <p:cNvSpPr/>
          <p:nvPr/>
        </p:nvSpPr>
        <p:spPr>
          <a:xfrm>
            <a:off x="8585623" y="9217733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559306-A58D-C676-999D-1BE15C3EFEF0}"/>
              </a:ext>
            </a:extLst>
          </p:cNvPr>
          <p:cNvSpPr/>
          <p:nvPr/>
        </p:nvSpPr>
        <p:spPr>
          <a:xfrm>
            <a:off x="8543417" y="7046649"/>
            <a:ext cx="1558807" cy="1490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Hidden state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9BF113-AEEF-FBD0-16FD-11594E88989A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9322821" y="8537460"/>
            <a:ext cx="0" cy="68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46208C3-EDDC-EA8E-11C1-77F34331E4C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960973" y="7792055"/>
            <a:ext cx="7794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3B93DB-C5DB-E5BD-9823-71807369AFAE}"/>
              </a:ext>
            </a:extLst>
          </p:cNvPr>
          <p:cNvCxnSpPr>
            <a:cxnSpLocks/>
          </p:cNvCxnSpPr>
          <p:nvPr/>
        </p:nvCxnSpPr>
        <p:spPr>
          <a:xfrm>
            <a:off x="5299184" y="7792055"/>
            <a:ext cx="8638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D63A68-F8EE-5166-AE9F-64A0129B6DA1}"/>
              </a:ext>
            </a:extLst>
          </p:cNvPr>
          <p:cNvCxnSpPr>
            <a:cxnSpLocks/>
          </p:cNvCxnSpPr>
          <p:nvPr/>
        </p:nvCxnSpPr>
        <p:spPr>
          <a:xfrm>
            <a:off x="7637396" y="7779029"/>
            <a:ext cx="948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49C68D-9FB9-EF38-D190-8C4812429B99}"/>
              </a:ext>
            </a:extLst>
          </p:cNvPr>
          <p:cNvCxnSpPr>
            <a:cxnSpLocks/>
          </p:cNvCxnSpPr>
          <p:nvPr/>
        </p:nvCxnSpPr>
        <p:spPr>
          <a:xfrm>
            <a:off x="10060019" y="7752979"/>
            <a:ext cx="948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9117F51B-96E7-5965-E88E-49D56CC71439}"/>
              </a:ext>
            </a:extLst>
          </p:cNvPr>
          <p:cNvSpPr/>
          <p:nvPr/>
        </p:nvSpPr>
        <p:spPr>
          <a:xfrm>
            <a:off x="6163000" y="5492812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output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3DADB3-47B1-0275-6073-08C7CC61F04E}"/>
              </a:ext>
            </a:extLst>
          </p:cNvPr>
          <p:cNvCxnSpPr>
            <a:cxnSpLocks/>
          </p:cNvCxnSpPr>
          <p:nvPr/>
        </p:nvCxnSpPr>
        <p:spPr>
          <a:xfrm flipH="1" flipV="1">
            <a:off x="6900197" y="6534934"/>
            <a:ext cx="1" cy="51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122D75B0-41B7-7CF4-CB6C-D25BE9E7691C}"/>
              </a:ext>
            </a:extLst>
          </p:cNvPr>
          <p:cNvSpPr/>
          <p:nvPr/>
        </p:nvSpPr>
        <p:spPr>
          <a:xfrm>
            <a:off x="3740378" y="5492812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output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B439712-A911-5C41-CA9F-01418121D391}"/>
              </a:ext>
            </a:extLst>
          </p:cNvPr>
          <p:cNvCxnSpPr>
            <a:cxnSpLocks/>
          </p:cNvCxnSpPr>
          <p:nvPr/>
        </p:nvCxnSpPr>
        <p:spPr>
          <a:xfrm flipH="1" flipV="1">
            <a:off x="4477576" y="6534934"/>
            <a:ext cx="1" cy="51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126B5AE4-9EA6-3A98-6BC7-5A1EF52DF5B6}"/>
              </a:ext>
            </a:extLst>
          </p:cNvPr>
          <p:cNvSpPr/>
          <p:nvPr/>
        </p:nvSpPr>
        <p:spPr>
          <a:xfrm>
            <a:off x="8585623" y="5466761"/>
            <a:ext cx="1474395" cy="104212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output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757033A-26F6-3080-5FB6-9DC819C8D533}"/>
              </a:ext>
            </a:extLst>
          </p:cNvPr>
          <p:cNvCxnSpPr>
            <a:cxnSpLocks/>
          </p:cNvCxnSpPr>
          <p:nvPr/>
        </p:nvCxnSpPr>
        <p:spPr>
          <a:xfrm flipH="1" flipV="1">
            <a:off x="9322820" y="6508883"/>
            <a:ext cx="1" cy="51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0C6808-EE89-FF6F-8518-00F05AEBC5B8}"/>
              </a:ext>
            </a:extLst>
          </p:cNvPr>
          <p:cNvCxnSpPr>
            <a:cxnSpLocks/>
          </p:cNvCxnSpPr>
          <p:nvPr/>
        </p:nvCxnSpPr>
        <p:spPr>
          <a:xfrm flipH="1" flipV="1">
            <a:off x="4477574" y="5210902"/>
            <a:ext cx="1" cy="255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B45ADC-E520-F517-F240-480F6B930A66}"/>
              </a:ext>
            </a:extLst>
          </p:cNvPr>
          <p:cNvCxnSpPr>
            <a:cxnSpLocks/>
          </p:cNvCxnSpPr>
          <p:nvPr/>
        </p:nvCxnSpPr>
        <p:spPr>
          <a:xfrm flipH="1" flipV="1">
            <a:off x="2181569" y="6551112"/>
            <a:ext cx="1" cy="51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FC68BF-4B86-6EBC-360A-4A8DD35B1F76}"/>
              </a:ext>
            </a:extLst>
          </p:cNvPr>
          <p:cNvCxnSpPr>
            <a:cxnSpLocks/>
          </p:cNvCxnSpPr>
          <p:nvPr/>
        </p:nvCxnSpPr>
        <p:spPr>
          <a:xfrm flipH="1" flipV="1">
            <a:off x="6900197" y="5210902"/>
            <a:ext cx="2" cy="286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9586CE9-0862-7614-C7A2-B238A079E0F2}"/>
              </a:ext>
            </a:extLst>
          </p:cNvPr>
          <p:cNvCxnSpPr>
            <a:cxnSpLocks/>
          </p:cNvCxnSpPr>
          <p:nvPr/>
        </p:nvCxnSpPr>
        <p:spPr>
          <a:xfrm flipH="1" flipV="1">
            <a:off x="9322820" y="5210902"/>
            <a:ext cx="1" cy="255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57F608-E421-2861-3EE7-3805B933B9CB}"/>
              </a:ext>
            </a:extLst>
          </p:cNvPr>
          <p:cNvSpPr/>
          <p:nvPr/>
        </p:nvSpPr>
        <p:spPr>
          <a:xfrm>
            <a:off x="1064003" y="4684780"/>
            <a:ext cx="10197993" cy="5572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softmax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F05456-F69B-8EEE-7A0E-5D76584FFBC5}"/>
              </a:ext>
            </a:extLst>
          </p:cNvPr>
          <p:cNvCxnSpPr>
            <a:cxnSpLocks/>
          </p:cNvCxnSpPr>
          <p:nvPr/>
        </p:nvCxnSpPr>
        <p:spPr>
          <a:xfrm flipV="1">
            <a:off x="2156995" y="4307713"/>
            <a:ext cx="1" cy="37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4473173-8838-929E-557C-0964128ADDA4}"/>
              </a:ext>
            </a:extLst>
          </p:cNvPr>
          <p:cNvCxnSpPr>
            <a:cxnSpLocks/>
          </p:cNvCxnSpPr>
          <p:nvPr/>
        </p:nvCxnSpPr>
        <p:spPr>
          <a:xfrm flipV="1">
            <a:off x="4510971" y="4307713"/>
            <a:ext cx="1" cy="37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48D6E44-2FD6-F1CC-82DF-39732308F3B1}"/>
              </a:ext>
            </a:extLst>
          </p:cNvPr>
          <p:cNvCxnSpPr>
            <a:cxnSpLocks/>
          </p:cNvCxnSpPr>
          <p:nvPr/>
        </p:nvCxnSpPr>
        <p:spPr>
          <a:xfrm flipV="1">
            <a:off x="6900196" y="4307711"/>
            <a:ext cx="1" cy="37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E8214F7-E844-5DDB-C755-AC17F64AE145}"/>
              </a:ext>
            </a:extLst>
          </p:cNvPr>
          <p:cNvCxnSpPr>
            <a:cxnSpLocks/>
          </p:cNvCxnSpPr>
          <p:nvPr/>
        </p:nvCxnSpPr>
        <p:spPr>
          <a:xfrm flipV="1">
            <a:off x="9352790" y="4320259"/>
            <a:ext cx="1" cy="37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A24EFA96-4E0D-7307-A330-9308ED3C00E7}"/>
              </a:ext>
            </a:extLst>
          </p:cNvPr>
          <p:cNvSpPr/>
          <p:nvPr/>
        </p:nvSpPr>
        <p:spPr>
          <a:xfrm>
            <a:off x="1606050" y="3376026"/>
            <a:ext cx="1147000" cy="1147000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pred1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992690B8-1077-84BF-5538-FAF4E968A0C2}"/>
              </a:ext>
            </a:extLst>
          </p:cNvPr>
          <p:cNvSpPr/>
          <p:nvPr/>
        </p:nvSpPr>
        <p:spPr>
          <a:xfrm>
            <a:off x="1606049" y="2274134"/>
            <a:ext cx="1101891" cy="1101891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target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EFA887F-5761-BEEA-A911-CFCA00BDC897}"/>
              </a:ext>
            </a:extLst>
          </p:cNvPr>
          <p:cNvCxnSpPr>
            <a:stCxn id="75" idx="2"/>
            <a:endCxn id="76" idx="2"/>
          </p:cNvCxnSpPr>
          <p:nvPr/>
        </p:nvCxnSpPr>
        <p:spPr>
          <a:xfrm rot="10800000">
            <a:off x="1606050" y="2825080"/>
            <a:ext cx="1" cy="112444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DDC5282B-B581-3E85-3EB3-192CB6F522FB}"/>
              </a:ext>
            </a:extLst>
          </p:cNvPr>
          <p:cNvSpPr/>
          <p:nvPr/>
        </p:nvSpPr>
        <p:spPr>
          <a:xfrm>
            <a:off x="3960026" y="3376026"/>
            <a:ext cx="1147000" cy="1147000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pred1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C4135A2-8E72-C64B-ACF0-CCB229231D6B}"/>
              </a:ext>
            </a:extLst>
          </p:cNvPr>
          <p:cNvSpPr/>
          <p:nvPr/>
        </p:nvSpPr>
        <p:spPr>
          <a:xfrm>
            <a:off x="3960025" y="2274134"/>
            <a:ext cx="1101891" cy="1101891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target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BFDE08C3-E7EC-7D0F-B445-F97C451CC59E}"/>
              </a:ext>
            </a:extLst>
          </p:cNvPr>
          <p:cNvCxnSpPr>
            <a:stCxn id="88" idx="2"/>
            <a:endCxn id="89" idx="2"/>
          </p:cNvCxnSpPr>
          <p:nvPr/>
        </p:nvCxnSpPr>
        <p:spPr>
          <a:xfrm rot="10800000">
            <a:off x="3960026" y="2825080"/>
            <a:ext cx="1" cy="112444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1523F578-B04C-BF6E-3AA1-006E2F695B5B}"/>
              </a:ext>
            </a:extLst>
          </p:cNvPr>
          <p:cNvSpPr/>
          <p:nvPr/>
        </p:nvSpPr>
        <p:spPr>
          <a:xfrm>
            <a:off x="6341503" y="3376026"/>
            <a:ext cx="1147000" cy="1147000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pred1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218EE7A1-9445-AA50-9A17-0CDD5E39B8D7}"/>
              </a:ext>
            </a:extLst>
          </p:cNvPr>
          <p:cNvSpPr/>
          <p:nvPr/>
        </p:nvSpPr>
        <p:spPr>
          <a:xfrm>
            <a:off x="6341502" y="2274134"/>
            <a:ext cx="1101891" cy="1101891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target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3E7AA98-5023-730C-A4C9-DB9F09CA0717}"/>
              </a:ext>
            </a:extLst>
          </p:cNvPr>
          <p:cNvCxnSpPr>
            <a:stCxn id="91" idx="2"/>
            <a:endCxn id="92" idx="2"/>
          </p:cNvCxnSpPr>
          <p:nvPr/>
        </p:nvCxnSpPr>
        <p:spPr>
          <a:xfrm rot="10800000">
            <a:off x="6341503" y="2825080"/>
            <a:ext cx="1" cy="112444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623F2FF9-6E56-F07D-71D7-AEC2108204B5}"/>
              </a:ext>
            </a:extLst>
          </p:cNvPr>
          <p:cNvSpPr/>
          <p:nvPr/>
        </p:nvSpPr>
        <p:spPr>
          <a:xfrm>
            <a:off x="8801845" y="3376026"/>
            <a:ext cx="1147000" cy="1147000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pred1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C993740C-3F82-3374-CFEE-5E7956559B94}"/>
              </a:ext>
            </a:extLst>
          </p:cNvPr>
          <p:cNvSpPr/>
          <p:nvPr/>
        </p:nvSpPr>
        <p:spPr>
          <a:xfrm>
            <a:off x="8801844" y="2274134"/>
            <a:ext cx="1101891" cy="1101891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target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A3297BA9-0814-E582-35AE-F782397BAFF2}"/>
              </a:ext>
            </a:extLst>
          </p:cNvPr>
          <p:cNvCxnSpPr>
            <a:stCxn id="94" idx="2"/>
            <a:endCxn id="95" idx="2"/>
          </p:cNvCxnSpPr>
          <p:nvPr/>
        </p:nvCxnSpPr>
        <p:spPr>
          <a:xfrm rot="10800000">
            <a:off x="8801845" y="2825080"/>
            <a:ext cx="1" cy="112444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3F77C7-C4BC-A864-B44D-BFCE3FDA2775}"/>
              </a:ext>
            </a:extLst>
          </p:cNvPr>
          <p:cNvSpPr/>
          <p:nvPr/>
        </p:nvSpPr>
        <p:spPr>
          <a:xfrm>
            <a:off x="637308" y="2078182"/>
            <a:ext cx="11568545" cy="2510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5C1BAF-7280-F342-48DD-9EE851ABCA5D}"/>
              </a:ext>
            </a:extLst>
          </p:cNvPr>
          <p:cNvSpPr txBox="1"/>
          <p:nvPr/>
        </p:nvSpPr>
        <p:spPr>
          <a:xfrm>
            <a:off x="10302842" y="2538904"/>
            <a:ext cx="2008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Minimize difference</a:t>
            </a:r>
          </a:p>
          <a:p>
            <a:r>
              <a:rPr lang="en-US" altLang="ko-KR" sz="2500" dirty="0"/>
              <a:t>(supervised learning)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7A0921-E713-1FFF-7AF6-DB0628667ED8}"/>
              </a:ext>
            </a:extLst>
          </p:cNvPr>
          <p:cNvCxnSpPr>
            <a:cxnSpLocks/>
          </p:cNvCxnSpPr>
          <p:nvPr/>
        </p:nvCxnSpPr>
        <p:spPr>
          <a:xfrm>
            <a:off x="11930379" y="3125715"/>
            <a:ext cx="948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70F610-9D22-FA3F-9DDC-166F9648C533}"/>
                  </a:ext>
                </a:extLst>
              </p:cNvPr>
              <p:cNvSpPr txBox="1"/>
              <p:nvPr/>
            </p:nvSpPr>
            <p:spPr>
              <a:xfrm>
                <a:off x="12878606" y="2671744"/>
                <a:ext cx="5223184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/>
                  <a:t>Optimizing</a:t>
                </a:r>
                <a:r>
                  <a:rPr lang="en-US" altLang="ko-KR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𝑋h</m:t>
                        </m:r>
                      </m:sub>
                    </m:sSub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800" dirty="0"/>
                  <a:t>, bias</a:t>
                </a:r>
              </a:p>
              <a:p>
                <a:r>
                  <a:rPr lang="en-US" altLang="ko-KR" sz="2500" dirty="0"/>
                  <a:t>By </a:t>
                </a:r>
                <a:r>
                  <a:rPr lang="en-US" altLang="ko-KR" sz="2500" b="1" dirty="0"/>
                  <a:t>gradient decent </a:t>
                </a:r>
                <a:endParaRPr lang="ko-KR" altLang="en-US" sz="25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70F610-9D22-FA3F-9DDC-166F9648C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606" y="2671744"/>
                <a:ext cx="5223184" cy="907941"/>
              </a:xfrm>
              <a:prstGeom prst="rect">
                <a:avLst/>
              </a:prstGeom>
              <a:blipFill>
                <a:blip r:embed="rId4"/>
                <a:stretch>
                  <a:fillRect l="-1986" t="-6711" b="-15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FD0519DC-4839-7102-3905-552B6557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949" y="5182661"/>
            <a:ext cx="3551988" cy="374003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1595ED-5637-C52A-BA56-F2B0C8BF9E7B}"/>
              </a:ext>
            </a:extLst>
          </p:cNvPr>
          <p:cNvGrpSpPr/>
          <p:nvPr/>
        </p:nvGrpSpPr>
        <p:grpSpPr>
          <a:xfrm>
            <a:off x="13900216" y="3902851"/>
            <a:ext cx="4051932" cy="1631216"/>
            <a:chOff x="13247622" y="3708277"/>
            <a:chExt cx="3657047" cy="144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8D25CC-AD45-956D-0249-1D96E74D1AE6}"/>
                    </a:ext>
                  </a:extLst>
                </p:cNvPr>
                <p:cNvSpPr txBox="1"/>
                <p:nvPr/>
              </p:nvSpPr>
              <p:spPr>
                <a:xfrm>
                  <a:off x="13247622" y="4208564"/>
                  <a:ext cx="3657047" cy="94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8D25CC-AD45-956D-0249-1D96E74D1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7622" y="4208564"/>
                  <a:ext cx="3657047" cy="9441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3DB132E-68DB-9CB8-D5FA-C7962D093821}"/>
                    </a:ext>
                  </a:extLst>
                </p:cNvPr>
                <p:cNvSpPr txBox="1"/>
                <p:nvPr/>
              </p:nvSpPr>
              <p:spPr>
                <a:xfrm>
                  <a:off x="13440329" y="3708277"/>
                  <a:ext cx="3033203" cy="572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▼ </a:t>
                  </a:r>
                  <a:r>
                    <a:rPr lang="en-US" altLang="ko-KR" dirty="0"/>
                    <a:t>At each time step, the hidden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of RNN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3DB132E-68DB-9CB8-D5FA-C7962D093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0329" y="3708277"/>
                  <a:ext cx="3033203" cy="572332"/>
                </a:xfrm>
                <a:prstGeom prst="rect">
                  <a:avLst/>
                </a:prstGeom>
                <a:blipFill>
                  <a:blip r:embed="rId7"/>
                  <a:stretch>
                    <a:fillRect l="-1449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BB487-2434-0682-7B09-73499B5C4C9C}"/>
              </a:ext>
            </a:extLst>
          </p:cNvPr>
          <p:cNvGrpSpPr/>
          <p:nvPr/>
        </p:nvGrpSpPr>
        <p:grpSpPr>
          <a:xfrm>
            <a:off x="13795741" y="5285233"/>
            <a:ext cx="4306049" cy="2195886"/>
            <a:chOff x="13447230" y="4770573"/>
            <a:chExt cx="4306049" cy="2195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6DD693-A573-F5CA-D808-4741045965AF}"/>
                    </a:ext>
                  </a:extLst>
                </p:cNvPr>
                <p:cNvSpPr txBox="1"/>
                <p:nvPr/>
              </p:nvSpPr>
              <p:spPr>
                <a:xfrm>
                  <a:off x="13447230" y="5216236"/>
                  <a:ext cx="4306049" cy="1750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800" b="0" i="1" dirty="0">
                    <a:latin typeface="Cambria Math" panose="02040503050406030204" pitchFamily="18" charset="0"/>
                  </a:endParaRPr>
                </a:p>
                <a:p>
                  <a:endParaRPr lang="en-US" altLang="ko-KR" sz="9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6DD693-A573-F5CA-D808-474104596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7230" y="5216236"/>
                  <a:ext cx="4306049" cy="175022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FA6D2-7BE6-A163-61D7-6D9C82B516A4}"/>
                </a:ext>
              </a:extLst>
            </p:cNvPr>
            <p:cNvSpPr txBox="1"/>
            <p:nvPr/>
          </p:nvSpPr>
          <p:spPr>
            <a:xfrm>
              <a:off x="13810426" y="4770573"/>
              <a:ext cx="303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▼ </a:t>
              </a:r>
              <a:r>
                <a:rPr lang="en-US" altLang="ko-KR" dirty="0"/>
                <a:t>Output (by </a:t>
              </a:r>
              <a:r>
                <a:rPr lang="en-US" altLang="ko-KR" b="1" dirty="0" err="1"/>
                <a:t>softmax</a:t>
              </a:r>
              <a:r>
                <a:rPr lang="en-US" altLang="ko-KR" dirty="0"/>
                <a:t>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1E42C0-2BAA-0A47-86CA-9C2BE9BA28E9}"/>
              </a:ext>
            </a:extLst>
          </p:cNvPr>
          <p:cNvGrpSpPr/>
          <p:nvPr/>
        </p:nvGrpSpPr>
        <p:grpSpPr>
          <a:xfrm>
            <a:off x="13795741" y="7706188"/>
            <a:ext cx="4627410" cy="1627049"/>
            <a:chOff x="13795741" y="7706188"/>
            <a:chExt cx="4627410" cy="1627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3CB023-E9FE-B09E-901F-0DE2FFA34749}"/>
                    </a:ext>
                  </a:extLst>
                </p:cNvPr>
                <p:cNvSpPr txBox="1"/>
                <p:nvPr/>
              </p:nvSpPr>
              <p:spPr>
                <a:xfrm>
                  <a:off x="13949220" y="7706188"/>
                  <a:ext cx="33908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▼ </a:t>
                  </a:r>
                  <a:r>
                    <a:rPr lang="en-US" altLang="ko-KR" dirty="0"/>
                    <a:t>compute the probability of sequence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ko-KR" altLang="en-US" b="1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3CB023-E9FE-B09E-901F-0DE2FFA34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9220" y="7706188"/>
                  <a:ext cx="3390864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436" t="-4717" r="-718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16128B-CDFB-F422-A85F-D6E73A2F4EFE}"/>
                    </a:ext>
                  </a:extLst>
                </p:cNvPr>
                <p:cNvSpPr txBox="1"/>
                <p:nvPr/>
              </p:nvSpPr>
              <p:spPr>
                <a:xfrm>
                  <a:off x="13795741" y="8029354"/>
                  <a:ext cx="4627410" cy="13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16128B-CDFB-F422-A85F-D6E73A2F4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741" y="8029354"/>
                  <a:ext cx="4627410" cy="130388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Works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/>
              <a:t>RNN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AC59E-7F20-B3CF-3546-1D9C90780814}"/>
              </a:ext>
            </a:extLst>
          </p:cNvPr>
          <p:cNvSpPr txBox="1"/>
          <p:nvPr/>
        </p:nvSpPr>
        <p:spPr>
          <a:xfrm>
            <a:off x="464088" y="2990076"/>
            <a:ext cx="1192187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• RNN</a:t>
            </a:r>
            <a:r>
              <a:rPr lang="ko-KR" altLang="en-US" sz="2400" dirty="0"/>
              <a:t>의 한계점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100" dirty="0"/>
          </a:p>
          <a:p>
            <a:r>
              <a:rPr lang="en-US" altLang="ko-KR" sz="2400" dirty="0"/>
              <a:t>	- RNN</a:t>
            </a:r>
            <a:r>
              <a:rPr lang="ko-KR" altLang="en-US" sz="2400" dirty="0"/>
              <a:t>은 </a:t>
            </a:r>
            <a:r>
              <a:rPr lang="en-US" altLang="ko-KR" sz="2400" dirty="0"/>
              <a:t>text length</a:t>
            </a:r>
            <a:r>
              <a:rPr lang="ko-KR" altLang="en-US" sz="2400" dirty="0"/>
              <a:t>가 길어질수록 처음에 나온 단어의 영향력이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	</a:t>
            </a:r>
            <a:r>
              <a:rPr lang="ko-KR" altLang="en-US" sz="2400" dirty="0"/>
              <a:t>약해지는 문제점이 있음</a:t>
            </a:r>
            <a:endParaRPr lang="en-US" altLang="ko-KR" sz="2400" dirty="0"/>
          </a:p>
          <a:p>
            <a:r>
              <a:rPr lang="en-US" altLang="ko-KR" sz="2400" b="1" dirty="0"/>
              <a:t>	</a:t>
            </a:r>
            <a:r>
              <a:rPr lang="ko-KR" altLang="en-US" sz="2400" dirty="0"/>
              <a:t>즉</a:t>
            </a:r>
            <a:r>
              <a:rPr lang="en-US" altLang="ko-KR" sz="2400" dirty="0"/>
              <a:t>, RNN</a:t>
            </a:r>
            <a:r>
              <a:rPr lang="ko-KR" altLang="en-US" sz="2400" dirty="0"/>
              <a:t>은 </a:t>
            </a:r>
            <a:r>
              <a:rPr lang="en-US" altLang="ko-KR" sz="2400" b="1" dirty="0"/>
              <a:t>long-term dependency</a:t>
            </a:r>
            <a:r>
              <a:rPr lang="ko-KR" altLang="en-US" sz="2400" dirty="0"/>
              <a:t>를 다룰 수 없음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- RNN</a:t>
            </a:r>
            <a:r>
              <a:rPr lang="ko-KR" altLang="en-US" sz="2400" dirty="0"/>
              <a:t>은 시간에 따라 해석하는 </a:t>
            </a:r>
            <a:r>
              <a:rPr lang="en-US" altLang="ko-KR" sz="2400" b="1" dirty="0"/>
              <a:t>BPTT(Back-Propagation Through 	Time)</a:t>
            </a:r>
            <a:r>
              <a:rPr lang="ko-KR" altLang="en-US" sz="2400" dirty="0"/>
              <a:t>방식을 취하지만 신경망의 망이 깊어질수록 </a:t>
            </a:r>
            <a:r>
              <a:rPr lang="en-US" altLang="ko-KR" sz="2400" b="1" dirty="0"/>
              <a:t>Gradient Vanishing</a:t>
            </a:r>
            <a:r>
              <a:rPr lang="ko-KR" altLang="en-US" sz="2400" dirty="0"/>
              <a:t>이 발생</a:t>
            </a:r>
            <a:endParaRPr lang="en-US" altLang="ko-KR" sz="2400" dirty="0"/>
          </a:p>
        </p:txBody>
      </p:sp>
      <p:pic>
        <p:nvPicPr>
          <p:cNvPr id="13" name="그림 12" descr="스케치이(가) 표시된 사진&#10;&#10;자동 생성된 설명">
            <a:extLst>
              <a:ext uri="{FF2B5EF4-FFF2-40B4-BE49-F238E27FC236}">
                <a16:creationId xmlns:a16="http://schemas.microsoft.com/office/drawing/2014/main" id="{078D1A3B-529C-01D2-9A46-7AA2902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4" y="6206836"/>
            <a:ext cx="11425659" cy="3631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E40F8D-E0AC-BF26-8025-2D548B92BBDB}"/>
              </a:ext>
            </a:extLst>
          </p:cNvPr>
          <p:cNvSpPr txBox="1"/>
          <p:nvPr/>
        </p:nvSpPr>
        <p:spPr>
          <a:xfrm>
            <a:off x="1645208" y="6422577"/>
            <a:ext cx="597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BPTT(Back-Propagation Through Time) 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025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F4E882-CDF1-D41D-8FA9-B4493D31150D}"/>
                  </a:ext>
                </a:extLst>
              </p:cNvPr>
              <p:cNvSpPr txBox="1"/>
              <p:nvPr/>
            </p:nvSpPr>
            <p:spPr>
              <a:xfrm>
                <a:off x="9711562" y="2873487"/>
                <a:ext cx="7204838" cy="6193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200" dirty="0"/>
                  <a:t>RNN</a:t>
                </a:r>
                <a:r>
                  <a:rPr lang="ko-KR" altLang="en-US" sz="2200" dirty="0"/>
                  <a:t>의 문제점</a:t>
                </a:r>
                <a:r>
                  <a:rPr lang="en-US" altLang="ko-KR" sz="2200" dirty="0"/>
                  <a:t>(Gradient vanishing problem) </a:t>
                </a:r>
                <a:r>
                  <a:rPr lang="ko-KR" altLang="en-US" sz="2200" dirty="0"/>
                  <a:t>해결 및 </a:t>
                </a:r>
                <a:r>
                  <a:rPr lang="en-US" altLang="ko-KR" sz="2200" dirty="0"/>
                  <a:t>long-term dependencies</a:t>
                </a:r>
                <a:r>
                  <a:rPr lang="ko-KR" altLang="en-US" sz="2200" dirty="0"/>
                  <a:t>를 다루기 위한 해결책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𝑋h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200" dirty="0"/>
                  <a:t>, bias </a:t>
                </a:r>
                <a:r>
                  <a:rPr lang="ko-KR" altLang="en-US" sz="2200" dirty="0"/>
                  <a:t>등 가중치를 </a:t>
                </a:r>
                <a:r>
                  <a:rPr lang="en-US" altLang="ko-KR" sz="2200" dirty="0"/>
                  <a:t>gradient decent optimizing</a:t>
                </a:r>
                <a:r>
                  <a:rPr lang="ko-KR" altLang="en-US" sz="2200" dirty="0"/>
                  <a:t>을 거침</a:t>
                </a: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2200" b="1" dirty="0"/>
                  <a:t>memory cell </a:t>
                </a:r>
                <a:r>
                  <a:rPr lang="en-US" altLang="ko-KR" sz="2200" dirty="0"/>
                  <a:t>(RNN</a:t>
                </a:r>
                <a:r>
                  <a:rPr lang="ko-KR" altLang="en-US" sz="2200" dirty="0"/>
                  <a:t>과의 차이점</a:t>
                </a:r>
                <a:r>
                  <a:rPr lang="en-US" altLang="ko-KR" sz="2200" dirty="0"/>
                  <a:t>)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dirty="0"/>
                  <a:t> hidden state 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sz="2200" dirty="0"/>
                  <a:t>이름 그대로 </a:t>
                </a:r>
                <a:r>
                  <a:rPr lang="en-US" altLang="ko-KR" sz="2200" dirty="0"/>
                  <a:t>Long Short term memory</a:t>
                </a:r>
                <a:r>
                  <a:rPr lang="ko-KR" altLang="en-US" sz="2200" dirty="0"/>
                  <a:t>를 가지면서 진행되는 모델</a:t>
                </a: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r>
                  <a:rPr lang="en-US" altLang="ko-KR" sz="2200" dirty="0"/>
                  <a:t>RNN</a:t>
                </a:r>
                <a:r>
                  <a:rPr lang="ko-KR" altLang="en-US" sz="2200" dirty="0"/>
                  <a:t>이 내부에 다수 존재하는 느낌</a:t>
                </a: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:endParaRPr lang="en-US" altLang="ko-KR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2200" dirty="0"/>
                  <a:t>은 </a:t>
                </a:r>
                <a:r>
                  <a:rPr lang="en-US" altLang="ko-KR" sz="2200" dirty="0"/>
                  <a:t>LSTM</a:t>
                </a:r>
                <a:r>
                  <a:rPr lang="ko-KR" altLang="en-US" sz="2200" dirty="0"/>
                  <a:t>속 다른 역할들을 수행하는 </a:t>
                </a:r>
                <a:r>
                  <a:rPr lang="en-US" altLang="ko-KR" sz="2200" dirty="0"/>
                  <a:t>mechanism </a:t>
                </a:r>
              </a:p>
              <a:p>
                <a:r>
                  <a:rPr lang="en-US" altLang="ko-KR" sz="2200" dirty="0"/>
                  <a:t>	-&gt; </a:t>
                </a:r>
                <a:r>
                  <a:rPr lang="ko-KR" altLang="en-US" sz="2200" dirty="0"/>
                  <a:t>한 줄 소개하면 이전 </a:t>
                </a:r>
                <a:r>
                  <a:rPr lang="ko-KR" altLang="en-US" sz="2200" b="1" dirty="0"/>
                  <a:t>정보의 수도꼭지 역할 </a:t>
                </a:r>
                <a:r>
                  <a:rPr lang="en-US" altLang="ko-KR" sz="2200" dirty="0"/>
                  <a:t>		(</a:t>
                </a:r>
                <a:r>
                  <a:rPr lang="ko-KR" altLang="en-US" sz="2200" dirty="0"/>
                  <a:t>이전의 정보의 양을 조절해 주는 역할</a:t>
                </a:r>
                <a:r>
                  <a:rPr lang="en-US" altLang="ko-KR" sz="2200" dirty="0"/>
                  <a:t>)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F4E882-CDF1-D41D-8FA9-B4493D31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62" y="2873487"/>
                <a:ext cx="7204838" cy="6193299"/>
              </a:xfrm>
              <a:prstGeom prst="rect">
                <a:avLst/>
              </a:prstGeom>
              <a:blipFill>
                <a:blip r:embed="rId3"/>
                <a:stretch>
                  <a:fillRect l="-1354" t="-1280" b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도표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D30C6D0B-E990-C543-E957-AEDC93A5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8" y="2395100"/>
            <a:ext cx="8822291" cy="61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219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2355</Words>
  <Application>Microsoft Office PowerPoint</Application>
  <PresentationFormat>사용자 지정</PresentationFormat>
  <Paragraphs>519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a고딕13</vt:lpstr>
      <vt:lpstr>HY헤드라인M</vt:lpstr>
      <vt:lpstr>맑은 고딕</vt:lpstr>
      <vt:lpstr>바탕체</vt:lpstr>
      <vt:lpstr>아리따-돋움(TTF)-Bold</vt:lpstr>
      <vt:lpstr>아리따-돋움(TTF)-SemiBold</vt:lpstr>
      <vt:lpstr>Arial</vt:lpstr>
      <vt:lpstr>Cambria Math</vt:lpstr>
      <vt:lpstr>Wingdings</vt:lpstr>
      <vt:lpstr>디자인 사용자 지정</vt:lpstr>
      <vt:lpstr>Learning Phrase Representation using RNN Encoder-Decoder for Stistical Machine translation (2014)</vt:lpstr>
      <vt:lpstr>PowerPoint 프레젠테이션</vt:lpstr>
      <vt:lpstr>Introduction</vt:lpstr>
      <vt:lpstr>Introduction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Proposed Method</vt:lpstr>
      <vt:lpstr>Proposed Method</vt:lpstr>
      <vt:lpstr>Proposed Method</vt:lpstr>
      <vt:lpstr>Proposed Method</vt:lpstr>
      <vt:lpstr>Proposed Method</vt:lpstr>
      <vt:lpstr>Experiment</vt:lpstr>
      <vt:lpstr>Experiment</vt:lpstr>
      <vt:lpstr>Experiment</vt:lpstr>
      <vt:lpstr>Experiment</vt:lpstr>
      <vt:lpstr>Experiment</vt:lpstr>
      <vt:lpstr>Conclusion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15</cp:revision>
  <dcterms:created xsi:type="dcterms:W3CDTF">2023-03-13T08:39:24Z</dcterms:created>
  <dcterms:modified xsi:type="dcterms:W3CDTF">2023-09-16T04:04:32Z</dcterms:modified>
</cp:coreProperties>
</file>