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66" r:id="rId5"/>
    <p:sldId id="258" r:id="rId6"/>
    <p:sldId id="267" r:id="rId7"/>
    <p:sldId id="260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59" r:id="rId1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9514-6FB7-4566-AEBE-7D07B88580FB}" v="135" dt="2023-03-14T10:10:5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4" d="100"/>
          <a:sy n="44" d="100"/>
        </p:scale>
        <p:origin x="3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2B58998-16B9-7ADE-38DD-1714F752B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A3718-4212-0238-3F8F-DBF9006E06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FEB7-4277-411A-A6D3-97D04F7A490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7027-686D-C69E-2AA7-05289FC9E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B2778-7C3B-6A6E-45D0-D1BD5A463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50D-04E5-4A76-B06E-DC511132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DD7B1BE-1AA3-DBF0-071B-962EB730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54" y="2678892"/>
            <a:ext cx="12364291" cy="1948525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CF5419D-5EAB-BD42-A2F0-3363B733D2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12130" y="783465"/>
            <a:ext cx="2154525" cy="4001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일자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9595C8-0519-05C1-F40F-79BBB8B4A8F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4921345" y="783465"/>
            <a:ext cx="2154525" cy="40011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131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BFD5-7210-1708-ED31-2895B9F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F55D3-0865-52A5-0B12-D46910F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FC06-811B-EE2A-F572-5A1139C1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80F5-192E-C668-DB36-84A78BD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F21A-BA6B-A114-7EFE-DCBA1765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0E29B-B5A5-AFDD-E729-8415DCC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E407D-7604-5D38-988E-4D81917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93BCB-DB8E-0C82-7D05-51854BD1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9380-6706-D41C-9E3C-84DD283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2811-1A74-A003-38FF-6CEF8FB9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FE76E8A-75E2-D968-5CA8-A4E922AB76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4967" y="2425339"/>
            <a:ext cx="8537142" cy="5436322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44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9144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  <a:lvl3pPr marL="13716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목차를 입력해주세요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6">
            <a:extLst>
              <a:ext uri="{FF2B5EF4-FFF2-40B4-BE49-F238E27FC236}">
                <a16:creationId xmlns:a16="http://schemas.microsoft.com/office/drawing/2014/main" id="{C666A8DC-508C-12C8-A0CE-6327931A8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195" y="2893639"/>
            <a:ext cx="9563149" cy="1442833"/>
          </a:xfrm>
        </p:spPr>
        <p:txBody>
          <a:bodyPr>
            <a:noAutofit/>
          </a:bodyPr>
          <a:lstStyle>
            <a:lvl1pPr>
              <a:defRPr sz="40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8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2pPr>
            <a:lvl3pPr marL="914400" indent="0">
              <a:buNone/>
              <a:defRPr sz="18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371600" indent="0">
              <a:buNone/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A0DD7CFA-D1E0-D96D-6BFB-0699129C0C33}"/>
              </a:ext>
            </a:extLst>
          </p:cNvPr>
          <p:cNvSpPr txBox="1">
            <a:spLocks/>
          </p:cNvSpPr>
          <p:nvPr userDrawn="1"/>
        </p:nvSpPr>
        <p:spPr>
          <a:xfrm>
            <a:off x="17415165" y="9817962"/>
            <a:ext cx="5867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807F8-8BC4-4B7D-A27A-92ADE3F13369}" type="slidenum">
              <a:rPr lang="ko-KR" altLang="en-US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5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/>
              <a:t>‹#›</a:t>
            </a:fld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5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77EB44-E3B7-6665-2D29-135B0270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052" y="383451"/>
            <a:ext cx="11081194" cy="992619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F9AB190-DE90-660F-E075-4487086F971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1051" y="1491902"/>
            <a:ext cx="11081195" cy="58628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서브 제목</a:t>
            </a:r>
          </a:p>
        </p:txBody>
      </p:sp>
      <p:sp>
        <p:nvSpPr>
          <p:cNvPr id="14" name="텍스트 개체 틀 46">
            <a:extLst>
              <a:ext uri="{FF2B5EF4-FFF2-40B4-BE49-F238E27FC236}">
                <a16:creationId xmlns:a16="http://schemas.microsoft.com/office/drawing/2014/main" id="{EBE69F62-DE0A-0177-301B-318CF1AE9F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88" y="383451"/>
            <a:ext cx="1392422" cy="992618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2pPr>
            <a:lvl3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3pPr>
            <a:lvl4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4pPr>
            <a:lvl5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A91B3C-6A88-D379-B491-4A069094772C}"/>
              </a:ext>
            </a:extLst>
          </p:cNvPr>
          <p:cNvCxnSpPr>
            <a:cxnSpLocks/>
          </p:cNvCxnSpPr>
          <p:nvPr userDrawn="1"/>
        </p:nvCxnSpPr>
        <p:spPr>
          <a:xfrm>
            <a:off x="2147453" y="401777"/>
            <a:ext cx="0" cy="9742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8F8-89FB-7617-1CFC-B76880E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2BDD3-7737-A69B-145C-150D436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CA79A-EF13-E9C8-9B51-69B7451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E6FD-20DB-D358-B278-4DEB2D4B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C3B7-C5EF-46B3-9714-351A9A6F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BE646-E278-384A-E6FE-20747B7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77D5-F819-AADA-5995-AB674476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14A68-55D7-F0DC-1486-7504A7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4D4E-FA81-8FA9-F731-E9E17C7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6C8B-528C-2084-B91D-C65E701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997A9-0A7A-63A2-3641-600F366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02956-383D-6F46-0044-97EDD80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B5CE1-32BF-5A1B-E7F0-3DBB79C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22046-5EFD-6756-2145-6CD0926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D6F4-B3C2-CBF9-F23C-C493A0D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26E3-9D71-B526-DBA5-35199E1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ED78-9566-51CA-56CC-77F1F64F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BD70-34EE-D536-E608-784F1B5D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67BBB-826E-D64F-5A9A-53A10127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F45D3-BF34-5CF4-1EC9-525DC9E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204C8-72B9-1276-01F8-409C130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3A74-3E89-0CDF-2391-15B0F05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B6345-BDE9-CFBD-0FC8-81C5CCEF6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2E83-FC52-8F3B-2CCC-E92D3139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A8B1-53C7-3E52-C15E-E1E46A4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558F5-E9D8-27CE-FC67-091DC1B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E6664-541A-837A-852E-08E4C9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8B0D-1F5E-79C6-9EFE-163AB2E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2936-2C90-9790-9A74-A7209D4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34D-54C2-96DB-666B-B841CD97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85E4-06F9-7DEC-1969-79482DF2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F1016-4131-7B66-F000-44200615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22E-56EF-4FED-8558-85F17FD93B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C1D4B7F-D0A7-0E66-C3E7-019C4D7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 </a:t>
            </a:r>
            <a:br>
              <a:rPr lang="en-US" altLang="ko-KR" dirty="0"/>
            </a:br>
            <a:r>
              <a:rPr lang="en-US" altLang="ko-KR" dirty="0"/>
              <a:t>(Data Envelopment Analysis)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6ECBC-F501-5927-3788-E4CC72E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404B9E-BF0B-FD9B-5710-D1FAE04B1BC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6541306"/>
          </a:xfrm>
        </p:spPr>
        <p:txBody>
          <a:bodyPr/>
          <a:lstStyle/>
          <a:p>
            <a:r>
              <a:rPr lang="ko-KR" altLang="en-US" dirty="0"/>
              <a:t>현 상황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최근 고정비용 상승에 따른 생산성의 하락을 경험 중 </a:t>
            </a:r>
            <a:r>
              <a:rPr lang="en-US" altLang="ko-KR" sz="2400" dirty="0"/>
              <a:t>-&gt; </a:t>
            </a:r>
            <a:r>
              <a:rPr lang="ko-KR" altLang="en-US" sz="2400" dirty="0"/>
              <a:t>투입 대비 산출의 효과가 크지 않음</a:t>
            </a:r>
            <a:r>
              <a:rPr lang="en-US" altLang="ko-KR" sz="2400" dirty="0"/>
              <a:t>. </a:t>
            </a:r>
            <a:r>
              <a:rPr lang="ko-KR" altLang="en-US" sz="2400" dirty="0"/>
              <a:t>호텔 건립 당시 초기 투자비용은 차지하고라도 매출이 제한적인 상황에서 인건비 상승으로 인해 수익성이 악화 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이를 해결하고자 </a:t>
            </a:r>
            <a:r>
              <a:rPr lang="en-US" altLang="ko-KR" sz="2400" dirty="0"/>
              <a:t>DEA</a:t>
            </a:r>
            <a:r>
              <a:rPr lang="ko-KR" altLang="en-US" sz="2400" dirty="0"/>
              <a:t>를 수행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호텔의 상대적 효율성 측정의 중요성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많은 호텔들이 고정자산투자 증가에 따른 영업위험과 타인자본 부담에 따른 재무 위험이 증가 </a:t>
            </a:r>
            <a:r>
              <a:rPr lang="en-US" altLang="ko-KR" sz="2400" dirty="0"/>
              <a:t>-&gt; </a:t>
            </a:r>
            <a:r>
              <a:rPr lang="ko-KR" altLang="en-US" sz="2400" dirty="0"/>
              <a:t>호텔의 수익성과 재무건전성 악화시킴</a:t>
            </a:r>
            <a:r>
              <a:rPr lang="en-US" altLang="ko-KR" sz="2400" dirty="0"/>
              <a:t>, </a:t>
            </a:r>
            <a:r>
              <a:rPr lang="ko-KR" altLang="en-US" sz="2400" dirty="0"/>
              <a:t>객실과 더불어 </a:t>
            </a:r>
            <a:r>
              <a:rPr lang="en-US" altLang="ko-KR" sz="2400" dirty="0"/>
              <a:t>F&amp;B </a:t>
            </a:r>
            <a:r>
              <a:rPr lang="ko-KR" altLang="en-US" sz="2400" dirty="0"/>
              <a:t>등 각종 부대사업장의 매출 역시 침체 중 </a:t>
            </a:r>
            <a:r>
              <a:rPr lang="en-US" altLang="ko-KR" sz="2400" dirty="0"/>
              <a:t>-&gt; </a:t>
            </a:r>
            <a:r>
              <a:rPr lang="ko-KR" altLang="en-US" sz="2400" dirty="0"/>
              <a:t>차별적인 경쟁력이나 코스트를 획기적으로 절감해야 수익성이 생김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이를 위해 코스트의 구조를 파악</a:t>
            </a:r>
            <a:r>
              <a:rPr lang="en-US" altLang="ko-KR" sz="2400" dirty="0"/>
              <a:t>, </a:t>
            </a:r>
            <a:r>
              <a:rPr lang="ko-KR" altLang="en-US" sz="2400" dirty="0"/>
              <a:t>다른 호텔과의 비교를 통해 비용을 어떻게 줄일지 결정 </a:t>
            </a:r>
            <a:r>
              <a:rPr lang="en-US" altLang="ko-KR" sz="2400" dirty="0"/>
              <a:t>-&gt; </a:t>
            </a:r>
            <a:r>
              <a:rPr lang="ko-KR" altLang="en-US" sz="2400" dirty="0"/>
              <a:t>다른 호텔과의 비교는 기본적으로 부분적인 생산성 정도를 이용한 평가를 수행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생산성 정도를 사용해 비교를 </a:t>
            </a:r>
            <a:r>
              <a:rPr lang="ko-KR" altLang="en-US" sz="2400" dirty="0" err="1"/>
              <a:t>진행시</a:t>
            </a:r>
            <a:r>
              <a:rPr lang="ko-KR" altLang="en-US" sz="2400" dirty="0"/>
              <a:t> </a:t>
            </a:r>
            <a:r>
              <a:rPr lang="en-US" altLang="ko-KR" sz="2400" dirty="0"/>
              <a:t>1:1</a:t>
            </a:r>
            <a:r>
              <a:rPr lang="ko-KR" altLang="en-US" sz="2400" dirty="0"/>
              <a:t>값을 기준으로 한 성과 지표는 각 평가단위를 단순 비교함으로써 잘못을 범하기 쉬움 </a:t>
            </a:r>
            <a:r>
              <a:rPr lang="en-US" altLang="ko-KR" sz="2400" dirty="0"/>
              <a:t>-&gt; DEA</a:t>
            </a:r>
            <a:r>
              <a:rPr lang="ko-KR" altLang="en-US" sz="2400" dirty="0"/>
              <a:t>는 비교대상그룹에서 </a:t>
            </a:r>
            <a:r>
              <a:rPr lang="en-US" altLang="ko-KR" sz="2400" dirty="0"/>
              <a:t>benchmark</a:t>
            </a:r>
            <a:r>
              <a:rPr lang="ko-KR" altLang="en-US" sz="2400" dirty="0"/>
              <a:t>를 제시</a:t>
            </a:r>
            <a:r>
              <a:rPr lang="en-US" altLang="ko-KR" sz="2400" dirty="0"/>
              <a:t>, benchmark</a:t>
            </a:r>
            <a:r>
              <a:rPr lang="ko-KR" altLang="en-US" sz="2400" dirty="0"/>
              <a:t> 대비 각 비교대상의 효율성을 제시</a:t>
            </a: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9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6541306"/>
          </a:xfrm>
        </p:spPr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 err="1"/>
              <a:t>input,output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2400" dirty="0"/>
              <a:t>Input :</a:t>
            </a:r>
          </a:p>
          <a:p>
            <a:pPr marL="457200" lvl="1" indent="0">
              <a:buNone/>
            </a:pPr>
            <a:r>
              <a:rPr lang="en-US" altLang="ko-KR" sz="2400" dirty="0"/>
              <a:t>		</a:t>
            </a:r>
            <a:r>
              <a:rPr lang="ko-KR" altLang="en-US" sz="2400" dirty="0"/>
              <a:t>종업원수</a:t>
            </a:r>
            <a:r>
              <a:rPr lang="en-US" altLang="ko-KR" sz="2400" dirty="0"/>
              <a:t>, </a:t>
            </a:r>
            <a:r>
              <a:rPr lang="ko-KR" altLang="en-US" sz="2400" dirty="0"/>
              <a:t>유형자산</a:t>
            </a:r>
            <a:r>
              <a:rPr lang="en-US" altLang="ko-KR" sz="2400" dirty="0"/>
              <a:t>, </a:t>
            </a:r>
            <a:r>
              <a:rPr lang="ko-KR" altLang="en-US" sz="2400" dirty="0"/>
              <a:t>객실 수</a:t>
            </a:r>
            <a:r>
              <a:rPr lang="en-US" altLang="ko-KR" sz="2400" dirty="0"/>
              <a:t>, </a:t>
            </a:r>
            <a:r>
              <a:rPr lang="ko-KR" altLang="en-US" sz="2400" dirty="0"/>
              <a:t>부대사업장크기</a:t>
            </a:r>
            <a:endParaRPr lang="en-US" altLang="ko-KR" sz="2400" dirty="0"/>
          </a:p>
          <a:p>
            <a:pPr lvl="1"/>
            <a:r>
              <a:rPr lang="en-US" altLang="ko-KR" sz="2400" dirty="0"/>
              <a:t>Output :</a:t>
            </a:r>
          </a:p>
          <a:p>
            <a:pPr marL="457200" lvl="1" indent="0">
              <a:buNone/>
            </a:pPr>
            <a:r>
              <a:rPr lang="en-US" altLang="ko-KR" sz="2400" dirty="0"/>
              <a:t>		</a:t>
            </a:r>
            <a:r>
              <a:rPr lang="ko-KR" altLang="en-US" sz="2400" dirty="0"/>
              <a:t>매출</a:t>
            </a:r>
            <a:r>
              <a:rPr lang="en-US" altLang="ko-KR" sz="2400" dirty="0"/>
              <a:t>, </a:t>
            </a:r>
            <a:r>
              <a:rPr lang="ko-KR" altLang="en-US" sz="2400" dirty="0"/>
              <a:t>객실 점유율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RevPar</a:t>
            </a:r>
            <a:r>
              <a:rPr lang="en-US" altLang="ko-KR" sz="2400" dirty="0"/>
              <a:t>, </a:t>
            </a:r>
            <a:r>
              <a:rPr lang="ko-KR" altLang="en-US" sz="2400" dirty="0"/>
              <a:t>영업이익</a:t>
            </a:r>
            <a:endParaRPr lang="en-US" altLang="ko-KR" sz="2400" dirty="0"/>
          </a:p>
          <a:p>
            <a:pPr lvl="1"/>
            <a:r>
              <a:rPr lang="en-US" altLang="ko-KR" sz="2400" dirty="0"/>
              <a:t>DEA</a:t>
            </a:r>
            <a:r>
              <a:rPr lang="ko-KR" altLang="en-US" sz="2400" dirty="0"/>
              <a:t>는 다수의 </a:t>
            </a:r>
            <a:r>
              <a:rPr lang="en-US" altLang="ko-KR" sz="2400" dirty="0" err="1"/>
              <a:t>input,output</a:t>
            </a:r>
            <a:r>
              <a:rPr lang="ko-KR" altLang="en-US" sz="2400" dirty="0"/>
              <a:t>의 산출을 한 번에 고려해 효율성을 측정</a:t>
            </a:r>
            <a:endParaRPr lang="en-US" altLang="ko-KR" sz="2400" dirty="0"/>
          </a:p>
          <a:p>
            <a:pPr lvl="1"/>
            <a:r>
              <a:rPr lang="ko-KR" altLang="en-US" sz="2400" dirty="0"/>
              <a:t>효율성을 분해해 기술효율성</a:t>
            </a:r>
            <a:r>
              <a:rPr lang="en-US" altLang="ko-KR" sz="2400" dirty="0"/>
              <a:t>, </a:t>
            </a:r>
            <a:r>
              <a:rPr lang="ko-KR" altLang="en-US" sz="2400" dirty="0"/>
              <a:t>순수기술효율성</a:t>
            </a:r>
            <a:r>
              <a:rPr lang="en-US" altLang="ko-KR" sz="2400" dirty="0"/>
              <a:t>, </a:t>
            </a:r>
            <a:r>
              <a:rPr lang="ko-KR" altLang="en-US" sz="2400" dirty="0"/>
              <a:t>규모효율성 측정 가능</a:t>
            </a:r>
            <a:endParaRPr lang="en-US" altLang="ko-KR" sz="2400" dirty="0"/>
          </a:p>
          <a:p>
            <a:pPr lvl="1"/>
            <a:r>
              <a:rPr lang="en-US" altLang="ko-KR" sz="2400" dirty="0"/>
              <a:t>DEA</a:t>
            </a:r>
            <a:r>
              <a:rPr lang="ko-KR" altLang="en-US" sz="2400" dirty="0"/>
              <a:t>의 초기 모형 </a:t>
            </a:r>
            <a:r>
              <a:rPr lang="en-US" altLang="ko-KR" sz="2400" dirty="0"/>
              <a:t>: CCR</a:t>
            </a:r>
            <a:r>
              <a:rPr lang="ko-KR" altLang="en-US" sz="2400" dirty="0"/>
              <a:t>모형</a:t>
            </a:r>
            <a:r>
              <a:rPr lang="en-US" altLang="ko-KR" sz="2400" dirty="0"/>
              <a:t>, BCC</a:t>
            </a:r>
            <a:r>
              <a:rPr lang="ko-KR" altLang="en-US" sz="2400" dirty="0"/>
              <a:t>모형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9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753660" cy="847088"/>
          </a:xfrm>
        </p:spPr>
        <p:txBody>
          <a:bodyPr/>
          <a:lstStyle/>
          <a:p>
            <a:r>
              <a:rPr lang="en-US" altLang="ko-KR" dirty="0"/>
              <a:t>What’s CCR : </a:t>
            </a:r>
          </a:p>
          <a:p>
            <a:pPr lvl="1"/>
            <a:r>
              <a:rPr lang="en-US" altLang="ko-KR" dirty="0"/>
              <a:t>CCR</a:t>
            </a:r>
            <a:r>
              <a:rPr lang="ko-KR" altLang="en-US" dirty="0"/>
              <a:t>모형의 기본 가정 </a:t>
            </a:r>
            <a:r>
              <a:rPr lang="en-US" altLang="ko-KR" dirty="0"/>
              <a:t>: </a:t>
            </a:r>
            <a:r>
              <a:rPr lang="ko-KR" altLang="en-US" dirty="0"/>
              <a:t>생산함수가 규모수익불변</a:t>
            </a:r>
            <a:r>
              <a:rPr lang="en-US" altLang="ko-KR" dirty="0"/>
              <a:t>(Constant Return to Scale : CRS) -&gt; </a:t>
            </a:r>
            <a:r>
              <a:rPr lang="ko-KR" altLang="en-US" dirty="0"/>
              <a:t>규모에 따라 산출되는 수익이 일정 비율로 증가 </a:t>
            </a:r>
            <a:r>
              <a:rPr lang="en-US" altLang="ko-KR" dirty="0"/>
              <a:t>-&gt; </a:t>
            </a:r>
            <a:r>
              <a:rPr lang="ko-KR" altLang="en-US" dirty="0"/>
              <a:t>규모에 따라 증가하므로 무한확장가능성이 있음</a:t>
            </a:r>
            <a:endParaRPr lang="en-US" altLang="ko-KR" dirty="0"/>
          </a:p>
          <a:p>
            <a:pPr lvl="1"/>
            <a:r>
              <a:rPr lang="ko-KR" altLang="en-US" dirty="0"/>
              <a:t>일정 비율의 수익률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7" name="그림 6" descr="텍스트, 친필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65AFFDE0-5710-84C8-E32A-69CFA69C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106" y="5612456"/>
            <a:ext cx="6210838" cy="3314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019FD-22E6-68C5-F579-78267EF186A7}"/>
              </a:ext>
            </a:extLst>
          </p:cNvPr>
          <p:cNvSpPr txBox="1"/>
          <p:nvPr/>
        </p:nvSpPr>
        <p:spPr>
          <a:xfrm>
            <a:off x="11797106" y="5221065"/>
            <a:ext cx="49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/>
              <a:t> 방향의 </a:t>
            </a:r>
            <a:r>
              <a:rPr lang="en-US" altLang="ko-KR" dirty="0"/>
              <a:t>CCR</a:t>
            </a:r>
            <a:r>
              <a:rPr lang="ko-KR" altLang="en-US" dirty="0" err="1"/>
              <a:t>포락모형</a:t>
            </a:r>
            <a:endParaRPr lang="ko-KR" altLang="en-US" dirty="0"/>
          </a:p>
        </p:txBody>
      </p:sp>
      <p:pic>
        <p:nvPicPr>
          <p:cNvPr id="10" name="그림 9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480E86CB-383D-7E35-89E0-F69DB1F0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106" y="8046350"/>
            <a:ext cx="1851820" cy="134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44BFEA-5700-BF50-828A-D6C831B41290}"/>
              </a:ext>
            </a:extLst>
          </p:cNvPr>
          <p:cNvSpPr txBox="1"/>
          <p:nvPr/>
        </p:nvSpPr>
        <p:spPr>
          <a:xfrm>
            <a:off x="11797106" y="7585723"/>
            <a:ext cx="2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9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056870C4-7074-F46E-7352-31C2B930F10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6753660" cy="6541306"/>
              </a:xfrm>
            </p:spPr>
            <p:txBody>
              <a:bodyPr/>
              <a:lstStyle/>
              <a:p>
                <a:r>
                  <a:rPr lang="en-US" altLang="ko-KR" dirty="0"/>
                  <a:t>What’s BCC : </a:t>
                </a:r>
              </a:p>
              <a:p>
                <a:pPr lvl="1"/>
                <a:r>
                  <a:rPr lang="en-US" altLang="ko-KR" dirty="0"/>
                  <a:t>BCC</a:t>
                </a:r>
                <a:r>
                  <a:rPr lang="ko-KR" altLang="en-US" dirty="0"/>
                  <a:t>모형의 기본 가정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규모수익가변</a:t>
                </a:r>
                <a:r>
                  <a:rPr lang="en-US" altLang="ko-KR" dirty="0"/>
                  <a:t>(Variable Return to Scale : VRS) -&gt; CCR</a:t>
                </a:r>
                <a:r>
                  <a:rPr lang="ko-KR" altLang="en-US" dirty="0"/>
                  <a:t>모형의 무한확장가능성을 배제하기 위해 새로운 </a:t>
                </a:r>
                <a:r>
                  <a:rPr lang="ko-KR" altLang="en-US" dirty="0" err="1"/>
                  <a:t>제약식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= 1 </a:t>
                </a:r>
                <a:r>
                  <a:rPr lang="ko-KR" altLang="en-US" dirty="0"/>
                  <a:t>을 추가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단순 선형 효율성 모델이 아닌 효율적 </a:t>
                </a:r>
                <a:r>
                  <a:rPr lang="ko-KR" altLang="en-US" dirty="0" err="1"/>
                  <a:t>프론티어를</a:t>
                </a:r>
                <a:r>
                  <a:rPr lang="ko-KR" altLang="en-US" dirty="0"/>
                  <a:t> 가지게 됨 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볼록한 </a:t>
                </a:r>
                <a:r>
                  <a:rPr lang="ko-KR" altLang="en-US" dirty="0" err="1"/>
                  <a:t>프론티어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경계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가짐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변수 축적에 대한 반환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056870C4-7074-F46E-7352-31C2B930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6753660" cy="6541306"/>
              </a:xfrm>
              <a:blipFill>
                <a:blip r:embed="rId2"/>
                <a:stretch>
                  <a:fillRect l="-1164" t="-2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7" name="그림 6" descr="텍스트, 친필, 폰트, 도표이(가) 표시된 사진&#10;&#10;자동 생성된 설명">
            <a:extLst>
              <a:ext uri="{FF2B5EF4-FFF2-40B4-BE49-F238E27FC236}">
                <a16:creationId xmlns:a16="http://schemas.microsoft.com/office/drawing/2014/main" id="{420D57A2-9D9E-CCBC-EAF6-33CE6B41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52" y="5512832"/>
            <a:ext cx="6210838" cy="3985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5E7DC-00F0-180F-076C-DEE9C6721352}"/>
              </a:ext>
            </a:extLst>
          </p:cNvPr>
          <p:cNvSpPr txBox="1"/>
          <p:nvPr/>
        </p:nvSpPr>
        <p:spPr>
          <a:xfrm>
            <a:off x="11381470" y="5143500"/>
            <a:ext cx="49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/>
              <a:t> 방향의 </a:t>
            </a:r>
            <a:r>
              <a:rPr lang="en-US" altLang="ko-KR" dirty="0"/>
              <a:t>CCR</a:t>
            </a:r>
            <a:r>
              <a:rPr lang="ko-KR" altLang="en-US" dirty="0" err="1"/>
              <a:t>포락모형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50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D8D8E5E7-BF2A-125A-D117-35FE2824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40" y="6123709"/>
            <a:ext cx="8669046" cy="390453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6870C4-7074-F46E-7352-31C2B930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685821"/>
            <a:ext cx="16753660" cy="6541306"/>
          </a:xfrm>
        </p:spPr>
        <p:txBody>
          <a:bodyPr/>
          <a:lstStyle/>
          <a:p>
            <a:r>
              <a:rPr lang="ko-KR" altLang="en-US" dirty="0"/>
              <a:t>위 식의 산출물</a:t>
            </a:r>
            <a:endParaRPr lang="en-US" altLang="ko-KR" dirty="0"/>
          </a:p>
          <a:p>
            <a:pPr lvl="1"/>
            <a:r>
              <a:rPr lang="ko-KR" altLang="en-US" dirty="0"/>
              <a:t>기술 효율성 </a:t>
            </a:r>
            <a:r>
              <a:rPr lang="en-US" altLang="ko-KR" dirty="0"/>
              <a:t>-&gt; </a:t>
            </a:r>
            <a:r>
              <a:rPr lang="ko-KR" altLang="en-US" dirty="0"/>
              <a:t>기술적 효율성 </a:t>
            </a:r>
            <a:r>
              <a:rPr lang="en-US" altLang="ko-KR" dirty="0"/>
              <a:t>= </a:t>
            </a:r>
            <a:r>
              <a:rPr lang="ko-KR" altLang="en-US" dirty="0"/>
              <a:t>규모 효율성 </a:t>
            </a:r>
            <a:r>
              <a:rPr lang="en-US" altLang="ko-KR" dirty="0"/>
              <a:t>* </a:t>
            </a:r>
            <a:r>
              <a:rPr lang="ko-KR" altLang="en-US" dirty="0"/>
              <a:t>순수기술 효율성</a:t>
            </a:r>
            <a:endParaRPr lang="en-US" altLang="ko-KR" dirty="0"/>
          </a:p>
          <a:p>
            <a:pPr lvl="1"/>
            <a:r>
              <a:rPr lang="ko-KR" altLang="en-US" dirty="0"/>
              <a:t>규모 효율성 </a:t>
            </a:r>
            <a:r>
              <a:rPr lang="en-US" altLang="ko-KR" dirty="0"/>
              <a:t>= </a:t>
            </a:r>
            <a:r>
              <a:rPr lang="ko-KR" altLang="en-US" dirty="0"/>
              <a:t>기술 효율성 </a:t>
            </a:r>
            <a:r>
              <a:rPr lang="en-US" altLang="ko-KR" dirty="0"/>
              <a:t>/ </a:t>
            </a:r>
            <a:r>
              <a:rPr lang="ko-KR" altLang="en-US" dirty="0"/>
              <a:t>순수기술 효율성 </a:t>
            </a:r>
            <a:r>
              <a:rPr lang="en-US" altLang="ko-KR" dirty="0"/>
              <a:t>-&gt; </a:t>
            </a:r>
            <a:r>
              <a:rPr lang="ko-KR" altLang="en-US" dirty="0"/>
              <a:t>얼마나 작은 규모 측면에서 효율적으로 투입</a:t>
            </a:r>
            <a:r>
              <a:rPr lang="en-US" altLang="ko-KR" dirty="0"/>
              <a:t>-</a:t>
            </a:r>
            <a:r>
              <a:rPr lang="ko-KR" altLang="en-US" dirty="0"/>
              <a:t>산출 활동을 하는가를 측정하기 위함</a:t>
            </a:r>
            <a:endParaRPr lang="en-US" altLang="ko-KR" dirty="0"/>
          </a:p>
          <a:p>
            <a:pPr lvl="1"/>
            <a:r>
              <a:rPr lang="ko-KR" altLang="en-US" dirty="0"/>
              <a:t>규모 효율성 </a:t>
            </a:r>
            <a:r>
              <a:rPr lang="en-US" altLang="ko-KR" dirty="0"/>
              <a:t>= 1 -&gt; </a:t>
            </a:r>
            <a:r>
              <a:rPr lang="ko-KR" altLang="en-US" dirty="0"/>
              <a:t>기술 효율성 </a:t>
            </a:r>
            <a:r>
              <a:rPr lang="en-US" altLang="ko-KR" dirty="0"/>
              <a:t>= </a:t>
            </a:r>
            <a:r>
              <a:rPr lang="ko-KR" altLang="en-US" dirty="0"/>
              <a:t>순수기술 효율성 </a:t>
            </a:r>
            <a:r>
              <a:rPr lang="en-US" altLang="ko-KR" dirty="0"/>
              <a:t>-&gt; </a:t>
            </a:r>
            <a:r>
              <a:rPr lang="ko-KR" altLang="en-US" dirty="0"/>
              <a:t>규모 비효율성이 나타나지 않음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AD1C8-EEB2-EAC5-8518-55562B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DEA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09BA0-B41C-D8A7-BE4B-9492548C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체인호텔의 상대적 효율성 측정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A7C7B-72A1-F360-B6DD-30D2B7E2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4CEBB-0E50-E4C1-1100-1326CE5B4A47}"/>
              </a:ext>
            </a:extLst>
          </p:cNvPr>
          <p:cNvSpPr txBox="1"/>
          <p:nvPr/>
        </p:nvSpPr>
        <p:spPr>
          <a:xfrm>
            <a:off x="10918159" y="7537365"/>
            <a:ext cx="5768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-&gt; </a:t>
            </a:r>
            <a:r>
              <a:rPr lang="ko-KR" altLang="en-US" sz="3200" b="1" dirty="0"/>
              <a:t>기울기가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보다 </a:t>
            </a:r>
            <a:endParaRPr lang="en-US" altLang="ko-KR" sz="3200" b="1" dirty="0"/>
          </a:p>
          <a:p>
            <a:r>
              <a:rPr lang="ko-KR" altLang="en-US" sz="3200" b="1" dirty="0"/>
              <a:t>큰지 작은지에 따라 달라짐</a:t>
            </a:r>
          </a:p>
        </p:txBody>
      </p:sp>
    </p:spTree>
    <p:extLst>
      <p:ext uri="{BB962C8B-B14F-4D97-AF65-F5344CB8AC3E}">
        <p14:creationId xmlns:p14="http://schemas.microsoft.com/office/powerpoint/2010/main" val="253751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D994E-1EE6-83A4-D244-2EEF6619A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What’s DEA</a:t>
            </a:r>
          </a:p>
          <a:p>
            <a:r>
              <a:rPr lang="en-US" altLang="ko-KR" dirty="0"/>
              <a:t>Example/Practice of DEA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MCDM (</a:t>
            </a:r>
            <a:r>
              <a:rPr lang="ko-KR" altLang="en-US" dirty="0" err="1"/>
              <a:t>다기준</a:t>
            </a:r>
            <a:r>
              <a:rPr lang="ko-KR" altLang="en-US" dirty="0"/>
              <a:t> 의사결정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574985"/>
            <a:ext cx="16531987" cy="6998506"/>
          </a:xfrm>
        </p:spPr>
        <p:txBody>
          <a:bodyPr/>
          <a:lstStyle/>
          <a:p>
            <a:r>
              <a:rPr lang="en-US" altLang="ko-KR" dirty="0"/>
              <a:t>MCDM : Multi Criteria Decision Making</a:t>
            </a:r>
          </a:p>
          <a:p>
            <a:pPr lvl="1"/>
            <a:r>
              <a:rPr lang="ko-KR" altLang="en-US" sz="2200" dirty="0" err="1"/>
              <a:t>다기준</a:t>
            </a:r>
            <a:r>
              <a:rPr lang="ko-KR" altLang="en-US" sz="2200" dirty="0"/>
              <a:t> 의사결정 </a:t>
            </a:r>
            <a:r>
              <a:rPr lang="en-US" altLang="ko-KR" sz="2200" dirty="0">
                <a:latin typeface="+mn-lt"/>
              </a:rPr>
              <a:t>- </a:t>
            </a:r>
            <a:r>
              <a:rPr lang="en-US" altLang="ko-KR" sz="2200" b="0" i="0" dirty="0">
                <a:solidFill>
                  <a:srgbClr val="202122"/>
                </a:solidFill>
                <a:effectLst/>
                <a:latin typeface="+mn-lt"/>
              </a:rPr>
              <a:t>MCDM – If not a Roman Numeral, then What? In</a:t>
            </a:r>
            <a:r>
              <a:rPr lang="ko-KR" altLang="en-US" sz="2200" b="0" i="0" dirty="0">
                <a:solidFill>
                  <a:srgbClr val="202122"/>
                </a:solidFill>
                <a:effectLst/>
                <a:latin typeface="+mn-lt"/>
              </a:rPr>
              <a:t> </a:t>
            </a:r>
            <a:r>
              <a:rPr lang="en-US" altLang="ko-KR" sz="2200" b="0" i="0" dirty="0">
                <a:solidFill>
                  <a:srgbClr val="202122"/>
                </a:solidFill>
                <a:effectLst/>
                <a:latin typeface="+mn-lt"/>
              </a:rPr>
              <a:t>1979</a:t>
            </a:r>
            <a:endParaRPr lang="en-US" altLang="ko-KR" sz="2200" dirty="0">
              <a:latin typeface="+mn-lt"/>
            </a:endParaRPr>
          </a:p>
          <a:p>
            <a:pPr lvl="1"/>
            <a:r>
              <a:rPr lang="ko-KR" altLang="en-US" sz="2200" dirty="0"/>
              <a:t>속성 </a:t>
            </a:r>
            <a:r>
              <a:rPr lang="en-US" altLang="ko-KR" sz="2200" dirty="0"/>
              <a:t>: </a:t>
            </a:r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정량적 요소와 정성적 요소가 혼재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상이한 </a:t>
            </a:r>
            <a:r>
              <a:rPr lang="en-US" altLang="ko-KR" sz="2200" dirty="0"/>
              <a:t>scale</a:t>
            </a:r>
            <a:r>
              <a:rPr lang="ko-KR" altLang="en-US" sz="2200" dirty="0"/>
              <a:t>의 혼재로 단일 지수로 통합하기 어려움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요소간 상대적 중요성 평가가 어려움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복수의 목표</a:t>
            </a:r>
            <a:r>
              <a:rPr lang="en-US" altLang="ko-KR" sz="2200" dirty="0"/>
              <a:t>, </a:t>
            </a:r>
            <a:r>
              <a:rPr lang="ko-KR" altLang="en-US" sz="2200" dirty="0"/>
              <a:t>대안</a:t>
            </a:r>
            <a:r>
              <a:rPr lang="en-US" altLang="ko-KR" sz="2200" dirty="0"/>
              <a:t>, </a:t>
            </a:r>
            <a:r>
              <a:rPr lang="ko-KR" altLang="en-US" sz="2200" dirty="0"/>
              <a:t>속성의 동시 고려가 어려움</a:t>
            </a:r>
            <a:endParaRPr lang="en-US" altLang="ko-KR" dirty="0"/>
          </a:p>
          <a:p>
            <a:pPr lvl="1"/>
            <a:r>
              <a:rPr lang="ko-KR" altLang="en-US" sz="2200" dirty="0"/>
              <a:t>접근 방법 </a:t>
            </a:r>
            <a:r>
              <a:rPr lang="en-US" altLang="ko-KR" sz="2200" dirty="0"/>
              <a:t>: </a:t>
            </a:r>
          </a:p>
          <a:p>
            <a:pPr marL="457200" lvl="1" indent="0">
              <a:buNone/>
            </a:pPr>
            <a:r>
              <a:rPr lang="en-US" altLang="ko-KR" sz="2200" dirty="0"/>
              <a:t>		Scoring </a:t>
            </a:r>
            <a:r>
              <a:rPr lang="ko-KR" altLang="en-US" sz="2200" dirty="0"/>
              <a:t>모형 </a:t>
            </a:r>
            <a:r>
              <a:rPr lang="en-US" altLang="ko-KR" sz="2200" dirty="0"/>
              <a:t>-&gt; </a:t>
            </a:r>
            <a:r>
              <a:rPr lang="ko-KR" altLang="en-US" sz="2200" dirty="0"/>
              <a:t>자료의 문제를 </a:t>
            </a:r>
            <a:r>
              <a:rPr lang="en-US" altLang="ko-KR" sz="2200" dirty="0"/>
              <a:t>scaleless</a:t>
            </a:r>
            <a:r>
              <a:rPr lang="ko-KR" altLang="en-US" sz="2200" dirty="0"/>
              <a:t>하거나 점수 </a:t>
            </a:r>
            <a:r>
              <a:rPr lang="en-US" altLang="ko-KR" sz="2200" dirty="0"/>
              <a:t>scale</a:t>
            </a:r>
            <a:r>
              <a:rPr lang="ko-KR" altLang="en-US" sz="2200" dirty="0"/>
              <a:t>로 통일하여 해결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AHP -&gt; </a:t>
            </a:r>
            <a:r>
              <a:rPr lang="ko-KR" altLang="en-US" sz="2200" dirty="0"/>
              <a:t>비교가능성을 가정하고 </a:t>
            </a:r>
            <a:r>
              <a:rPr lang="en-US" altLang="ko-KR" sz="2200" dirty="0"/>
              <a:t>intransitivity(</a:t>
            </a:r>
            <a:r>
              <a:rPr lang="ko-KR" altLang="en-US" sz="2200" dirty="0"/>
              <a:t>비이행성</a:t>
            </a:r>
            <a:r>
              <a:rPr lang="en-US" altLang="ko-KR" sz="2200" dirty="0"/>
              <a:t>)</a:t>
            </a:r>
            <a:r>
              <a:rPr lang="ko-KR" altLang="en-US" sz="2200" dirty="0"/>
              <a:t>을 허용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Fuzzy -&gt; </a:t>
            </a:r>
            <a:r>
              <a:rPr lang="ko-KR" altLang="en-US" sz="2200" dirty="0"/>
              <a:t>비교가능성과 </a:t>
            </a:r>
            <a:r>
              <a:rPr lang="en-US" altLang="ko-KR" sz="2200" dirty="0"/>
              <a:t>intransitivity</a:t>
            </a:r>
            <a:r>
              <a:rPr lang="ko-KR" altLang="en-US" sz="2200" dirty="0"/>
              <a:t>를 허용하지 않는 접근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		ANP -&gt; </a:t>
            </a:r>
            <a:r>
              <a:rPr lang="ko-KR" altLang="en-US" sz="2200" dirty="0"/>
              <a:t>속성간 </a:t>
            </a:r>
            <a:r>
              <a:rPr lang="en-US" altLang="ko-KR" sz="2200" dirty="0"/>
              <a:t>inter independence</a:t>
            </a:r>
            <a:r>
              <a:rPr lang="ko-KR" altLang="en-US" sz="2200" dirty="0"/>
              <a:t>를 가정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670532" cy="6541306"/>
          </a:xfrm>
        </p:spPr>
        <p:txBody>
          <a:bodyPr/>
          <a:lstStyle/>
          <a:p>
            <a:r>
              <a:rPr lang="en-US" altLang="ko-KR" dirty="0"/>
              <a:t>DEA : Data Envelopment Analysis</a:t>
            </a:r>
          </a:p>
          <a:p>
            <a:pPr lvl="1"/>
            <a:r>
              <a:rPr lang="ko-KR" altLang="en-US" sz="2400" dirty="0"/>
              <a:t>자료 포락 분석</a:t>
            </a:r>
            <a:endParaRPr lang="en-US" altLang="ko-KR" sz="2400" dirty="0"/>
          </a:p>
          <a:p>
            <a:pPr lvl="1"/>
            <a:r>
              <a:rPr lang="en-US" altLang="ko-KR" sz="2400" dirty="0"/>
              <a:t>1978</a:t>
            </a:r>
            <a:r>
              <a:rPr lang="ko-KR" altLang="en-US" sz="2400" dirty="0"/>
              <a:t>년 처음으로 제안 </a:t>
            </a:r>
            <a:r>
              <a:rPr lang="en-US" altLang="ko-KR" sz="2400" dirty="0"/>
              <a:t>-&gt; OR/M (Operations Research/Management)</a:t>
            </a:r>
            <a:r>
              <a:rPr lang="ko-KR" altLang="en-US" sz="2400" dirty="0"/>
              <a:t>에 널리 활용됨</a:t>
            </a:r>
            <a:endParaRPr lang="en-US" altLang="ko-KR" sz="2400" dirty="0"/>
          </a:p>
          <a:p>
            <a:pPr lvl="1"/>
            <a:r>
              <a:rPr lang="ko-KR" altLang="en-US" sz="2400" dirty="0"/>
              <a:t>선형계획법을 기반으로 </a:t>
            </a:r>
            <a:r>
              <a:rPr lang="en-US" altLang="ko-KR" sz="2400" dirty="0"/>
              <a:t>DMU </a:t>
            </a:r>
            <a:r>
              <a:rPr lang="ko-KR" altLang="en-US" sz="2400" dirty="0"/>
              <a:t>사이의 상대적인 효율성을 비교하는 기법</a:t>
            </a:r>
            <a:endParaRPr lang="en-US" altLang="ko-KR" sz="2400" dirty="0"/>
          </a:p>
          <a:p>
            <a:pPr lvl="1"/>
            <a:r>
              <a:rPr lang="ko-KR" altLang="en-US" sz="2400" dirty="0"/>
              <a:t>상대적 효율성</a:t>
            </a:r>
            <a:r>
              <a:rPr lang="en-US" altLang="ko-KR" sz="2400" dirty="0"/>
              <a:t>, </a:t>
            </a:r>
            <a:r>
              <a:rPr lang="ko-KR" altLang="en-US" sz="2400" dirty="0"/>
              <a:t>성능 측정 및 벤치마킹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비모수적</a:t>
            </a:r>
            <a:r>
              <a:rPr lang="ko-KR" altLang="en-US" sz="2400" dirty="0"/>
              <a:t> 접근하는 기법</a:t>
            </a:r>
            <a:endParaRPr lang="en-US" altLang="ko-KR" sz="2400" dirty="0"/>
          </a:p>
          <a:p>
            <a:pPr lvl="1"/>
            <a:r>
              <a:rPr lang="en-US" altLang="ko-KR" sz="2400" dirty="0"/>
              <a:t>DMU</a:t>
            </a:r>
            <a:r>
              <a:rPr lang="ko-KR" altLang="en-US" sz="2400" dirty="0"/>
              <a:t>라는 의사결정 단위에 투입 및 산출을 적용 후 개별 </a:t>
            </a:r>
            <a:r>
              <a:rPr lang="en-US" altLang="ko-KR" sz="2400" dirty="0"/>
              <a:t>DMU</a:t>
            </a:r>
            <a:r>
              <a:rPr lang="ko-KR" altLang="en-US" sz="2400" dirty="0"/>
              <a:t>별로 떨어진 거리 계산</a:t>
            </a:r>
            <a:endParaRPr lang="en-US" altLang="ko-KR" sz="2400" dirty="0"/>
          </a:p>
          <a:p>
            <a:pPr lvl="1"/>
            <a:r>
              <a:rPr lang="ko-KR" altLang="en-US" sz="2400" dirty="0"/>
              <a:t>자원 배분을 최적화 하고 생산을 최대화 하는 것</a:t>
            </a:r>
            <a:endParaRPr lang="en-US" altLang="ko-KR" sz="24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4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670532" cy="6541306"/>
          </a:xfrm>
        </p:spPr>
        <p:txBody>
          <a:bodyPr/>
          <a:lstStyle/>
          <a:p>
            <a:r>
              <a:rPr lang="en-US" altLang="ko-KR" dirty="0"/>
              <a:t>DEA : Data Envelopment Analysis</a:t>
            </a:r>
          </a:p>
          <a:p>
            <a:pPr lvl="1"/>
            <a:r>
              <a:rPr lang="ko-KR" altLang="en-US" sz="2400" dirty="0"/>
              <a:t>자료 포락 분석</a:t>
            </a:r>
            <a:endParaRPr lang="en-US" altLang="ko-KR" sz="2400" dirty="0"/>
          </a:p>
          <a:p>
            <a:pPr lvl="1"/>
            <a:r>
              <a:rPr lang="en-US" altLang="ko-KR" sz="2400" dirty="0"/>
              <a:t>1978</a:t>
            </a:r>
            <a:r>
              <a:rPr lang="ko-KR" altLang="en-US" sz="2400" dirty="0"/>
              <a:t>년 처음으로 제안 </a:t>
            </a:r>
            <a:r>
              <a:rPr lang="en-US" altLang="ko-KR" sz="2400" dirty="0"/>
              <a:t>-&gt; OR/M (Operations Research/Management)</a:t>
            </a:r>
            <a:r>
              <a:rPr lang="ko-KR" altLang="en-US" sz="2400" dirty="0"/>
              <a:t>에 널리 활용됨</a:t>
            </a:r>
            <a:endParaRPr lang="en-US" altLang="ko-KR" sz="2400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sz="2400" dirty="0"/>
              <a:t>‘</a:t>
            </a:r>
            <a:r>
              <a:rPr lang="ko-KR" altLang="en-US" sz="2400" dirty="0"/>
              <a:t>과제 중심적 접근</a:t>
            </a:r>
            <a:r>
              <a:rPr lang="en-US" altLang="ko-KR" sz="2400" dirty="0"/>
              <a:t>’ </a:t>
            </a:r>
            <a:r>
              <a:rPr lang="ko-KR" altLang="en-US" sz="2400" dirty="0"/>
              <a:t>과 </a:t>
            </a:r>
            <a:r>
              <a:rPr lang="en-US" altLang="ko-KR" sz="2400" dirty="0"/>
              <a:t>‘</a:t>
            </a:r>
            <a:r>
              <a:rPr lang="ko-KR" altLang="en-US" sz="2400" dirty="0"/>
              <a:t>중요한 과제에 초점</a:t>
            </a:r>
            <a:r>
              <a:rPr lang="en-US" altLang="ko-KR" sz="2400" dirty="0"/>
              <a:t>’</a:t>
            </a:r>
            <a:r>
              <a:rPr lang="ko-KR" altLang="en-US" sz="2400" dirty="0"/>
              <a:t>을 맞추어 모든 비교 대상의 성과를 과학적</a:t>
            </a:r>
            <a:r>
              <a:rPr lang="en-US" altLang="ko-KR" sz="2400" dirty="0"/>
              <a:t>,</a:t>
            </a:r>
            <a:r>
              <a:rPr lang="ko-KR" altLang="en-US" sz="2400" dirty="0"/>
              <a:t>정량적으로 도출하며</a:t>
            </a:r>
            <a:r>
              <a:rPr lang="en-US" altLang="ko-KR" sz="2400" dirty="0"/>
              <a:t>, </a:t>
            </a:r>
            <a:r>
              <a:rPr lang="ko-KR" altLang="en-US" sz="2400" dirty="0"/>
              <a:t>나아가 개선해야 할 부분과 개선의 가능성</a:t>
            </a:r>
            <a:r>
              <a:rPr lang="en-US" altLang="ko-KR" sz="2400" dirty="0"/>
              <a:t>, best</a:t>
            </a:r>
            <a:r>
              <a:rPr lang="ko-KR" altLang="en-US" sz="2400" dirty="0"/>
              <a:t> </a:t>
            </a:r>
            <a:r>
              <a:rPr lang="en-US" altLang="ko-KR" sz="2400" dirty="0"/>
              <a:t>practice</a:t>
            </a:r>
            <a:r>
              <a:rPr lang="ko-KR" altLang="en-US" sz="2400" dirty="0"/>
              <a:t>와 </a:t>
            </a:r>
            <a:r>
              <a:rPr lang="en-US" altLang="ko-KR" sz="2400" dirty="0"/>
              <a:t>benchmark </a:t>
            </a:r>
            <a:r>
              <a:rPr lang="ko-KR" altLang="en-US" sz="2400" dirty="0"/>
              <a:t>대상 등을 제시</a:t>
            </a:r>
            <a:endParaRPr lang="en-US" altLang="ko-KR" sz="2400" dirty="0"/>
          </a:p>
          <a:p>
            <a:pPr lvl="2"/>
            <a:r>
              <a:rPr lang="en-US" altLang="ko-KR" sz="1400" dirty="0"/>
              <a:t>	</a:t>
            </a:r>
            <a:r>
              <a:rPr lang="en-US" altLang="ko-KR" sz="2000" dirty="0"/>
              <a:t>(</a:t>
            </a:r>
            <a:r>
              <a:rPr lang="ko-KR" altLang="en-US" sz="2000" dirty="0"/>
              <a:t>위에서의 비교</a:t>
            </a:r>
            <a:r>
              <a:rPr lang="en-US" altLang="ko-KR" sz="2000" dirty="0"/>
              <a:t> </a:t>
            </a:r>
            <a:r>
              <a:rPr lang="ko-KR" altLang="en-US" sz="2000" dirty="0"/>
              <a:t>대상이란</a:t>
            </a:r>
            <a:r>
              <a:rPr lang="en-US" altLang="ko-KR" sz="2000" dirty="0"/>
              <a:t>, DMU : 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, R&amp;D </a:t>
            </a:r>
            <a:r>
              <a:rPr lang="ko-KR" altLang="en-US" sz="2000" dirty="0"/>
              <a:t>과제</a:t>
            </a:r>
            <a:r>
              <a:rPr lang="en-US" altLang="ko-KR" sz="2000" dirty="0"/>
              <a:t>, </a:t>
            </a:r>
            <a:r>
              <a:rPr lang="ko-KR" altLang="en-US" sz="2000" dirty="0"/>
              <a:t>기관</a:t>
            </a:r>
            <a:r>
              <a:rPr lang="en-US" altLang="ko-KR" sz="2000" dirty="0"/>
              <a:t>, </a:t>
            </a:r>
            <a:r>
              <a:rPr lang="ko-KR" altLang="en-US" sz="2000" dirty="0"/>
              <a:t>지점</a:t>
            </a:r>
            <a:r>
              <a:rPr lang="en-US" altLang="ko-KR" sz="2000" dirty="0"/>
              <a:t>, </a:t>
            </a:r>
            <a:r>
              <a:rPr lang="ko-KR" altLang="en-US" sz="2000" dirty="0"/>
              <a:t>관리자의 업적 등 </a:t>
            </a:r>
            <a:r>
              <a:rPr lang="en-US" altLang="ko-KR" sz="2000" dirty="0"/>
              <a:t>Business Operations</a:t>
            </a:r>
            <a:r>
              <a:rPr lang="ko-KR" altLang="en-US" sz="2000" dirty="0"/>
              <a:t>나 </a:t>
            </a:r>
            <a:r>
              <a:rPr lang="en-US" altLang="ko-KR" sz="2000" dirty="0"/>
              <a:t>Business Process)</a:t>
            </a:r>
          </a:p>
          <a:p>
            <a:pPr lvl="2"/>
            <a:r>
              <a:rPr lang="en-US" altLang="ko-KR" sz="2000" dirty="0"/>
              <a:t>	(DMU : </a:t>
            </a:r>
            <a:r>
              <a:rPr lang="en-US" altLang="ko-KR" sz="2000" dirty="0" err="1"/>
              <a:t>Deicsion</a:t>
            </a:r>
            <a:r>
              <a:rPr lang="en-US" altLang="ko-KR" sz="2000" dirty="0"/>
              <a:t> Maker Units)</a:t>
            </a:r>
          </a:p>
          <a:p>
            <a:pPr lvl="1"/>
            <a:r>
              <a:rPr lang="en-US" altLang="ko-KR" sz="2400" dirty="0"/>
              <a:t>Market Price</a:t>
            </a:r>
            <a:r>
              <a:rPr lang="ko-KR" altLang="en-US" sz="2400" dirty="0"/>
              <a:t>가 없는 경우에 상대적 효율성을 측정하기 위해 고안됨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Input,outpu</a:t>
            </a:r>
            <a:r>
              <a:rPr lang="ko-KR" altLang="en-US" sz="2400" dirty="0"/>
              <a:t>간에 어떤 사전적 함수관계에 대한 가정이 없더라도 </a:t>
            </a:r>
            <a:r>
              <a:rPr lang="en-US" altLang="ko-KR" sz="2400" dirty="0"/>
              <a:t>modeling</a:t>
            </a:r>
            <a:r>
              <a:rPr lang="ko-KR" altLang="en-US" sz="2400" dirty="0"/>
              <a:t>할 수 있는 장점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1A52F-0A6D-848E-A66A-6E25FF56E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713530"/>
            <a:ext cx="16684387" cy="6596725"/>
          </a:xfrm>
        </p:spPr>
        <p:txBody>
          <a:bodyPr/>
          <a:lstStyle/>
          <a:p>
            <a:r>
              <a:rPr lang="en-US" altLang="ko-KR" dirty="0"/>
              <a:t>DEA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비교 대상인 의사결정단위를 결정 </a:t>
            </a:r>
            <a:r>
              <a:rPr lang="en-US" altLang="ko-KR" dirty="0"/>
              <a:t>-&gt; </a:t>
            </a:r>
            <a:r>
              <a:rPr lang="ko-KR" altLang="en-US" dirty="0"/>
              <a:t>각 의사결정단위의 투입물과 산출물을 추계하여 </a:t>
            </a:r>
            <a:r>
              <a:rPr lang="en-US" altLang="ko-KR" dirty="0"/>
              <a:t>DEA </a:t>
            </a:r>
            <a:r>
              <a:rPr lang="ko-KR" altLang="en-US" dirty="0"/>
              <a:t>분석 진행</a:t>
            </a:r>
            <a:endParaRPr lang="en-US" altLang="ko-KR" dirty="0"/>
          </a:p>
          <a:p>
            <a:pPr lvl="1"/>
            <a:r>
              <a:rPr lang="ko-KR" altLang="en-US" dirty="0"/>
              <a:t>산출 요소별 가중치를 곱해 더한 가중 합계를 투입 요소별 가중치를 곱해 더한 가중 합계로 </a:t>
            </a:r>
            <a:r>
              <a:rPr lang="ko-KR" altLang="en-US" dirty="0" err="1"/>
              <a:t>나눠줌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위의 연산의 결과물이 </a:t>
            </a:r>
            <a:r>
              <a:rPr lang="en-US" altLang="ko-KR" dirty="0"/>
              <a:t>DEA </a:t>
            </a:r>
            <a:r>
              <a:rPr lang="ko-KR" altLang="en-US" dirty="0"/>
              <a:t>기법에 따른 효율성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목표 </a:t>
            </a:r>
            <a:r>
              <a:rPr lang="en-US" altLang="ko-KR" dirty="0"/>
              <a:t>: optimizing</a:t>
            </a:r>
          </a:p>
          <a:p>
            <a:pPr marL="457200" lvl="1" indent="0">
              <a:buNone/>
            </a:pPr>
            <a:r>
              <a:rPr lang="en-US" altLang="ko-KR" dirty="0"/>
              <a:t>		input : </a:t>
            </a:r>
            <a:r>
              <a:rPr lang="ko-KR" altLang="en-US" dirty="0"/>
              <a:t>효율을 올리기 위한 식에서 분모를 선형이 되려면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되야함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output : </a:t>
            </a:r>
            <a:r>
              <a:rPr lang="ko-KR" altLang="en-US" dirty="0"/>
              <a:t>모든 </a:t>
            </a:r>
            <a:r>
              <a:rPr lang="en-US" altLang="ko-KR" dirty="0"/>
              <a:t>k</a:t>
            </a:r>
            <a:r>
              <a:rPr lang="ko-KR" altLang="en-US" dirty="0"/>
              <a:t>개의 상대적 효율성은 </a:t>
            </a:r>
            <a:r>
              <a:rPr lang="en-US" altLang="ko-KR" dirty="0"/>
              <a:t>1</a:t>
            </a:r>
            <a:r>
              <a:rPr lang="ko-KR" altLang="en-US" dirty="0"/>
              <a:t>보다 작거나 </a:t>
            </a:r>
            <a:r>
              <a:rPr lang="ko-KR" altLang="en-US" dirty="0" err="1"/>
              <a:t>같아야함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162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C5989EA-1CC3-879A-36C9-ABDB2EBC4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019369" cy="6485888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2000" dirty="0"/>
              <a:t>다른 성격의 여러 투입과 산출 요소를 함께 고려한 분석</a:t>
            </a:r>
            <a:endParaRPr lang="en-US" altLang="ko-KR" sz="2000" dirty="0"/>
          </a:p>
          <a:p>
            <a:pPr lvl="1"/>
            <a:r>
              <a:rPr lang="ko-KR" altLang="en-US" sz="2000" dirty="0"/>
              <a:t>객관적 요소의 통합</a:t>
            </a:r>
            <a:endParaRPr lang="en-US" altLang="ko-KR" sz="2000" dirty="0"/>
          </a:p>
          <a:p>
            <a:pPr lvl="1"/>
            <a:r>
              <a:rPr lang="ko-KR" altLang="en-US" sz="2000" dirty="0"/>
              <a:t>비효율적 </a:t>
            </a:r>
            <a:r>
              <a:rPr lang="en-US" altLang="ko-KR" sz="2000" dirty="0"/>
              <a:t>DMU</a:t>
            </a:r>
            <a:r>
              <a:rPr lang="ko-KR" altLang="en-US" sz="2000" dirty="0"/>
              <a:t>의 약점 부분 및 실적 개선 가능 목표 제시</a:t>
            </a:r>
            <a:endParaRPr lang="en-US" altLang="ko-KR" sz="2000" dirty="0"/>
          </a:p>
          <a:p>
            <a:pPr lvl="1"/>
            <a:r>
              <a:rPr lang="en-US" altLang="ko-KR" sz="2000" dirty="0"/>
              <a:t>Star player</a:t>
            </a:r>
            <a:r>
              <a:rPr lang="ko-KR" altLang="en-US" sz="2000" dirty="0"/>
              <a:t>와 </a:t>
            </a:r>
            <a:r>
              <a:rPr lang="en-US" altLang="ko-KR" sz="2000" dirty="0"/>
              <a:t>best practice </a:t>
            </a:r>
            <a:r>
              <a:rPr lang="ko-KR" altLang="en-US" sz="2000" dirty="0"/>
              <a:t>도출</a:t>
            </a:r>
            <a:endParaRPr lang="en-US" altLang="ko-KR" sz="2000" dirty="0"/>
          </a:p>
          <a:p>
            <a:pPr lvl="1"/>
            <a:r>
              <a:rPr lang="ko-KR" altLang="en-US" sz="2000" dirty="0"/>
              <a:t>비효율적 </a:t>
            </a:r>
            <a:r>
              <a:rPr lang="en-US" altLang="ko-KR" sz="2000" dirty="0"/>
              <a:t>DMU</a:t>
            </a:r>
            <a:r>
              <a:rPr lang="ko-KR" altLang="en-US" sz="2000" dirty="0"/>
              <a:t>의 </a:t>
            </a:r>
            <a:r>
              <a:rPr lang="en-US" altLang="ko-KR" sz="2000" dirty="0"/>
              <a:t>benchmark </a:t>
            </a:r>
            <a:r>
              <a:rPr lang="ko-KR" altLang="en-US" sz="2000" dirty="0"/>
              <a:t>대상 제시</a:t>
            </a:r>
            <a:endParaRPr lang="en-US" altLang="ko-KR" sz="2000" dirty="0"/>
          </a:p>
          <a:p>
            <a:pPr lvl="1"/>
            <a:r>
              <a:rPr lang="ko-KR" altLang="en-US" sz="2000" dirty="0"/>
              <a:t>투입과 산출사이의 정해진 함수관계를 설정하지 않고 다수의 투입물과 다수의 산출물을 내생적으로 조절</a:t>
            </a:r>
            <a:endParaRPr lang="en-US" altLang="ko-KR" sz="2000" dirty="0"/>
          </a:p>
          <a:p>
            <a:pPr lvl="1"/>
            <a:r>
              <a:rPr lang="ko-KR" altLang="en-US" sz="2000" dirty="0"/>
              <a:t>투입과 산출에 대한 가중치를 사전에 정할 필요가 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효율성 값이 간단한 </a:t>
            </a:r>
            <a:r>
              <a:rPr lang="en-US" altLang="ko-KR" sz="2000" dirty="0"/>
              <a:t>measure</a:t>
            </a:r>
            <a:r>
              <a:rPr lang="ko-KR" altLang="en-US" sz="2000" dirty="0"/>
              <a:t>로 제시</a:t>
            </a:r>
            <a:r>
              <a:rPr lang="en-US" altLang="ko-KR" sz="2000" dirty="0"/>
              <a:t>, </a:t>
            </a:r>
            <a:r>
              <a:rPr lang="ko-KR" altLang="en-US" sz="2000" dirty="0"/>
              <a:t>상대적 비효율성의 원인이 되는 투입물과 산출물을 확인 가능</a:t>
            </a:r>
            <a:endParaRPr lang="en-US" altLang="ko-KR" sz="20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DEA</a:t>
            </a:r>
            <a:r>
              <a:rPr lang="ko-KR" altLang="en-US" dirty="0"/>
              <a:t>의 장점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088" y="383451"/>
            <a:ext cx="1392422" cy="992618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7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폰트, 텍스트, 화이트, 라인이(가) 표시된 사진&#10;&#10;자동 생성된 설명">
            <a:extLst>
              <a:ext uri="{FF2B5EF4-FFF2-40B4-BE49-F238E27FC236}">
                <a16:creationId xmlns:a16="http://schemas.microsoft.com/office/drawing/2014/main" id="{8B930D67-976C-E132-F6F3-5F883EE6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78" y="7402418"/>
            <a:ext cx="5262776" cy="2159966"/>
          </a:xfrm>
          <a:prstGeom prst="rect">
            <a:avLst/>
          </a:prstGeom>
        </p:spPr>
      </p:pic>
      <p:pic>
        <p:nvPicPr>
          <p:cNvPr id="3" name="그림 2" descr="폰트, 친필, 텍스트, 화이트이(가) 표시된 사진&#10;&#10;자동 생성된 설명">
            <a:extLst>
              <a:ext uri="{FF2B5EF4-FFF2-40B4-BE49-F238E27FC236}">
                <a16:creationId xmlns:a16="http://schemas.microsoft.com/office/drawing/2014/main" id="{BE94A214-1493-3503-B20C-1BEF2846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66" y="4090730"/>
            <a:ext cx="4022700" cy="2359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10">
                <a:extLst>
                  <a:ext uri="{FF2B5EF4-FFF2-40B4-BE49-F238E27FC236}">
                    <a16:creationId xmlns:a16="http://schemas.microsoft.com/office/drawing/2014/main" id="{CC5989EA-1CC3-879A-36C9-ABDB2EBC435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9397" y="2325741"/>
                <a:ext cx="16628969" cy="1670282"/>
              </a:xfrm>
            </p:spPr>
            <p:txBody>
              <a:bodyPr/>
              <a:lstStyle/>
              <a:p>
                <a:r>
                  <a:rPr lang="en-US" altLang="ko-KR" dirty="0"/>
                  <a:t>Objective function of DMU’s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400" dirty="0"/>
                  <a:t>DMU’s known as M outputs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are multiplied by their respective weights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and divided by the N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multiplied by their respective weights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11" name="텍스트 개체 틀 10">
                <a:extLst>
                  <a:ext uri="{FF2B5EF4-FFF2-40B4-BE49-F238E27FC236}">
                    <a16:creationId xmlns:a16="http://schemas.microsoft.com/office/drawing/2014/main" id="{CC5989EA-1CC3-879A-36C9-ABDB2EBC4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9397" y="2325741"/>
                <a:ext cx="16628969" cy="1670282"/>
              </a:xfrm>
              <a:blipFill>
                <a:blip r:embed="rId5"/>
                <a:stretch>
                  <a:fillRect l="-1173" t="-10219" b="-4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396" y="6544908"/>
                <a:ext cx="16628969" cy="2359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1pPr>
                <a:lvl2pPr marL="800100" indent="-3429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2pPr>
                <a:lvl3pPr marL="9144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3pPr>
                <a:lvl4pPr marL="13716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Constraint of DMU’s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400" dirty="0"/>
                  <a:t> k=1,…,K, efficiency scores exceeds one</a:t>
                </a:r>
              </a:p>
            </p:txBody>
          </p:sp>
        </mc:Choice>
        <mc:Fallback xmlns="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6" y="6544908"/>
                <a:ext cx="16628969" cy="2359470"/>
              </a:xfrm>
              <a:prstGeom prst="rect">
                <a:avLst/>
              </a:prstGeom>
              <a:blipFill>
                <a:blip r:embed="rId6"/>
                <a:stretch>
                  <a:fillRect l="-1173" t="-7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00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DEA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Techniques</a:t>
            </a:r>
            <a:endParaRPr lang="en-US" altLang="ko-K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592" y="2657834"/>
                <a:ext cx="16628969" cy="630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1pPr>
                <a:lvl2pPr marL="800100" indent="-3429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rgbClr val="3C4564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lvl2pPr>
                <a:lvl3pPr marL="9144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3pPr>
                <a:lvl4pPr marL="1371600" indent="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44851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Objective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dirty="0"/>
                  <a:t>, for k=1,…,K</a:t>
                </a:r>
              </a:p>
              <a:p>
                <a:pPr lvl="1"/>
                <a:r>
                  <a:rPr lang="en-US" altLang="ko-KR" sz="2400" dirty="0"/>
                  <a:t>Change the objective function to more simple one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Constraint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DMU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/>
                  <a:t>’s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, for </a:t>
                </a:r>
                <a:r>
                  <a:rPr lang="en-US" altLang="ko-KR" dirty="0"/>
                  <a:t>k=1,…,K</a:t>
                </a:r>
                <a:endParaRPr lang="en-US" altLang="ko-KR" b="0" dirty="0"/>
              </a:p>
              <a:p>
                <a:pPr lvl="1"/>
                <a:r>
                  <a:rPr lang="en-US" altLang="ko-KR" sz="2400" dirty="0"/>
                  <a:t>Change the constraint to more simple one</a:t>
                </a:r>
              </a:p>
            </p:txBody>
          </p:sp>
        </mc:Choice>
        <mc:Fallback xmlns="">
          <p:sp>
            <p:nvSpPr>
              <p:cNvPr id="20" name="텍스트 개체 틀 10">
                <a:extLst>
                  <a:ext uri="{FF2B5EF4-FFF2-40B4-BE49-F238E27FC236}">
                    <a16:creationId xmlns:a16="http://schemas.microsoft.com/office/drawing/2014/main" id="{D3437B08-DC00-F65C-0131-20A1E088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92" y="2657834"/>
                <a:ext cx="16628969" cy="6307282"/>
              </a:xfrm>
              <a:prstGeom prst="rect">
                <a:avLst/>
              </a:prstGeom>
              <a:blipFill>
                <a:blip r:embed="rId3"/>
                <a:stretch>
                  <a:fillRect l="-1173" t="-2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7AF124-E4F5-7710-9C62-122D296241D3}"/>
              </a:ext>
            </a:extLst>
          </p:cNvPr>
          <p:cNvGrpSpPr/>
          <p:nvPr/>
        </p:nvGrpSpPr>
        <p:grpSpPr>
          <a:xfrm>
            <a:off x="930415" y="4046541"/>
            <a:ext cx="3279781" cy="1335950"/>
            <a:chOff x="1401469" y="4475525"/>
            <a:chExt cx="3279781" cy="1335950"/>
          </a:xfrm>
        </p:grpSpPr>
        <p:pic>
          <p:nvPicPr>
            <p:cNvPr id="6" name="그림 5" descr="폰트, 텍스트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8D44BE36-0176-656F-A2D8-CF61DAA9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051" y="4475525"/>
              <a:ext cx="2290199" cy="13359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27F9B9-D7D2-0268-EBEF-57B16F6E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1469" y="4870257"/>
              <a:ext cx="989583" cy="546486"/>
            </a:xfrm>
            <a:prstGeom prst="rect">
              <a:avLst/>
            </a:prstGeom>
          </p:spPr>
        </p:pic>
      </p:grpSp>
      <p:pic>
        <p:nvPicPr>
          <p:cNvPr id="15" name="그림 14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67EACAA2-4949-A93A-10EF-175424406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658" y="6771198"/>
            <a:ext cx="2097162" cy="1404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99CD5E-CA8A-E233-A046-4AE6EF5CE5E4}"/>
              </a:ext>
            </a:extLst>
          </p:cNvPr>
          <p:cNvSpPr txBox="1"/>
          <p:nvPr/>
        </p:nvSpPr>
        <p:spPr>
          <a:xfrm>
            <a:off x="3333820" y="7079672"/>
            <a:ext cx="1734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=1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3BE69-7AF1-A949-AF70-C2F363027F00}"/>
              </a:ext>
            </a:extLst>
          </p:cNvPr>
          <p:cNvSpPr txBox="1"/>
          <p:nvPr/>
        </p:nvSpPr>
        <p:spPr>
          <a:xfrm>
            <a:off x="575273" y="7058299"/>
            <a:ext cx="75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1.</a:t>
            </a:r>
            <a:endParaRPr lang="ko-KR" alt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30642-4940-737C-392A-A002E4C35B37}"/>
              </a:ext>
            </a:extLst>
          </p:cNvPr>
          <p:cNvSpPr txBox="1"/>
          <p:nvPr/>
        </p:nvSpPr>
        <p:spPr>
          <a:xfrm>
            <a:off x="575273" y="8359352"/>
            <a:ext cx="75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2.</a:t>
            </a:r>
            <a:endParaRPr lang="ko-KR" altLang="en-US" sz="4400" b="1" dirty="0"/>
          </a:p>
        </p:txBody>
      </p:sp>
      <p:pic>
        <p:nvPicPr>
          <p:cNvPr id="21" name="그림 20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6152154-6793-95F9-E97F-AF29B03A2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145" y="8139630"/>
            <a:ext cx="2097162" cy="14041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A6FD59-A95E-5794-8AC1-5A984EA2119E}"/>
              </a:ext>
            </a:extLst>
          </p:cNvPr>
          <p:cNvSpPr txBox="1"/>
          <p:nvPr/>
        </p:nvSpPr>
        <p:spPr>
          <a:xfrm>
            <a:off x="3346998" y="8412974"/>
            <a:ext cx="1842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&lt;=</a:t>
            </a:r>
            <a:endParaRPr lang="ko-KR" altLang="en-US" sz="4800" b="1" dirty="0"/>
          </a:p>
        </p:txBody>
      </p:sp>
      <p:pic>
        <p:nvPicPr>
          <p:cNvPr id="25" name="그림 24" descr="폰트, 텍스트, 화이트, 디자인이(가) 표시된 사진&#10;&#10;자동 생성된 설명">
            <a:extLst>
              <a:ext uri="{FF2B5EF4-FFF2-40B4-BE49-F238E27FC236}">
                <a16:creationId xmlns:a16="http://schemas.microsoft.com/office/drawing/2014/main" id="{1231554B-3651-4427-C5C3-8C9C7B0B3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58" y="8212122"/>
            <a:ext cx="2247421" cy="13109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ACEF61-7773-4DF7-AE63-A084E2044AD6}"/>
              </a:ext>
            </a:extLst>
          </p:cNvPr>
          <p:cNvSpPr txBox="1"/>
          <p:nvPr/>
        </p:nvSpPr>
        <p:spPr>
          <a:xfrm>
            <a:off x="7373122" y="7427292"/>
            <a:ext cx="5846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This new Objective and Constraints are same effect with over ones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443003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고딕13"/>
        <a:ea typeface="a고딕13"/>
        <a:cs typeface=""/>
      </a:majorFont>
      <a:minorFont>
        <a:latin typeface="a고딕13"/>
        <a:ea typeface="a고딕1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1026</Words>
  <Application>Microsoft Office PowerPoint</Application>
  <PresentationFormat>사용자 지정</PresentationFormat>
  <Paragraphs>143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a고딕13</vt:lpstr>
      <vt:lpstr>HY헤드라인M</vt:lpstr>
      <vt:lpstr>Linux Libertine</vt:lpstr>
      <vt:lpstr>맑은 고딕</vt:lpstr>
      <vt:lpstr>아리따-돋움(TTF)-Bold</vt:lpstr>
      <vt:lpstr>아리따-돋움(TTF)-SemiBold</vt:lpstr>
      <vt:lpstr>Arial</vt:lpstr>
      <vt:lpstr>Cambria Math</vt:lpstr>
      <vt:lpstr>Wingdings</vt:lpstr>
      <vt:lpstr>디자인 사용자 지정</vt:lpstr>
      <vt:lpstr>DEA  (Data Envelopment Analysis)</vt:lpstr>
      <vt:lpstr>PowerPoint 프레젠테이션</vt:lpstr>
      <vt:lpstr>Introduction</vt:lpstr>
      <vt:lpstr>What’s DEA</vt:lpstr>
      <vt:lpstr>What’s DEA</vt:lpstr>
      <vt:lpstr>What’s DEA</vt:lpstr>
      <vt:lpstr>What’s DEA</vt:lpstr>
      <vt:lpstr>What’s DEA</vt:lpstr>
      <vt:lpstr>What’s DEA</vt:lpstr>
      <vt:lpstr>Example/Practice of DEA</vt:lpstr>
      <vt:lpstr>Example/Practice of DEA</vt:lpstr>
      <vt:lpstr>Example/Practice of DEA</vt:lpstr>
      <vt:lpstr>Example/Practice of DEA</vt:lpstr>
      <vt:lpstr>Example/Practice of DEA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Angela Wolf</cp:lastModifiedBy>
  <cp:revision>6</cp:revision>
  <dcterms:created xsi:type="dcterms:W3CDTF">2023-03-13T08:39:24Z</dcterms:created>
  <dcterms:modified xsi:type="dcterms:W3CDTF">2023-10-15T07:49:30Z</dcterms:modified>
</cp:coreProperties>
</file>