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5" r:id="rId4"/>
    <p:sldId id="266" r:id="rId5"/>
    <p:sldId id="267" r:id="rId6"/>
    <p:sldId id="268" r:id="rId7"/>
    <p:sldId id="259" r:id="rId8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C45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179514-6FB7-4566-AEBE-7D07B88580FB}" v="135" dt="2023-03-14T10:10:52.4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5" d="100"/>
          <a:sy n="55" d="100"/>
        </p:scale>
        <p:origin x="6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4" d="100"/>
          <a:sy n="44" d="100"/>
        </p:scale>
        <p:origin x="343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2B58998-16B9-7ADE-38DD-1714F752B9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5A3718-4212-0238-3F8F-DBF9006E06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EFEB7-4277-411A-A6D3-97D04F7A4908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007027-686D-C69E-2AA7-05289FC9EB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BB2778-7C3B-6A6E-45D0-D1BD5A4636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6350D-04E5-4A76-B06E-DC511132F6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0909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0987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38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69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2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73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6DD7B1BE-1AA3-DBF0-071B-962EB730D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854" y="2678892"/>
            <a:ext cx="12364291" cy="1948525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rgbClr val="3C4564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DCF5419D-5EAB-BD42-A2F0-3363B733D28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212130" y="783465"/>
            <a:ext cx="2154525" cy="40011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344851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일자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D79595C8-0519-05C1-F40F-79BBB8B4A8F5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14921345" y="783465"/>
            <a:ext cx="2154525" cy="400110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rgbClr val="344851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발표자</a:t>
            </a:r>
          </a:p>
        </p:txBody>
      </p:sp>
    </p:spTree>
    <p:extLst>
      <p:ext uri="{BB962C8B-B14F-4D97-AF65-F5344CB8AC3E}">
        <p14:creationId xmlns:p14="http://schemas.microsoft.com/office/powerpoint/2010/main" val="113189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CBFD5-7210-1708-ED31-2895B9FF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CF55D3-0865-52A5-0B12-D46910F3F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9FC06-811B-EE2A-F572-5A1139C1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980F5-192E-C668-DB36-84A78BDC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D0F21A-BA6B-A114-7EFE-DCBA1765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22E-56EF-4FED-8558-85F17FD9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03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D0E29B-B5A5-AFDD-E729-8415DCCEC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85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2E407D-7604-5D38-988E-4D8191765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77650" cy="87185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93BCB-DB8E-0C82-7D05-51854BD1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89380-6706-D41C-9E3C-84DD2834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E72811-1A74-A003-38FF-6CEF8FB9C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22E-56EF-4FED-8558-85F17FD9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601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838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5">
            <a:extLst>
              <a:ext uri="{FF2B5EF4-FFF2-40B4-BE49-F238E27FC236}">
                <a16:creationId xmlns:a16="http://schemas.microsoft.com/office/drawing/2014/main" id="{4FE76E8A-75E2-D968-5CA8-A4E922AB76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44967" y="2425339"/>
            <a:ext cx="8537142" cy="5436322"/>
          </a:xfrm>
        </p:spPr>
        <p:txBody>
          <a:bodyPr>
            <a:normAutofit/>
          </a:bodyPr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4400" b="1">
                <a:solidFill>
                  <a:srgbClr val="3C4564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  <a:lvl2pPr marL="914400" indent="-457200">
              <a:buFont typeface="+mj-lt"/>
              <a:buAutoNum type="arabicPeriod"/>
              <a:defRPr sz="2000" b="1">
                <a:solidFill>
                  <a:srgbClr val="385723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2pPr>
            <a:lvl3pPr marL="1371600" indent="-457200">
              <a:buFont typeface="+mj-lt"/>
              <a:buAutoNum type="arabicPeriod"/>
              <a:defRPr sz="2000" b="1">
                <a:solidFill>
                  <a:srgbClr val="385723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3pPr>
            <a:lvl4pPr marL="1828800" indent="-457200">
              <a:buFont typeface="+mj-lt"/>
              <a:buAutoNum type="arabicPeriod"/>
              <a:defRPr sz="2000" b="1">
                <a:solidFill>
                  <a:srgbClr val="385723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4pPr>
            <a:lvl5pPr marL="2286000" indent="-457200">
              <a:buFont typeface="+mj-lt"/>
              <a:buAutoNum type="arabicPeriod"/>
              <a:defRPr sz="2000" b="1">
                <a:solidFill>
                  <a:srgbClr val="385723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목차를 입력해주세요</a:t>
            </a:r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66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36">
            <a:extLst>
              <a:ext uri="{FF2B5EF4-FFF2-40B4-BE49-F238E27FC236}">
                <a16:creationId xmlns:a16="http://schemas.microsoft.com/office/drawing/2014/main" id="{C666A8DC-508C-12C8-A0CE-6327931A89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6195" y="2893639"/>
            <a:ext cx="9563149" cy="1442833"/>
          </a:xfrm>
        </p:spPr>
        <p:txBody>
          <a:bodyPr>
            <a:noAutofit/>
          </a:bodyPr>
          <a:lstStyle>
            <a:lvl1pPr>
              <a:defRPr sz="4000">
                <a:solidFill>
                  <a:srgbClr val="3C4564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  <a:lvl2pPr marL="800100" indent="-342900">
              <a:lnSpc>
                <a:spcPct val="150000"/>
              </a:lnSpc>
              <a:buFont typeface="Wingdings" panose="05000000000000000000" pitchFamily="2" charset="2"/>
              <a:buChar char="ü"/>
              <a:defRPr sz="2800">
                <a:solidFill>
                  <a:srgbClr val="3C4564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2pPr>
            <a:lvl3pPr marL="914400" indent="0">
              <a:buNone/>
              <a:defRPr sz="18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3pPr>
            <a:lvl4pPr marL="1371600" indent="0">
              <a:buNone/>
              <a:defRPr sz="16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4pPr>
            <a:lvl5pPr>
              <a:defRPr sz="16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1"/>
            <a:r>
              <a:rPr lang="ko-KR" altLang="en-US" dirty="0"/>
              <a:t>마스터 텍스트 스타일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1" name="슬라이드 번호 개체 틀 6">
            <a:extLst>
              <a:ext uri="{FF2B5EF4-FFF2-40B4-BE49-F238E27FC236}">
                <a16:creationId xmlns:a16="http://schemas.microsoft.com/office/drawing/2014/main" id="{A0DD7CFA-D1E0-D96D-6BFB-0699129C0C33}"/>
              </a:ext>
            </a:extLst>
          </p:cNvPr>
          <p:cNvSpPr txBox="1">
            <a:spLocks/>
          </p:cNvSpPr>
          <p:nvPr userDrawn="1"/>
        </p:nvSpPr>
        <p:spPr>
          <a:xfrm>
            <a:off x="17415165" y="9817962"/>
            <a:ext cx="586784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01807F8-8BC4-4B7D-A27A-92ADE3F13369}" type="slidenum">
              <a:rPr lang="ko-KR" altLang="en-US" sz="200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C456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ctr"/>
              <a:t>‹#›</a:t>
            </a:fld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C4564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BB77EB44-E3B7-6665-2D29-135B02707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052" y="383451"/>
            <a:ext cx="11081194" cy="992619"/>
          </a:xfrm>
        </p:spPr>
        <p:txBody>
          <a:bodyPr>
            <a:noAutofit/>
          </a:bodyPr>
          <a:lstStyle>
            <a:lvl1pPr>
              <a:defRPr sz="5400" b="1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</a:lstStyle>
          <a:p>
            <a:r>
              <a:rPr lang="ko-KR" altLang="en-US" dirty="0"/>
              <a:t>마스터 제목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5F9AB190-DE90-660F-E075-4487086F971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391051" y="1491902"/>
            <a:ext cx="11081195" cy="586280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서브 제목</a:t>
            </a:r>
          </a:p>
        </p:txBody>
      </p:sp>
      <p:sp>
        <p:nvSpPr>
          <p:cNvPr id="14" name="텍스트 개체 틀 46">
            <a:extLst>
              <a:ext uri="{FF2B5EF4-FFF2-40B4-BE49-F238E27FC236}">
                <a16:creationId xmlns:a16="http://schemas.microsoft.com/office/drawing/2014/main" id="{EBE69F62-DE0A-0177-301B-318CF1AE9F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4088" y="383451"/>
            <a:ext cx="1392422" cy="992618"/>
          </a:xfrm>
        </p:spPr>
        <p:txBody>
          <a:bodyPr>
            <a:noAutofit/>
          </a:bodyPr>
          <a:lstStyle>
            <a:lvl1pPr marL="0" indent="0" algn="ctr">
              <a:buNone/>
              <a:defRPr sz="6600" b="1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defRPr>
            </a:lvl1pPr>
            <a:lvl2pPr>
              <a:defRPr sz="360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defRPr>
            </a:lvl2pPr>
            <a:lvl3pPr>
              <a:defRPr sz="360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defRPr>
            </a:lvl3pPr>
            <a:lvl4pPr>
              <a:defRPr sz="360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defRPr>
            </a:lvl4pPr>
            <a:lvl5pPr>
              <a:defRPr sz="360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defRPr>
            </a:lvl5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CA91B3C-6A88-D379-B491-4A069094772C}"/>
              </a:ext>
            </a:extLst>
          </p:cNvPr>
          <p:cNvCxnSpPr>
            <a:cxnSpLocks/>
          </p:cNvCxnSpPr>
          <p:nvPr userDrawn="1"/>
        </p:nvCxnSpPr>
        <p:spPr>
          <a:xfrm>
            <a:off x="2147453" y="401777"/>
            <a:ext cx="0" cy="97429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16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719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498F8-89FB-7617-1CFC-B76880E9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547688"/>
            <a:ext cx="15773400" cy="19891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B2BDD3-7737-A69B-145C-150D436DA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475" y="2522538"/>
            <a:ext cx="7735888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5CA79A-EF13-E9C8-9B51-69B7451F5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0475" y="3757613"/>
            <a:ext cx="7735888" cy="5527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79E6FD-20DB-D358-B278-4DEB2D4BA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2538"/>
            <a:ext cx="7775575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72C3B7-C5EF-46B3-9714-351A9A6FD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5575" cy="5527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1BE646-E278-384A-E6FE-20747B78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2E77D5-F819-AADA-5995-AB674476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B14A68-55D7-F0DC-1486-7504A7CC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22E-56EF-4FED-8558-85F17FD9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5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D4D4E-FA81-8FA9-F731-E9E17C7C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F46C8B-528C-2084-B91D-C65E7010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1997A9-0A7A-63A2-3641-600F3663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602956-383D-6F46-0044-97EDD80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22E-56EF-4FED-8558-85F17FD9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5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3B5CE1-32BF-5A1B-E7F0-3DBB79C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522046-5EFD-6756-2145-6CD092627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42D6F4-B3C2-CBF9-F23C-C493A0D3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22E-56EF-4FED-8558-85F17FD9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93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426E3-9D71-B526-DBA5-35199E1AF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79ED78-9566-51CA-56CC-77F1F64F8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CEBD70-34EE-D536-E608-784F1B5D2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267BBB-826E-D64F-5A9A-53A10127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F45D3-BF34-5CF4-1EC9-525DC9E2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5204C8-72B9-1276-01F8-409C130BE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22E-56EF-4FED-8558-85F17FD9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2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A3A74-3E89-0CDF-2391-15B0F05FF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BB6345-BDE9-CFBD-0FC8-81C5CCEF6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F82E83-FC52-8F3B-2CCC-E92D31391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B1A8B1-53C7-3E52-C15E-E1E46A4F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6558F5-E9D8-27CE-FC67-091DC1B1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3E6664-541A-837A-852E-08E4C989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122E-56EF-4FED-8558-85F17FD9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8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978B0D-1F5E-79C6-9EFE-163AB2EF9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2F2936-2C90-9790-9A74-A7209D4FE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3B934D-54C2-96DB-666B-B841CD976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1885E4-06F9-7DEC-1969-79482DF26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F1016-4131-7B66-F000-442006151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8122E-56EF-4FED-8558-85F17FD93BA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5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C1D4B7F-D0A7-0E66-C3E7-019C4D77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LangChain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36B6ECBC-F501-5927-3788-E4CC72EF2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94404B9E-BF0B-FD9B-5710-D1FAE04B1BC5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ko-KR" altLang="en-US" dirty="0"/>
              <a:t>장원준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7D994E-1EE6-83A4-D244-2EEF6619AE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Introduction</a:t>
            </a:r>
          </a:p>
          <a:p>
            <a:r>
              <a:rPr lang="en-US" altLang="ko-KR" dirty="0" err="1"/>
              <a:t>LangChain’s</a:t>
            </a:r>
            <a:r>
              <a:rPr lang="en-US" altLang="ko-KR" dirty="0"/>
              <a:t> Arc</a:t>
            </a:r>
          </a:p>
          <a:p>
            <a:r>
              <a:rPr lang="en-US" altLang="ko-KR" dirty="0"/>
              <a:t>Using </a:t>
            </a:r>
            <a:r>
              <a:rPr lang="en-US" altLang="ko-KR" dirty="0" err="1"/>
              <a:t>LangChain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What is </a:t>
            </a:r>
            <a:r>
              <a:rPr lang="en-US" altLang="ko-KR" dirty="0" err="1"/>
              <a:t>LangChain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01	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DFD8C5-0867-63ED-D121-70AA45BFBF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195" y="2893639"/>
            <a:ext cx="16185623" cy="6222652"/>
          </a:xfrm>
        </p:spPr>
        <p:txBody>
          <a:bodyPr/>
          <a:lstStyle/>
          <a:p>
            <a:r>
              <a:rPr lang="en-US" altLang="ko-KR" dirty="0" err="1"/>
              <a:t>LangChain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 err="1"/>
              <a:t>LangChain</a:t>
            </a:r>
            <a:r>
              <a:rPr lang="ko-KR" altLang="en-US" dirty="0"/>
              <a:t>은 </a:t>
            </a:r>
            <a:r>
              <a:rPr lang="en-US" altLang="ko-KR" dirty="0"/>
              <a:t>LLM</a:t>
            </a:r>
            <a:r>
              <a:rPr lang="ko-KR" altLang="en-US" dirty="0"/>
              <a:t>을 기반으로 애플리케이션을 구축하기 위한 오픈 소스 프레임워크</a:t>
            </a:r>
            <a:endParaRPr lang="en-US" altLang="ko-KR" dirty="0"/>
          </a:p>
          <a:p>
            <a:pPr lvl="1"/>
            <a:r>
              <a:rPr lang="ko-KR" altLang="en-US" dirty="0"/>
              <a:t>가장 강력하고 차별화된 애플리케이션은 </a:t>
            </a:r>
            <a:r>
              <a:rPr lang="en-US" altLang="ko-KR" dirty="0"/>
              <a:t>API</a:t>
            </a:r>
            <a:r>
              <a:rPr lang="ko-KR" altLang="en-US" dirty="0"/>
              <a:t>를 통해 언어 모델을 호출할 뿐만 아니라 이를 통해 개발될 것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데이터 인식 </a:t>
            </a:r>
            <a:r>
              <a:rPr lang="en-US" altLang="ko-KR" dirty="0"/>
              <a:t>: </a:t>
            </a:r>
            <a:r>
              <a:rPr lang="ko-KR" altLang="en-US" dirty="0"/>
              <a:t>언어 모델을 다른 데이터 소스에 연결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	- LLM</a:t>
            </a:r>
            <a:r>
              <a:rPr lang="ko-KR" altLang="en-US" dirty="0"/>
              <a:t>에게 역할을 부여하는 느낌 </a:t>
            </a:r>
            <a:r>
              <a:rPr lang="en-US" altLang="ko-KR" dirty="0"/>
              <a:t>(ChatGPT</a:t>
            </a:r>
            <a:r>
              <a:rPr lang="ko-KR" altLang="en-US" dirty="0"/>
              <a:t>에게 역할을 부여하여 더 구체적이고 정확한 </a:t>
            </a:r>
            <a:r>
              <a:rPr lang="en-US" altLang="ko-KR" dirty="0"/>
              <a:t>		</a:t>
            </a:r>
            <a:r>
              <a:rPr lang="ko-KR" altLang="en-US" dirty="0"/>
              <a:t>답변을 얻음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에이전트 기능 </a:t>
            </a:r>
            <a:r>
              <a:rPr lang="en-US" altLang="ko-KR" dirty="0"/>
              <a:t>: </a:t>
            </a:r>
            <a:r>
              <a:rPr lang="ko-KR" altLang="en-US" dirty="0"/>
              <a:t>언어 모델이 환경과 상호 작용할 수 있도록 함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	- </a:t>
            </a:r>
            <a:r>
              <a:rPr lang="ko-KR" altLang="en-US" dirty="0"/>
              <a:t>질문자가 질문한 내용에 대해서 그에 상응하는 모델을 적재적소 활용함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14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Why </a:t>
            </a:r>
            <a:r>
              <a:rPr lang="en-US" altLang="ko-KR" dirty="0" err="1"/>
              <a:t>LangChain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01	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DFD8C5-0867-63ED-D121-70AA45BFBF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195" y="2893639"/>
            <a:ext cx="16185623" cy="7009910"/>
          </a:xfrm>
        </p:spPr>
        <p:txBody>
          <a:bodyPr/>
          <a:lstStyle/>
          <a:p>
            <a:r>
              <a:rPr lang="en-US" altLang="ko-KR" sz="3200" dirty="0"/>
              <a:t>ChatGPT</a:t>
            </a:r>
            <a:r>
              <a:rPr lang="ko-KR" altLang="en-US" sz="3200" dirty="0"/>
              <a:t>의 개량 </a:t>
            </a:r>
            <a:endParaRPr lang="en-US" altLang="ko-KR" sz="3200" dirty="0"/>
          </a:p>
          <a:p>
            <a:pPr lvl="1"/>
            <a:r>
              <a:rPr lang="en-US" altLang="ko-KR" sz="2000" dirty="0"/>
              <a:t>Fine-Tuning : </a:t>
            </a:r>
            <a:r>
              <a:rPr lang="ko-KR" altLang="en-US" sz="2000" dirty="0"/>
              <a:t>기존 딥러닝 모델의 </a:t>
            </a:r>
            <a:r>
              <a:rPr lang="en-US" altLang="ko-KR" sz="2000" dirty="0"/>
              <a:t>weight</a:t>
            </a:r>
            <a:r>
              <a:rPr lang="ko-KR" altLang="en-US" sz="2000" dirty="0"/>
              <a:t>를 조정하여 원하는 용도의 모델로 업그레이드</a:t>
            </a:r>
            <a:endParaRPr lang="en-US" altLang="ko-KR" sz="2000" dirty="0"/>
          </a:p>
          <a:p>
            <a:pPr lvl="1"/>
            <a:r>
              <a:rPr lang="en-US" altLang="ko-KR" sz="2000" dirty="0"/>
              <a:t>N-Shot Learning : 0</a:t>
            </a:r>
            <a:r>
              <a:rPr lang="ko-KR" altLang="en-US" sz="2000" dirty="0"/>
              <a:t>개</a:t>
            </a:r>
            <a:r>
              <a:rPr lang="en-US" altLang="ko-KR" sz="2000" dirty="0"/>
              <a:t>~N</a:t>
            </a:r>
            <a:r>
              <a:rPr lang="ko-KR" altLang="en-US" sz="2000" dirty="0"/>
              <a:t>개의 출력 예시를 제시하여</a:t>
            </a:r>
            <a:r>
              <a:rPr lang="en-US" altLang="ko-KR" sz="2000" dirty="0"/>
              <a:t>, </a:t>
            </a:r>
            <a:r>
              <a:rPr lang="ko-KR" altLang="en-US" sz="2000" dirty="0"/>
              <a:t>용도에 알맞은 출력을 하도록 조정</a:t>
            </a:r>
            <a:endParaRPr lang="en-US" altLang="ko-KR" sz="2000" dirty="0"/>
          </a:p>
          <a:p>
            <a:pPr lvl="1"/>
            <a:r>
              <a:rPr lang="en-US" altLang="ko-KR" sz="2000" dirty="0"/>
              <a:t>In-context Learning : </a:t>
            </a:r>
            <a:r>
              <a:rPr lang="ko-KR" altLang="en-US" sz="2000" dirty="0"/>
              <a:t>문맥을 제시하고</a:t>
            </a:r>
            <a:r>
              <a:rPr lang="en-US" altLang="ko-KR" sz="2000" dirty="0"/>
              <a:t>, </a:t>
            </a:r>
            <a:r>
              <a:rPr lang="ko-KR" altLang="en-US" sz="2000" dirty="0"/>
              <a:t>이 문맥 기반으로 모델이 출력하도록 조정</a:t>
            </a:r>
            <a:br>
              <a:rPr lang="en-US" altLang="ko-KR" sz="2000" dirty="0"/>
            </a:br>
            <a:endParaRPr lang="en-US" altLang="ko-KR" sz="2000" dirty="0"/>
          </a:p>
          <a:p>
            <a:r>
              <a:rPr lang="ko-KR" altLang="en-US" sz="3200" dirty="0"/>
              <a:t>언어 모델 용도 변경</a:t>
            </a:r>
            <a:endParaRPr lang="en-US" altLang="ko-KR" sz="3200" dirty="0"/>
          </a:p>
          <a:p>
            <a:pPr lvl="1"/>
            <a:r>
              <a:rPr lang="en-US" altLang="ko-KR" sz="2000" dirty="0"/>
              <a:t>Retrain</a:t>
            </a:r>
            <a:r>
              <a:rPr lang="ko-KR" altLang="en-US" sz="2000" dirty="0"/>
              <a:t>이나 </a:t>
            </a:r>
            <a:r>
              <a:rPr lang="en-US" altLang="ko-KR" sz="2000" dirty="0"/>
              <a:t>fine-tuning</a:t>
            </a:r>
            <a:r>
              <a:rPr lang="ko-KR" altLang="en-US" sz="2000" dirty="0"/>
              <a:t> 없이 </a:t>
            </a:r>
            <a:r>
              <a:rPr lang="en-US" altLang="ko-KR" sz="2000" dirty="0"/>
              <a:t>LLM</a:t>
            </a:r>
            <a:r>
              <a:rPr lang="ko-KR" altLang="en-US" sz="2000" dirty="0"/>
              <a:t>을 분야별 애플리케이션에 맞게 재활용 </a:t>
            </a:r>
            <a:r>
              <a:rPr lang="ko-KR" altLang="en-US" sz="2000" dirty="0" err="1"/>
              <a:t>가능ㅇ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	-&gt; ChatGPT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할루시네이션</a:t>
            </a:r>
            <a:r>
              <a:rPr lang="ko-KR" altLang="en-US" sz="2000" dirty="0"/>
              <a:t> 문제 해결 가능</a:t>
            </a:r>
            <a:endParaRPr lang="en-US" altLang="ko-KR" sz="1000" dirty="0"/>
          </a:p>
          <a:p>
            <a:r>
              <a:rPr lang="en-US" altLang="ko-KR" sz="3200" dirty="0"/>
              <a:t>AI </a:t>
            </a:r>
            <a:r>
              <a:rPr lang="ko-KR" altLang="en-US" sz="3200" dirty="0"/>
              <a:t>개발 간소화</a:t>
            </a:r>
            <a:endParaRPr lang="en-US" altLang="ko-KR" sz="3200" dirty="0"/>
          </a:p>
          <a:p>
            <a:pPr lvl="1"/>
            <a:r>
              <a:rPr lang="ko-KR" altLang="en-US" sz="2000" dirty="0"/>
              <a:t>복잡한 소스 통합과 </a:t>
            </a:r>
            <a:r>
              <a:rPr lang="ko-KR" altLang="en-US" sz="2000" dirty="0" err="1"/>
              <a:t>프롬포트를</a:t>
            </a:r>
            <a:r>
              <a:rPr lang="ko-KR" altLang="en-US" sz="2000" dirty="0"/>
              <a:t> 세분화를 </a:t>
            </a:r>
            <a:r>
              <a:rPr lang="ko-KR" altLang="en-US" sz="2000" dirty="0" err="1"/>
              <a:t>추상화하여</a:t>
            </a:r>
            <a:r>
              <a:rPr lang="ko-KR" altLang="en-US" sz="2000" dirty="0"/>
              <a:t> </a:t>
            </a:r>
            <a:r>
              <a:rPr lang="en-US" altLang="ko-KR" sz="2000" dirty="0"/>
              <a:t>AI </a:t>
            </a:r>
            <a:r>
              <a:rPr lang="ko-KR" altLang="en-US" sz="2000" dirty="0"/>
              <a:t>개발을 간소화</a:t>
            </a:r>
            <a:endParaRPr lang="en-US" altLang="ko-KR" sz="1000" dirty="0"/>
          </a:p>
          <a:p>
            <a:r>
              <a:rPr lang="ko-KR" altLang="en-US" sz="3200" dirty="0"/>
              <a:t>개발자 지원</a:t>
            </a:r>
            <a:endParaRPr lang="en-US" altLang="ko-KR" sz="3200" dirty="0"/>
          </a:p>
          <a:p>
            <a:pPr lvl="1"/>
            <a:r>
              <a:rPr lang="en-US" altLang="ko-KR" sz="2000" dirty="0" err="1"/>
              <a:t>LangChain</a:t>
            </a:r>
            <a:r>
              <a:rPr lang="ko-KR" altLang="en-US" sz="2000" dirty="0"/>
              <a:t>은 오픈 소스이며 활발한 커뮤니티의 지원을 받음</a:t>
            </a:r>
            <a:endParaRPr lang="en-US" altLang="ko-KR" sz="2000" dirty="0"/>
          </a:p>
          <a:p>
            <a:pPr lvl="1"/>
            <a:r>
              <a:rPr lang="ko-KR" altLang="en-US" sz="2000" dirty="0"/>
              <a:t>무료로 사용하고 프레임워크에 능숙한 다른 개발자의 도움을 받을 수 있음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91069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LangChain’s</a:t>
            </a:r>
            <a:r>
              <a:rPr lang="en-US" altLang="ko-KR" dirty="0"/>
              <a:t> Arc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err="1"/>
              <a:t>LangChain</a:t>
            </a:r>
            <a:r>
              <a:rPr lang="en-US" altLang="ko-KR" dirty="0"/>
              <a:t> Architecture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DFD8C5-0867-63ED-D121-70AA45BFBF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0852" y="2533421"/>
            <a:ext cx="9164821" cy="5460652"/>
          </a:xfrm>
        </p:spPr>
        <p:txBody>
          <a:bodyPr/>
          <a:lstStyle/>
          <a:p>
            <a:r>
              <a:rPr lang="en-US" altLang="ko-KR" sz="3200" dirty="0"/>
              <a:t>LLM</a:t>
            </a:r>
          </a:p>
          <a:p>
            <a:pPr lvl="1"/>
            <a:r>
              <a:rPr lang="ko-KR" altLang="en-US" sz="2000" dirty="0"/>
              <a:t>초거대 언어모델</a:t>
            </a:r>
            <a:r>
              <a:rPr lang="en-US" altLang="ko-KR" sz="2000" dirty="0"/>
              <a:t>, </a:t>
            </a:r>
            <a:r>
              <a:rPr lang="ko-KR" altLang="en-US" sz="2000" dirty="0"/>
              <a:t>생성 모델의 엔진과 같은 역할을 수행</a:t>
            </a:r>
            <a:endParaRPr lang="en-US" altLang="ko-KR" sz="2000" dirty="0"/>
          </a:p>
          <a:p>
            <a:pPr lvl="1"/>
            <a:r>
              <a:rPr lang="en-US" altLang="ko-KR" sz="2000" dirty="0"/>
              <a:t>Ex) GPT-3.5, PALM-2, LLAMA, </a:t>
            </a:r>
            <a:r>
              <a:rPr lang="en-US" altLang="ko-KR" sz="2000" dirty="0" err="1"/>
              <a:t>StableVicuna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WizardLM</a:t>
            </a:r>
            <a:r>
              <a:rPr lang="en-US" altLang="ko-KR" sz="2000" dirty="0"/>
              <a:t>, MPT,…</a:t>
            </a:r>
          </a:p>
          <a:p>
            <a:r>
              <a:rPr lang="en-US" altLang="ko-KR" sz="3200" dirty="0"/>
              <a:t>Prompts</a:t>
            </a:r>
          </a:p>
          <a:p>
            <a:pPr lvl="1"/>
            <a:r>
              <a:rPr lang="ko-KR" altLang="en-US" sz="2000" dirty="0"/>
              <a:t>초거대 언어모델에게 지시하는 명령문</a:t>
            </a:r>
            <a:endParaRPr lang="en-US" altLang="ko-KR" sz="2000" dirty="0"/>
          </a:p>
          <a:p>
            <a:pPr lvl="1"/>
            <a:r>
              <a:rPr lang="ko-KR" altLang="en-US" sz="2000" dirty="0"/>
              <a:t>요소 </a:t>
            </a:r>
            <a:r>
              <a:rPr lang="en-US" altLang="ko-KR" sz="2000" dirty="0"/>
              <a:t>: Prompt Templates, Chat Prompt Templates, Example Selectors, Output Parsers,…</a:t>
            </a:r>
          </a:p>
          <a:p>
            <a:r>
              <a:rPr lang="en-US" altLang="ko-KR" sz="3200" dirty="0"/>
              <a:t>Index</a:t>
            </a:r>
          </a:p>
          <a:p>
            <a:pPr lvl="1"/>
            <a:r>
              <a:rPr lang="en-US" altLang="ko-KR" sz="2000" dirty="0"/>
              <a:t>LLM</a:t>
            </a:r>
            <a:r>
              <a:rPr lang="ko-KR" altLang="en-US" sz="2000" dirty="0"/>
              <a:t>이 문서를 쉽게 탐색할 수 있도록 구조화 하는 모듈</a:t>
            </a:r>
            <a:endParaRPr lang="en-US" altLang="ko-KR" sz="2000" dirty="0"/>
          </a:p>
          <a:p>
            <a:pPr lvl="1"/>
            <a:r>
              <a:rPr lang="en-US" altLang="ko-KR" sz="2000" dirty="0"/>
              <a:t>Ex) Document Loaders, Text Splitters, </a:t>
            </a:r>
            <a:r>
              <a:rPr lang="en-US" altLang="ko-KR" sz="2000" dirty="0" err="1"/>
              <a:t>Vectorstores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Retrivers</a:t>
            </a:r>
            <a:r>
              <a:rPr lang="en-US" altLang="ko-KR" sz="2000" dirty="0"/>
              <a:t>,…</a:t>
            </a:r>
          </a:p>
        </p:txBody>
      </p:sp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515AC7C8-6FC2-9822-BCFF-39B8F3C9D9DB}"/>
              </a:ext>
            </a:extLst>
          </p:cNvPr>
          <p:cNvSpPr txBox="1">
            <a:spLocks/>
          </p:cNvSpPr>
          <p:nvPr/>
        </p:nvSpPr>
        <p:spPr>
          <a:xfrm>
            <a:off x="9144000" y="2533421"/>
            <a:ext cx="9164821" cy="5682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rgbClr val="3C4564"/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rgbClr val="3C4564"/>
                </a:solidFill>
                <a:latin typeface="a고딕13" panose="02020600000000000000" pitchFamily="18" charset="-127"/>
                <a:ea typeface="a고딕13" panose="02020600000000000000" pitchFamily="18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4485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/>
              <a:t>Memory</a:t>
            </a:r>
          </a:p>
          <a:p>
            <a:pPr lvl="1"/>
            <a:r>
              <a:rPr lang="ko-KR" altLang="en-US" sz="1800" dirty="0"/>
              <a:t>채팅 이력을 기억하도록 하여</a:t>
            </a:r>
            <a:r>
              <a:rPr lang="en-US" altLang="ko-KR" sz="1800" dirty="0"/>
              <a:t>, </a:t>
            </a:r>
            <a:r>
              <a:rPr lang="ko-KR" altLang="en-US" sz="1800" dirty="0"/>
              <a:t>이를 기반으로 대화가 가능하도록 하는 모듈</a:t>
            </a:r>
            <a:endParaRPr lang="en-US" altLang="ko-KR" sz="1800" dirty="0"/>
          </a:p>
          <a:p>
            <a:pPr lvl="1"/>
            <a:r>
              <a:rPr lang="en-US" altLang="ko-KR" sz="1800" dirty="0"/>
              <a:t>Ex) </a:t>
            </a:r>
            <a:r>
              <a:rPr lang="en-US" altLang="ko-KR" sz="1800" dirty="0" err="1"/>
              <a:t>ConversationBufferMemory</a:t>
            </a:r>
            <a:r>
              <a:rPr lang="en-US" altLang="ko-KR" sz="1800" dirty="0"/>
              <a:t>, Entity Memory, Conversation Knowledge Graph Memory</a:t>
            </a:r>
          </a:p>
          <a:p>
            <a:r>
              <a:rPr lang="en-US" altLang="ko-KR" sz="3200" dirty="0">
                <a:solidFill>
                  <a:srgbClr val="FF0000"/>
                </a:solidFill>
              </a:rPr>
              <a:t>Chain</a:t>
            </a:r>
          </a:p>
          <a:p>
            <a:pPr lvl="1"/>
            <a:r>
              <a:rPr lang="en-US" altLang="ko-KR" sz="1800" dirty="0"/>
              <a:t>LLM </a:t>
            </a:r>
            <a:r>
              <a:rPr lang="ko-KR" altLang="en-US" sz="1800" dirty="0"/>
              <a:t>사슬을 형성하여</a:t>
            </a:r>
            <a:r>
              <a:rPr lang="en-US" altLang="ko-KR" sz="1800" dirty="0"/>
              <a:t>, </a:t>
            </a:r>
            <a:r>
              <a:rPr lang="ko-KR" altLang="en-US" sz="1800" dirty="0"/>
              <a:t>연속적인 </a:t>
            </a:r>
            <a:r>
              <a:rPr lang="en-US" altLang="ko-KR" sz="1800" dirty="0"/>
              <a:t>LLM </a:t>
            </a:r>
            <a:r>
              <a:rPr lang="ko-KR" altLang="en-US" sz="1800" dirty="0"/>
              <a:t>호출이 가능하도록 하는 핵심 구성 요소</a:t>
            </a:r>
            <a:endParaRPr lang="en-US" altLang="ko-KR" sz="1800" dirty="0"/>
          </a:p>
          <a:p>
            <a:pPr lvl="1"/>
            <a:r>
              <a:rPr lang="en-US" altLang="ko-KR" sz="1800" dirty="0"/>
              <a:t>Ex) LLM Chain, Question Answering, Summarization, Retrieval Question/Answering,…</a:t>
            </a:r>
          </a:p>
          <a:p>
            <a:r>
              <a:rPr lang="en-US" altLang="ko-KR" sz="3200" dirty="0"/>
              <a:t>Agents</a:t>
            </a:r>
          </a:p>
          <a:p>
            <a:pPr lvl="1"/>
            <a:r>
              <a:rPr lang="en-US" altLang="ko-KR" sz="1800" dirty="0"/>
              <a:t>LLM</a:t>
            </a:r>
            <a:r>
              <a:rPr lang="ko-KR" altLang="en-US" sz="1800" dirty="0"/>
              <a:t>이 기존 </a:t>
            </a:r>
            <a:r>
              <a:rPr lang="en-US" altLang="ko-KR" sz="1800" dirty="0"/>
              <a:t>Prompt Template</a:t>
            </a:r>
            <a:r>
              <a:rPr lang="ko-KR" altLang="en-US" sz="1800" dirty="0"/>
              <a:t>으로 수행할 수 없는 작업을 가능케하는 모듈</a:t>
            </a:r>
            <a:endParaRPr lang="en-US" altLang="ko-KR" sz="1800" dirty="0"/>
          </a:p>
          <a:p>
            <a:pPr lvl="1"/>
            <a:r>
              <a:rPr lang="en-US" altLang="ko-KR" sz="1800" dirty="0"/>
              <a:t>Ex) Custom Agent, Custom </a:t>
            </a:r>
            <a:r>
              <a:rPr lang="en-US" altLang="ko-KR" sz="1800" dirty="0" err="1"/>
              <a:t>MultiAction</a:t>
            </a:r>
            <a:r>
              <a:rPr lang="en-US" altLang="ko-KR" sz="1800" dirty="0"/>
              <a:t> Agent, Conversation Agent,…</a:t>
            </a:r>
          </a:p>
        </p:txBody>
      </p:sp>
    </p:spTree>
    <p:extLst>
      <p:ext uri="{BB962C8B-B14F-4D97-AF65-F5344CB8AC3E}">
        <p14:creationId xmlns:p14="http://schemas.microsoft.com/office/powerpoint/2010/main" val="379951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6AB0F38-07DB-7C9F-8E85-89DB565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LangChain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BE12C3A-AB7D-10AD-6ADA-16379FCC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PDF </a:t>
            </a:r>
            <a:r>
              <a:rPr lang="ko-KR" altLang="en-US" dirty="0" err="1"/>
              <a:t>챗봇</a:t>
            </a:r>
            <a:r>
              <a:rPr lang="ko-KR" altLang="en-US" dirty="0"/>
              <a:t> 구축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1272EB-2776-AC61-75B2-7001337B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10B3BE96-21E4-DDC7-4819-4B2C011EA6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195" y="2893639"/>
            <a:ext cx="16185623" cy="1456688"/>
          </a:xfrm>
        </p:spPr>
        <p:txBody>
          <a:bodyPr/>
          <a:lstStyle/>
          <a:p>
            <a:r>
              <a:rPr lang="ko-KR" altLang="en-US" sz="3200" dirty="0"/>
              <a:t>문서기반으로 </a:t>
            </a:r>
            <a:r>
              <a:rPr lang="en-US" altLang="ko-KR" sz="3200" dirty="0" err="1"/>
              <a:t>LangChain</a:t>
            </a:r>
            <a:r>
              <a:rPr lang="en-US" altLang="ko-KR" sz="3200" dirty="0"/>
              <a:t> </a:t>
            </a:r>
            <a:r>
              <a:rPr lang="ko-KR" altLang="en-US" sz="3200" dirty="0"/>
              <a:t>학습 후 </a:t>
            </a:r>
            <a:r>
              <a:rPr lang="ko-KR" altLang="en-US" sz="3200" dirty="0" err="1"/>
              <a:t>챗봇을</a:t>
            </a:r>
            <a:r>
              <a:rPr lang="ko-KR" altLang="en-US" sz="3200" dirty="0"/>
              <a:t> 구축</a:t>
            </a:r>
            <a:endParaRPr lang="en-US" altLang="ko-KR" sz="3200" dirty="0"/>
          </a:p>
          <a:p>
            <a:r>
              <a:rPr lang="ko-KR" altLang="en-US" sz="3200" dirty="0"/>
              <a:t>아래와 같은 과정을 통해 대화 구현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FA9A83-9573-279E-F6B0-91D0E4A94DEF}"/>
              </a:ext>
            </a:extLst>
          </p:cNvPr>
          <p:cNvSpPr txBox="1"/>
          <p:nvPr/>
        </p:nvSpPr>
        <p:spPr>
          <a:xfrm>
            <a:off x="1412935" y="4119808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문서 업로드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8C7909-CEA6-028A-F39A-325B271EF24E}"/>
              </a:ext>
            </a:extLst>
          </p:cNvPr>
          <p:cNvSpPr txBox="1"/>
          <p:nvPr/>
        </p:nvSpPr>
        <p:spPr>
          <a:xfrm>
            <a:off x="4470507" y="4119808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문서 분할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820BD5-E748-CEAA-48BE-5B5A0B5F467E}"/>
              </a:ext>
            </a:extLst>
          </p:cNvPr>
          <p:cNvSpPr txBox="1"/>
          <p:nvPr/>
        </p:nvSpPr>
        <p:spPr>
          <a:xfrm>
            <a:off x="7297247" y="4119808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문서 </a:t>
            </a:r>
            <a:r>
              <a:rPr lang="ko-KR" altLang="en-US" sz="2400" dirty="0" err="1"/>
              <a:t>임베딩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25D0F2-F663-A4F5-B721-A6542F6FF7F8}"/>
              </a:ext>
            </a:extLst>
          </p:cNvPr>
          <p:cNvSpPr txBox="1"/>
          <p:nvPr/>
        </p:nvSpPr>
        <p:spPr>
          <a:xfrm>
            <a:off x="10354819" y="4127195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4. </a:t>
            </a:r>
            <a:r>
              <a:rPr lang="ko-KR" altLang="en-US" sz="2400" dirty="0" err="1"/>
              <a:t>임베딩</a:t>
            </a:r>
            <a:r>
              <a:rPr lang="ko-KR" altLang="en-US" sz="2400" dirty="0"/>
              <a:t> 검색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CD7217-8F5C-555C-0278-FB0AC8F73F30}"/>
              </a:ext>
            </a:extLst>
          </p:cNvPr>
          <p:cNvSpPr txBox="1"/>
          <p:nvPr/>
        </p:nvSpPr>
        <p:spPr>
          <a:xfrm>
            <a:off x="13412391" y="4127195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5. </a:t>
            </a:r>
            <a:r>
              <a:rPr lang="ko-KR" altLang="en-US" sz="2400" dirty="0"/>
              <a:t>답변 생성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0E6C9FF-2400-191E-083D-FDC04979F600}"/>
              </a:ext>
            </a:extLst>
          </p:cNvPr>
          <p:cNvSpPr/>
          <p:nvPr/>
        </p:nvSpPr>
        <p:spPr>
          <a:xfrm>
            <a:off x="1246679" y="4717474"/>
            <a:ext cx="2590800" cy="12192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Document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Loader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54C9F-BADF-1628-D697-A74EE1BFFC89}"/>
              </a:ext>
            </a:extLst>
          </p:cNvPr>
          <p:cNvSpPr/>
          <p:nvPr/>
        </p:nvSpPr>
        <p:spPr>
          <a:xfrm>
            <a:off x="4110619" y="4711043"/>
            <a:ext cx="2590800" cy="12192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Text </a:t>
            </a:r>
            <a:r>
              <a:rPr lang="en-US" altLang="ko-KR" sz="2800" dirty="0" err="1">
                <a:solidFill>
                  <a:schemeClr val="tx1"/>
                </a:solidFill>
              </a:rPr>
              <a:t>Spiltter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16E0309-FCC4-3265-0219-EB92E2E1D9B8}"/>
              </a:ext>
            </a:extLst>
          </p:cNvPr>
          <p:cNvSpPr/>
          <p:nvPr/>
        </p:nvSpPr>
        <p:spPr>
          <a:xfrm>
            <a:off x="7091248" y="4717474"/>
            <a:ext cx="2590800" cy="12192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Embed to </a:t>
            </a:r>
            <a:r>
              <a:rPr lang="en-US" altLang="ko-KR" sz="2800" dirty="0" err="1">
                <a:solidFill>
                  <a:schemeClr val="tx1"/>
                </a:solidFill>
              </a:rPr>
              <a:t>Vectorstore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3EB0372-76E6-15A7-EA60-AE15B9A9E770}"/>
              </a:ext>
            </a:extLst>
          </p:cNvPr>
          <p:cNvSpPr/>
          <p:nvPr/>
        </p:nvSpPr>
        <p:spPr>
          <a:xfrm>
            <a:off x="10148820" y="4711043"/>
            <a:ext cx="2590800" cy="12192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chemeClr val="tx1"/>
                </a:solidFill>
              </a:rPr>
              <a:t>VectorStore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 err="1">
                <a:solidFill>
                  <a:schemeClr val="tx1"/>
                </a:solidFill>
              </a:rPr>
              <a:t>Retriver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3014A58-D2F2-256D-9783-B7E35A18F144}"/>
              </a:ext>
            </a:extLst>
          </p:cNvPr>
          <p:cNvSpPr/>
          <p:nvPr/>
        </p:nvSpPr>
        <p:spPr>
          <a:xfrm>
            <a:off x="13052503" y="4711043"/>
            <a:ext cx="2590800" cy="12192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QA Chain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C43F033-D904-54DC-8C2D-EE875D8DEAA0}"/>
              </a:ext>
            </a:extLst>
          </p:cNvPr>
          <p:cNvSpPr/>
          <p:nvPr/>
        </p:nvSpPr>
        <p:spPr>
          <a:xfrm>
            <a:off x="13052503" y="6052426"/>
            <a:ext cx="1217679" cy="80557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Question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EBB5F52E-D940-3371-2ADD-BC2DF9BE478F}"/>
              </a:ext>
            </a:extLst>
          </p:cNvPr>
          <p:cNvSpPr/>
          <p:nvPr/>
        </p:nvSpPr>
        <p:spPr>
          <a:xfrm>
            <a:off x="14455185" y="6052426"/>
            <a:ext cx="1217679" cy="80557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Relevant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Text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8367A40-956A-1B79-D9F9-DDC0758E380E}"/>
              </a:ext>
            </a:extLst>
          </p:cNvPr>
          <p:cNvSpPr/>
          <p:nvPr/>
        </p:nvSpPr>
        <p:spPr>
          <a:xfrm>
            <a:off x="13052503" y="7182328"/>
            <a:ext cx="2620361" cy="404290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Prompt 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5055E15-C49A-36BA-295E-97C316C9A188}"/>
              </a:ext>
            </a:extLst>
          </p:cNvPr>
          <p:cNvSpPr/>
          <p:nvPr/>
        </p:nvSpPr>
        <p:spPr>
          <a:xfrm>
            <a:off x="13054355" y="8181074"/>
            <a:ext cx="2620361" cy="404290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Prompt 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1837D54-E9FC-3F6C-1CA8-4B419F023AA8}"/>
              </a:ext>
            </a:extLst>
          </p:cNvPr>
          <p:cNvSpPr/>
          <p:nvPr/>
        </p:nvSpPr>
        <p:spPr>
          <a:xfrm>
            <a:off x="13054355" y="9179820"/>
            <a:ext cx="2620361" cy="404290"/>
          </a:xfrm>
          <a:prstGeom prst="round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Answer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4D1B78E5-B843-6F23-1EE5-74075E3F8C08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 rot="5400000">
            <a:off x="14551191" y="6669494"/>
            <a:ext cx="324328" cy="7013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43F2980-CE46-DA24-08C8-B61CE996ED52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rot="16200000" flipH="1">
            <a:off x="13849849" y="6669493"/>
            <a:ext cx="324328" cy="7013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0A1F13B-8D97-3EC1-6DEE-89DA4220A685}"/>
              </a:ext>
            </a:extLst>
          </p:cNvPr>
          <p:cNvSpPr/>
          <p:nvPr/>
        </p:nvSpPr>
        <p:spPr>
          <a:xfrm>
            <a:off x="13054355" y="7749208"/>
            <a:ext cx="2620361" cy="269276"/>
          </a:xfrm>
          <a:prstGeom prst="round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Chat GPT-3.5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A571C03-DFDC-9B48-B035-A96B85705D25}"/>
              </a:ext>
            </a:extLst>
          </p:cNvPr>
          <p:cNvSpPr/>
          <p:nvPr/>
        </p:nvSpPr>
        <p:spPr>
          <a:xfrm>
            <a:off x="13052502" y="8747954"/>
            <a:ext cx="2620361" cy="269276"/>
          </a:xfrm>
          <a:prstGeom prst="round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Chat GPT-3.5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67DBC736-1F7A-1357-F8FA-6A237956F9C2}"/>
              </a:ext>
            </a:extLst>
          </p:cNvPr>
          <p:cNvCxnSpPr>
            <a:cxnSpLocks/>
            <a:stCxn id="34" idx="2"/>
            <a:endCxn id="42" idx="0"/>
          </p:cNvCxnSpPr>
          <p:nvPr/>
        </p:nvCxnSpPr>
        <p:spPr>
          <a:xfrm rot="16200000" flipH="1">
            <a:off x="14282315" y="7666987"/>
            <a:ext cx="162590" cy="18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CE282C42-17FB-41CF-4BA2-4E86D222E809}"/>
              </a:ext>
            </a:extLst>
          </p:cNvPr>
          <p:cNvCxnSpPr>
            <a:cxnSpLocks/>
            <a:stCxn id="42" idx="2"/>
            <a:endCxn id="35" idx="0"/>
          </p:cNvCxnSpPr>
          <p:nvPr/>
        </p:nvCxnSpPr>
        <p:spPr>
          <a:xfrm rot="5400000">
            <a:off x="14283241" y="8099779"/>
            <a:ext cx="16259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A771B4C-EB43-F800-6ED3-10AC5EE7DAD3}"/>
              </a:ext>
            </a:extLst>
          </p:cNvPr>
          <p:cNvCxnSpPr>
            <a:cxnSpLocks/>
            <a:stCxn id="35" idx="2"/>
            <a:endCxn id="43" idx="0"/>
          </p:cNvCxnSpPr>
          <p:nvPr/>
        </p:nvCxnSpPr>
        <p:spPr>
          <a:xfrm rot="5400000">
            <a:off x="14282315" y="8665733"/>
            <a:ext cx="162590" cy="18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2CE9E30A-8B65-AC01-F837-AD7E7BA29C34}"/>
              </a:ext>
            </a:extLst>
          </p:cNvPr>
          <p:cNvCxnSpPr>
            <a:cxnSpLocks/>
            <a:stCxn id="43" idx="2"/>
            <a:endCxn id="36" idx="0"/>
          </p:cNvCxnSpPr>
          <p:nvPr/>
        </p:nvCxnSpPr>
        <p:spPr>
          <a:xfrm rot="16200000" flipH="1">
            <a:off x="14282314" y="9097598"/>
            <a:ext cx="162590" cy="18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4E51CF6-C55F-FC1C-725D-C0E5390FCAE9}"/>
              </a:ext>
            </a:extLst>
          </p:cNvPr>
          <p:cNvSpPr/>
          <p:nvPr/>
        </p:nvSpPr>
        <p:spPr>
          <a:xfrm>
            <a:off x="8404174" y="7274246"/>
            <a:ext cx="3437863" cy="145668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여러 개의 </a:t>
            </a:r>
            <a:r>
              <a:rPr lang="en-US" altLang="ko-KR" dirty="0">
                <a:solidFill>
                  <a:schemeClr val="tx1"/>
                </a:solidFill>
              </a:rPr>
              <a:t>Prompt</a:t>
            </a:r>
            <a:r>
              <a:rPr lang="ko-KR" altLang="en-US" dirty="0">
                <a:solidFill>
                  <a:schemeClr val="tx1"/>
                </a:solidFill>
              </a:rPr>
              <a:t>를 통해 질문과 연관성이 높은 문서를 추출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-&gt; </a:t>
            </a:r>
            <a:r>
              <a:rPr lang="en-US" altLang="ko-KR" dirty="0" err="1">
                <a:solidFill>
                  <a:schemeClr val="tx1"/>
                </a:solidFill>
              </a:rPr>
              <a:t>LangChain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Chain</a:t>
            </a:r>
            <a:r>
              <a:rPr lang="ko-KR" altLang="en-US" dirty="0">
                <a:solidFill>
                  <a:schemeClr val="tx1"/>
                </a:solidFill>
              </a:rPr>
              <a:t>을 활용</a:t>
            </a:r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91BE80C6-ABE7-77FC-DC10-6ECE8E476606}"/>
              </a:ext>
            </a:extLst>
          </p:cNvPr>
          <p:cNvSpPr/>
          <p:nvPr/>
        </p:nvSpPr>
        <p:spPr>
          <a:xfrm>
            <a:off x="12031980" y="7586618"/>
            <a:ext cx="707640" cy="856342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58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고딕13"/>
        <a:ea typeface="a고딕13"/>
        <a:cs typeface=""/>
      </a:majorFont>
      <a:minorFont>
        <a:latin typeface="a고딕13"/>
        <a:ea typeface="a고딕1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438</Words>
  <Application>Microsoft Office PowerPoint</Application>
  <PresentationFormat>사용자 지정</PresentationFormat>
  <Paragraphs>85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a고딕13</vt:lpstr>
      <vt:lpstr>HY헤드라인M</vt:lpstr>
      <vt:lpstr>맑은 고딕</vt:lpstr>
      <vt:lpstr>아리따-돋움(TTF)-Bold</vt:lpstr>
      <vt:lpstr>아리따-돋움(TTF)-SemiBold</vt:lpstr>
      <vt:lpstr>Arial</vt:lpstr>
      <vt:lpstr>Wingdings</vt:lpstr>
      <vt:lpstr>디자인 사용자 지정</vt:lpstr>
      <vt:lpstr>LangChain</vt:lpstr>
      <vt:lpstr>PowerPoint 프레젠테이션</vt:lpstr>
      <vt:lpstr>Introduction</vt:lpstr>
      <vt:lpstr>Introduction</vt:lpstr>
      <vt:lpstr>LangChain’s Arc</vt:lpstr>
      <vt:lpstr>Using LangChain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Angela Wolf</cp:lastModifiedBy>
  <cp:revision>6</cp:revision>
  <dcterms:created xsi:type="dcterms:W3CDTF">2023-03-13T08:39:24Z</dcterms:created>
  <dcterms:modified xsi:type="dcterms:W3CDTF">2024-01-28T04:34:40Z</dcterms:modified>
</cp:coreProperties>
</file>