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59" r:id="rId1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C4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br>
              <a:rPr lang="en-US" altLang="ko-KR" dirty="0"/>
            </a:br>
            <a:r>
              <a:rPr lang="en-US" altLang="ko-KR" dirty="0"/>
              <a:t>(Analytic Hierarchy Process)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82803"/>
            <a:ext cx="16642823" cy="6458179"/>
          </a:xfrm>
        </p:spPr>
        <p:txBody>
          <a:bodyPr/>
          <a:lstStyle/>
          <a:p>
            <a:r>
              <a:rPr lang="en-US" altLang="ko-KR" dirty="0"/>
              <a:t>Step 4 : </a:t>
            </a:r>
            <a:r>
              <a:rPr lang="ko-KR" altLang="en-US" dirty="0"/>
              <a:t>중요도를 종합하여 대안들의 </a:t>
            </a:r>
            <a:r>
              <a:rPr lang="ko-KR" altLang="en-US" b="1" dirty="0"/>
              <a:t>우선순위 결정</a:t>
            </a:r>
            <a:endParaRPr lang="en-US" altLang="ko-KR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1AA6508-319A-E9AA-32E1-1BF072375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8" y="3783126"/>
            <a:ext cx="8404803" cy="4091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D17860-C814-85B9-D8BE-90AD0A873B51}"/>
              </a:ext>
            </a:extLst>
          </p:cNvPr>
          <p:cNvSpPr txBox="1"/>
          <p:nvPr/>
        </p:nvSpPr>
        <p:spPr>
          <a:xfrm>
            <a:off x="9419111" y="4074071"/>
            <a:ext cx="7273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대안 </a:t>
            </a:r>
            <a:r>
              <a:rPr lang="en-US" altLang="ko-KR" sz="3200" dirty="0"/>
              <a:t>A,B,C</a:t>
            </a:r>
            <a:r>
              <a:rPr lang="ko-KR" altLang="en-US" sz="3200" dirty="0"/>
              <a:t>들의 중요도를 계산 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3200" dirty="0"/>
              <a:t>row x column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en-US" altLang="ko-KR" sz="3200" dirty="0"/>
          </a:p>
          <a:p>
            <a:r>
              <a:rPr lang="ko-KR" altLang="en-US" sz="3200" dirty="0"/>
              <a:t>최종 중요도가 가장 높은 대안 </a:t>
            </a:r>
            <a:r>
              <a:rPr lang="en-US" altLang="ko-KR" sz="3200" dirty="0"/>
              <a:t>A</a:t>
            </a:r>
            <a:r>
              <a:rPr lang="ko-KR" altLang="en-US" sz="3200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21136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82803"/>
            <a:ext cx="16642823" cy="6458179"/>
          </a:xfrm>
        </p:spPr>
        <p:txBody>
          <a:bodyPr/>
          <a:lstStyle/>
          <a:p>
            <a:r>
              <a:rPr lang="en-US" altLang="ko-KR" dirty="0"/>
              <a:t>Step 5 : </a:t>
            </a:r>
            <a:r>
              <a:rPr lang="ko-KR" altLang="en-US" dirty="0"/>
              <a:t>판단의 </a:t>
            </a:r>
            <a:r>
              <a:rPr lang="ko-KR" altLang="en-US" b="1" dirty="0"/>
              <a:t>일관성 검증 </a:t>
            </a:r>
            <a:r>
              <a:rPr lang="en-US" altLang="ko-KR" dirty="0"/>
              <a:t>(</a:t>
            </a:r>
            <a:r>
              <a:rPr lang="ko-KR" altLang="en-US" dirty="0"/>
              <a:t>민감도 분석 수행</a:t>
            </a:r>
            <a:r>
              <a:rPr lang="en-US" altLang="ko-KR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42FC9-BAA2-F9A6-5CDF-8D4C52E8D7B5}"/>
              </a:ext>
            </a:extLst>
          </p:cNvPr>
          <p:cNvSpPr txBox="1"/>
          <p:nvPr/>
        </p:nvSpPr>
        <p:spPr>
          <a:xfrm>
            <a:off x="652880" y="3712339"/>
            <a:ext cx="15627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일관성 비율</a:t>
            </a:r>
            <a:r>
              <a:rPr lang="en-US" altLang="ko-KR" sz="2800" dirty="0"/>
              <a:t>(consistency ratio, consistency index / random index)</a:t>
            </a:r>
            <a:r>
              <a:rPr lang="ko-KR" altLang="en-US" sz="2800" dirty="0"/>
              <a:t>계산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일관성 비율은 통상적으로 </a:t>
            </a:r>
            <a:r>
              <a:rPr lang="en-US" altLang="ko-KR" sz="2800" dirty="0"/>
              <a:t>0.10</a:t>
            </a:r>
            <a:r>
              <a:rPr lang="ko-KR" altLang="en-US" sz="2800" dirty="0"/>
              <a:t>보다 작아야 함</a:t>
            </a:r>
            <a:endParaRPr lang="en-US" altLang="ko-KR" sz="2800" dirty="0"/>
          </a:p>
          <a:p>
            <a:r>
              <a:rPr lang="en-US" altLang="ko-KR" sz="2800" dirty="0"/>
              <a:t>	- CI/RI </a:t>
            </a:r>
            <a:r>
              <a:rPr lang="ko-KR" altLang="en-US" sz="2800" dirty="0"/>
              <a:t>비율이 </a:t>
            </a:r>
            <a:r>
              <a:rPr lang="en-US" altLang="ko-KR" sz="2800" dirty="0"/>
              <a:t>0.1</a:t>
            </a:r>
            <a:r>
              <a:rPr lang="ko-KR" altLang="en-US" sz="2800" dirty="0"/>
              <a:t>보다 작으면 그 일관성은 만족스러움</a:t>
            </a:r>
            <a:endParaRPr lang="en-US" altLang="ko-KR" sz="2800" dirty="0"/>
          </a:p>
          <a:p>
            <a:r>
              <a:rPr lang="en-US" altLang="ko-KR" sz="2800" dirty="0"/>
              <a:t>	- </a:t>
            </a:r>
            <a:r>
              <a:rPr lang="ko-KR" altLang="en-US" sz="2800" dirty="0"/>
              <a:t>만약 </a:t>
            </a:r>
            <a:r>
              <a:rPr lang="en-US" altLang="ko-KR" sz="2800" dirty="0"/>
              <a:t>0.1</a:t>
            </a:r>
            <a:r>
              <a:rPr lang="ko-KR" altLang="en-US" sz="2800" dirty="0"/>
              <a:t>보다 크다면 해당 </a:t>
            </a:r>
            <a:r>
              <a:rPr lang="en-US" altLang="ko-KR" sz="2800" dirty="0"/>
              <a:t>AHP </a:t>
            </a:r>
            <a:r>
              <a:rPr lang="ko-KR" altLang="en-US" sz="2800" dirty="0"/>
              <a:t>분석은 의미 있는 결과 도출</a:t>
            </a:r>
            <a:r>
              <a:rPr lang="en-US" altLang="ko-KR" sz="2800" dirty="0"/>
              <a:t>x</a:t>
            </a:r>
          </a:p>
          <a:p>
            <a:endParaRPr lang="en-US" altLang="ko-KR" sz="2000" dirty="0"/>
          </a:p>
          <a:p>
            <a:r>
              <a:rPr lang="en-US" altLang="ko-KR" sz="2000" dirty="0"/>
              <a:t>+ </a:t>
            </a:r>
            <a:r>
              <a:rPr lang="ko-KR" altLang="en-US" sz="2000" dirty="0"/>
              <a:t>다수의 전문가들의 응답을 종합 </a:t>
            </a:r>
            <a:r>
              <a:rPr lang="en-US" altLang="ko-KR" sz="2000" dirty="0"/>
              <a:t>(ex,</a:t>
            </a:r>
            <a:r>
              <a:rPr lang="ko-KR" altLang="en-US" sz="2000" dirty="0"/>
              <a:t> 산술평균 대신 기하평균을 사용하여 종합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1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Example/Practice of AHP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 </a:t>
            </a:r>
            <a:r>
              <a:rPr lang="ko-KR" altLang="en-US" dirty="0"/>
              <a:t>수기 실습</a:t>
            </a:r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4" name="그림 3" descr="텍스트, 친필, 도표, 평행이(가) 표시된 사진&#10;&#10;자동 생성된 설명">
            <a:extLst>
              <a:ext uri="{FF2B5EF4-FFF2-40B4-BE49-F238E27FC236}">
                <a16:creationId xmlns:a16="http://schemas.microsoft.com/office/drawing/2014/main" id="{50256094-AE92-6584-E47E-E71E24AC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3103720"/>
            <a:ext cx="4308183" cy="5568926"/>
          </a:xfrm>
          <a:prstGeom prst="rect">
            <a:avLst/>
          </a:prstGeom>
        </p:spPr>
      </p:pic>
      <p:pic>
        <p:nvPicPr>
          <p:cNvPr id="7" name="그림 6" descr="텍스트, 도표, 친필, 라인이(가) 표시된 사진&#10;&#10;자동 생성된 설명">
            <a:extLst>
              <a:ext uri="{FF2B5EF4-FFF2-40B4-BE49-F238E27FC236}">
                <a16:creationId xmlns:a16="http://schemas.microsoft.com/office/drawing/2014/main" id="{4C0736F8-4DDE-D976-BBEF-D865C19D5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16" y="3103720"/>
            <a:ext cx="4308184" cy="5568927"/>
          </a:xfrm>
          <a:prstGeom prst="rect">
            <a:avLst/>
          </a:prstGeom>
        </p:spPr>
      </p:pic>
      <p:pic>
        <p:nvPicPr>
          <p:cNvPr id="11" name="그림 10" descr="텍스트, 친필, 도표, 평행이(가) 표시된 사진&#10;&#10;자동 생성된 설명">
            <a:extLst>
              <a:ext uri="{FF2B5EF4-FFF2-40B4-BE49-F238E27FC236}">
                <a16:creationId xmlns:a16="http://schemas.microsoft.com/office/drawing/2014/main" id="{DD8D4E9C-9C21-1270-C118-290F3EDC6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706" y="3103720"/>
            <a:ext cx="4308184" cy="5568927"/>
          </a:xfrm>
          <a:prstGeom prst="rect">
            <a:avLst/>
          </a:prstGeom>
        </p:spPr>
      </p:pic>
      <p:pic>
        <p:nvPicPr>
          <p:cNvPr id="14" name="그림 1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58D9F861-F566-7BCE-CD51-0180E1C35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1596" y="3071463"/>
            <a:ext cx="4308184" cy="5568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A54962-3AB6-DD0D-DCA4-BF529D18D7FD}"/>
              </a:ext>
            </a:extLst>
          </p:cNvPr>
          <p:cNvSpPr txBox="1"/>
          <p:nvPr/>
        </p:nvSpPr>
        <p:spPr>
          <a:xfrm>
            <a:off x="464088" y="2715491"/>
            <a:ext cx="4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C3E1D-819E-F3AB-12AA-10A2739D378C}"/>
              </a:ext>
            </a:extLst>
          </p:cNvPr>
          <p:cNvSpPr txBox="1"/>
          <p:nvPr/>
        </p:nvSpPr>
        <p:spPr>
          <a:xfrm>
            <a:off x="4835816" y="2702131"/>
            <a:ext cx="4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83BBD-31AA-8B0E-AB6E-1D4716B9C74B}"/>
              </a:ext>
            </a:extLst>
          </p:cNvPr>
          <p:cNvSpPr txBox="1"/>
          <p:nvPr/>
        </p:nvSpPr>
        <p:spPr>
          <a:xfrm>
            <a:off x="9359868" y="2702131"/>
            <a:ext cx="4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C2432-BCBD-FE70-0068-C8FBFA4F2099}"/>
              </a:ext>
            </a:extLst>
          </p:cNvPr>
          <p:cNvSpPr txBox="1"/>
          <p:nvPr/>
        </p:nvSpPr>
        <p:spPr>
          <a:xfrm>
            <a:off x="13774321" y="2702131"/>
            <a:ext cx="45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3011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What’s AHP</a:t>
            </a:r>
          </a:p>
          <a:p>
            <a:r>
              <a:rPr lang="en-US" altLang="ko-KR" dirty="0"/>
              <a:t>Example/Practice of AHP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상대적 순위 모형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4" y="2893639"/>
            <a:ext cx="16642823" cy="6458179"/>
          </a:xfrm>
        </p:spPr>
        <p:txBody>
          <a:bodyPr/>
          <a:lstStyle/>
          <a:p>
            <a:r>
              <a:rPr lang="ko-KR" altLang="en-US" dirty="0"/>
              <a:t>상대적 순위 모형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대안들의 상대적 가치의 순위를 매긴 후 그 순위에 따라 대안들의 경제성 평가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이해 및 적용 용이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실질적이고 절대적인 경제성 파악이 힘듦</a:t>
            </a:r>
            <a:endParaRPr lang="en-US" altLang="ko-KR" dirty="0"/>
          </a:p>
          <a:p>
            <a:pPr lvl="1"/>
            <a:r>
              <a:rPr lang="ko-KR" altLang="en-US" dirty="0"/>
              <a:t>대안 간의 차이의 명확한 비교가 어려움</a:t>
            </a:r>
            <a:endParaRPr lang="en-US" altLang="ko-KR" dirty="0"/>
          </a:p>
          <a:p>
            <a:r>
              <a:rPr lang="en-US" altLang="ko-KR" dirty="0"/>
              <a:t>EX :</a:t>
            </a:r>
          </a:p>
          <a:p>
            <a:pPr lvl="1"/>
            <a:r>
              <a:rPr lang="ko-KR" altLang="en-US" dirty="0"/>
              <a:t>프로파일 모형</a:t>
            </a:r>
            <a:r>
              <a:rPr lang="en-US" altLang="ko-KR" dirty="0"/>
              <a:t>, </a:t>
            </a:r>
            <a:r>
              <a:rPr lang="ko-KR" altLang="en-US" dirty="0"/>
              <a:t>점수 모형</a:t>
            </a:r>
            <a:r>
              <a:rPr lang="en-US" altLang="ko-KR" dirty="0"/>
              <a:t>, </a:t>
            </a:r>
            <a:r>
              <a:rPr lang="ko-KR" altLang="en-US" dirty="0"/>
              <a:t>계층분석과정 모형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원, 라인이(가) 표시된 사진&#10;&#10;자동 생성된 설명">
            <a:extLst>
              <a:ext uri="{FF2B5EF4-FFF2-40B4-BE49-F238E27FC236}">
                <a16:creationId xmlns:a16="http://schemas.microsoft.com/office/drawing/2014/main" id="{7494019C-D498-F417-A8BE-3895C0D5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344" y="4203945"/>
            <a:ext cx="6078910" cy="475740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상대적 순위 모형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4" y="2893639"/>
            <a:ext cx="16642823" cy="1886179"/>
          </a:xfrm>
        </p:spPr>
        <p:txBody>
          <a:bodyPr/>
          <a:lstStyle/>
          <a:p>
            <a:r>
              <a:rPr lang="ko-KR" altLang="en-US" dirty="0"/>
              <a:t>프로파일 모형</a:t>
            </a:r>
            <a:endParaRPr lang="en-US" altLang="ko-KR" dirty="0"/>
          </a:p>
          <a:p>
            <a:pPr lvl="1"/>
            <a:r>
              <a:rPr lang="ko-KR" altLang="en-US" dirty="0"/>
              <a:t>비교대상이 되는 대안들에 대해 중요한 평가항목을 설정한 후 각 항목의 평가결과를 직관적인 도형으로 표시하여 비교 평가</a:t>
            </a:r>
            <a:endParaRPr lang="en-US" altLang="ko-KR" dirty="0"/>
          </a:p>
          <a:p>
            <a:pPr lvl="1"/>
            <a:r>
              <a:rPr lang="en-US" altLang="ko-KR" dirty="0"/>
              <a:t>!! </a:t>
            </a:r>
            <a:r>
              <a:rPr lang="ko-KR" altLang="en-US" dirty="0"/>
              <a:t>주의점 </a:t>
            </a:r>
            <a:r>
              <a:rPr lang="en-US" altLang="ko-KR" dirty="0"/>
              <a:t>!! </a:t>
            </a:r>
            <a:r>
              <a:rPr lang="ko-KR" altLang="en-US" dirty="0"/>
              <a:t>우열의 일관성 유지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시각적 효과</a:t>
            </a:r>
            <a:endParaRPr lang="en-US" altLang="ko-KR" dirty="0"/>
          </a:p>
          <a:p>
            <a:pPr lvl="1"/>
            <a:r>
              <a:rPr lang="ko-KR" altLang="en-US" dirty="0"/>
              <a:t>내용과 기준의 이해가 쉬움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우열을 명확히 판단하기 어렵고 다수의 대안을 표현하기 어려움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044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상대적 순위 모형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4" y="2893639"/>
            <a:ext cx="16642823" cy="6458179"/>
          </a:xfrm>
        </p:spPr>
        <p:txBody>
          <a:bodyPr/>
          <a:lstStyle/>
          <a:p>
            <a:r>
              <a:rPr lang="ko-KR" altLang="en-US" dirty="0"/>
              <a:t>점수 모형</a:t>
            </a:r>
            <a:endParaRPr lang="en-US" altLang="ko-KR" dirty="0"/>
          </a:p>
          <a:p>
            <a:pPr lvl="1"/>
            <a:r>
              <a:rPr lang="ko-KR" altLang="en-US" sz="2400" dirty="0"/>
              <a:t>단순 가산 방식 </a:t>
            </a:r>
            <a:r>
              <a:rPr lang="en-US" altLang="ko-KR" sz="2400" dirty="0"/>
              <a:t>-&gt; </a:t>
            </a:r>
            <a:r>
              <a:rPr lang="ko-KR" altLang="en-US" sz="2400" dirty="0"/>
              <a:t>각 평가 항목의 평점을 단순히 합계</a:t>
            </a:r>
            <a:endParaRPr lang="en-US" altLang="ko-KR" sz="2400" dirty="0"/>
          </a:p>
          <a:p>
            <a:pPr lvl="1"/>
            <a:r>
              <a:rPr lang="ko-KR" altLang="en-US" sz="2400" dirty="0"/>
              <a:t>가중치 가산 방식 </a:t>
            </a:r>
            <a:r>
              <a:rPr lang="en-US" altLang="ko-KR" sz="2400" dirty="0"/>
              <a:t>-&gt; </a:t>
            </a:r>
            <a:r>
              <a:rPr lang="ko-KR" altLang="en-US" sz="2400" dirty="0"/>
              <a:t>배점의 신축성을 높이기 위해 각 평가 항목의 중요도에 따라 부여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		- </a:t>
            </a:r>
            <a:r>
              <a:rPr lang="ko-KR" altLang="en-US" sz="2400" dirty="0"/>
              <a:t>직관적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경험</a:t>
            </a:r>
            <a:r>
              <a:rPr lang="en-US" altLang="ko-KR" sz="2400" dirty="0"/>
              <a:t>, </a:t>
            </a:r>
            <a:r>
              <a:rPr lang="ko-KR" altLang="en-US" sz="2400" dirty="0"/>
              <a:t>지식</a:t>
            </a:r>
            <a:r>
              <a:rPr lang="en-US" altLang="ko-KR" sz="2400" dirty="0"/>
              <a:t>, </a:t>
            </a:r>
            <a:r>
              <a:rPr lang="ko-KR" altLang="en-US" sz="2400" dirty="0"/>
              <a:t>전문가 의견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		- </a:t>
            </a:r>
            <a:r>
              <a:rPr lang="ko-KR" altLang="en-US" sz="2400" dirty="0" err="1"/>
              <a:t>순위합</a:t>
            </a:r>
            <a:r>
              <a:rPr lang="ko-KR" altLang="en-US" sz="2400" dirty="0"/>
              <a:t>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요인간 상대적 중요도의 순위에 따라 가중치의 상대적 크기 결정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		- </a:t>
            </a:r>
            <a:r>
              <a:rPr lang="ko-KR" altLang="en-US" sz="2400" dirty="0"/>
              <a:t>순위 역수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각 요인의 순위의 역수를 기준으로 가중치를 달리 설정 </a:t>
            </a:r>
            <a:r>
              <a:rPr lang="en-US" altLang="ko-KR" sz="2400" dirty="0"/>
              <a:t>(1/</a:t>
            </a:r>
            <a:r>
              <a:rPr lang="ko-KR" altLang="en-US" sz="2400" dirty="0"/>
              <a:t>순위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연승 방식 </a:t>
            </a:r>
            <a:r>
              <a:rPr lang="en-US" altLang="ko-KR" sz="2400" dirty="0"/>
              <a:t>-&gt; </a:t>
            </a:r>
            <a:r>
              <a:rPr lang="ko-KR" altLang="en-US" sz="2400" dirty="0"/>
              <a:t>각 평가 항목의 평점을 곱하는 방식</a:t>
            </a:r>
            <a:endParaRPr lang="en-US" altLang="ko-KR" sz="2400" dirty="0"/>
          </a:p>
          <a:p>
            <a:pPr lvl="2"/>
            <a:r>
              <a:rPr lang="en-US" altLang="ko-KR" sz="2400" dirty="0"/>
              <a:t>	</a:t>
            </a:r>
            <a:r>
              <a:rPr lang="ko-KR" altLang="en-US" sz="2400" dirty="0"/>
              <a:t>장점 </a:t>
            </a:r>
            <a:r>
              <a:rPr lang="en-US" altLang="ko-KR" sz="2400" dirty="0"/>
              <a:t>: </a:t>
            </a:r>
            <a:r>
              <a:rPr lang="ko-KR" altLang="en-US" sz="2400" dirty="0"/>
              <a:t>우열이 분명하게 나타남</a:t>
            </a:r>
            <a:endParaRPr lang="en-US" altLang="ko-KR" sz="2400" dirty="0"/>
          </a:p>
          <a:p>
            <a:pPr lvl="2"/>
            <a:r>
              <a:rPr lang="en-US" altLang="ko-KR" sz="2400" dirty="0"/>
              <a:t>	</a:t>
            </a:r>
            <a:r>
              <a:rPr lang="ko-KR" altLang="en-US" sz="2400" dirty="0"/>
              <a:t>단점 </a:t>
            </a:r>
            <a:r>
              <a:rPr lang="en-US" altLang="ko-KR" sz="2400" dirty="0"/>
              <a:t>: </a:t>
            </a:r>
            <a:r>
              <a:rPr lang="ko-KR" altLang="en-US" sz="2400" dirty="0"/>
              <a:t>배점이 증가하면 차이가 비현실적으로 나타남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가승</a:t>
            </a:r>
            <a:r>
              <a:rPr lang="ko-KR" altLang="en-US" sz="2400" dirty="0"/>
              <a:t> 방식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가산 방식과 연승 방식의 적절한 혼합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9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38F970F7-5932-113B-ACAA-425F6947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864" y="4350034"/>
            <a:ext cx="4155498" cy="282495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630403"/>
            <a:ext cx="16642823" cy="6458179"/>
          </a:xfrm>
        </p:spPr>
        <p:txBody>
          <a:bodyPr/>
          <a:lstStyle/>
          <a:p>
            <a:r>
              <a:rPr lang="en-US" altLang="ko-KR" dirty="0"/>
              <a:t>AHP -&gt; </a:t>
            </a:r>
            <a:r>
              <a:rPr lang="ko-KR" altLang="en-US" dirty="0"/>
              <a:t>상대적 순위 모형</a:t>
            </a:r>
            <a:r>
              <a:rPr lang="en-US" altLang="ko-KR" dirty="0"/>
              <a:t>, </a:t>
            </a:r>
            <a:r>
              <a:rPr lang="ko-KR" altLang="en-US" dirty="0" err="1"/>
              <a:t>다기준</a:t>
            </a:r>
            <a:r>
              <a:rPr lang="ko-KR" altLang="en-US" dirty="0"/>
              <a:t> 의사결정 문제에 활용</a:t>
            </a:r>
            <a:endParaRPr lang="en-US" altLang="ko-KR" dirty="0"/>
          </a:p>
          <a:p>
            <a:pPr lvl="1"/>
            <a:r>
              <a:rPr lang="ko-KR" altLang="en-US" dirty="0"/>
              <a:t>평가 기준 및 과정의 </a:t>
            </a:r>
            <a:r>
              <a:rPr lang="ko-KR" altLang="en-US" b="1" dirty="0"/>
              <a:t>계층화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전체문제를 여러 계층으로 분해하여 큰 문제를 위에 두고 평가 한 후에 이어서 그것에 속해 있는 작은 문제를 아래에 두고 평가</a:t>
            </a:r>
            <a:endParaRPr lang="en-US" altLang="ko-KR" dirty="0"/>
          </a:p>
          <a:p>
            <a:pPr lvl="1"/>
            <a:r>
              <a:rPr lang="ko-KR" altLang="en-US" b="1" dirty="0"/>
              <a:t>쌍대비교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여러 속성을 한번에 </a:t>
            </a:r>
            <a:r>
              <a:rPr lang="ko-KR" altLang="en-US" dirty="0" err="1"/>
              <a:t>비교하는게</a:t>
            </a:r>
            <a:r>
              <a:rPr lang="ko-KR" altLang="en-US" dirty="0"/>
              <a:t> 아닌 두 개씩 따로 떼어 </a:t>
            </a:r>
            <a:r>
              <a:rPr lang="ko-KR" altLang="en-US" b="1" dirty="0"/>
              <a:t>쌍으로 비교</a:t>
            </a:r>
            <a:endParaRPr lang="en-US" altLang="ko-KR" b="1" dirty="0"/>
          </a:p>
          <a:p>
            <a:pPr lvl="1"/>
            <a:r>
              <a:rPr lang="ko-KR" altLang="en-US" dirty="0"/>
              <a:t>점수의 최대값을 설정하고 각 대안에 대해 점수를 부여</a:t>
            </a:r>
            <a:endParaRPr lang="en-US" altLang="ko-KR" dirty="0"/>
          </a:p>
          <a:p>
            <a:pPr lvl="1"/>
            <a:r>
              <a:rPr lang="ko-KR" altLang="en-US" dirty="0"/>
              <a:t>중요도의 합을 </a:t>
            </a:r>
            <a:r>
              <a:rPr lang="en-US" altLang="ko-KR" dirty="0"/>
              <a:t>1</a:t>
            </a:r>
            <a:r>
              <a:rPr lang="ko-KR" altLang="en-US" dirty="0"/>
              <a:t>로 설정 후 각 대안에 대한 </a:t>
            </a:r>
            <a:r>
              <a:rPr lang="ko-KR" altLang="en-US" b="1" dirty="0"/>
              <a:t>중요도 값을 배분</a:t>
            </a:r>
            <a:endParaRPr lang="en-US" altLang="ko-KR" b="1" dirty="0"/>
          </a:p>
          <a:p>
            <a:r>
              <a:rPr lang="ko-KR" altLang="en-US" dirty="0"/>
              <a:t>절차</a:t>
            </a:r>
            <a:endParaRPr lang="en-US" altLang="ko-KR" dirty="0"/>
          </a:p>
          <a:p>
            <a:pPr lvl="1"/>
            <a:r>
              <a:rPr lang="ko-KR" altLang="en-US" dirty="0"/>
              <a:t>의사결정 문제 </a:t>
            </a:r>
            <a:r>
              <a:rPr lang="ko-KR" altLang="en-US" b="1" dirty="0"/>
              <a:t>계층 구조 형성 </a:t>
            </a:r>
            <a:r>
              <a:rPr lang="en-US" altLang="ko-KR" dirty="0"/>
              <a:t>-&gt; </a:t>
            </a:r>
            <a:r>
              <a:rPr lang="ko-KR" altLang="en-US" dirty="0" err="1"/>
              <a:t>요소들간의</a:t>
            </a:r>
            <a:r>
              <a:rPr lang="ko-KR" altLang="en-US" dirty="0"/>
              <a:t> </a:t>
            </a:r>
            <a:r>
              <a:rPr lang="ko-KR" altLang="en-US" b="1" dirty="0"/>
              <a:t>쌍대비교</a:t>
            </a:r>
            <a:r>
              <a:rPr lang="ko-KR" altLang="en-US" dirty="0"/>
              <a:t> 수행 </a:t>
            </a:r>
            <a:r>
              <a:rPr lang="en-US" altLang="ko-KR" dirty="0"/>
              <a:t>-&gt; </a:t>
            </a:r>
            <a:r>
              <a:rPr lang="ko-KR" altLang="en-US" b="1" dirty="0"/>
              <a:t>상대적 중요도 </a:t>
            </a:r>
            <a:r>
              <a:rPr lang="ko-KR" altLang="en-US" dirty="0"/>
              <a:t>도출 </a:t>
            </a:r>
            <a:r>
              <a:rPr lang="en-US" altLang="ko-KR" dirty="0"/>
              <a:t>-&gt; </a:t>
            </a:r>
            <a:r>
              <a:rPr lang="ko-KR" altLang="en-US" dirty="0"/>
              <a:t>중요도를 종합하여 대안들의 </a:t>
            </a:r>
            <a:r>
              <a:rPr lang="ko-KR" altLang="en-US" b="1" dirty="0"/>
              <a:t>우선순위 결정 </a:t>
            </a:r>
            <a:r>
              <a:rPr lang="en-US" altLang="ko-KR" dirty="0"/>
              <a:t>-&gt; </a:t>
            </a:r>
            <a:r>
              <a:rPr lang="ko-KR" altLang="en-US" dirty="0"/>
              <a:t>판단의 </a:t>
            </a:r>
            <a:r>
              <a:rPr lang="ko-KR" altLang="en-US" b="1" dirty="0"/>
              <a:t>일관성 검증</a:t>
            </a:r>
            <a:endParaRPr lang="en-US" altLang="ko-KR" b="1" dirty="0"/>
          </a:p>
          <a:p>
            <a:pPr lvl="1"/>
            <a:r>
              <a:rPr lang="ko-KR" altLang="en-US" dirty="0"/>
              <a:t>판단의 일관성 검증은 </a:t>
            </a:r>
            <a:r>
              <a:rPr lang="en-US" altLang="ko-KR" dirty="0"/>
              <a:t>CI/RI</a:t>
            </a:r>
            <a:r>
              <a:rPr lang="ko-KR" altLang="en-US" dirty="0"/>
              <a:t>로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5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스케치, 평면도, 직사각형이(가) 표시된 사진&#10;&#10;자동 생성된 설명">
            <a:extLst>
              <a:ext uri="{FF2B5EF4-FFF2-40B4-BE49-F238E27FC236}">
                <a16:creationId xmlns:a16="http://schemas.microsoft.com/office/drawing/2014/main" id="{7F404277-CBFC-3D1A-9B6B-F9AE1BF6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0" y="7589013"/>
            <a:ext cx="5503737" cy="241217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4" y="2893639"/>
            <a:ext cx="16642823" cy="6458179"/>
          </a:xfrm>
        </p:spPr>
        <p:txBody>
          <a:bodyPr/>
          <a:lstStyle/>
          <a:p>
            <a:r>
              <a:rPr lang="en-US" altLang="ko-KR" dirty="0"/>
              <a:t>STEP 1 : </a:t>
            </a:r>
            <a:r>
              <a:rPr lang="ko-KR" altLang="en-US" dirty="0"/>
              <a:t>의사결정 문제 </a:t>
            </a:r>
            <a:r>
              <a:rPr lang="ko-KR" altLang="en-US" b="1" dirty="0"/>
              <a:t>계층 구조 형성 </a:t>
            </a:r>
            <a:r>
              <a:rPr lang="en-US" altLang="ko-KR" b="1" dirty="0"/>
              <a:t>-&gt; </a:t>
            </a:r>
            <a:r>
              <a:rPr lang="ko-KR" altLang="en-US" b="1" u="sng" dirty="0"/>
              <a:t>계층화</a:t>
            </a:r>
            <a:endParaRPr lang="en-US" altLang="ko-KR" b="1" u="sng" dirty="0"/>
          </a:p>
          <a:p>
            <a:pPr lvl="1"/>
            <a:r>
              <a:rPr lang="en-US" altLang="ko-KR" dirty="0"/>
              <a:t>Level 1, Level 2, Level 3…</a:t>
            </a:r>
            <a:r>
              <a:rPr lang="ko-KR" altLang="en-US" dirty="0"/>
              <a:t>을 결정</a:t>
            </a:r>
            <a:endParaRPr lang="en-US" altLang="ko-KR" dirty="0"/>
          </a:p>
          <a:p>
            <a:pPr lvl="1"/>
            <a:r>
              <a:rPr lang="en-US" altLang="ko-KR" dirty="0"/>
              <a:t>Ex, level 1 : </a:t>
            </a:r>
            <a:r>
              <a:rPr lang="ko-KR" altLang="en-US" dirty="0"/>
              <a:t>기업 성장</a:t>
            </a:r>
            <a:r>
              <a:rPr lang="en-US" altLang="ko-KR" dirty="0"/>
              <a:t>(</a:t>
            </a:r>
            <a:r>
              <a:rPr lang="ko-KR" altLang="en-US" dirty="0"/>
              <a:t>최종 목표</a:t>
            </a:r>
            <a:r>
              <a:rPr lang="en-US" altLang="ko-KR" dirty="0"/>
              <a:t>) , level 2 : </a:t>
            </a:r>
            <a:r>
              <a:rPr lang="ko-KR" altLang="en-US" dirty="0"/>
              <a:t>성장잠재력</a:t>
            </a:r>
            <a:r>
              <a:rPr lang="en-US" altLang="ko-KR" dirty="0"/>
              <a:t>, </a:t>
            </a:r>
            <a:r>
              <a:rPr lang="ko-KR" altLang="en-US" dirty="0"/>
              <a:t>시장우위</a:t>
            </a:r>
            <a:r>
              <a:rPr lang="en-US" altLang="ko-KR" dirty="0"/>
              <a:t>, </a:t>
            </a:r>
            <a:r>
              <a:rPr lang="ko-KR" altLang="en-US" dirty="0"/>
              <a:t>다각화</a:t>
            </a:r>
            <a:r>
              <a:rPr lang="en-US" altLang="ko-KR" dirty="0"/>
              <a:t>, </a:t>
            </a:r>
            <a:r>
              <a:rPr lang="ko-KR" altLang="en-US" dirty="0"/>
              <a:t>경쟁수준</a:t>
            </a:r>
            <a:r>
              <a:rPr lang="en-US" altLang="ko-KR" dirty="0"/>
              <a:t>, </a:t>
            </a:r>
            <a:r>
              <a:rPr lang="ko-KR" altLang="en-US" dirty="0"/>
              <a:t>개발비용</a:t>
            </a:r>
            <a:r>
              <a:rPr lang="en-US" altLang="ko-KR" dirty="0"/>
              <a:t>, </a:t>
            </a:r>
            <a:r>
              <a:rPr lang="ko-KR" altLang="en-US" dirty="0"/>
              <a:t>개발기간</a:t>
            </a:r>
            <a:r>
              <a:rPr lang="en-US" altLang="ko-KR" dirty="0"/>
              <a:t>(</a:t>
            </a:r>
            <a:r>
              <a:rPr lang="ko-KR" altLang="en-US" dirty="0"/>
              <a:t>평가 기준</a:t>
            </a:r>
            <a:r>
              <a:rPr lang="en-US" altLang="ko-KR" dirty="0"/>
              <a:t>), level 3 : Project A,B,C (</a:t>
            </a:r>
            <a:r>
              <a:rPr lang="ko-KR" altLang="en-US" dirty="0"/>
              <a:t>평가 대안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모든 연관된 평가기준들이 포함되어야 함</a:t>
            </a:r>
            <a:endParaRPr lang="en-US" altLang="ko-KR" dirty="0"/>
          </a:p>
          <a:p>
            <a:pPr lvl="1"/>
            <a:r>
              <a:rPr lang="ko-KR" altLang="en-US" dirty="0"/>
              <a:t>모든 계층의 구성요소들은 서로 독립이어야 함 </a:t>
            </a:r>
            <a:r>
              <a:rPr lang="en-US" altLang="ko-KR" dirty="0"/>
              <a:t>-&gt; MECE(Mutually Exclusive, Collectively Exhaustive)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8C6-2929-2608-B5D5-8D1F04D1C9F1}"/>
              </a:ext>
            </a:extLst>
          </p:cNvPr>
          <p:cNvSpPr txBox="1"/>
          <p:nvPr/>
        </p:nvSpPr>
        <p:spPr>
          <a:xfrm>
            <a:off x="5635316" y="8926911"/>
            <a:ext cx="4353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Level 2</a:t>
            </a:r>
            <a:r>
              <a:rPr lang="ko-KR" altLang="en-US" sz="2000" dirty="0"/>
              <a:t>에서 우선순위를 도출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쌍대</a:t>
            </a:r>
            <a:r>
              <a:rPr lang="ko-KR" altLang="en-US" sz="2000" dirty="0"/>
              <a:t> 비교를 통해 </a:t>
            </a:r>
            <a:r>
              <a:rPr lang="en-US" altLang="ko-KR" sz="2000" dirty="0"/>
              <a:t>-&gt; </a:t>
            </a:r>
          </a:p>
          <a:p>
            <a:r>
              <a:rPr lang="ko-KR" altLang="en-US" sz="2000" dirty="0" err="1"/>
              <a:t>쌍대</a:t>
            </a:r>
            <a:r>
              <a:rPr lang="ko-KR" altLang="en-US" sz="2000" dirty="0"/>
              <a:t> 비교 행렬을 생성</a:t>
            </a:r>
          </a:p>
        </p:txBody>
      </p:sp>
    </p:spTree>
    <p:extLst>
      <p:ext uri="{BB962C8B-B14F-4D97-AF65-F5344CB8AC3E}">
        <p14:creationId xmlns:p14="http://schemas.microsoft.com/office/powerpoint/2010/main" val="24591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799" y="2647302"/>
            <a:ext cx="16642823" cy="6458179"/>
          </a:xfrm>
        </p:spPr>
        <p:txBody>
          <a:bodyPr/>
          <a:lstStyle/>
          <a:p>
            <a:r>
              <a:rPr lang="en-US" altLang="ko-KR" dirty="0"/>
              <a:t>Step 2 : </a:t>
            </a:r>
            <a:r>
              <a:rPr lang="ko-KR" altLang="en-US" dirty="0" err="1"/>
              <a:t>요소들간의</a:t>
            </a:r>
            <a:r>
              <a:rPr lang="ko-KR" altLang="en-US" dirty="0"/>
              <a:t> </a:t>
            </a:r>
            <a:r>
              <a:rPr lang="ko-KR" altLang="en-US" b="1" dirty="0"/>
              <a:t>쌍대비교</a:t>
            </a:r>
            <a:r>
              <a:rPr lang="ko-KR" altLang="en-US" dirty="0"/>
              <a:t> 수행 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2FDCE3-8D8E-C7BF-5875-B2A7A6A6EFB8}"/>
              </a:ext>
            </a:extLst>
          </p:cNvPr>
          <p:cNvGrpSpPr/>
          <p:nvPr/>
        </p:nvGrpSpPr>
        <p:grpSpPr>
          <a:xfrm>
            <a:off x="11814445" y="2506409"/>
            <a:ext cx="6168756" cy="2637091"/>
            <a:chOff x="10027208" y="2457177"/>
            <a:chExt cx="7854752" cy="3456390"/>
          </a:xfrm>
        </p:grpSpPr>
        <p:pic>
          <p:nvPicPr>
            <p:cNvPr id="4" name="그림 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9AFDBD6-1BAB-6853-AE6B-F7707A46C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7208" y="2759378"/>
              <a:ext cx="7854752" cy="31541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A016AC-1828-C298-3CD2-8A53D4CA5871}"/>
                </a:ext>
              </a:extLst>
            </p:cNvPr>
            <p:cNvSpPr txBox="1"/>
            <p:nvPr/>
          </p:nvSpPr>
          <p:spPr>
            <a:xfrm>
              <a:off x="10027208" y="2457177"/>
              <a:ext cx="344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쌍대비교 값 및 기준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86E456-1BB4-C4A7-03D6-3D3E0D095D17}"/>
              </a:ext>
            </a:extLst>
          </p:cNvPr>
          <p:cNvGrpSpPr/>
          <p:nvPr/>
        </p:nvGrpSpPr>
        <p:grpSpPr>
          <a:xfrm>
            <a:off x="464088" y="3355729"/>
            <a:ext cx="9040130" cy="3006422"/>
            <a:chOff x="232010" y="3823460"/>
            <a:chExt cx="9040130" cy="3006422"/>
          </a:xfrm>
        </p:grpSpPr>
        <p:pic>
          <p:nvPicPr>
            <p:cNvPr id="7" name="그림 6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4BE81BED-CB97-71C2-A89B-BC6DA5BD5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010" y="4192792"/>
              <a:ext cx="9040130" cy="26370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B012D-EF85-8942-051C-863B99EC8C81}"/>
                </a:ext>
              </a:extLst>
            </p:cNvPr>
            <p:cNvSpPr txBox="1"/>
            <p:nvPr/>
          </p:nvSpPr>
          <p:spPr>
            <a:xfrm>
              <a:off x="232010" y="3823460"/>
              <a:ext cx="3259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2</a:t>
              </a:r>
              <a:r>
                <a:rPr lang="ko-KR" altLang="en-US" dirty="0"/>
                <a:t>에 대한 쌍대비교 행렬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4FF7ED-63E3-FA5B-3C7D-2B32BFD0E1B5}"/>
              </a:ext>
            </a:extLst>
          </p:cNvPr>
          <p:cNvSpPr txBox="1"/>
          <p:nvPr/>
        </p:nvSpPr>
        <p:spPr>
          <a:xfrm>
            <a:off x="304799" y="6432289"/>
            <a:ext cx="920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-&gt; </a:t>
            </a:r>
            <a:r>
              <a:rPr lang="ko-KR" altLang="en-US" sz="2800" dirty="0"/>
              <a:t>각 </a:t>
            </a:r>
            <a:r>
              <a:rPr lang="en-US" altLang="ko-KR" sz="2800" dirty="0"/>
              <a:t>Level 2</a:t>
            </a:r>
            <a:r>
              <a:rPr lang="ko-KR" altLang="en-US" sz="2800" dirty="0"/>
              <a:t>들마다 </a:t>
            </a:r>
            <a:r>
              <a:rPr lang="en-US" altLang="ko-KR" sz="2800" dirty="0"/>
              <a:t>Level 3</a:t>
            </a:r>
            <a:r>
              <a:rPr lang="ko-KR" altLang="en-US" sz="2800" dirty="0"/>
              <a:t>들의 쌍대비교 행렬 제작 </a:t>
            </a:r>
          </a:p>
        </p:txBody>
      </p:sp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C002675-3687-0C6D-9AB4-0E3F993E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6" y="7025647"/>
            <a:ext cx="4727850" cy="2801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3516AC-20D7-3D90-F542-57B56D31DA0B}"/>
              </a:ext>
            </a:extLst>
          </p:cNvPr>
          <p:cNvSpPr txBox="1"/>
          <p:nvPr/>
        </p:nvSpPr>
        <p:spPr>
          <a:xfrm>
            <a:off x="5902036" y="7158179"/>
            <a:ext cx="8021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모든 쌍대비교 행렬들은 </a:t>
            </a:r>
            <a:r>
              <a:rPr lang="en-US" altLang="ko-KR" sz="2400" dirty="0"/>
              <a:t>symmetric</a:t>
            </a:r>
            <a:r>
              <a:rPr lang="ko-KR" altLang="en-US" sz="2400" dirty="0"/>
              <a:t>하진 않지만 </a:t>
            </a:r>
            <a:r>
              <a:rPr lang="en-US" altLang="ko-KR" sz="2400" dirty="0"/>
              <a:t>identity </a:t>
            </a:r>
            <a:r>
              <a:rPr lang="ko-KR" altLang="en-US" sz="2400" dirty="0"/>
              <a:t>자리들을 기준으로 </a:t>
            </a:r>
            <a:r>
              <a:rPr lang="ko-KR" altLang="en-US" sz="2400" dirty="0" err="1"/>
              <a:t>대칭시키면</a:t>
            </a:r>
            <a:r>
              <a:rPr lang="ko-KR" altLang="en-US" sz="2400" dirty="0"/>
              <a:t> 각각들의 역수 형태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/>
              <a:t>5 – 1/5, 1/3 – 3 </a:t>
            </a:r>
            <a:r>
              <a:rPr lang="ko-KR" altLang="en-US" sz="2400" dirty="0"/>
              <a:t>등등이 연속됨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/>
              <a:t>N by N</a:t>
            </a:r>
            <a:r>
              <a:rPr lang="ko-KR" altLang="en-US" sz="2400" dirty="0"/>
              <a:t>의 </a:t>
            </a:r>
            <a:r>
              <a:rPr lang="en-US" altLang="ko-KR" sz="2400" dirty="0"/>
              <a:t>Square Matrix</a:t>
            </a:r>
          </a:p>
        </p:txBody>
      </p:sp>
    </p:spTree>
    <p:extLst>
      <p:ext uri="{BB962C8B-B14F-4D97-AF65-F5344CB8AC3E}">
        <p14:creationId xmlns:p14="http://schemas.microsoft.com/office/powerpoint/2010/main" val="19809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AHP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AHP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88" y="2782803"/>
            <a:ext cx="16642823" cy="6458179"/>
          </a:xfrm>
        </p:spPr>
        <p:txBody>
          <a:bodyPr/>
          <a:lstStyle/>
          <a:p>
            <a:r>
              <a:rPr lang="en-US" altLang="ko-KR" dirty="0"/>
              <a:t>Step 3 : </a:t>
            </a:r>
            <a:r>
              <a:rPr lang="ko-KR" altLang="en-US" b="1" dirty="0"/>
              <a:t>상대적 중요도 </a:t>
            </a:r>
            <a:r>
              <a:rPr lang="ko-KR" altLang="en-US" dirty="0"/>
              <a:t>도출 </a:t>
            </a:r>
            <a:endParaRPr lang="en-US" altLang="ko-KR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E0B24BE-BBC1-F5B0-F17F-09EE7752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1" y="3998350"/>
            <a:ext cx="6425559" cy="2290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9800F-FDE4-1433-3B71-AD38EC1D538A}"/>
              </a:ext>
            </a:extLst>
          </p:cNvPr>
          <p:cNvSpPr txBox="1"/>
          <p:nvPr/>
        </p:nvSpPr>
        <p:spPr>
          <a:xfrm>
            <a:off x="579051" y="3652860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쌍대비교 행렬들의 열 합계 계산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6F4AA37-8588-F74D-7A72-BF5529BF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08" y="4022192"/>
            <a:ext cx="8021516" cy="2403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D1465-A92F-5231-7113-D27D2EB1E6A0}"/>
              </a:ext>
            </a:extLst>
          </p:cNvPr>
          <p:cNvSpPr txBox="1"/>
          <p:nvPr/>
        </p:nvSpPr>
        <p:spPr>
          <a:xfrm>
            <a:off x="9400707" y="3648120"/>
            <a:ext cx="49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열 합계를 사용해 각 열들을 정규화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8F6C192-4BBC-276F-1926-657E07D13F16}"/>
              </a:ext>
            </a:extLst>
          </p:cNvPr>
          <p:cNvSpPr/>
          <p:nvPr/>
        </p:nvSpPr>
        <p:spPr>
          <a:xfrm rot="16200000">
            <a:off x="7677917" y="4334354"/>
            <a:ext cx="1049483" cy="1618289"/>
          </a:xfrm>
          <a:prstGeom prst="downArrow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정규화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52B7D-F374-B9B6-7AC9-C4C56D469726}"/>
              </a:ext>
            </a:extLst>
          </p:cNvPr>
          <p:cNvSpPr/>
          <p:nvPr/>
        </p:nvSpPr>
        <p:spPr>
          <a:xfrm>
            <a:off x="16431491" y="4022192"/>
            <a:ext cx="1064324" cy="24034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2F483-4114-BF37-16D7-A5FD0D62311C}"/>
              </a:ext>
            </a:extLst>
          </p:cNvPr>
          <p:cNvSpPr txBox="1"/>
          <p:nvPr/>
        </p:nvSpPr>
        <p:spPr>
          <a:xfrm>
            <a:off x="12554393" y="6762102"/>
            <a:ext cx="4941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정규화 후 행들의 합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상대적 중요도 </a:t>
            </a:r>
            <a:r>
              <a:rPr lang="en-US" altLang="ko-KR" sz="2000" dirty="0"/>
              <a:t>(</a:t>
            </a:r>
            <a:r>
              <a:rPr lang="ko-KR" altLang="en-US" sz="2000" dirty="0"/>
              <a:t>우선 순위</a:t>
            </a:r>
            <a:r>
              <a:rPr lang="en-US" altLang="ko-KR" sz="2000" dirty="0"/>
              <a:t>) -&gt; </a:t>
            </a:r>
            <a:r>
              <a:rPr lang="ko-KR" altLang="en-US" sz="2000" dirty="0"/>
              <a:t>높을수록 중요</a:t>
            </a:r>
          </a:p>
        </p:txBody>
      </p:sp>
    </p:spTree>
    <p:extLst>
      <p:ext uri="{BB962C8B-B14F-4D97-AF65-F5344CB8AC3E}">
        <p14:creationId xmlns:p14="http://schemas.microsoft.com/office/powerpoint/2010/main" val="316248324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661</Words>
  <Application>Microsoft Office PowerPoint</Application>
  <PresentationFormat>사용자 지정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a고딕13</vt:lpstr>
      <vt:lpstr>HY헤드라인M</vt:lpstr>
      <vt:lpstr>맑은 고딕</vt:lpstr>
      <vt:lpstr>아리따-돋움(TTF)-Bold</vt:lpstr>
      <vt:lpstr>아리따-돋움(TTF)-SemiBold</vt:lpstr>
      <vt:lpstr>Arial</vt:lpstr>
      <vt:lpstr>Wingdings</vt:lpstr>
      <vt:lpstr>디자인 사용자 지정</vt:lpstr>
      <vt:lpstr>AHP (Analytic Hierarchy Process)</vt:lpstr>
      <vt:lpstr>PowerPoint 프레젠테이션</vt:lpstr>
      <vt:lpstr>Introduction</vt:lpstr>
      <vt:lpstr>Introduction</vt:lpstr>
      <vt:lpstr>Introduction</vt:lpstr>
      <vt:lpstr>What’s AHP</vt:lpstr>
      <vt:lpstr>What’s AHP</vt:lpstr>
      <vt:lpstr>What’s AHP</vt:lpstr>
      <vt:lpstr>What’s AHP</vt:lpstr>
      <vt:lpstr>What’s AHP</vt:lpstr>
      <vt:lpstr>What’s AHP</vt:lpstr>
      <vt:lpstr>Example/Practice of AHP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6</cp:revision>
  <dcterms:created xsi:type="dcterms:W3CDTF">2023-03-13T08:39:24Z</dcterms:created>
  <dcterms:modified xsi:type="dcterms:W3CDTF">2023-10-15T12:53:24Z</dcterms:modified>
</cp:coreProperties>
</file>