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94" r:id="rId7"/>
    <p:sldId id="289" r:id="rId8"/>
    <p:sldId id="291" r:id="rId9"/>
    <p:sldId id="290" r:id="rId10"/>
    <p:sldId id="292" r:id="rId11"/>
    <p:sldId id="295" r:id="rId12"/>
    <p:sldId id="296" r:id="rId13"/>
    <p:sldId id="297" r:id="rId14"/>
    <p:sldId id="306" r:id="rId15"/>
    <p:sldId id="301" r:id="rId16"/>
    <p:sldId id="302" r:id="rId17"/>
    <p:sldId id="303" r:id="rId18"/>
    <p:sldId id="304" r:id="rId19"/>
    <p:sldId id="28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A6520-2B64-4D92-BDE4-1D1A4D43037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CAA9CC-46DE-4BA9-A738-94DC5869425B}">
      <dgm:prSet/>
      <dgm:spPr/>
      <dgm:t>
        <a:bodyPr/>
        <a:lstStyle/>
        <a:p>
          <a:r>
            <a:rPr lang="en-ID"/>
            <a:t>ImageView adalah komponen android yang tugasnya untuk menampilkan gambar.</a:t>
          </a:r>
          <a:endParaRPr lang="en-US"/>
        </a:p>
      </dgm:t>
    </dgm:pt>
    <dgm:pt modelId="{4C365E20-AE03-4248-8303-8B4BA510568D}" type="parTrans" cxnId="{143FC398-1F6C-47F9-A0AB-B8C9B4B066C1}">
      <dgm:prSet/>
      <dgm:spPr/>
      <dgm:t>
        <a:bodyPr/>
        <a:lstStyle/>
        <a:p>
          <a:endParaRPr lang="en-US"/>
        </a:p>
      </dgm:t>
    </dgm:pt>
    <dgm:pt modelId="{BABDD019-8AAD-4437-9A4C-6F8D702A3837}" type="sibTrans" cxnId="{143FC398-1F6C-47F9-A0AB-B8C9B4B066C1}">
      <dgm:prSet/>
      <dgm:spPr/>
      <dgm:t>
        <a:bodyPr/>
        <a:lstStyle/>
        <a:p>
          <a:endParaRPr lang="en-US"/>
        </a:p>
      </dgm:t>
    </dgm:pt>
    <dgm:pt modelId="{6848BA00-C5F6-463B-825A-3D3CF7E16580}">
      <dgm:prSet/>
      <dgm:spPr/>
      <dgm:t>
        <a:bodyPr/>
        <a:lstStyle/>
        <a:p>
          <a:r>
            <a:rPr lang="en-ID"/>
            <a:t>Gambar di komponen imageview bisa diambil dari Drawable file.</a:t>
          </a:r>
          <a:endParaRPr lang="en-US"/>
        </a:p>
      </dgm:t>
    </dgm:pt>
    <dgm:pt modelId="{EE2A0BB7-1D9C-4DF8-8E1C-BD0148FB246C}" type="parTrans" cxnId="{79865177-B82F-42C4-B91C-E4FBDC9A0353}">
      <dgm:prSet/>
      <dgm:spPr/>
      <dgm:t>
        <a:bodyPr/>
        <a:lstStyle/>
        <a:p>
          <a:endParaRPr lang="en-US"/>
        </a:p>
      </dgm:t>
    </dgm:pt>
    <dgm:pt modelId="{3D4A6150-3C71-47DA-8AB6-275330564DC9}" type="sibTrans" cxnId="{79865177-B82F-42C4-B91C-E4FBDC9A0353}">
      <dgm:prSet/>
      <dgm:spPr/>
      <dgm:t>
        <a:bodyPr/>
        <a:lstStyle/>
        <a:p>
          <a:endParaRPr lang="en-US"/>
        </a:p>
      </dgm:t>
    </dgm:pt>
    <dgm:pt modelId="{814B0F24-1F4C-455F-944D-2C0BC17363A0}" type="pres">
      <dgm:prSet presAssocID="{2E5A6520-2B64-4D92-BDE4-1D1A4D4303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AD001B-12D1-4643-8ECD-BAD68C18BE1B}" type="pres">
      <dgm:prSet presAssocID="{05CAA9CC-46DE-4BA9-A738-94DC5869425B}" presName="hierRoot1" presStyleCnt="0"/>
      <dgm:spPr/>
    </dgm:pt>
    <dgm:pt modelId="{C3DEF81F-1C24-47AE-80F3-8425233D06FE}" type="pres">
      <dgm:prSet presAssocID="{05CAA9CC-46DE-4BA9-A738-94DC5869425B}" presName="composite" presStyleCnt="0"/>
      <dgm:spPr/>
    </dgm:pt>
    <dgm:pt modelId="{F9F58DD9-A5CD-4E67-83A8-7D0458A3D5AA}" type="pres">
      <dgm:prSet presAssocID="{05CAA9CC-46DE-4BA9-A738-94DC5869425B}" presName="background" presStyleLbl="node0" presStyleIdx="0" presStyleCnt="2"/>
      <dgm:spPr/>
    </dgm:pt>
    <dgm:pt modelId="{B2F6EF7E-E95B-4F51-8E52-2D071EECAA56}" type="pres">
      <dgm:prSet presAssocID="{05CAA9CC-46DE-4BA9-A738-94DC5869425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29773F-0817-4130-9146-8A647AC41661}" type="pres">
      <dgm:prSet presAssocID="{05CAA9CC-46DE-4BA9-A738-94DC5869425B}" presName="hierChild2" presStyleCnt="0"/>
      <dgm:spPr/>
    </dgm:pt>
    <dgm:pt modelId="{890857FC-F2B4-41F4-84BB-23893F97654E}" type="pres">
      <dgm:prSet presAssocID="{6848BA00-C5F6-463B-825A-3D3CF7E16580}" presName="hierRoot1" presStyleCnt="0"/>
      <dgm:spPr/>
    </dgm:pt>
    <dgm:pt modelId="{30D7B9FF-D135-4BCB-9D99-EEC689C91A54}" type="pres">
      <dgm:prSet presAssocID="{6848BA00-C5F6-463B-825A-3D3CF7E16580}" presName="composite" presStyleCnt="0"/>
      <dgm:spPr/>
    </dgm:pt>
    <dgm:pt modelId="{CFD4831C-F527-4223-A8E9-36F96B425C17}" type="pres">
      <dgm:prSet presAssocID="{6848BA00-C5F6-463B-825A-3D3CF7E16580}" presName="background" presStyleLbl="node0" presStyleIdx="1" presStyleCnt="2"/>
      <dgm:spPr/>
    </dgm:pt>
    <dgm:pt modelId="{62C7B98A-623F-4BFD-A385-5830ECC6178C}" type="pres">
      <dgm:prSet presAssocID="{6848BA00-C5F6-463B-825A-3D3CF7E1658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D9BC0-4071-4F5B-8610-D69B90CF2322}" type="pres">
      <dgm:prSet presAssocID="{6848BA00-C5F6-463B-825A-3D3CF7E16580}" presName="hierChild2" presStyleCnt="0"/>
      <dgm:spPr/>
    </dgm:pt>
  </dgm:ptLst>
  <dgm:cxnLst>
    <dgm:cxn modelId="{2B31051E-36CC-4C81-B3E7-AFFCB3473E05}" type="presOf" srcId="{6848BA00-C5F6-463B-825A-3D3CF7E16580}" destId="{62C7B98A-623F-4BFD-A385-5830ECC6178C}" srcOrd="0" destOrd="0" presId="urn:microsoft.com/office/officeart/2005/8/layout/hierarchy1"/>
    <dgm:cxn modelId="{238549CF-A9F5-4C32-90D6-7E371B19B006}" type="presOf" srcId="{05CAA9CC-46DE-4BA9-A738-94DC5869425B}" destId="{B2F6EF7E-E95B-4F51-8E52-2D071EECAA56}" srcOrd="0" destOrd="0" presId="urn:microsoft.com/office/officeart/2005/8/layout/hierarchy1"/>
    <dgm:cxn modelId="{A53B2C9E-17FF-40C8-BA5E-DE9E65C05512}" type="presOf" srcId="{2E5A6520-2B64-4D92-BDE4-1D1A4D430372}" destId="{814B0F24-1F4C-455F-944D-2C0BC17363A0}" srcOrd="0" destOrd="0" presId="urn:microsoft.com/office/officeart/2005/8/layout/hierarchy1"/>
    <dgm:cxn modelId="{143FC398-1F6C-47F9-A0AB-B8C9B4B066C1}" srcId="{2E5A6520-2B64-4D92-BDE4-1D1A4D430372}" destId="{05CAA9CC-46DE-4BA9-A738-94DC5869425B}" srcOrd="0" destOrd="0" parTransId="{4C365E20-AE03-4248-8303-8B4BA510568D}" sibTransId="{BABDD019-8AAD-4437-9A4C-6F8D702A3837}"/>
    <dgm:cxn modelId="{79865177-B82F-42C4-B91C-E4FBDC9A0353}" srcId="{2E5A6520-2B64-4D92-BDE4-1D1A4D430372}" destId="{6848BA00-C5F6-463B-825A-3D3CF7E16580}" srcOrd="1" destOrd="0" parTransId="{EE2A0BB7-1D9C-4DF8-8E1C-BD0148FB246C}" sibTransId="{3D4A6150-3C71-47DA-8AB6-275330564DC9}"/>
    <dgm:cxn modelId="{CC126CE5-8DF9-4A18-95C3-ACCF9751FDF1}" type="presParOf" srcId="{814B0F24-1F4C-455F-944D-2C0BC17363A0}" destId="{ACAD001B-12D1-4643-8ECD-BAD68C18BE1B}" srcOrd="0" destOrd="0" presId="urn:microsoft.com/office/officeart/2005/8/layout/hierarchy1"/>
    <dgm:cxn modelId="{39A5053B-0AB4-4E48-BBC6-A48F1A07E681}" type="presParOf" srcId="{ACAD001B-12D1-4643-8ECD-BAD68C18BE1B}" destId="{C3DEF81F-1C24-47AE-80F3-8425233D06FE}" srcOrd="0" destOrd="0" presId="urn:microsoft.com/office/officeart/2005/8/layout/hierarchy1"/>
    <dgm:cxn modelId="{A13F1CFE-865C-497C-BE3E-E366B0E502F5}" type="presParOf" srcId="{C3DEF81F-1C24-47AE-80F3-8425233D06FE}" destId="{F9F58DD9-A5CD-4E67-83A8-7D0458A3D5AA}" srcOrd="0" destOrd="0" presId="urn:microsoft.com/office/officeart/2005/8/layout/hierarchy1"/>
    <dgm:cxn modelId="{F605259A-FADA-4F4F-83E7-5FD4EF4F3555}" type="presParOf" srcId="{C3DEF81F-1C24-47AE-80F3-8425233D06FE}" destId="{B2F6EF7E-E95B-4F51-8E52-2D071EECAA56}" srcOrd="1" destOrd="0" presId="urn:microsoft.com/office/officeart/2005/8/layout/hierarchy1"/>
    <dgm:cxn modelId="{550DF7A1-933B-4D3B-8B70-5827D5635855}" type="presParOf" srcId="{ACAD001B-12D1-4643-8ECD-BAD68C18BE1B}" destId="{FF29773F-0817-4130-9146-8A647AC41661}" srcOrd="1" destOrd="0" presId="urn:microsoft.com/office/officeart/2005/8/layout/hierarchy1"/>
    <dgm:cxn modelId="{475D7A90-6CF2-4EA8-ABAE-E5AC6F56DBCD}" type="presParOf" srcId="{814B0F24-1F4C-455F-944D-2C0BC17363A0}" destId="{890857FC-F2B4-41F4-84BB-23893F97654E}" srcOrd="1" destOrd="0" presId="urn:microsoft.com/office/officeart/2005/8/layout/hierarchy1"/>
    <dgm:cxn modelId="{1EAB7807-FAC7-4CE1-B5F5-9E571A1E9830}" type="presParOf" srcId="{890857FC-F2B4-41F4-84BB-23893F97654E}" destId="{30D7B9FF-D135-4BCB-9D99-EEC689C91A54}" srcOrd="0" destOrd="0" presId="urn:microsoft.com/office/officeart/2005/8/layout/hierarchy1"/>
    <dgm:cxn modelId="{7A37BF5D-E354-459A-994C-AF88943BE7BA}" type="presParOf" srcId="{30D7B9FF-D135-4BCB-9D99-EEC689C91A54}" destId="{CFD4831C-F527-4223-A8E9-36F96B425C17}" srcOrd="0" destOrd="0" presId="urn:microsoft.com/office/officeart/2005/8/layout/hierarchy1"/>
    <dgm:cxn modelId="{69B4965A-D9C5-405F-8493-6C5ED281ADCC}" type="presParOf" srcId="{30D7B9FF-D135-4BCB-9D99-EEC689C91A54}" destId="{62C7B98A-623F-4BFD-A385-5830ECC6178C}" srcOrd="1" destOrd="0" presId="urn:microsoft.com/office/officeart/2005/8/layout/hierarchy1"/>
    <dgm:cxn modelId="{F704BC4E-3D7E-4606-BE0F-7D042A191B76}" type="presParOf" srcId="{890857FC-F2B4-41F4-84BB-23893F97654E}" destId="{98AD9BC0-4071-4F5B-8610-D69B90CF23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8DD9-A5CD-4E67-83A8-7D0458A3D5AA}">
      <dsp:nvSpPr>
        <dsp:cNvPr id="0" name=""/>
        <dsp:cNvSpPr/>
      </dsp:nvSpPr>
      <dsp:spPr>
        <a:xfrm>
          <a:off x="1193" y="131923"/>
          <a:ext cx="4190054" cy="2660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EF7E-E95B-4F51-8E52-2D071EECAA56}">
      <dsp:nvSpPr>
        <dsp:cNvPr id="0" name=""/>
        <dsp:cNvSpPr/>
      </dsp:nvSpPr>
      <dsp:spPr>
        <a:xfrm>
          <a:off x="466755" y="574206"/>
          <a:ext cx="4190054" cy="2660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400" kern="1200"/>
            <a:t>ImageView adalah komponen android yang tugasnya untuk menampilkan gambar.</a:t>
          </a:r>
          <a:endParaRPr lang="en-US" sz="3400" kern="1200"/>
        </a:p>
      </dsp:txBody>
      <dsp:txXfrm>
        <a:off x="544684" y="652135"/>
        <a:ext cx="4034196" cy="2504826"/>
      </dsp:txXfrm>
    </dsp:sp>
    <dsp:sp modelId="{CFD4831C-F527-4223-A8E9-36F96B425C17}">
      <dsp:nvSpPr>
        <dsp:cNvPr id="0" name=""/>
        <dsp:cNvSpPr/>
      </dsp:nvSpPr>
      <dsp:spPr>
        <a:xfrm>
          <a:off x="5122371" y="131923"/>
          <a:ext cx="4190054" cy="2660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C7B98A-623F-4BFD-A385-5830ECC6178C}">
      <dsp:nvSpPr>
        <dsp:cNvPr id="0" name=""/>
        <dsp:cNvSpPr/>
      </dsp:nvSpPr>
      <dsp:spPr>
        <a:xfrm>
          <a:off x="5587933" y="574206"/>
          <a:ext cx="4190054" cy="2660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400" kern="1200"/>
            <a:t>Gambar di komponen imageview bisa diambil dari Drawable file.</a:t>
          </a:r>
          <a:endParaRPr lang="en-US" sz="3400" kern="1200"/>
        </a:p>
      </dsp:txBody>
      <dsp:txXfrm>
        <a:off x="5665862" y="652135"/>
        <a:ext cx="4034196" cy="2504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ui/layout/linear?hl=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ui/layout/relative?hl=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500" dirty="0" err="1"/>
              <a:t>Pemrograman</a:t>
            </a:r>
            <a:r>
              <a:rPr lang="en-US" sz="5500" dirty="0"/>
              <a:t> </a:t>
            </a:r>
            <a:r>
              <a:rPr lang="en-US" sz="5500" dirty="0" err="1"/>
              <a:t>Perangkat</a:t>
            </a:r>
            <a:r>
              <a:rPr lang="en-US" sz="5500" dirty="0"/>
              <a:t>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140" y="6264556"/>
            <a:ext cx="4872318" cy="806675"/>
          </a:xfrm>
        </p:spPr>
        <p:txBody>
          <a:bodyPr/>
          <a:lstStyle/>
          <a:p>
            <a:r>
              <a:rPr lang="en-US" dirty="0"/>
              <a:t>Jumawal, </a:t>
            </a:r>
            <a:r>
              <a:rPr lang="en-US" dirty="0" err="1" smtClean="0"/>
              <a:t>M.Kom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BBA413-FE27-0DE9-2042-0D9356EC4B80}"/>
              </a:ext>
            </a:extLst>
          </p:cNvPr>
          <p:cNvSpPr txBox="1"/>
          <p:nvPr/>
        </p:nvSpPr>
        <p:spPr>
          <a:xfrm>
            <a:off x="1287556" y="37015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View &amp; </a:t>
            </a:r>
            <a:r>
              <a:rPr lang="en-ID" dirty="0" err="1"/>
              <a:t>ViewGrup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12ECD-B661-A7C9-5AB2-7171CD19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000" dirty="0"/>
              <a:t>Atribut sebuah view: </a:t>
            </a:r>
            <a:r>
              <a:rPr lang="en" sz="3000" b="1" i="1" dirty="0">
                <a:latin typeface="Montserrat"/>
                <a:ea typeface="Montserrat"/>
                <a:cs typeface="Montserrat"/>
                <a:sym typeface="Montserrat"/>
              </a:rPr>
              <a:t>gravity</a:t>
            </a:r>
            <a:endParaRPr lang="en-ID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5210A7-88F6-ED25-BD46-0926247E23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7231C-F451-0632-6F7B-D908F6471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F2940-5C76-7FE8-BB02-A8ADA843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Google Shape;182;p22">
            <a:extLst>
              <a:ext uri="{FF2B5EF4-FFF2-40B4-BE49-F238E27FC236}">
                <a16:creationId xmlns:a16="http://schemas.microsoft.com/office/drawing/2014/main" xmlns="" id="{F9D920CC-7959-331E-480D-91D32580CA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865" t="33992" r="19286" b="20153"/>
          <a:stretch/>
        </p:blipFill>
        <p:spPr>
          <a:xfrm>
            <a:off x="4239057" y="2626680"/>
            <a:ext cx="3471927" cy="284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6;p22">
            <a:extLst>
              <a:ext uri="{FF2B5EF4-FFF2-40B4-BE49-F238E27FC236}">
                <a16:creationId xmlns:a16="http://schemas.microsoft.com/office/drawing/2014/main" xmlns="" id="{4A55F17D-D2B1-256E-DB04-270729BE58DE}"/>
              </a:ext>
            </a:extLst>
          </p:cNvPr>
          <p:cNvSpPr txBox="1"/>
          <p:nvPr/>
        </p:nvSpPr>
        <p:spPr>
          <a:xfrm>
            <a:off x="1135150" y="1798012"/>
            <a:ext cx="3123591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80808"/>
                </a:solidFill>
                <a:highlight>
                  <a:srgbClr val="FFFFFF"/>
                </a:highlight>
              </a:rPr>
              <a:t>&lt;</a:t>
            </a:r>
            <a:r>
              <a:rPr lang="en" sz="1200" dirty="0">
                <a:solidFill>
                  <a:srgbClr val="0033B3"/>
                </a:solidFill>
                <a:highlight>
                  <a:srgbClr val="FFFFFF"/>
                </a:highlight>
              </a:rPr>
              <a:t>TextView</a:t>
            </a:r>
            <a:endParaRPr sz="1200" dirty="0">
              <a:solidFill>
                <a:srgbClr val="0033B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33B3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:id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="@+id/jumlah_klik"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D5A6BD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D5A6BD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D5A6BD"/>
                </a:highlight>
              </a:rPr>
              <a:t>:layout_width</a:t>
            </a:r>
            <a:r>
              <a:rPr lang="en" sz="1200" dirty="0">
                <a:solidFill>
                  <a:srgbClr val="067D17"/>
                </a:solidFill>
                <a:highlight>
                  <a:srgbClr val="D5A6BD"/>
                </a:highlight>
              </a:rPr>
              <a:t>="match_parent"</a:t>
            </a:r>
            <a:endParaRPr sz="1200" dirty="0">
              <a:solidFill>
                <a:srgbClr val="067D17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:layout_height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="wrap_content"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:textSize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="47sp"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:layout_margin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="16dp"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:padding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="16dp"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D5A6BD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D5A6BD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D5A6BD"/>
                </a:highlight>
              </a:rPr>
              <a:t>:gravity</a:t>
            </a:r>
            <a:r>
              <a:rPr lang="en" sz="1200" dirty="0">
                <a:solidFill>
                  <a:srgbClr val="067D17"/>
                </a:solidFill>
                <a:highlight>
                  <a:srgbClr val="D5A6BD"/>
                </a:highlight>
              </a:rPr>
              <a:t>="center"</a:t>
            </a:r>
            <a:endParaRPr sz="1200" dirty="0">
              <a:solidFill>
                <a:srgbClr val="067D17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:background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="#22ff22"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71094"/>
                </a:solidFill>
                <a:highlight>
                  <a:srgbClr val="FFFFFF"/>
                </a:highlight>
              </a:rPr>
              <a:t>android</a:t>
            </a:r>
            <a:r>
              <a:rPr lang="en" sz="1200" dirty="0">
                <a:solidFill>
                  <a:srgbClr val="174AD4"/>
                </a:solidFill>
                <a:highlight>
                  <a:srgbClr val="FFFFFF"/>
                </a:highlight>
              </a:rPr>
              <a:t>:text</a:t>
            </a: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="0"</a:t>
            </a:r>
            <a:endParaRPr sz="1200" dirty="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67D17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080808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" name="Google Shape;187;p22">
            <a:extLst>
              <a:ext uri="{FF2B5EF4-FFF2-40B4-BE49-F238E27FC236}">
                <a16:creationId xmlns:a16="http://schemas.microsoft.com/office/drawing/2014/main" xmlns="" id="{6B6AE7C4-F345-7493-3454-C8FF8096C99A}"/>
              </a:ext>
            </a:extLst>
          </p:cNvPr>
          <p:cNvSpPr txBox="1">
            <a:spLocks/>
          </p:cNvSpPr>
          <p:nvPr/>
        </p:nvSpPr>
        <p:spPr>
          <a:xfrm>
            <a:off x="180466" y="3997681"/>
            <a:ext cx="4011051" cy="17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dirty="0" err="1"/>
              <a:t>Hilangkan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i="1" dirty="0" err="1"/>
              <a:t>layout_gravity</a:t>
            </a:r>
            <a:r>
              <a:rPr lang="en-ID" dirty="0"/>
              <a:t> pada view yang </a:t>
            </a:r>
            <a:r>
              <a:rPr lang="en-ID" dirty="0" err="1"/>
              <a:t>ada</a:t>
            </a:r>
            <a:endParaRPr lang="en-ID" dirty="0"/>
          </a:p>
          <a:p>
            <a:pPr>
              <a:spcBef>
                <a:spcPts val="1600"/>
              </a:spcBef>
            </a:pPr>
            <a:r>
              <a:rPr lang="en-ID" dirty="0" err="1"/>
              <a:t>Ganti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i="1" dirty="0" err="1"/>
              <a:t>layout_width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i="1" dirty="0" err="1"/>
              <a:t>match_parent</a:t>
            </a:r>
            <a:endParaRPr lang="en-ID" i="1" dirty="0"/>
          </a:p>
          <a:p>
            <a:pPr>
              <a:spcBef>
                <a:spcPts val="1600"/>
              </a:spcBef>
            </a:pP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i="1" dirty="0"/>
              <a:t>gravity</a:t>
            </a:r>
            <a:r>
              <a:rPr lang="en-ID" dirty="0"/>
              <a:t> dan </a:t>
            </a:r>
            <a:r>
              <a:rPr lang="en-ID" dirty="0" err="1"/>
              <a:t>beri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“</a:t>
            </a:r>
            <a:r>
              <a:rPr lang="en-ID" dirty="0" err="1"/>
              <a:t>center</a:t>
            </a:r>
            <a:r>
              <a:rPr lang="en-ID" dirty="0"/>
              <a:t>”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1000" dirty="0"/>
          </a:p>
        </p:txBody>
      </p:sp>
      <p:sp>
        <p:nvSpPr>
          <p:cNvPr id="13" name="Google Shape;188;p22">
            <a:extLst>
              <a:ext uri="{FF2B5EF4-FFF2-40B4-BE49-F238E27FC236}">
                <a16:creationId xmlns:a16="http://schemas.microsoft.com/office/drawing/2014/main" xmlns="" id="{D5EF113A-C3E0-ABAA-7C50-81A72DA75FE4}"/>
              </a:ext>
            </a:extLst>
          </p:cNvPr>
          <p:cNvSpPr txBox="1">
            <a:spLocks/>
          </p:cNvSpPr>
          <p:nvPr/>
        </p:nvSpPr>
        <p:spPr>
          <a:xfrm>
            <a:off x="8279109" y="2918949"/>
            <a:ext cx="3690004" cy="1317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i="1" dirty="0"/>
              <a:t>gravity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posisi</a:t>
            </a:r>
            <a:r>
              <a:rPr lang="en-ID" sz="1800" dirty="0"/>
              <a:t> content (</a:t>
            </a:r>
            <a:r>
              <a:rPr lang="en-ID" sz="1800" dirty="0" err="1"/>
              <a:t>isi</a:t>
            </a:r>
            <a:r>
              <a:rPr lang="en-ID" sz="1800" dirty="0"/>
              <a:t>) view </a:t>
            </a:r>
            <a:r>
              <a:rPr lang="en-ID" sz="1800" dirty="0" err="1"/>
              <a:t>relatif</a:t>
            </a:r>
            <a:r>
              <a:rPr lang="en-ID" sz="1800" dirty="0"/>
              <a:t> area </a:t>
            </a:r>
            <a:r>
              <a:rPr lang="en-ID" sz="1800" dirty="0" err="1"/>
              <a:t>kotak</a:t>
            </a:r>
            <a:r>
              <a:rPr lang="en-ID" sz="1800" dirty="0"/>
              <a:t> </a:t>
            </a:r>
            <a:r>
              <a:rPr lang="en-ID" sz="1800" dirty="0" err="1"/>
              <a:t>milik</a:t>
            </a:r>
            <a:r>
              <a:rPr lang="en-ID" sz="1800" dirty="0"/>
              <a:t> view </a:t>
            </a:r>
            <a:r>
              <a:rPr lang="en-ID" sz="1800" dirty="0" err="1"/>
              <a:t>bersangkutan</a:t>
            </a:r>
            <a:r>
              <a:rPr lang="en-ID" sz="1800" dirty="0"/>
              <a:t>.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ID" sz="1800" dirty="0" err="1"/>
              <a:t>Pilihan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yang </a:t>
            </a:r>
            <a:r>
              <a:rPr lang="en-ID" sz="1800" dirty="0" err="1"/>
              <a:t>mungkin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pilihan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layout_gravity</a:t>
            </a:r>
            <a:endParaRPr lang="en-ID" sz="1800" dirty="0"/>
          </a:p>
        </p:txBody>
      </p:sp>
      <p:sp>
        <p:nvSpPr>
          <p:cNvPr id="14" name="Google Shape;189;p22">
            <a:extLst>
              <a:ext uri="{FF2B5EF4-FFF2-40B4-BE49-F238E27FC236}">
                <a16:creationId xmlns:a16="http://schemas.microsoft.com/office/drawing/2014/main" xmlns="" id="{EFD56D85-F507-E17F-6BCB-AD0F3990642F}"/>
              </a:ext>
            </a:extLst>
          </p:cNvPr>
          <p:cNvSpPr txBox="1">
            <a:spLocks/>
          </p:cNvSpPr>
          <p:nvPr/>
        </p:nvSpPr>
        <p:spPr>
          <a:xfrm>
            <a:off x="4845733" y="5619800"/>
            <a:ext cx="2268600" cy="68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1600"/>
              </a:spcAft>
            </a:pPr>
            <a:r>
              <a:rPr lang="en-ID" sz="1000" dirty="0"/>
              <a:t>Content (</a:t>
            </a:r>
            <a:r>
              <a:rPr lang="en-ID" sz="1000" dirty="0" err="1"/>
              <a:t>isi</a:t>
            </a:r>
            <a:r>
              <a:rPr lang="en-ID" sz="1000" dirty="0"/>
              <a:t>) </a:t>
            </a:r>
            <a:r>
              <a:rPr lang="en-ID" sz="1000" dirty="0" err="1"/>
              <a:t>dari</a:t>
            </a:r>
            <a:r>
              <a:rPr lang="en-ID" sz="1000" dirty="0"/>
              <a:t> View </a:t>
            </a:r>
            <a:r>
              <a:rPr lang="en-ID" sz="1000" dirty="0" err="1"/>
              <a:t>diposisikan</a:t>
            </a:r>
            <a:r>
              <a:rPr lang="en-ID" sz="1000" dirty="0"/>
              <a:t> di </a:t>
            </a:r>
            <a:r>
              <a:rPr lang="en-ID" sz="1000" dirty="0" err="1"/>
              <a:t>tengah-tengah</a:t>
            </a:r>
            <a:r>
              <a:rPr lang="en-ID" sz="1000" dirty="0"/>
              <a:t> </a:t>
            </a:r>
            <a:r>
              <a:rPr lang="en-ID" sz="1000" dirty="0" err="1"/>
              <a:t>kotak</a:t>
            </a:r>
            <a:r>
              <a:rPr lang="en-ID" sz="1000" dirty="0"/>
              <a:t> yang </a:t>
            </a:r>
            <a:r>
              <a:rPr lang="en-ID" sz="1000" dirty="0" err="1"/>
              <a:t>menjadi</a:t>
            </a:r>
            <a:r>
              <a:rPr lang="en-ID" sz="1000" dirty="0"/>
              <a:t> batas view, </a:t>
            </a:r>
            <a:r>
              <a:rPr lang="en-ID" sz="1000" dirty="0" err="1"/>
              <a:t>sesuai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gravity “</a:t>
            </a:r>
            <a:r>
              <a:rPr lang="en-ID" sz="1000" dirty="0" err="1"/>
              <a:t>center</a:t>
            </a:r>
            <a:r>
              <a:rPr lang="en-ID" sz="1000" dirty="0"/>
              <a:t>” yang </a:t>
            </a:r>
            <a:r>
              <a:rPr lang="en-ID" sz="1000" dirty="0" err="1"/>
              <a:t>diberikan</a:t>
            </a:r>
            <a:endParaRPr lang="en-ID" sz="1000" dirty="0"/>
          </a:p>
        </p:txBody>
      </p:sp>
      <p:cxnSp>
        <p:nvCxnSpPr>
          <p:cNvPr id="15" name="Google Shape;190;p22">
            <a:extLst>
              <a:ext uri="{FF2B5EF4-FFF2-40B4-BE49-F238E27FC236}">
                <a16:creationId xmlns:a16="http://schemas.microsoft.com/office/drawing/2014/main" xmlns="" id="{4FEE7F5F-C141-BB90-A65D-CEC84139E113}"/>
              </a:ext>
            </a:extLst>
          </p:cNvPr>
          <p:cNvCxnSpPr>
            <a:cxnSpLocks/>
          </p:cNvCxnSpPr>
          <p:nvPr/>
        </p:nvCxnSpPr>
        <p:spPr>
          <a:xfrm>
            <a:off x="5336275" y="3997681"/>
            <a:ext cx="518615" cy="162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91;p22">
            <a:extLst>
              <a:ext uri="{FF2B5EF4-FFF2-40B4-BE49-F238E27FC236}">
                <a16:creationId xmlns:a16="http://schemas.microsoft.com/office/drawing/2014/main" xmlns="" id="{3131BC4E-8B5C-C5F7-A2C2-E4F608CF3B6C}"/>
              </a:ext>
            </a:extLst>
          </p:cNvPr>
          <p:cNvCxnSpPr>
            <a:cxnSpLocks/>
          </p:cNvCxnSpPr>
          <p:nvPr/>
        </p:nvCxnSpPr>
        <p:spPr>
          <a:xfrm flipV="1">
            <a:off x="5682583" y="2337880"/>
            <a:ext cx="1195889" cy="15127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92;p22">
            <a:extLst>
              <a:ext uri="{FF2B5EF4-FFF2-40B4-BE49-F238E27FC236}">
                <a16:creationId xmlns:a16="http://schemas.microsoft.com/office/drawing/2014/main" xmlns="" id="{84592759-3E20-0928-96EE-BBC4B9B7F1AB}"/>
              </a:ext>
            </a:extLst>
          </p:cNvPr>
          <p:cNvSpPr txBox="1">
            <a:spLocks/>
          </p:cNvSpPr>
          <p:nvPr/>
        </p:nvSpPr>
        <p:spPr>
          <a:xfrm>
            <a:off x="6471283" y="1888480"/>
            <a:ext cx="2268600" cy="44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1000" dirty="0"/>
              <a:t>Lebar View </a:t>
            </a:r>
            <a:r>
              <a:rPr lang="en-US" sz="1000" dirty="0" err="1"/>
              <a:t>mengikuti</a:t>
            </a:r>
            <a:r>
              <a:rPr lang="en-US" sz="1000" dirty="0"/>
              <a:t> parent layout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match_parent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617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3B364-B77F-3E73-1B5F-ACCBB6B9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10662"/>
            <a:ext cx="9779183" cy="1325563"/>
          </a:xfrm>
        </p:spPr>
        <p:txBody>
          <a:bodyPr anchor="b">
            <a:normAutofit/>
          </a:bodyPr>
          <a:lstStyle/>
          <a:p>
            <a:r>
              <a:rPr lang="en-ID" dirty="0" err="1"/>
              <a:t>ImageView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42FA8-D213-C0AC-3DDB-1A733FEA9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8A72B0-AD93-498D-AA46-ADDB2D23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286BF5-2D4E-5756-2999-44BCDEE5F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E3C5B9E2-1383-55F5-AF19-EB8506734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3047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6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7DE2A-1F1F-9484-5D54-9134E56E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92" y="406416"/>
            <a:ext cx="4945356" cy="910206"/>
          </a:xfrm>
        </p:spPr>
        <p:txBody>
          <a:bodyPr/>
          <a:lstStyle/>
          <a:p>
            <a:pPr algn="ctr"/>
            <a:r>
              <a:rPr lang="en-ID" sz="3000" dirty="0" err="1"/>
              <a:t>ViewGroup</a:t>
            </a:r>
            <a:r>
              <a:rPr lang="en-ID" sz="3000" dirty="0"/>
              <a:t/>
            </a:r>
            <a:br>
              <a:rPr lang="en-ID" sz="3000" dirty="0"/>
            </a:br>
            <a:endParaRPr lang="en-ID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4F69B-9045-A5DE-C53D-9BC4F2F8FE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D9A10-ACAA-64DC-BDF6-5BFE1FE89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D4E73-2768-C865-663C-D68FAFD9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Google Shape;197;p23">
            <a:extLst>
              <a:ext uri="{FF2B5EF4-FFF2-40B4-BE49-F238E27FC236}">
                <a16:creationId xmlns:a16="http://schemas.microsoft.com/office/drawing/2014/main" xmlns="" id="{65ED5CE8-A3D5-4BF4-2527-3DED777B5396}"/>
              </a:ext>
            </a:extLst>
          </p:cNvPr>
          <p:cNvSpPr/>
          <p:nvPr/>
        </p:nvSpPr>
        <p:spPr>
          <a:xfrm>
            <a:off x="4666348" y="1519891"/>
            <a:ext cx="5431200" cy="415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8;p23">
            <a:extLst>
              <a:ext uri="{FF2B5EF4-FFF2-40B4-BE49-F238E27FC236}">
                <a16:creationId xmlns:a16="http://schemas.microsoft.com/office/drawing/2014/main" xmlns="" id="{CACAC965-D55B-6315-EFE6-F7F4F4E3AEC8}"/>
              </a:ext>
            </a:extLst>
          </p:cNvPr>
          <p:cNvSpPr txBox="1"/>
          <p:nvPr/>
        </p:nvSpPr>
        <p:spPr>
          <a:xfrm>
            <a:off x="5063623" y="2798016"/>
            <a:ext cx="1520400" cy="59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2;p23">
            <a:extLst>
              <a:ext uri="{FF2B5EF4-FFF2-40B4-BE49-F238E27FC236}">
                <a16:creationId xmlns:a16="http://schemas.microsoft.com/office/drawing/2014/main" xmlns="" id="{B21AC0FC-26B1-ED40-D314-993EDB46D516}"/>
              </a:ext>
            </a:extLst>
          </p:cNvPr>
          <p:cNvSpPr txBox="1"/>
          <p:nvPr/>
        </p:nvSpPr>
        <p:spPr>
          <a:xfrm>
            <a:off x="1023582" y="1673116"/>
            <a:ext cx="3429041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</a:rPr>
              <a:t>ViewGroup</a:t>
            </a:r>
            <a:r>
              <a:rPr lang="en" sz="1200" dirty="0">
                <a:solidFill>
                  <a:schemeClr val="dk2"/>
                </a:solidFill>
              </a:rPr>
              <a:t> merupakan sebuah view khusus yang dapat menampung view lainnya.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ViewGroup digunakan untuk menentukan tata letak view yang ada di dalamnya.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1" name="Google Shape;203;p23">
            <a:extLst>
              <a:ext uri="{FF2B5EF4-FFF2-40B4-BE49-F238E27FC236}">
                <a16:creationId xmlns:a16="http://schemas.microsoft.com/office/drawing/2014/main" xmlns="" id="{D079AF4E-A1E0-E463-2CCB-7D24627716A0}"/>
              </a:ext>
            </a:extLst>
          </p:cNvPr>
          <p:cNvSpPr txBox="1"/>
          <p:nvPr/>
        </p:nvSpPr>
        <p:spPr>
          <a:xfrm>
            <a:off x="1022256" y="2841616"/>
            <a:ext cx="3231042" cy="334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Contoh beberapa jenis </a:t>
            </a:r>
            <a:r>
              <a:rPr lang="en" sz="1200" i="1" dirty="0">
                <a:solidFill>
                  <a:schemeClr val="dk2"/>
                </a:solidFill>
              </a:rPr>
              <a:t>ViewGroup</a:t>
            </a:r>
            <a:r>
              <a:rPr lang="en" sz="1200" dirty="0">
                <a:solidFill>
                  <a:schemeClr val="dk2"/>
                </a:solidFill>
              </a:rPr>
              <a:t> yang sering digunakan:  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200" b="1" i="1" dirty="0">
                <a:solidFill>
                  <a:schemeClr val="dk2"/>
                </a:solidFill>
              </a:rPr>
              <a:t>LinearLayout</a:t>
            </a:r>
            <a:r>
              <a:rPr lang="en" sz="1200" dirty="0">
                <a:solidFill>
                  <a:schemeClr val="dk2"/>
                </a:solidFill>
              </a:rPr>
              <a:t>, untuk mengatur view secara linear horizontal/vertikal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200" b="1" i="1" dirty="0">
                <a:solidFill>
                  <a:schemeClr val="dk2"/>
                </a:solidFill>
              </a:rPr>
              <a:t>RelativeLayout</a:t>
            </a:r>
            <a:r>
              <a:rPr lang="en" sz="1200" dirty="0">
                <a:solidFill>
                  <a:schemeClr val="dk2"/>
                </a:solidFill>
              </a:rPr>
              <a:t>, untuk mengatur view relatif terhadap view lainnya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200" b="1" i="1" dirty="0">
                <a:solidFill>
                  <a:schemeClr val="dk2"/>
                </a:solidFill>
              </a:rPr>
              <a:t>FrameLayout</a:t>
            </a:r>
            <a:r>
              <a:rPr lang="en" sz="1200" dirty="0">
                <a:solidFill>
                  <a:schemeClr val="dk2"/>
                </a:solidFill>
              </a:rPr>
              <a:t>, untuk mengatur view dalam tumpukan (stack)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200" b="1" i="1" dirty="0">
                <a:solidFill>
                  <a:schemeClr val="dk2"/>
                </a:solidFill>
              </a:rPr>
              <a:t>ScrollView</a:t>
            </a:r>
            <a:r>
              <a:rPr lang="en" sz="1200" dirty="0">
                <a:solidFill>
                  <a:schemeClr val="dk2"/>
                </a:solidFill>
              </a:rPr>
              <a:t>, untuk mengatur view yang isinya dapat di-</a:t>
            </a:r>
            <a:r>
              <a:rPr lang="en" sz="1200" i="1" dirty="0">
                <a:solidFill>
                  <a:schemeClr val="dk2"/>
                </a:solidFill>
              </a:rPr>
              <a:t>scroll </a:t>
            </a:r>
            <a:r>
              <a:rPr lang="en" sz="1200" dirty="0">
                <a:solidFill>
                  <a:schemeClr val="dk2"/>
                </a:solidFill>
              </a:rPr>
              <a:t>bila tidak muat di dalam layar</a:t>
            </a:r>
            <a:endParaRPr sz="12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200" dirty="0">
                <a:solidFill>
                  <a:schemeClr val="dk2"/>
                </a:solidFill>
              </a:rPr>
              <a:t>dst...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12" name="Google Shape;204;p23">
            <a:extLst>
              <a:ext uri="{FF2B5EF4-FFF2-40B4-BE49-F238E27FC236}">
                <a16:creationId xmlns:a16="http://schemas.microsoft.com/office/drawing/2014/main" xmlns="" id="{64D06607-57EC-3F97-6ABC-BB65331D71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1426" y="1767791"/>
            <a:ext cx="1700488" cy="35373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5;p23">
            <a:extLst>
              <a:ext uri="{FF2B5EF4-FFF2-40B4-BE49-F238E27FC236}">
                <a16:creationId xmlns:a16="http://schemas.microsoft.com/office/drawing/2014/main" xmlns="" id="{05AF8C80-AD6A-35C8-4412-69B3A5BAC4C7}"/>
              </a:ext>
            </a:extLst>
          </p:cNvPr>
          <p:cNvSpPr txBox="1"/>
          <p:nvPr/>
        </p:nvSpPr>
        <p:spPr>
          <a:xfrm>
            <a:off x="7127273" y="5112866"/>
            <a:ext cx="2469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Ilustrasi tata letak view pada sebuah layar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Perhatikan blok dengan warna bersesuaian</a:t>
            </a:r>
            <a:endParaRPr sz="900"/>
          </a:p>
        </p:txBody>
      </p:sp>
      <p:sp>
        <p:nvSpPr>
          <p:cNvPr id="14" name="Google Shape;206;p23">
            <a:extLst>
              <a:ext uri="{FF2B5EF4-FFF2-40B4-BE49-F238E27FC236}">
                <a16:creationId xmlns:a16="http://schemas.microsoft.com/office/drawing/2014/main" xmlns="" id="{34237E5B-0C40-2D9A-0F16-813058B8933E}"/>
              </a:ext>
            </a:extLst>
          </p:cNvPr>
          <p:cNvSpPr txBox="1"/>
          <p:nvPr/>
        </p:nvSpPr>
        <p:spPr>
          <a:xfrm>
            <a:off x="5350848" y="2427591"/>
            <a:ext cx="945300" cy="267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7;p23">
            <a:extLst>
              <a:ext uri="{FF2B5EF4-FFF2-40B4-BE49-F238E27FC236}">
                <a16:creationId xmlns:a16="http://schemas.microsoft.com/office/drawing/2014/main" xmlns="" id="{4A2A592B-66BB-8250-0CFF-80425CBC2993}"/>
              </a:ext>
            </a:extLst>
          </p:cNvPr>
          <p:cNvSpPr txBox="1"/>
          <p:nvPr/>
        </p:nvSpPr>
        <p:spPr>
          <a:xfrm>
            <a:off x="5198448" y="2960991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8;p23">
            <a:extLst>
              <a:ext uri="{FF2B5EF4-FFF2-40B4-BE49-F238E27FC236}">
                <a16:creationId xmlns:a16="http://schemas.microsoft.com/office/drawing/2014/main" xmlns="" id="{CF79E567-FB43-B971-16D4-046DEDC969FD}"/>
              </a:ext>
            </a:extLst>
          </p:cNvPr>
          <p:cNvSpPr txBox="1"/>
          <p:nvPr/>
        </p:nvSpPr>
        <p:spPr>
          <a:xfrm>
            <a:off x="5655648" y="2960991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9;p23">
            <a:extLst>
              <a:ext uri="{FF2B5EF4-FFF2-40B4-BE49-F238E27FC236}">
                <a16:creationId xmlns:a16="http://schemas.microsoft.com/office/drawing/2014/main" xmlns="" id="{AC576323-9C89-BE17-C4D7-C18E7C7DCF53}"/>
              </a:ext>
            </a:extLst>
          </p:cNvPr>
          <p:cNvSpPr txBox="1"/>
          <p:nvPr/>
        </p:nvSpPr>
        <p:spPr>
          <a:xfrm>
            <a:off x="6112848" y="2960991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0;p23">
            <a:extLst>
              <a:ext uri="{FF2B5EF4-FFF2-40B4-BE49-F238E27FC236}">
                <a16:creationId xmlns:a16="http://schemas.microsoft.com/office/drawing/2014/main" xmlns="" id="{CB867B10-5C7F-492C-44E3-04D0AAB62E45}"/>
              </a:ext>
            </a:extLst>
          </p:cNvPr>
          <p:cNvSpPr/>
          <p:nvPr/>
        </p:nvSpPr>
        <p:spPr>
          <a:xfrm>
            <a:off x="7127273" y="2143066"/>
            <a:ext cx="945300" cy="26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ViewGroup 1 </a:t>
            </a:r>
            <a:endParaRPr sz="1000"/>
          </a:p>
        </p:txBody>
      </p:sp>
      <p:sp>
        <p:nvSpPr>
          <p:cNvPr id="19" name="Google Shape;211;p23">
            <a:extLst>
              <a:ext uri="{FF2B5EF4-FFF2-40B4-BE49-F238E27FC236}">
                <a16:creationId xmlns:a16="http://schemas.microsoft.com/office/drawing/2014/main" xmlns="" id="{BAC7450D-8F12-2989-F6FC-4DAC8AA16213}"/>
              </a:ext>
            </a:extLst>
          </p:cNvPr>
          <p:cNvSpPr/>
          <p:nvPr/>
        </p:nvSpPr>
        <p:spPr>
          <a:xfrm>
            <a:off x="7889273" y="2600266"/>
            <a:ext cx="945300" cy="267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1 </a:t>
            </a:r>
            <a:endParaRPr sz="1000"/>
          </a:p>
        </p:txBody>
      </p:sp>
      <p:sp>
        <p:nvSpPr>
          <p:cNvPr id="20" name="Google Shape;212;p23">
            <a:extLst>
              <a:ext uri="{FF2B5EF4-FFF2-40B4-BE49-F238E27FC236}">
                <a16:creationId xmlns:a16="http://schemas.microsoft.com/office/drawing/2014/main" xmlns="" id="{3A3110DE-5698-AAA0-8578-64BA452A1644}"/>
              </a:ext>
            </a:extLst>
          </p:cNvPr>
          <p:cNvSpPr/>
          <p:nvPr/>
        </p:nvSpPr>
        <p:spPr>
          <a:xfrm>
            <a:off x="7889273" y="2981266"/>
            <a:ext cx="945300" cy="267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ViewGroup 2 </a:t>
            </a:r>
            <a:endParaRPr sz="1000"/>
          </a:p>
        </p:txBody>
      </p:sp>
      <p:sp>
        <p:nvSpPr>
          <p:cNvPr id="21" name="Google Shape;213;p23">
            <a:extLst>
              <a:ext uri="{FF2B5EF4-FFF2-40B4-BE49-F238E27FC236}">
                <a16:creationId xmlns:a16="http://schemas.microsoft.com/office/drawing/2014/main" xmlns="" id="{A8BE0D6B-7BC6-CDD4-C16F-77B2863F6517}"/>
              </a:ext>
            </a:extLst>
          </p:cNvPr>
          <p:cNvSpPr/>
          <p:nvPr/>
        </p:nvSpPr>
        <p:spPr>
          <a:xfrm>
            <a:off x="8651273" y="3438466"/>
            <a:ext cx="9453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2 </a:t>
            </a:r>
            <a:endParaRPr sz="1000"/>
          </a:p>
        </p:txBody>
      </p:sp>
      <p:sp>
        <p:nvSpPr>
          <p:cNvPr id="22" name="Google Shape;214;p23">
            <a:extLst>
              <a:ext uri="{FF2B5EF4-FFF2-40B4-BE49-F238E27FC236}">
                <a16:creationId xmlns:a16="http://schemas.microsoft.com/office/drawing/2014/main" xmlns="" id="{EB2D4A2C-D42C-5CB0-4346-128CB7DB0E1C}"/>
              </a:ext>
            </a:extLst>
          </p:cNvPr>
          <p:cNvSpPr/>
          <p:nvPr/>
        </p:nvSpPr>
        <p:spPr>
          <a:xfrm>
            <a:off x="8651273" y="3819466"/>
            <a:ext cx="9453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3 </a:t>
            </a:r>
            <a:endParaRPr sz="1000"/>
          </a:p>
        </p:txBody>
      </p:sp>
      <p:sp>
        <p:nvSpPr>
          <p:cNvPr id="23" name="Google Shape;215;p23">
            <a:extLst>
              <a:ext uri="{FF2B5EF4-FFF2-40B4-BE49-F238E27FC236}">
                <a16:creationId xmlns:a16="http://schemas.microsoft.com/office/drawing/2014/main" xmlns="" id="{92695085-2E77-C2E0-56BA-0FEA385122C6}"/>
              </a:ext>
            </a:extLst>
          </p:cNvPr>
          <p:cNvSpPr/>
          <p:nvPr/>
        </p:nvSpPr>
        <p:spPr>
          <a:xfrm>
            <a:off x="8651273" y="4200466"/>
            <a:ext cx="9453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4 </a:t>
            </a:r>
            <a:endParaRPr sz="1000"/>
          </a:p>
        </p:txBody>
      </p:sp>
      <p:cxnSp>
        <p:nvCxnSpPr>
          <p:cNvPr id="24" name="Google Shape;216;p23">
            <a:extLst>
              <a:ext uri="{FF2B5EF4-FFF2-40B4-BE49-F238E27FC236}">
                <a16:creationId xmlns:a16="http://schemas.microsoft.com/office/drawing/2014/main" xmlns="" id="{CD80CAD3-A10E-044F-ACCC-4AE84F5345A0}"/>
              </a:ext>
            </a:extLst>
          </p:cNvPr>
          <p:cNvCxnSpPr>
            <a:stCxn id="18" idx="2"/>
            <a:endCxn id="20" idx="1"/>
          </p:cNvCxnSpPr>
          <p:nvPr/>
        </p:nvCxnSpPr>
        <p:spPr>
          <a:xfrm rot="-5400000" flipH="1">
            <a:off x="7392473" y="2618416"/>
            <a:ext cx="704400" cy="28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17;p23">
            <a:extLst>
              <a:ext uri="{FF2B5EF4-FFF2-40B4-BE49-F238E27FC236}">
                <a16:creationId xmlns:a16="http://schemas.microsoft.com/office/drawing/2014/main" xmlns="" id="{A75ABA47-9561-9F51-4C30-E7AB0831775D}"/>
              </a:ext>
            </a:extLst>
          </p:cNvPr>
          <p:cNvCxnSpPr>
            <a:stCxn id="19" idx="1"/>
          </p:cNvCxnSpPr>
          <p:nvPr/>
        </p:nvCxnSpPr>
        <p:spPr>
          <a:xfrm rot="10800000">
            <a:off x="7597673" y="2732716"/>
            <a:ext cx="291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18;p23">
            <a:extLst>
              <a:ext uri="{FF2B5EF4-FFF2-40B4-BE49-F238E27FC236}">
                <a16:creationId xmlns:a16="http://schemas.microsoft.com/office/drawing/2014/main" xmlns="" id="{09DAEC48-84E5-56AE-2D1D-E12F58A5FB6E}"/>
              </a:ext>
            </a:extLst>
          </p:cNvPr>
          <p:cNvCxnSpPr>
            <a:stCxn id="20" idx="2"/>
            <a:endCxn id="23" idx="1"/>
          </p:cNvCxnSpPr>
          <p:nvPr/>
        </p:nvCxnSpPr>
        <p:spPr>
          <a:xfrm rot="-5400000" flipH="1">
            <a:off x="7963973" y="3647116"/>
            <a:ext cx="1085400" cy="28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19;p23">
            <a:extLst>
              <a:ext uri="{FF2B5EF4-FFF2-40B4-BE49-F238E27FC236}">
                <a16:creationId xmlns:a16="http://schemas.microsoft.com/office/drawing/2014/main" xmlns="" id="{F7F69ED9-C94B-4C03-679B-64F948EADF13}"/>
              </a:ext>
            </a:extLst>
          </p:cNvPr>
          <p:cNvCxnSpPr/>
          <p:nvPr/>
        </p:nvCxnSpPr>
        <p:spPr>
          <a:xfrm rot="10800000">
            <a:off x="8359673" y="3951916"/>
            <a:ext cx="291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20;p23">
            <a:extLst>
              <a:ext uri="{FF2B5EF4-FFF2-40B4-BE49-F238E27FC236}">
                <a16:creationId xmlns:a16="http://schemas.microsoft.com/office/drawing/2014/main" xmlns="" id="{40D036B8-38F1-8F07-CEA4-C903F39706C3}"/>
              </a:ext>
            </a:extLst>
          </p:cNvPr>
          <p:cNvCxnSpPr/>
          <p:nvPr/>
        </p:nvCxnSpPr>
        <p:spPr>
          <a:xfrm rot="10800000">
            <a:off x="8359673" y="3570916"/>
            <a:ext cx="291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51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3873B-E0FC-6151-D8B7-687C4C10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15537"/>
          </a:xfrm>
        </p:spPr>
        <p:txBody>
          <a:bodyPr/>
          <a:lstStyle/>
          <a:p>
            <a:pPr algn="ctr"/>
            <a:r>
              <a:rPr lang="en" sz="3000" dirty="0"/>
              <a:t>ViewGroup: LinearLayout</a:t>
            </a:r>
            <a:endParaRPr lang="en-ID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1B51C7-ABA4-752F-8A7C-B6EF57EA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596677"/>
            <a:ext cx="4928507" cy="3876075"/>
          </a:xfrm>
        </p:spPr>
        <p:txBody>
          <a:bodyPr/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800" b="1" dirty="0" err="1">
                <a:solidFill>
                  <a:schemeClr val="dk2"/>
                </a:solidFill>
              </a:rPr>
              <a:t>LinearLayout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merupakan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viewgroup</a:t>
            </a:r>
            <a:r>
              <a:rPr lang="en-ID" sz="1800" dirty="0">
                <a:solidFill>
                  <a:schemeClr val="dk2"/>
                </a:solidFill>
              </a:rPr>
              <a:t> yang </a:t>
            </a:r>
            <a:r>
              <a:rPr lang="en-ID" sz="1800" dirty="0" err="1">
                <a:solidFill>
                  <a:schemeClr val="dk2"/>
                </a:solidFill>
              </a:rPr>
              <a:t>digunakan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untuk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menata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letak</a:t>
            </a:r>
            <a:r>
              <a:rPr lang="en-ID" sz="1800" dirty="0">
                <a:solidFill>
                  <a:schemeClr val="dk2"/>
                </a:solidFill>
              </a:rPr>
              <a:t> view </a:t>
            </a:r>
            <a:r>
              <a:rPr lang="en-ID" sz="1800" dirty="0" err="1">
                <a:solidFill>
                  <a:schemeClr val="dk2"/>
                </a:solidFill>
              </a:rPr>
              <a:t>dalam</a:t>
            </a:r>
            <a:r>
              <a:rPr lang="en-ID" sz="1800" dirty="0">
                <a:solidFill>
                  <a:schemeClr val="dk2"/>
                </a:solidFill>
              </a:rPr>
              <a:t> garis </a:t>
            </a:r>
            <a:r>
              <a:rPr lang="en-ID" sz="1800" dirty="0" err="1">
                <a:solidFill>
                  <a:schemeClr val="dk2"/>
                </a:solidFill>
              </a:rPr>
              <a:t>lurus</a:t>
            </a:r>
            <a:r>
              <a:rPr lang="en-ID" sz="1800" dirty="0">
                <a:solidFill>
                  <a:schemeClr val="dk2"/>
                </a:solidFill>
              </a:rPr>
              <a:t>, </a:t>
            </a:r>
            <a:r>
              <a:rPr lang="en-ID" sz="1800" dirty="0" err="1">
                <a:solidFill>
                  <a:schemeClr val="dk2"/>
                </a:solidFill>
              </a:rPr>
              <a:t>baik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secara</a:t>
            </a:r>
            <a:r>
              <a:rPr lang="en-ID" sz="1800" dirty="0">
                <a:solidFill>
                  <a:schemeClr val="dk2"/>
                </a:solidFill>
              </a:rPr>
              <a:t> horizontal </a:t>
            </a:r>
            <a:r>
              <a:rPr lang="en-ID" sz="1800" dirty="0" err="1">
                <a:solidFill>
                  <a:schemeClr val="dk2"/>
                </a:solidFill>
              </a:rPr>
              <a:t>ataupun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vertikal</a:t>
            </a:r>
            <a:r>
              <a:rPr lang="en-ID" sz="1800" dirty="0">
                <a:solidFill>
                  <a:schemeClr val="dk2"/>
                </a:solidFill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800" dirty="0">
                <a:solidFill>
                  <a:schemeClr val="dk2"/>
                </a:solidFill>
              </a:rPr>
              <a:t>Gambar di </a:t>
            </a:r>
            <a:r>
              <a:rPr lang="en-ID" sz="1800" dirty="0" err="1">
                <a:solidFill>
                  <a:schemeClr val="dk2"/>
                </a:solidFill>
              </a:rPr>
              <a:t>kanan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menunjukkan</a:t>
            </a:r>
            <a:r>
              <a:rPr lang="en-ID" sz="1800" dirty="0">
                <a:solidFill>
                  <a:schemeClr val="dk2"/>
                </a:solidFill>
              </a:rPr>
              <a:t> dua </a:t>
            </a:r>
            <a:r>
              <a:rPr lang="en-ID" sz="1800" dirty="0" err="1">
                <a:solidFill>
                  <a:schemeClr val="dk2"/>
                </a:solidFill>
              </a:rPr>
              <a:t>contoh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i="1" dirty="0" err="1">
                <a:solidFill>
                  <a:schemeClr val="dk2"/>
                </a:solidFill>
              </a:rPr>
              <a:t>LinearLayout</a:t>
            </a:r>
            <a:r>
              <a:rPr lang="en-ID" sz="1800" dirty="0">
                <a:solidFill>
                  <a:schemeClr val="dk2"/>
                </a:solidFill>
              </a:rPr>
              <a:t> (area </a:t>
            </a:r>
            <a:r>
              <a:rPr lang="en-ID" sz="1800" dirty="0" err="1">
                <a:solidFill>
                  <a:schemeClr val="dk2"/>
                </a:solidFill>
              </a:rPr>
              <a:t>biru</a:t>
            </a:r>
            <a:r>
              <a:rPr lang="en-ID" sz="1800" dirty="0">
                <a:solidFill>
                  <a:schemeClr val="dk2"/>
                </a:solidFill>
              </a:rPr>
              <a:t>)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child view A,B,C </a:t>
            </a:r>
            <a:r>
              <a:rPr lang="en-ID" sz="1800" dirty="0" err="1">
                <a:solidFill>
                  <a:schemeClr val="dk2"/>
                </a:solidFill>
              </a:rPr>
              <a:t>berwarna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kuning</a:t>
            </a:r>
            <a:r>
              <a:rPr lang="en-ID" sz="1800" dirty="0">
                <a:solidFill>
                  <a:schemeClr val="dk2"/>
                </a:solidFill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800" dirty="0">
                <a:solidFill>
                  <a:schemeClr val="dk2"/>
                </a:solidFill>
              </a:rPr>
              <a:t>Gambar </a:t>
            </a:r>
            <a:r>
              <a:rPr lang="en-ID" sz="1800" dirty="0" err="1">
                <a:solidFill>
                  <a:schemeClr val="dk2"/>
                </a:solidFill>
              </a:rPr>
              <a:t>pertama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orientasi</a:t>
            </a:r>
            <a:r>
              <a:rPr lang="en-ID" sz="1800" dirty="0">
                <a:solidFill>
                  <a:schemeClr val="dk2"/>
                </a:solidFill>
              </a:rPr>
              <a:t> horizontal </a:t>
            </a:r>
            <a:r>
              <a:rPr lang="en-ID" sz="1800" dirty="0" err="1">
                <a:solidFill>
                  <a:schemeClr val="dk2"/>
                </a:solidFill>
              </a:rPr>
              <a:t>sedangkan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gambar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kedua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orientasi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vertikal</a:t>
            </a:r>
            <a:r>
              <a:rPr lang="en-ID" sz="1800" dirty="0">
                <a:solidFill>
                  <a:schemeClr val="dk2"/>
                </a:solidFill>
              </a:rPr>
              <a:t>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800" dirty="0">
                <a:solidFill>
                  <a:schemeClr val="dk2"/>
                </a:solidFill>
              </a:rPr>
              <a:t>View </a:t>
            </a:r>
            <a:r>
              <a:rPr lang="en-ID" sz="1800" dirty="0" err="1">
                <a:solidFill>
                  <a:schemeClr val="dk2"/>
                </a:solidFill>
              </a:rPr>
              <a:t>diatur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dalam</a:t>
            </a:r>
            <a:r>
              <a:rPr lang="en-ID" sz="1800" dirty="0">
                <a:solidFill>
                  <a:schemeClr val="dk2"/>
                </a:solidFill>
              </a:rPr>
              <a:t> garis horizontal/</a:t>
            </a:r>
            <a:r>
              <a:rPr lang="en-ID" sz="1800" dirty="0" err="1">
                <a:solidFill>
                  <a:schemeClr val="dk2"/>
                </a:solidFill>
              </a:rPr>
              <a:t>vertikal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memberikan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nilai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atribut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i="1" dirty="0">
                <a:solidFill>
                  <a:schemeClr val="dk2"/>
                </a:solidFill>
              </a:rPr>
              <a:t>orientation</a:t>
            </a:r>
            <a:r>
              <a:rPr lang="en-ID" sz="1800" dirty="0">
                <a:solidFill>
                  <a:schemeClr val="dk2"/>
                </a:solidFill>
              </a:rPr>
              <a:t>.</a:t>
            </a:r>
          </a:p>
          <a:p>
            <a:endParaRPr lang="en-ID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B3FB01-451C-BA4E-C14D-E1A85D32EB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E9CF2C-648A-F71C-2427-63F87191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453A33-76BB-D1B3-2064-CA77805DA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3C9B2D-4E0C-524E-C967-95BD14484D8B}"/>
              </a:ext>
            </a:extLst>
          </p:cNvPr>
          <p:cNvSpPr txBox="1"/>
          <p:nvPr/>
        </p:nvSpPr>
        <p:spPr>
          <a:xfrm>
            <a:off x="991738" y="5769735"/>
            <a:ext cx="6093724" cy="28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200" i="1" dirty="0" err="1">
                <a:solidFill>
                  <a:schemeClr val="dk2"/>
                </a:solidFill>
              </a:rPr>
              <a:t>Lebih</a:t>
            </a:r>
            <a:r>
              <a:rPr lang="en-ID" sz="1200" i="1" dirty="0">
                <a:solidFill>
                  <a:schemeClr val="dk2"/>
                </a:solidFill>
              </a:rPr>
              <a:t> </a:t>
            </a:r>
            <a:r>
              <a:rPr lang="en-ID" sz="1200" i="1" dirty="0" err="1">
                <a:solidFill>
                  <a:schemeClr val="dk2"/>
                </a:solidFill>
              </a:rPr>
              <a:t>lanjut</a:t>
            </a:r>
            <a:r>
              <a:rPr lang="en-ID" sz="1200" i="1" dirty="0">
                <a:solidFill>
                  <a:schemeClr val="dk2"/>
                </a:solidFill>
              </a:rPr>
              <a:t> : </a:t>
            </a:r>
            <a:r>
              <a:rPr lang="en-ID" sz="1200" i="1" u="sng" dirty="0">
                <a:solidFill>
                  <a:schemeClr val="hlink"/>
                </a:solidFill>
                <a:hlinkClick r:id="rId2"/>
              </a:rPr>
              <a:t>https://developer.android.com/guide/topics/ui/layout/linear?hl=id</a:t>
            </a:r>
            <a:endParaRPr lang="en-ID" sz="1200" i="1" dirty="0">
              <a:solidFill>
                <a:schemeClr val="dk2"/>
              </a:solidFill>
            </a:endParaRPr>
          </a:p>
        </p:txBody>
      </p:sp>
      <p:pic>
        <p:nvPicPr>
          <p:cNvPr id="9" name="Google Shape;225;p24">
            <a:extLst>
              <a:ext uri="{FF2B5EF4-FFF2-40B4-BE49-F238E27FC236}">
                <a16:creationId xmlns:a16="http://schemas.microsoft.com/office/drawing/2014/main" xmlns="" id="{71D76067-6770-B13D-D0E1-23AA601F1E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693" y="1660307"/>
            <a:ext cx="1700488" cy="3537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26;p24">
            <a:extLst>
              <a:ext uri="{FF2B5EF4-FFF2-40B4-BE49-F238E27FC236}">
                <a16:creationId xmlns:a16="http://schemas.microsoft.com/office/drawing/2014/main" xmlns="" id="{BC947F3A-43C8-7B79-AB69-F12683EC846C}"/>
              </a:ext>
            </a:extLst>
          </p:cNvPr>
          <p:cNvSpPr txBox="1"/>
          <p:nvPr/>
        </p:nvSpPr>
        <p:spPr>
          <a:xfrm>
            <a:off x="6838090" y="2690532"/>
            <a:ext cx="1520400" cy="59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232;p24">
            <a:extLst>
              <a:ext uri="{FF2B5EF4-FFF2-40B4-BE49-F238E27FC236}">
                <a16:creationId xmlns:a16="http://schemas.microsoft.com/office/drawing/2014/main" xmlns="" id="{C844088E-80F6-F7DE-9BB4-DC65F19406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823" y="1660307"/>
            <a:ext cx="1700488" cy="35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233;p24">
            <a:extLst>
              <a:ext uri="{FF2B5EF4-FFF2-40B4-BE49-F238E27FC236}">
                <a16:creationId xmlns:a16="http://schemas.microsoft.com/office/drawing/2014/main" xmlns="" id="{43106668-7384-E929-E76F-2D736322BF0F}"/>
              </a:ext>
            </a:extLst>
          </p:cNvPr>
          <p:cNvGrpSpPr/>
          <p:nvPr/>
        </p:nvGrpSpPr>
        <p:grpSpPr>
          <a:xfrm>
            <a:off x="6939190" y="2853507"/>
            <a:ext cx="1318200" cy="267900"/>
            <a:chOff x="4625500" y="2200000"/>
            <a:chExt cx="1318200" cy="267900"/>
          </a:xfrm>
        </p:grpSpPr>
        <p:sp>
          <p:nvSpPr>
            <p:cNvPr id="13" name="Google Shape;234;p24">
              <a:extLst>
                <a:ext uri="{FF2B5EF4-FFF2-40B4-BE49-F238E27FC236}">
                  <a16:creationId xmlns:a16="http://schemas.microsoft.com/office/drawing/2014/main" xmlns="" id="{D58401FA-D793-544E-61A8-D9F3552C9B5D}"/>
                </a:ext>
              </a:extLst>
            </p:cNvPr>
            <p:cNvSpPr txBox="1"/>
            <p:nvPr/>
          </p:nvSpPr>
          <p:spPr>
            <a:xfrm>
              <a:off x="4625500" y="2200000"/>
              <a:ext cx="403800" cy="2679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A</a:t>
              </a:r>
              <a:endParaRPr sz="1000" b="1"/>
            </a:p>
          </p:txBody>
        </p:sp>
        <p:sp>
          <p:nvSpPr>
            <p:cNvPr id="14" name="Google Shape;235;p24">
              <a:extLst>
                <a:ext uri="{FF2B5EF4-FFF2-40B4-BE49-F238E27FC236}">
                  <a16:creationId xmlns:a16="http://schemas.microsoft.com/office/drawing/2014/main" xmlns="" id="{9EE6454A-CCB7-BAFD-82AC-69A5DC82D7A9}"/>
                </a:ext>
              </a:extLst>
            </p:cNvPr>
            <p:cNvSpPr txBox="1"/>
            <p:nvPr/>
          </p:nvSpPr>
          <p:spPr>
            <a:xfrm>
              <a:off x="5082700" y="2200000"/>
              <a:ext cx="403800" cy="2679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B</a:t>
              </a:r>
              <a:endParaRPr sz="1000" b="1"/>
            </a:p>
          </p:txBody>
        </p:sp>
        <p:sp>
          <p:nvSpPr>
            <p:cNvPr id="15" name="Google Shape;236;p24">
              <a:extLst>
                <a:ext uri="{FF2B5EF4-FFF2-40B4-BE49-F238E27FC236}">
                  <a16:creationId xmlns:a16="http://schemas.microsoft.com/office/drawing/2014/main" xmlns="" id="{5F3DF782-3BC1-D617-295F-77A4C7DD74A6}"/>
                </a:ext>
              </a:extLst>
            </p:cNvPr>
            <p:cNvSpPr txBox="1"/>
            <p:nvPr/>
          </p:nvSpPr>
          <p:spPr>
            <a:xfrm>
              <a:off x="5539900" y="2200000"/>
              <a:ext cx="403800" cy="2679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C</a:t>
              </a:r>
              <a:endParaRPr sz="1000" b="1"/>
            </a:p>
          </p:txBody>
        </p:sp>
      </p:grpSp>
      <p:sp>
        <p:nvSpPr>
          <p:cNvPr id="16" name="Google Shape;237;p24">
            <a:extLst>
              <a:ext uri="{FF2B5EF4-FFF2-40B4-BE49-F238E27FC236}">
                <a16:creationId xmlns:a16="http://schemas.microsoft.com/office/drawing/2014/main" xmlns="" id="{43A93394-7D31-1EF7-04CC-D75A2EA4D108}"/>
              </a:ext>
            </a:extLst>
          </p:cNvPr>
          <p:cNvSpPr txBox="1"/>
          <p:nvPr/>
        </p:nvSpPr>
        <p:spPr>
          <a:xfrm>
            <a:off x="9310337" y="2690532"/>
            <a:ext cx="991200" cy="1168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38;p24">
            <a:extLst>
              <a:ext uri="{FF2B5EF4-FFF2-40B4-BE49-F238E27FC236}">
                <a16:creationId xmlns:a16="http://schemas.microsoft.com/office/drawing/2014/main" xmlns="" id="{6E62EDF3-90E5-82F4-10AF-CDC66011BAF2}"/>
              </a:ext>
            </a:extLst>
          </p:cNvPr>
          <p:cNvSpPr txBox="1"/>
          <p:nvPr/>
        </p:nvSpPr>
        <p:spPr>
          <a:xfrm>
            <a:off x="9604037" y="3463107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</a:t>
            </a:r>
            <a:endParaRPr sz="1000" b="1"/>
          </a:p>
        </p:txBody>
      </p:sp>
      <p:sp>
        <p:nvSpPr>
          <p:cNvPr id="18" name="Google Shape;239;p24">
            <a:extLst>
              <a:ext uri="{FF2B5EF4-FFF2-40B4-BE49-F238E27FC236}">
                <a16:creationId xmlns:a16="http://schemas.microsoft.com/office/drawing/2014/main" xmlns="" id="{C0C77321-AFF0-F26D-FB75-6EAD76840FBA}"/>
              </a:ext>
            </a:extLst>
          </p:cNvPr>
          <p:cNvSpPr txBox="1"/>
          <p:nvPr/>
        </p:nvSpPr>
        <p:spPr>
          <a:xfrm>
            <a:off x="9604037" y="3158307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</a:t>
            </a:r>
            <a:endParaRPr sz="1000" b="1"/>
          </a:p>
        </p:txBody>
      </p:sp>
      <p:sp>
        <p:nvSpPr>
          <p:cNvPr id="19" name="Google Shape;240;p24">
            <a:extLst>
              <a:ext uri="{FF2B5EF4-FFF2-40B4-BE49-F238E27FC236}">
                <a16:creationId xmlns:a16="http://schemas.microsoft.com/office/drawing/2014/main" xmlns="" id="{FA681270-3A27-73F6-ED78-16FBF8963BC4}"/>
              </a:ext>
            </a:extLst>
          </p:cNvPr>
          <p:cNvSpPr txBox="1"/>
          <p:nvPr/>
        </p:nvSpPr>
        <p:spPr>
          <a:xfrm>
            <a:off x="9604037" y="2853507"/>
            <a:ext cx="403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354188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8CF1F-1CAE-F01E-FD3F-53B2E6AE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64399"/>
          </a:xfrm>
        </p:spPr>
        <p:txBody>
          <a:bodyPr/>
          <a:lstStyle/>
          <a:p>
            <a:pPr algn="ctr"/>
            <a:r>
              <a:rPr lang="en" sz="3000" dirty="0"/>
              <a:t>ViewGroup: RelativeLayout</a:t>
            </a:r>
            <a:endParaRPr lang="en-ID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D195B3-467F-F77C-2449-9E9341D9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388717"/>
            <a:ext cx="5274250" cy="3366815"/>
          </a:xfrm>
        </p:spPr>
        <p:txBody>
          <a:bodyPr/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700" b="1" dirty="0" err="1">
                <a:solidFill>
                  <a:schemeClr val="dk2"/>
                </a:solidFill>
              </a:rPr>
              <a:t>RelativeLayout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merupakan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viewgroup</a:t>
            </a:r>
            <a:r>
              <a:rPr lang="en-ID" sz="1700" dirty="0">
                <a:solidFill>
                  <a:schemeClr val="dk2"/>
                </a:solidFill>
              </a:rPr>
              <a:t> yang </a:t>
            </a:r>
            <a:r>
              <a:rPr lang="en-ID" sz="1700" dirty="0" err="1">
                <a:solidFill>
                  <a:schemeClr val="dk2"/>
                </a:solidFill>
              </a:rPr>
              <a:t>digunakan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untuk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menata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letak</a:t>
            </a:r>
            <a:r>
              <a:rPr lang="en-ID" sz="1700" dirty="0">
                <a:solidFill>
                  <a:schemeClr val="dk2"/>
                </a:solidFill>
              </a:rPr>
              <a:t> view </a:t>
            </a:r>
            <a:r>
              <a:rPr lang="en-ID" sz="1700" dirty="0" err="1">
                <a:solidFill>
                  <a:schemeClr val="dk2"/>
                </a:solidFill>
              </a:rPr>
              <a:t>dengan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menggunakan</a:t>
            </a:r>
            <a:r>
              <a:rPr lang="en-ID" sz="1700" dirty="0">
                <a:solidFill>
                  <a:schemeClr val="dk2"/>
                </a:solidFill>
              </a:rPr>
              <a:t> view lain </a:t>
            </a:r>
            <a:r>
              <a:rPr lang="en-ID" sz="1700" dirty="0" err="1">
                <a:solidFill>
                  <a:schemeClr val="dk2"/>
                </a:solidFill>
              </a:rPr>
              <a:t>sebagai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acuan</a:t>
            </a:r>
            <a:r>
              <a:rPr lang="en-ID" sz="1700" dirty="0">
                <a:solidFill>
                  <a:schemeClr val="dk2"/>
                </a:solidFill>
              </a:rPr>
              <a:t>, </a:t>
            </a:r>
            <a:r>
              <a:rPr lang="en-ID" sz="1700" dirty="0" err="1">
                <a:solidFill>
                  <a:schemeClr val="dk2"/>
                </a:solidFill>
              </a:rPr>
              <a:t>baik</a:t>
            </a:r>
            <a:r>
              <a:rPr lang="en-ID" sz="1700" dirty="0">
                <a:solidFill>
                  <a:schemeClr val="dk2"/>
                </a:solidFill>
              </a:rPr>
              <a:t> view di </a:t>
            </a:r>
            <a:r>
              <a:rPr lang="en-ID" sz="1700" dirty="0" err="1">
                <a:solidFill>
                  <a:schemeClr val="dk2"/>
                </a:solidFill>
              </a:rPr>
              <a:t>atasnya</a:t>
            </a:r>
            <a:r>
              <a:rPr lang="en-ID" sz="1700" dirty="0">
                <a:solidFill>
                  <a:schemeClr val="dk2"/>
                </a:solidFill>
              </a:rPr>
              <a:t> (</a:t>
            </a:r>
            <a:r>
              <a:rPr lang="en-ID" sz="1700" dirty="0" err="1">
                <a:solidFill>
                  <a:schemeClr val="dk2"/>
                </a:solidFill>
              </a:rPr>
              <a:t>induk</a:t>
            </a:r>
            <a:r>
              <a:rPr lang="en-ID" sz="1700" dirty="0">
                <a:solidFill>
                  <a:schemeClr val="dk2"/>
                </a:solidFill>
              </a:rPr>
              <a:t>) </a:t>
            </a:r>
            <a:r>
              <a:rPr lang="en-ID" sz="1700" dirty="0" err="1">
                <a:solidFill>
                  <a:schemeClr val="dk2"/>
                </a:solidFill>
              </a:rPr>
              <a:t>atau</a:t>
            </a:r>
            <a:r>
              <a:rPr lang="en-ID" sz="1700" dirty="0">
                <a:solidFill>
                  <a:schemeClr val="dk2"/>
                </a:solidFill>
              </a:rPr>
              <a:t> view lain yang </a:t>
            </a:r>
            <a:r>
              <a:rPr lang="en-ID" sz="1700" dirty="0" err="1">
                <a:solidFill>
                  <a:schemeClr val="dk2"/>
                </a:solidFill>
              </a:rPr>
              <a:t>setara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dengannya</a:t>
            </a:r>
            <a:r>
              <a:rPr lang="en-ID" sz="1700" dirty="0">
                <a:solidFill>
                  <a:schemeClr val="dk2"/>
                </a:solidFill>
              </a:rPr>
              <a:t>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700" dirty="0">
                <a:solidFill>
                  <a:schemeClr val="dk2"/>
                </a:solidFill>
              </a:rPr>
              <a:t>Pada </a:t>
            </a:r>
            <a:r>
              <a:rPr lang="en-ID" sz="1700" dirty="0" err="1">
                <a:solidFill>
                  <a:schemeClr val="dk2"/>
                </a:solidFill>
              </a:rPr>
              <a:t>contoh</a:t>
            </a:r>
            <a:r>
              <a:rPr lang="en-ID" sz="1700" dirty="0">
                <a:solidFill>
                  <a:schemeClr val="dk2"/>
                </a:solidFill>
              </a:rPr>
              <a:t> yang </a:t>
            </a:r>
            <a:r>
              <a:rPr lang="en-ID" sz="1700" dirty="0" err="1">
                <a:solidFill>
                  <a:schemeClr val="dk2"/>
                </a:solidFill>
              </a:rPr>
              <a:t>diperlihatkan</a:t>
            </a:r>
            <a:r>
              <a:rPr lang="en-ID" sz="1700" dirty="0">
                <a:solidFill>
                  <a:schemeClr val="dk2"/>
                </a:solidFill>
              </a:rPr>
              <a:t> pada </a:t>
            </a:r>
            <a:r>
              <a:rPr lang="en-ID" sz="1700" dirty="0" err="1">
                <a:solidFill>
                  <a:schemeClr val="dk2"/>
                </a:solidFill>
              </a:rPr>
              <a:t>ilustrasi</a:t>
            </a:r>
            <a:r>
              <a:rPr lang="en-ID" sz="1700" dirty="0">
                <a:solidFill>
                  <a:schemeClr val="dk2"/>
                </a:solidFill>
              </a:rPr>
              <a:t> di </a:t>
            </a:r>
            <a:r>
              <a:rPr lang="en-ID" sz="1700" dirty="0" err="1">
                <a:solidFill>
                  <a:schemeClr val="dk2"/>
                </a:solidFill>
              </a:rPr>
              <a:t>kanan</a:t>
            </a:r>
            <a:r>
              <a:rPr lang="en-ID" sz="1700" dirty="0">
                <a:solidFill>
                  <a:schemeClr val="dk2"/>
                </a:solidFill>
              </a:rPr>
              <a:t>, </a:t>
            </a:r>
            <a:r>
              <a:rPr lang="en-ID" sz="1700" dirty="0" err="1">
                <a:solidFill>
                  <a:schemeClr val="dk2"/>
                </a:solidFill>
              </a:rPr>
              <a:t>kotak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warna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merah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merepresentasikan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sebuah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RelativeLayout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dengan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tiga</a:t>
            </a:r>
            <a:r>
              <a:rPr lang="en-ID" sz="1700" dirty="0">
                <a:solidFill>
                  <a:schemeClr val="dk2"/>
                </a:solidFill>
              </a:rPr>
              <a:t> child view (A,B,C)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1700" dirty="0">
                <a:solidFill>
                  <a:schemeClr val="dk2"/>
                </a:solidFill>
              </a:rPr>
              <a:t>View A </a:t>
            </a:r>
            <a:r>
              <a:rPr lang="en-ID" sz="1700" dirty="0" err="1">
                <a:solidFill>
                  <a:schemeClr val="dk2"/>
                </a:solidFill>
              </a:rPr>
              <a:t>diposisikan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relatif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terhadap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posisi</a:t>
            </a:r>
            <a:r>
              <a:rPr lang="en-ID" sz="1700" dirty="0">
                <a:solidFill>
                  <a:schemeClr val="dk2"/>
                </a:solidFill>
              </a:rPr>
              <a:t> </a:t>
            </a:r>
            <a:r>
              <a:rPr lang="en-ID" sz="1700" dirty="0" err="1">
                <a:solidFill>
                  <a:schemeClr val="dk2"/>
                </a:solidFill>
              </a:rPr>
              <a:t>kiri</a:t>
            </a:r>
            <a:r>
              <a:rPr lang="en-ID" sz="1700" dirty="0">
                <a:solidFill>
                  <a:schemeClr val="dk2"/>
                </a:solidFill>
              </a:rPr>
              <a:t> layout, view B pada </a:t>
            </a:r>
            <a:r>
              <a:rPr lang="en-ID" sz="1700" dirty="0" err="1">
                <a:solidFill>
                  <a:schemeClr val="dk2"/>
                </a:solidFill>
              </a:rPr>
              <a:t>kanan</a:t>
            </a:r>
            <a:r>
              <a:rPr lang="en-ID" sz="1700" dirty="0">
                <a:solidFill>
                  <a:schemeClr val="dk2"/>
                </a:solidFill>
              </a:rPr>
              <a:t> view A, </a:t>
            </a:r>
            <a:r>
              <a:rPr lang="en-ID" sz="1700" dirty="0" err="1">
                <a:solidFill>
                  <a:schemeClr val="dk2"/>
                </a:solidFill>
              </a:rPr>
              <a:t>sedangkan</a:t>
            </a:r>
            <a:r>
              <a:rPr lang="en-ID" sz="1700" dirty="0">
                <a:solidFill>
                  <a:schemeClr val="dk2"/>
                </a:solidFill>
              </a:rPr>
              <a:t> View C di </a:t>
            </a:r>
            <a:r>
              <a:rPr lang="en-ID" sz="1700" dirty="0" err="1">
                <a:solidFill>
                  <a:schemeClr val="dk2"/>
                </a:solidFill>
              </a:rPr>
              <a:t>bawah</a:t>
            </a:r>
            <a:r>
              <a:rPr lang="en-ID" sz="1700" dirty="0">
                <a:solidFill>
                  <a:schemeClr val="dk2"/>
                </a:solidFill>
              </a:rPr>
              <a:t> dan </a:t>
            </a:r>
            <a:r>
              <a:rPr lang="en-ID" sz="1700" dirty="0" err="1">
                <a:solidFill>
                  <a:schemeClr val="dk2"/>
                </a:solidFill>
              </a:rPr>
              <a:t>sejajar</a:t>
            </a:r>
            <a:r>
              <a:rPr lang="en-ID" sz="1700" dirty="0">
                <a:solidFill>
                  <a:schemeClr val="dk2"/>
                </a:solidFill>
              </a:rPr>
              <a:t> view B.</a:t>
            </a:r>
          </a:p>
          <a:p>
            <a:endParaRPr lang="en-ID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01B0A7-8EAA-23C7-C185-E7D7CA2C4E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EA9DD3-5BA9-1A54-D2A9-4250C58BE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53E1D-EB99-5466-9ACE-7877175B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Google Shape;250;p25">
            <a:extLst>
              <a:ext uri="{FF2B5EF4-FFF2-40B4-BE49-F238E27FC236}">
                <a16:creationId xmlns:a16="http://schemas.microsoft.com/office/drawing/2014/main" xmlns="" id="{D07204C8-1E24-BEB9-F668-79EC9005499A}"/>
              </a:ext>
            </a:extLst>
          </p:cNvPr>
          <p:cNvSpPr txBox="1"/>
          <p:nvPr/>
        </p:nvSpPr>
        <p:spPr>
          <a:xfrm>
            <a:off x="1403961" y="5727600"/>
            <a:ext cx="4341745" cy="6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i="1" dirty="0">
                <a:solidFill>
                  <a:schemeClr val="dk2"/>
                </a:solidFill>
              </a:rPr>
              <a:t>Lebih lanjut : </a:t>
            </a:r>
            <a:r>
              <a:rPr lang="en" sz="1000" i="1" u="sng" dirty="0">
                <a:solidFill>
                  <a:schemeClr val="hlink"/>
                </a:solidFill>
                <a:hlinkClick r:id="rId2"/>
              </a:rPr>
              <a:t>https://developer.android.com/guide/topics/ui/layout/relative?hl=id</a:t>
            </a:r>
            <a:endParaRPr sz="1000" i="1" dirty="0">
              <a:solidFill>
                <a:schemeClr val="dk2"/>
              </a:solidFill>
            </a:endParaRPr>
          </a:p>
        </p:txBody>
      </p:sp>
      <p:sp>
        <p:nvSpPr>
          <p:cNvPr id="8" name="Google Shape;245;p25">
            <a:extLst>
              <a:ext uri="{FF2B5EF4-FFF2-40B4-BE49-F238E27FC236}">
                <a16:creationId xmlns:a16="http://schemas.microsoft.com/office/drawing/2014/main" xmlns="" id="{1EB85197-80FC-E476-DF14-E3DAB1CF586E}"/>
              </a:ext>
            </a:extLst>
          </p:cNvPr>
          <p:cNvSpPr txBox="1"/>
          <p:nvPr/>
        </p:nvSpPr>
        <p:spPr>
          <a:xfrm>
            <a:off x="8052740" y="2704374"/>
            <a:ext cx="1520400" cy="88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251;p25">
            <a:extLst>
              <a:ext uri="{FF2B5EF4-FFF2-40B4-BE49-F238E27FC236}">
                <a16:creationId xmlns:a16="http://schemas.microsoft.com/office/drawing/2014/main" xmlns="" id="{063F8E6E-F540-FDB4-7EBC-84FF7BFDC0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9473" y="1674149"/>
            <a:ext cx="1700488" cy="3537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52;p25">
            <a:extLst>
              <a:ext uri="{FF2B5EF4-FFF2-40B4-BE49-F238E27FC236}">
                <a16:creationId xmlns:a16="http://schemas.microsoft.com/office/drawing/2014/main" xmlns="" id="{91350C5D-B378-F377-7EBA-5CBB486C4296}"/>
              </a:ext>
            </a:extLst>
          </p:cNvPr>
          <p:cNvSpPr txBox="1"/>
          <p:nvPr/>
        </p:nvSpPr>
        <p:spPr>
          <a:xfrm>
            <a:off x="8187565" y="2867349"/>
            <a:ext cx="5688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A</a:t>
            </a:r>
            <a:endParaRPr sz="900" b="1">
              <a:solidFill>
                <a:srgbClr val="CC0000"/>
              </a:solidFill>
            </a:endParaRPr>
          </a:p>
        </p:txBody>
      </p:sp>
      <p:sp>
        <p:nvSpPr>
          <p:cNvPr id="11" name="Google Shape;253;p25">
            <a:extLst>
              <a:ext uri="{FF2B5EF4-FFF2-40B4-BE49-F238E27FC236}">
                <a16:creationId xmlns:a16="http://schemas.microsoft.com/office/drawing/2014/main" xmlns="" id="{6D2EABE9-BADE-4DA2-AB46-81C3145C7EE4}"/>
              </a:ext>
            </a:extLst>
          </p:cNvPr>
          <p:cNvSpPr txBox="1"/>
          <p:nvPr/>
        </p:nvSpPr>
        <p:spPr>
          <a:xfrm>
            <a:off x="8872890" y="2867349"/>
            <a:ext cx="5997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B</a:t>
            </a:r>
            <a:endParaRPr sz="900" b="1">
              <a:solidFill>
                <a:srgbClr val="CC0000"/>
              </a:solidFill>
            </a:endParaRPr>
          </a:p>
        </p:txBody>
      </p:sp>
      <p:sp>
        <p:nvSpPr>
          <p:cNvPr id="12" name="Google Shape;254;p25">
            <a:extLst>
              <a:ext uri="{FF2B5EF4-FFF2-40B4-BE49-F238E27FC236}">
                <a16:creationId xmlns:a16="http://schemas.microsoft.com/office/drawing/2014/main" xmlns="" id="{D1062FA1-1541-7EBA-97D7-92F923B14F60}"/>
              </a:ext>
            </a:extLst>
          </p:cNvPr>
          <p:cNvSpPr txBox="1"/>
          <p:nvPr/>
        </p:nvSpPr>
        <p:spPr>
          <a:xfrm>
            <a:off x="8872765" y="3248349"/>
            <a:ext cx="599700" cy="26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CC0000"/>
                </a:solidFill>
              </a:rPr>
              <a:t>C</a:t>
            </a:r>
            <a:endParaRPr sz="9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A1DFD-8284-428A-8081-845572A8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800" dirty="0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563201-41E7-F6E2-0945-EF3F15D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223373" cy="3366815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2"/>
                </a:solidFill>
              </a:rPr>
              <a:t>3 </a:t>
            </a:r>
            <a:r>
              <a:rPr lang="en-ID" sz="1800" dirty="0" err="1">
                <a:solidFill>
                  <a:schemeClr val="dk2"/>
                </a:solidFill>
              </a:rPr>
              <a:t>contoh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sourcecode</a:t>
            </a:r>
            <a:r>
              <a:rPr lang="en-ID" sz="1800" dirty="0">
                <a:solidFill>
                  <a:schemeClr val="dk2"/>
                </a:solidFill>
              </a:rPr>
              <a:t> layout </a:t>
            </a:r>
            <a:r>
              <a:rPr lang="en-ID" sz="1800" dirty="0" err="1">
                <a:solidFill>
                  <a:schemeClr val="dk2"/>
                </a:solidFill>
              </a:rPr>
              <a:t>seperti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ditunjukkan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sebelumnya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yakni</a:t>
            </a:r>
            <a:r>
              <a:rPr lang="en-ID" sz="1800" dirty="0">
                <a:solidFill>
                  <a:schemeClr val="dk2"/>
                </a:solidFill>
              </a:rPr>
              <a:t>: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-ID" sz="1800" dirty="0">
                <a:solidFill>
                  <a:schemeClr val="dk2"/>
                </a:solidFill>
              </a:rPr>
              <a:t>Linear layout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orientasi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vertikal</a:t>
            </a:r>
            <a:endParaRPr lang="en-ID" sz="18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-ID" sz="1800" dirty="0">
                <a:solidFill>
                  <a:schemeClr val="dk2"/>
                </a:solidFill>
              </a:rPr>
              <a:t>Linear layout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orientasi</a:t>
            </a:r>
            <a:r>
              <a:rPr lang="en-ID" sz="1800" dirty="0">
                <a:solidFill>
                  <a:schemeClr val="dk2"/>
                </a:solidFill>
              </a:rPr>
              <a:t> horizontal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-ID" sz="1800" dirty="0">
                <a:solidFill>
                  <a:schemeClr val="dk2"/>
                </a:solidFill>
              </a:rPr>
              <a:t>Relative layout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D" sz="1800" dirty="0">
                <a:solidFill>
                  <a:schemeClr val="dk2"/>
                </a:solidFill>
              </a:rPr>
              <a:t>Buat </a:t>
            </a:r>
            <a:r>
              <a:rPr lang="en-ID" sz="1800" dirty="0" err="1">
                <a:solidFill>
                  <a:schemeClr val="dk2"/>
                </a:solidFill>
              </a:rPr>
              <a:t>tiga</a:t>
            </a:r>
            <a:r>
              <a:rPr lang="en-ID" sz="1800" dirty="0">
                <a:solidFill>
                  <a:schemeClr val="dk2"/>
                </a:solidFill>
              </a:rPr>
              <a:t> file pada folder res/layout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nama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seperti</a:t>
            </a:r>
            <a:r>
              <a:rPr lang="en-ID" sz="1800" dirty="0">
                <a:solidFill>
                  <a:schemeClr val="dk2"/>
                </a:solidFill>
              </a:rPr>
              <a:t> pada </a:t>
            </a:r>
            <a:r>
              <a:rPr lang="en-ID" sz="1800" dirty="0" err="1">
                <a:solidFill>
                  <a:schemeClr val="dk2"/>
                </a:solidFill>
              </a:rPr>
              <a:t>contoh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kemudian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isi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dengan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kode</a:t>
            </a:r>
            <a:r>
              <a:rPr lang="en-ID" sz="1800" dirty="0">
                <a:solidFill>
                  <a:schemeClr val="dk2"/>
                </a:solidFill>
              </a:rPr>
              <a:t> yang </a:t>
            </a:r>
            <a:r>
              <a:rPr lang="en-ID" sz="1800" dirty="0" err="1">
                <a:solidFill>
                  <a:schemeClr val="dk2"/>
                </a:solidFill>
              </a:rPr>
              <a:t>bersesuaian</a:t>
            </a:r>
            <a:r>
              <a:rPr lang="en-ID" sz="1800" dirty="0">
                <a:solidFill>
                  <a:schemeClr val="dk2"/>
                </a:solidFill>
              </a:rPr>
              <a:t>, </a:t>
            </a:r>
            <a:r>
              <a:rPr lang="en-ID" sz="1800" dirty="0" err="1">
                <a:solidFill>
                  <a:schemeClr val="dk2"/>
                </a:solidFill>
              </a:rPr>
              <a:t>kemudian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lihat</a:t>
            </a:r>
            <a:r>
              <a:rPr lang="en-ID" sz="1800" dirty="0">
                <a:solidFill>
                  <a:schemeClr val="dk2"/>
                </a:solidFill>
              </a:rPr>
              <a:t> </a:t>
            </a:r>
            <a:r>
              <a:rPr lang="en-ID" sz="1800" dirty="0" err="1">
                <a:solidFill>
                  <a:schemeClr val="dk2"/>
                </a:solidFill>
              </a:rPr>
              <a:t>hasilnya</a:t>
            </a:r>
            <a:r>
              <a:rPr lang="en-ID" sz="1800" dirty="0">
                <a:solidFill>
                  <a:schemeClr val="dk2"/>
                </a:solidFill>
              </a:rPr>
              <a:t> pada design view.</a:t>
            </a:r>
          </a:p>
          <a:p>
            <a:endParaRPr lang="en-ID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008AAB-8CC1-21D0-EB1E-B7EE37C972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563A6-9A35-6611-13B1-ED10FDA80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12B464-FAFC-B798-31E3-2407FC4BD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E528238-1DA8-3EF8-E2A3-931B965D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2326976"/>
            <a:ext cx="7128681" cy="33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9183-E7EC-1C5B-44B1-4D66EF27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B8C3C7-020C-03A8-5827-1CB997BA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017" y="2087561"/>
            <a:ext cx="8864657" cy="336681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sz="2600" dirty="0"/>
              <a:t>Membuat tampilan FrameLayout dan ScrollView</a:t>
            </a:r>
          </a:p>
          <a:p>
            <a:pPr marL="514350" indent="-514350">
              <a:buAutoNum type="arabicPeriod"/>
            </a:pPr>
            <a:r>
              <a:rPr lang="sv-SE" sz="2600" dirty="0"/>
              <a:t>Screenshort source code dan tamilannya</a:t>
            </a:r>
          </a:p>
          <a:p>
            <a:pPr marL="514350" indent="-514350">
              <a:buAutoNum type="arabicPeriod"/>
            </a:pPr>
            <a:r>
              <a:rPr lang="sv-SE" sz="2600" dirty="0"/>
              <a:t>Tugas dalam format pdf (Nama_NIM_Kelas_MK)</a:t>
            </a:r>
          </a:p>
          <a:p>
            <a:pPr marL="514350" indent="-514350">
              <a:buAutoNum type="arabicPeriod"/>
            </a:pPr>
            <a:r>
              <a:rPr lang="sv-SE" sz="2600" dirty="0"/>
              <a:t>Kirim tugas </a:t>
            </a:r>
            <a:r>
              <a:rPr lang="sv-SE" sz="2600"/>
              <a:t>ke </a:t>
            </a:r>
            <a:r>
              <a:rPr lang="sv-SE" sz="2600" smtClean="0"/>
              <a:t>email</a:t>
            </a:r>
            <a:endParaRPr lang="en-ID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4ADC02-EA0B-8B9B-C448-3A6607293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8092BD-E002-0ECD-8632-8426ECE4A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BFB95-65D6-D0B3-012E-8DF6CE4D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125071"/>
          </a:xfrm>
        </p:spPr>
        <p:txBody>
          <a:bodyPr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151529"/>
            <a:ext cx="4601802" cy="4007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300" dirty="0" err="1"/>
              <a:t>Tampilan</a:t>
            </a:r>
            <a:r>
              <a:rPr lang="en-ID" sz="2300" dirty="0"/>
              <a:t> pada </a:t>
            </a:r>
            <a:r>
              <a:rPr lang="en-ID" sz="2300" dirty="0" err="1"/>
              <a:t>sebuah</a:t>
            </a:r>
            <a:r>
              <a:rPr lang="en-ID" sz="2300" dirty="0"/>
              <a:t> </a:t>
            </a:r>
            <a:r>
              <a:rPr lang="en-ID" sz="2300" dirty="0" err="1"/>
              <a:t>aplikasi</a:t>
            </a:r>
            <a:r>
              <a:rPr lang="en-ID" sz="2300" dirty="0"/>
              <a:t> android </a:t>
            </a:r>
            <a:r>
              <a:rPr lang="en-ID" sz="2300" dirty="0" err="1"/>
              <a:t>dibentuk</a:t>
            </a:r>
            <a:r>
              <a:rPr lang="en-ID" sz="2300" dirty="0"/>
              <a:t> </a:t>
            </a:r>
            <a:r>
              <a:rPr lang="en-ID" sz="2300" dirty="0" err="1"/>
              <a:t>menggunakan</a:t>
            </a:r>
            <a:r>
              <a:rPr lang="en-ID" sz="2300" dirty="0"/>
              <a:t> </a:t>
            </a:r>
            <a:r>
              <a:rPr lang="en-ID" sz="2300" b="1" dirty="0"/>
              <a:t>View</a:t>
            </a:r>
            <a:r>
              <a:rPr lang="en-ID" sz="2300" dirty="0"/>
              <a:t> dan </a:t>
            </a:r>
            <a:r>
              <a:rPr lang="en-ID" sz="2300" b="1" dirty="0" err="1"/>
              <a:t>ViewGroup</a:t>
            </a:r>
            <a:r>
              <a:rPr lang="en-ID" sz="23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1" dirty="0"/>
              <a:t>View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object yang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menampilkan</a:t>
            </a:r>
            <a:r>
              <a:rPr lang="en-US" sz="2300" dirty="0"/>
              <a:t> content </a:t>
            </a:r>
            <a:r>
              <a:rPr lang="en-US" sz="2300" dirty="0" err="1"/>
              <a:t>tertentu</a:t>
            </a:r>
            <a:r>
              <a:rPr lang="en-US" sz="2300" dirty="0"/>
              <a:t> pada </a:t>
            </a:r>
            <a:r>
              <a:rPr lang="en-US" sz="2300" dirty="0" err="1"/>
              <a:t>layar</a:t>
            </a:r>
            <a:r>
              <a:rPr lang="en-US" sz="23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1" dirty="0" err="1"/>
              <a:t>ViewGroup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jenis</a:t>
            </a:r>
            <a:r>
              <a:rPr lang="en-US" sz="2300" dirty="0"/>
              <a:t> </a:t>
            </a:r>
            <a:r>
              <a:rPr lang="en-US" sz="2300" b="1" dirty="0"/>
              <a:t>view</a:t>
            </a:r>
            <a:r>
              <a:rPr lang="en-US" sz="2300" dirty="0"/>
              <a:t> </a:t>
            </a:r>
            <a:r>
              <a:rPr lang="en-US" sz="2300" dirty="0" err="1"/>
              <a:t>khusus</a:t>
            </a:r>
            <a:r>
              <a:rPr lang="en-US" sz="2300" dirty="0"/>
              <a:t> yang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menampung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b="1" dirty="0"/>
              <a:t> view </a:t>
            </a:r>
            <a:r>
              <a:rPr lang="en-US" sz="2300" dirty="0"/>
              <a:t>lain di </a:t>
            </a:r>
            <a:r>
              <a:rPr lang="en-US" sz="2300" dirty="0" err="1"/>
              <a:t>dalamnya</a:t>
            </a:r>
            <a:r>
              <a:rPr lang="en-US" sz="2300" dirty="0"/>
              <a:t>.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oogle Shape;66;p14">
            <a:extLst>
              <a:ext uri="{FF2B5EF4-FFF2-40B4-BE49-F238E27FC236}">
                <a16:creationId xmlns:a16="http://schemas.microsoft.com/office/drawing/2014/main" xmlns="" id="{CC33C5DD-65EB-DBB5-BB2C-5976625ACC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3225" y="2334221"/>
            <a:ext cx="5428128" cy="229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E93348-5222-2567-DFF8-9CAA64074D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BC1DF6-CED9-1024-3586-71BD1C3EB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F776D-65BB-04B0-FFCF-2C8F16EE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xmlns="" id="{595C785F-46A7-11D2-F4AB-3E9E39963E4D}"/>
              </a:ext>
            </a:extLst>
          </p:cNvPr>
          <p:cNvSpPr txBox="1">
            <a:spLocks/>
          </p:cNvSpPr>
          <p:nvPr/>
        </p:nvSpPr>
        <p:spPr>
          <a:xfrm>
            <a:off x="1180570" y="1044588"/>
            <a:ext cx="1701017" cy="46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3000" dirty="0" err="1"/>
              <a:t>Contoh</a:t>
            </a:r>
            <a:endParaRPr lang="en-ID" sz="3000" dirty="0"/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xmlns="" id="{3238E28B-C0D6-2D1A-BF5C-35FED3AF0ADC}"/>
              </a:ext>
            </a:extLst>
          </p:cNvPr>
          <p:cNvSpPr txBox="1">
            <a:spLocks/>
          </p:cNvSpPr>
          <p:nvPr/>
        </p:nvSpPr>
        <p:spPr>
          <a:xfrm>
            <a:off x="1176542" y="1516813"/>
            <a:ext cx="3310475" cy="7246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2000" dirty="0" err="1"/>
              <a:t>buka</a:t>
            </a:r>
            <a:r>
              <a:rPr lang="en-ID" sz="2000" dirty="0"/>
              <a:t> file </a:t>
            </a:r>
            <a:r>
              <a:rPr lang="en-ID" sz="2000" i="1" dirty="0"/>
              <a:t>activity_main.xml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2000" dirty="0"/>
          </a:p>
        </p:txBody>
      </p:sp>
      <p:sp>
        <p:nvSpPr>
          <p:cNvPr id="9" name="Google Shape;78;p15">
            <a:extLst>
              <a:ext uri="{FF2B5EF4-FFF2-40B4-BE49-F238E27FC236}">
                <a16:creationId xmlns:a16="http://schemas.microsoft.com/office/drawing/2014/main" xmlns="" id="{45012D3C-7C74-FE41-AC60-4B6EBD999B61}"/>
              </a:ext>
            </a:extLst>
          </p:cNvPr>
          <p:cNvSpPr txBox="1"/>
          <p:nvPr/>
        </p:nvSpPr>
        <p:spPr>
          <a:xfrm>
            <a:off x="4487018" y="1806413"/>
            <a:ext cx="4190400" cy="4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 dirty="0">
                <a:solidFill>
                  <a:schemeClr val="dk1"/>
                </a:solidFill>
                <a:highlight>
                  <a:srgbClr val="FFFFFF"/>
                </a:highlight>
              </a:rPr>
              <a:t>&lt;?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xml version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="1.0"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encoding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="utf-8"</a:t>
            </a:r>
            <a:r>
              <a:rPr lang="en" sz="1000" i="1" dirty="0">
                <a:solidFill>
                  <a:schemeClr val="dk1"/>
                </a:solidFill>
                <a:highlight>
                  <a:srgbClr val="FFFFFF"/>
                </a:highlight>
              </a:rPr>
              <a:t>?&gt;</a:t>
            </a:r>
            <a:endParaRPr sz="1000" i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LinearLayout</a:t>
            </a:r>
            <a:endParaRPr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xmlns: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="http://schemas.android.com/apk/res-auto"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xmlns: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tools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="http://schemas.android.com/tools"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xmlns: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="http://schemas.android.com/apk/res/android"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="match_parent"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="match_parent"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:orientation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="vertical"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:gravity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="center"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tools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:context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=".MainActivity"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&lt;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="27sp"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="Jumlah Klik"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&lt;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:id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="@+id/jumlah_klik"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   &lt;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Button</a:t>
            </a:r>
            <a:endParaRPr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:id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="@+id/tombol_klik"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:layout_marginTop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="Klik"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LinearLayout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" name="Google Shape;79;p15">
            <a:extLst>
              <a:ext uri="{FF2B5EF4-FFF2-40B4-BE49-F238E27FC236}">
                <a16:creationId xmlns:a16="http://schemas.microsoft.com/office/drawing/2014/main" xmlns="" id="{FA3605AC-8B71-95A2-BA4A-3B487F532D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2532" t="27791" r="19112" b="17196"/>
          <a:stretch/>
        </p:blipFill>
        <p:spPr>
          <a:xfrm>
            <a:off x="9032381" y="1897688"/>
            <a:ext cx="2269823" cy="386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80;p15">
            <a:extLst>
              <a:ext uri="{FF2B5EF4-FFF2-40B4-BE49-F238E27FC236}">
                <a16:creationId xmlns:a16="http://schemas.microsoft.com/office/drawing/2014/main" xmlns="" id="{D9E5AE78-0892-848B-EF52-BF87E2E00AD4}"/>
              </a:ext>
            </a:extLst>
          </p:cNvPr>
          <p:cNvCxnSpPr>
            <a:cxnSpLocks/>
          </p:cNvCxnSpPr>
          <p:nvPr/>
        </p:nvCxnSpPr>
        <p:spPr>
          <a:xfrm flipV="1">
            <a:off x="7005918" y="3598382"/>
            <a:ext cx="2837329" cy="311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81;p15">
            <a:extLst>
              <a:ext uri="{FF2B5EF4-FFF2-40B4-BE49-F238E27FC236}">
                <a16:creationId xmlns:a16="http://schemas.microsoft.com/office/drawing/2014/main" xmlns="" id="{7909FB8C-5D1B-486C-7AE9-75538A65A9F2}"/>
              </a:ext>
            </a:extLst>
          </p:cNvPr>
          <p:cNvCxnSpPr>
            <a:cxnSpLocks/>
          </p:cNvCxnSpPr>
          <p:nvPr/>
        </p:nvCxnSpPr>
        <p:spPr>
          <a:xfrm flipV="1">
            <a:off x="6639668" y="3830613"/>
            <a:ext cx="3488429" cy="11424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82;p15">
            <a:extLst>
              <a:ext uri="{FF2B5EF4-FFF2-40B4-BE49-F238E27FC236}">
                <a16:creationId xmlns:a16="http://schemas.microsoft.com/office/drawing/2014/main" xmlns="" id="{0C09EA26-765A-F990-1102-9AF7660C8F93}"/>
              </a:ext>
            </a:extLst>
          </p:cNvPr>
          <p:cNvCxnSpPr>
            <a:cxnSpLocks/>
          </p:cNvCxnSpPr>
          <p:nvPr/>
        </p:nvCxnSpPr>
        <p:spPr>
          <a:xfrm flipV="1">
            <a:off x="6920456" y="4182363"/>
            <a:ext cx="3067656" cy="22132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83;p15">
            <a:extLst>
              <a:ext uri="{FF2B5EF4-FFF2-40B4-BE49-F238E27FC236}">
                <a16:creationId xmlns:a16="http://schemas.microsoft.com/office/drawing/2014/main" xmlns="" id="{52FD4AEE-D598-C22A-C52D-5B9ABF5E2F9F}"/>
              </a:ext>
            </a:extLst>
          </p:cNvPr>
          <p:cNvCxnSpPr>
            <a:cxnSpLocks/>
          </p:cNvCxnSpPr>
          <p:nvPr/>
        </p:nvCxnSpPr>
        <p:spPr>
          <a:xfrm>
            <a:off x="5402179" y="2127413"/>
            <a:ext cx="3915052" cy="48975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84;p15">
            <a:extLst>
              <a:ext uri="{FF2B5EF4-FFF2-40B4-BE49-F238E27FC236}">
                <a16:creationId xmlns:a16="http://schemas.microsoft.com/office/drawing/2014/main" xmlns="" id="{B38E81C1-4AC2-7C95-9633-4C4A85B315E0}"/>
              </a:ext>
            </a:extLst>
          </p:cNvPr>
          <p:cNvSpPr/>
          <p:nvPr/>
        </p:nvSpPr>
        <p:spPr>
          <a:xfrm>
            <a:off x="9317231" y="2408013"/>
            <a:ext cx="1716900" cy="2939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5;p15">
            <a:extLst>
              <a:ext uri="{FF2B5EF4-FFF2-40B4-BE49-F238E27FC236}">
                <a16:creationId xmlns:a16="http://schemas.microsoft.com/office/drawing/2014/main" xmlns="" id="{46525984-6FC1-2FAD-EA60-A791B76A5CFA}"/>
              </a:ext>
            </a:extLst>
          </p:cNvPr>
          <p:cNvSpPr txBox="1">
            <a:spLocks/>
          </p:cNvSpPr>
          <p:nvPr/>
        </p:nvSpPr>
        <p:spPr>
          <a:xfrm>
            <a:off x="7777948" y="1965751"/>
            <a:ext cx="1331400" cy="37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FF0000"/>
                </a:solidFill>
              </a:rPr>
              <a:t>View Group</a:t>
            </a:r>
          </a:p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FF0000"/>
                </a:solidFill>
              </a:rPr>
              <a:t>(Linear Layout)</a:t>
            </a:r>
          </a:p>
        </p:txBody>
      </p:sp>
      <p:sp>
        <p:nvSpPr>
          <p:cNvPr id="17" name="Google Shape;86;p15">
            <a:extLst>
              <a:ext uri="{FF2B5EF4-FFF2-40B4-BE49-F238E27FC236}">
                <a16:creationId xmlns:a16="http://schemas.microsoft.com/office/drawing/2014/main" xmlns="" id="{1E9D226F-CF45-0A61-2B4F-E8441CC27F6B}"/>
              </a:ext>
            </a:extLst>
          </p:cNvPr>
          <p:cNvSpPr txBox="1">
            <a:spLocks/>
          </p:cNvSpPr>
          <p:nvPr/>
        </p:nvSpPr>
        <p:spPr>
          <a:xfrm>
            <a:off x="7270069" y="3803763"/>
            <a:ext cx="873000" cy="37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View </a:t>
            </a:r>
          </a:p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(</a:t>
            </a:r>
            <a:r>
              <a:rPr lang="en-ID" sz="900" dirty="0" err="1">
                <a:solidFill>
                  <a:srgbClr val="000000"/>
                </a:solidFill>
              </a:rPr>
              <a:t>TextView</a:t>
            </a:r>
            <a:r>
              <a:rPr lang="en-ID" sz="9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Google Shape;87;p15">
            <a:extLst>
              <a:ext uri="{FF2B5EF4-FFF2-40B4-BE49-F238E27FC236}">
                <a16:creationId xmlns:a16="http://schemas.microsoft.com/office/drawing/2014/main" xmlns="" id="{71CFE2A6-CE3E-10A1-AE1D-A0E09ACC94E3}"/>
              </a:ext>
            </a:extLst>
          </p:cNvPr>
          <p:cNvSpPr txBox="1">
            <a:spLocks/>
          </p:cNvSpPr>
          <p:nvPr/>
        </p:nvSpPr>
        <p:spPr>
          <a:xfrm>
            <a:off x="7204598" y="4930225"/>
            <a:ext cx="873000" cy="37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View </a:t>
            </a:r>
          </a:p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(</a:t>
            </a:r>
            <a:r>
              <a:rPr lang="en-ID" sz="900" dirty="0" err="1">
                <a:solidFill>
                  <a:srgbClr val="000000"/>
                </a:solidFill>
              </a:rPr>
              <a:t>TextView</a:t>
            </a:r>
            <a:r>
              <a:rPr lang="en-ID" sz="9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" name="Google Shape;88;p15">
            <a:extLst>
              <a:ext uri="{FF2B5EF4-FFF2-40B4-BE49-F238E27FC236}">
                <a16:creationId xmlns:a16="http://schemas.microsoft.com/office/drawing/2014/main" xmlns="" id="{055FABB1-D433-4DB4-0354-CBD6C2300CD0}"/>
              </a:ext>
            </a:extLst>
          </p:cNvPr>
          <p:cNvSpPr txBox="1">
            <a:spLocks/>
          </p:cNvSpPr>
          <p:nvPr/>
        </p:nvSpPr>
        <p:spPr>
          <a:xfrm>
            <a:off x="7203908" y="6226663"/>
            <a:ext cx="873000" cy="37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View </a:t>
            </a:r>
          </a:p>
          <a:p>
            <a:pPr algn="ctr">
              <a:spcBef>
                <a:spcPts val="0"/>
              </a:spcBef>
            </a:pPr>
            <a:r>
              <a:rPr lang="en-ID" sz="900" dirty="0">
                <a:solidFill>
                  <a:srgbClr val="000000"/>
                </a:solidFill>
              </a:rPr>
              <a:t>(Button)</a:t>
            </a:r>
          </a:p>
        </p:txBody>
      </p:sp>
      <p:sp>
        <p:nvSpPr>
          <p:cNvPr id="20" name="Google Shape;89;p15">
            <a:extLst>
              <a:ext uri="{FF2B5EF4-FFF2-40B4-BE49-F238E27FC236}">
                <a16:creationId xmlns:a16="http://schemas.microsoft.com/office/drawing/2014/main" xmlns="" id="{6F4B1393-F494-4A2F-479F-9A9C74EA7C7C}"/>
              </a:ext>
            </a:extLst>
          </p:cNvPr>
          <p:cNvSpPr txBox="1">
            <a:spLocks/>
          </p:cNvSpPr>
          <p:nvPr/>
        </p:nvSpPr>
        <p:spPr>
          <a:xfrm>
            <a:off x="744055" y="2127413"/>
            <a:ext cx="3310475" cy="379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2000" dirty="0" err="1"/>
              <a:t>Keterangan</a:t>
            </a:r>
            <a:r>
              <a:rPr lang="en-ID" sz="2000" dirty="0"/>
              <a:t>: </a:t>
            </a:r>
          </a:p>
          <a:p>
            <a:pPr marL="508000" indent="-342900">
              <a:spcBef>
                <a:spcPts val="1600"/>
              </a:spcBef>
              <a:buSzPts val="1000"/>
              <a:buFont typeface="Wingdings" panose="05000000000000000000" pitchFamily="2" charset="2"/>
              <a:buChar char="Ø"/>
            </a:pPr>
            <a:r>
              <a:rPr lang="en-ID" sz="2000" dirty="0" err="1"/>
              <a:t>LinearLayout</a:t>
            </a:r>
            <a:r>
              <a:rPr lang="en-ID" sz="2000" dirty="0"/>
              <a:t>: </a:t>
            </a:r>
            <a:r>
              <a:rPr lang="en-ID" sz="2000" dirty="0" err="1"/>
              <a:t>ViewGroup</a:t>
            </a:r>
            <a:r>
              <a:rPr lang="en-ID" sz="2000" dirty="0"/>
              <a:t>, view di </a:t>
            </a:r>
            <a:r>
              <a:rPr lang="en-ID" sz="2000" dirty="0" err="1"/>
              <a:t>dalamnya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diatur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garis </a:t>
            </a:r>
            <a:r>
              <a:rPr lang="en-ID" sz="2000" dirty="0" err="1"/>
              <a:t>lurus</a:t>
            </a:r>
            <a:r>
              <a:rPr lang="en-ID" sz="2000" dirty="0"/>
              <a:t> (linear)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orientasi</a:t>
            </a:r>
            <a:r>
              <a:rPr lang="en-ID" sz="2000" dirty="0"/>
              <a:t> vertical</a:t>
            </a:r>
          </a:p>
          <a:p>
            <a:pPr marL="508000" indent="-342900">
              <a:spcBef>
                <a:spcPts val="1600"/>
              </a:spcBef>
              <a:buSzPts val="1000"/>
              <a:buFont typeface="Wingdings" panose="05000000000000000000" pitchFamily="2" charset="2"/>
              <a:buChar char="Ø"/>
            </a:pPr>
            <a:r>
              <a:rPr lang="en-ID" sz="2000" dirty="0" err="1"/>
              <a:t>TextView</a:t>
            </a:r>
            <a:r>
              <a:rPr lang="en-ID" sz="2000" dirty="0"/>
              <a:t>: View yang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teks</a:t>
            </a:r>
            <a:endParaRPr lang="en-ID" sz="2000" dirty="0"/>
          </a:p>
          <a:p>
            <a:pPr marL="508000" indent="-342900">
              <a:spcBef>
                <a:spcPts val="1600"/>
              </a:spcBef>
              <a:buSzPts val="1000"/>
              <a:buFont typeface="Wingdings" panose="05000000000000000000" pitchFamily="2" charset="2"/>
              <a:buChar char="Ø"/>
            </a:pPr>
            <a:r>
              <a:rPr lang="en-ID" sz="2000" dirty="0"/>
              <a:t>Button: View yang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endParaRPr lang="en-ID" sz="20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2000" dirty="0"/>
          </a:p>
        </p:txBody>
      </p:sp>
      <p:cxnSp>
        <p:nvCxnSpPr>
          <p:cNvPr id="21" name="Google Shape;90;p15">
            <a:extLst>
              <a:ext uri="{FF2B5EF4-FFF2-40B4-BE49-F238E27FC236}">
                <a16:creationId xmlns:a16="http://schemas.microsoft.com/office/drawing/2014/main" xmlns="" id="{368ED49F-38D3-93D5-2D5C-EB63D96DC519}"/>
              </a:ext>
            </a:extLst>
          </p:cNvPr>
          <p:cNvCxnSpPr>
            <a:cxnSpLocks/>
          </p:cNvCxnSpPr>
          <p:nvPr/>
        </p:nvCxnSpPr>
        <p:spPr>
          <a:xfrm flipH="1">
            <a:off x="3141387" y="3092824"/>
            <a:ext cx="2818443" cy="10895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96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99C6E-6270-B7C7-08B1-8F29A824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3CEA1-FBD7-F3CD-A63D-3FCBE76A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3337272" cy="35092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1900" dirty="0"/>
              <a:t>Sebuah </a:t>
            </a:r>
            <a:r>
              <a:rPr lang="sv-SE" sz="1900" b="1" dirty="0"/>
              <a:t>view</a:t>
            </a:r>
            <a:r>
              <a:rPr lang="sv-SE" sz="1900" dirty="0"/>
              <a:t> memiliki cakupan daerah berbentuk persegi panjang pada layar.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v-SE" sz="1900" b="1" dirty="0"/>
              <a:t>View</a:t>
            </a:r>
            <a:r>
              <a:rPr lang="sv-SE" sz="1900" dirty="0"/>
              <a:t> bersangkutan memiliki tanggung jawab untuk ‘menggambar’ isi pada area bersangkutan dan mendengarkan ‘event’ yang terjadi di atasnya.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3C779E-EA77-2959-4FB4-CB4284A33A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88E89-BAF9-4020-3EBC-2B11142A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923D1-6719-17DD-F23F-BE1EB93C1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oogle Shape;100;p16">
            <a:extLst>
              <a:ext uri="{FF2B5EF4-FFF2-40B4-BE49-F238E27FC236}">
                <a16:creationId xmlns:a16="http://schemas.microsoft.com/office/drawing/2014/main" xmlns="" id="{78BA3E27-01B8-EC0B-45B7-944F532AB3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5756" y="1989355"/>
            <a:ext cx="1700488" cy="35373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1;p16">
            <a:extLst>
              <a:ext uri="{FF2B5EF4-FFF2-40B4-BE49-F238E27FC236}">
                <a16:creationId xmlns:a16="http://schemas.microsoft.com/office/drawing/2014/main" xmlns="" id="{73E04BDC-37DB-B127-8C45-FA614B148F7D}"/>
              </a:ext>
            </a:extLst>
          </p:cNvPr>
          <p:cNvSpPr txBox="1"/>
          <p:nvPr/>
        </p:nvSpPr>
        <p:spPr>
          <a:xfrm>
            <a:off x="5625178" y="2649155"/>
            <a:ext cx="945300" cy="267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2;p16">
            <a:extLst>
              <a:ext uri="{FF2B5EF4-FFF2-40B4-BE49-F238E27FC236}">
                <a16:creationId xmlns:a16="http://schemas.microsoft.com/office/drawing/2014/main" xmlns="" id="{23F0DDC2-142A-C5FD-5562-6107CA2DCD0F}"/>
              </a:ext>
            </a:extLst>
          </p:cNvPr>
          <p:cNvSpPr txBox="1"/>
          <p:nvPr/>
        </p:nvSpPr>
        <p:spPr>
          <a:xfrm>
            <a:off x="5521028" y="3054205"/>
            <a:ext cx="1138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Ilustrasi cakupan daerah sebuah view</a:t>
            </a:r>
            <a:endParaRPr sz="900" dirty="0"/>
          </a:p>
        </p:txBody>
      </p:sp>
      <p:sp>
        <p:nvSpPr>
          <p:cNvPr id="10" name="Google Shape;99;p16">
            <a:extLst>
              <a:ext uri="{FF2B5EF4-FFF2-40B4-BE49-F238E27FC236}">
                <a16:creationId xmlns:a16="http://schemas.microsoft.com/office/drawing/2014/main" xmlns="" id="{CE129CB6-9F12-48D2-013A-6047AA826C47}"/>
              </a:ext>
            </a:extLst>
          </p:cNvPr>
          <p:cNvSpPr txBox="1"/>
          <p:nvPr/>
        </p:nvSpPr>
        <p:spPr>
          <a:xfrm>
            <a:off x="8197274" y="1748549"/>
            <a:ext cx="2600713" cy="377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</a:rPr>
              <a:t>Contoh beberapa jenis view yang sering digunakan:  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500" b="1" i="1" dirty="0">
                <a:solidFill>
                  <a:schemeClr val="dk2"/>
                </a:solidFill>
              </a:rPr>
              <a:t>TextView</a:t>
            </a:r>
            <a:r>
              <a:rPr lang="en" sz="1500" dirty="0">
                <a:solidFill>
                  <a:schemeClr val="dk2"/>
                </a:solidFill>
              </a:rPr>
              <a:t>, untuk menampilkan teks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500" b="1" i="1" dirty="0">
                <a:solidFill>
                  <a:schemeClr val="dk2"/>
                </a:solidFill>
              </a:rPr>
              <a:t>EditText</a:t>
            </a:r>
            <a:r>
              <a:rPr lang="en" sz="1500" dirty="0">
                <a:solidFill>
                  <a:schemeClr val="dk2"/>
                </a:solidFill>
              </a:rPr>
              <a:t>, untuk meminta input dari user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500" b="1" i="1" dirty="0">
                <a:solidFill>
                  <a:schemeClr val="dk2"/>
                </a:solidFill>
              </a:rPr>
              <a:t>ImageView</a:t>
            </a:r>
            <a:r>
              <a:rPr lang="en" sz="1500" dirty="0">
                <a:solidFill>
                  <a:schemeClr val="dk2"/>
                </a:solidFill>
              </a:rPr>
              <a:t>, untuk menampilkan image (gambar)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500" b="1" i="1" dirty="0">
                <a:solidFill>
                  <a:schemeClr val="dk2"/>
                </a:solidFill>
              </a:rPr>
              <a:t>Button</a:t>
            </a:r>
            <a:r>
              <a:rPr lang="en" sz="1500" dirty="0">
                <a:solidFill>
                  <a:schemeClr val="dk2"/>
                </a:solidFill>
              </a:rPr>
              <a:t>, untuk menampilkan tombol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500" dirty="0">
                <a:solidFill>
                  <a:schemeClr val="dk2"/>
                </a:solidFill>
              </a:rPr>
              <a:t>dst...</a:t>
            </a:r>
            <a:endParaRPr sz="15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0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85836-5326-8CE9-BDF2-22226BAA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view</a:t>
            </a:r>
          </a:p>
        </p:txBody>
      </p:sp>
      <p:pic>
        <p:nvPicPr>
          <p:cNvPr id="10" name="Content Placeholder 9" descr="Chart, waterfall chart&#10;&#10;Description automatically generated">
            <a:extLst>
              <a:ext uri="{FF2B5EF4-FFF2-40B4-BE49-F238E27FC236}">
                <a16:creationId xmlns:a16="http://schemas.microsoft.com/office/drawing/2014/main" xmlns="" id="{C3F6CACC-155C-BB54-AD15-0D22F593F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282" y="1706563"/>
            <a:ext cx="2327745" cy="40478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855836-EE13-C24E-375C-7FBAED86DB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3C6F84-47BA-EB65-154E-08EED76E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3DE1E4-4669-9A3E-60CD-315C000F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Google Shape;110;p17">
            <a:extLst>
              <a:ext uri="{FF2B5EF4-FFF2-40B4-BE49-F238E27FC236}">
                <a16:creationId xmlns:a16="http://schemas.microsoft.com/office/drawing/2014/main" xmlns="" id="{9D33A660-02DE-2CB7-A7DA-CE072C199DA6}"/>
              </a:ext>
            </a:extLst>
          </p:cNvPr>
          <p:cNvSpPr txBox="1"/>
          <p:nvPr/>
        </p:nvSpPr>
        <p:spPr>
          <a:xfrm>
            <a:off x="1481421" y="2306626"/>
            <a:ext cx="3861939" cy="182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TextView yang merepresentasikan jumlah  klik dengan kode berikut 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" name="Google Shape;111;p17">
            <a:extLst>
              <a:ext uri="{FF2B5EF4-FFF2-40B4-BE49-F238E27FC236}">
                <a16:creationId xmlns:a16="http://schemas.microsoft.com/office/drawing/2014/main" xmlns="" id="{F4D51496-CADC-F4F8-B8A8-6CE69B0EEA8D}"/>
              </a:ext>
            </a:extLst>
          </p:cNvPr>
          <p:cNvSpPr txBox="1"/>
          <p:nvPr/>
        </p:nvSpPr>
        <p:spPr>
          <a:xfrm>
            <a:off x="2954600" y="3475975"/>
            <a:ext cx="3062337" cy="196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:id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="@+id/jumlah_klik"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:layout_margin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:padding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:background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="#22ff22"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" name="Google Shape;114;p17">
            <a:extLst>
              <a:ext uri="{FF2B5EF4-FFF2-40B4-BE49-F238E27FC236}">
                <a16:creationId xmlns:a16="http://schemas.microsoft.com/office/drawing/2014/main" xmlns="" id="{30E2B0B6-5822-FA65-BDB8-1F18FD76D24E}"/>
              </a:ext>
            </a:extLst>
          </p:cNvPr>
          <p:cNvSpPr/>
          <p:nvPr/>
        </p:nvSpPr>
        <p:spPr>
          <a:xfrm>
            <a:off x="2701764" y="3699400"/>
            <a:ext cx="252836" cy="155787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5;p17">
            <a:extLst>
              <a:ext uri="{FF2B5EF4-FFF2-40B4-BE49-F238E27FC236}">
                <a16:creationId xmlns:a16="http://schemas.microsoft.com/office/drawing/2014/main" xmlns="" id="{0A1BA6B4-D23E-0AA0-E72F-C2E108A2573D}"/>
              </a:ext>
            </a:extLst>
          </p:cNvPr>
          <p:cNvSpPr txBox="1"/>
          <p:nvPr/>
        </p:nvSpPr>
        <p:spPr>
          <a:xfrm>
            <a:off x="1035610" y="4193463"/>
            <a:ext cx="1583759" cy="59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Daftar atribut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45395-C810-9D8B-3A2D-97B705AA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92718"/>
          </a:xfrm>
        </p:spPr>
        <p:txBody>
          <a:bodyPr/>
          <a:lstStyle/>
          <a:p>
            <a:pPr algn="ctr"/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view: id</a:t>
            </a:r>
            <a:endParaRPr lang="en-ID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8E860-995F-F402-1A97-0D0F24EBE5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268D7-FB67-5733-9DAD-F85B9DB8F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Google Shape;123;p18">
            <a:extLst>
              <a:ext uri="{FF2B5EF4-FFF2-40B4-BE49-F238E27FC236}">
                <a16:creationId xmlns:a16="http://schemas.microsoft.com/office/drawing/2014/main" xmlns="" id="{75B5FEDE-9DF6-7E9D-41DD-330FB14E420F}"/>
              </a:ext>
            </a:extLst>
          </p:cNvPr>
          <p:cNvSpPr txBox="1"/>
          <p:nvPr/>
        </p:nvSpPr>
        <p:spPr>
          <a:xfrm>
            <a:off x="2130276" y="2078468"/>
            <a:ext cx="30000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D5A6BD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:id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="@+id/jumlah_klik"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:layout_width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:layout_height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:layout_margin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:padding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:background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="#22ff22"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124;p18">
            <a:extLst>
              <a:ext uri="{FF2B5EF4-FFF2-40B4-BE49-F238E27FC236}">
                <a16:creationId xmlns:a16="http://schemas.microsoft.com/office/drawing/2014/main" xmlns="" id="{2793C6E6-B82A-DBF5-B506-EB28164C146A}"/>
              </a:ext>
            </a:extLst>
          </p:cNvPr>
          <p:cNvSpPr txBox="1">
            <a:spLocks/>
          </p:cNvSpPr>
          <p:nvPr/>
        </p:nvSpPr>
        <p:spPr>
          <a:xfrm>
            <a:off x="551329" y="4311143"/>
            <a:ext cx="4383895" cy="184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1500" dirty="0" err="1"/>
              <a:t>Atribut</a:t>
            </a:r>
            <a:r>
              <a:rPr lang="en-ID" sz="1500" dirty="0"/>
              <a:t> </a:t>
            </a:r>
            <a:r>
              <a:rPr lang="en-ID" sz="1500" dirty="0" err="1"/>
              <a:t>pertama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b="1" dirty="0"/>
              <a:t>id</a:t>
            </a:r>
            <a:r>
              <a:rPr lang="en-ID" sz="1500" dirty="0"/>
              <a:t>, </a:t>
            </a:r>
            <a:r>
              <a:rPr lang="en-ID" sz="1500" b="1" dirty="0"/>
              <a:t>id</a:t>
            </a:r>
            <a:r>
              <a:rPr lang="en-ID" sz="1500" dirty="0"/>
              <a:t> </a:t>
            </a:r>
            <a:r>
              <a:rPr lang="en-ID" sz="1500" dirty="0" err="1"/>
              <a:t>digunakan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kunci</a:t>
            </a:r>
            <a:r>
              <a:rPr lang="en-ID" sz="1500" dirty="0"/>
              <a:t> </a:t>
            </a:r>
            <a:r>
              <a:rPr lang="en-ID" sz="1500" dirty="0" err="1"/>
              <a:t>identitas</a:t>
            </a:r>
            <a:r>
              <a:rPr lang="en-ID" sz="1500" dirty="0"/>
              <a:t> view </a:t>
            </a:r>
            <a:r>
              <a:rPr lang="en-ID" sz="1500" dirty="0" err="1"/>
              <a:t>tertentu</a:t>
            </a:r>
            <a:r>
              <a:rPr lang="en-ID" sz="1500" dirty="0"/>
              <a:t> agar </a:t>
            </a:r>
            <a:r>
              <a:rPr lang="en-ID" sz="1500" dirty="0" err="1"/>
              <a:t>bisa</a:t>
            </a:r>
            <a:r>
              <a:rPr lang="en-ID" sz="1500" dirty="0"/>
              <a:t> </a:t>
            </a:r>
            <a:r>
              <a:rPr lang="en-ID" sz="1500" dirty="0" err="1"/>
              <a:t>dirujuk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tempat</a:t>
            </a:r>
            <a:r>
              <a:rPr lang="en-ID" sz="1500" dirty="0"/>
              <a:t> lain, </a:t>
            </a:r>
            <a:r>
              <a:rPr lang="en-ID" sz="1500" dirty="0" err="1"/>
              <a:t>baik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layout </a:t>
            </a:r>
            <a:r>
              <a:rPr lang="en-ID" sz="1500" dirty="0" err="1"/>
              <a:t>itu</a:t>
            </a:r>
            <a:r>
              <a:rPr lang="en-ID" sz="1500" dirty="0"/>
              <a:t> </a:t>
            </a:r>
            <a:r>
              <a:rPr lang="en-ID" sz="1500" dirty="0" err="1"/>
              <a:t>sendiri</a:t>
            </a:r>
            <a:r>
              <a:rPr lang="en-ID" sz="1500" dirty="0"/>
              <a:t> </a:t>
            </a:r>
            <a:r>
              <a:rPr lang="en-ID" sz="1500" dirty="0" err="1"/>
              <a:t>maupun</a:t>
            </a:r>
            <a:r>
              <a:rPr lang="en-ID" sz="1500" dirty="0"/>
              <a:t> pada </a:t>
            </a:r>
            <a:r>
              <a:rPr lang="en-ID" sz="1500" dirty="0" err="1"/>
              <a:t>kode</a:t>
            </a:r>
            <a:r>
              <a:rPr lang="en-ID" sz="1500" dirty="0"/>
              <a:t> program pada </a:t>
            </a:r>
            <a:r>
              <a:rPr lang="en-ID" sz="1500" b="1" i="1" dirty="0"/>
              <a:t>activity</a:t>
            </a:r>
            <a:r>
              <a:rPr lang="en-ID" sz="1500" dirty="0"/>
              <a:t> yang </a:t>
            </a:r>
            <a:r>
              <a:rPr lang="en-ID" sz="1500" dirty="0" err="1"/>
              <a:t>menggunakan</a:t>
            </a:r>
            <a:r>
              <a:rPr lang="en-ID" sz="1500" dirty="0"/>
              <a:t> view </a:t>
            </a:r>
            <a:r>
              <a:rPr lang="en-ID" sz="1500" dirty="0" err="1"/>
              <a:t>bersangkutan</a:t>
            </a:r>
            <a:r>
              <a:rPr lang="en-ID" sz="1500" dirty="0"/>
              <a:t>.</a:t>
            </a:r>
          </a:p>
          <a:p>
            <a:pPr>
              <a:spcBef>
                <a:spcPts val="1600"/>
              </a:spcBef>
            </a:pPr>
            <a:r>
              <a:rPr lang="en-ID" sz="1500" dirty="0" err="1"/>
              <a:t>Lihat</a:t>
            </a:r>
            <a:r>
              <a:rPr lang="en-ID" sz="1500" dirty="0"/>
              <a:t> </a:t>
            </a:r>
            <a:r>
              <a:rPr lang="en-ID" sz="1500" dirty="0" err="1"/>
              <a:t>kembali</a:t>
            </a:r>
            <a:r>
              <a:rPr lang="en-ID" sz="1500" dirty="0"/>
              <a:t> </a:t>
            </a:r>
            <a:r>
              <a:rPr lang="en-ID" sz="1500" dirty="0" err="1"/>
              <a:t>kode</a:t>
            </a:r>
            <a:r>
              <a:rPr lang="en-ID" sz="1500" dirty="0"/>
              <a:t> pada class </a:t>
            </a:r>
            <a:r>
              <a:rPr lang="en-ID" sz="1500" b="1" i="1" dirty="0" err="1"/>
              <a:t>MainActivity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contohnya</a:t>
            </a:r>
            <a:r>
              <a:rPr lang="en-ID" sz="1500" dirty="0"/>
              <a:t>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1000" dirty="0"/>
          </a:p>
        </p:txBody>
      </p:sp>
      <p:sp>
        <p:nvSpPr>
          <p:cNvPr id="9" name="Google Shape;125;p18">
            <a:extLst>
              <a:ext uri="{FF2B5EF4-FFF2-40B4-BE49-F238E27FC236}">
                <a16:creationId xmlns:a16="http://schemas.microsoft.com/office/drawing/2014/main" xmlns="" id="{668CCAFE-339D-4478-9729-E0F0B2132CF4}"/>
              </a:ext>
            </a:extLst>
          </p:cNvPr>
          <p:cNvSpPr txBox="1"/>
          <p:nvPr/>
        </p:nvSpPr>
        <p:spPr>
          <a:xfrm>
            <a:off x="6113176" y="2030993"/>
            <a:ext cx="40401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MainActivity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AppCompatActivity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jumlahKlik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Button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tombolKlik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TextView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teksJumlahKlik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2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onCreate(Bundle savedInstanceState)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.onCreate(savedInstanceState);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setContentView(R.layout.</a:t>
            </a:r>
            <a:r>
              <a:rPr lang="en" sz="1200" b="1" i="1" dirty="0">
                <a:solidFill>
                  <a:srgbClr val="660E7A"/>
                </a:solidFill>
                <a:highlight>
                  <a:srgbClr val="FFFFFF"/>
                </a:highlight>
              </a:rPr>
              <a:t>activity_main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tombolKlik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= findViewById(R.id.</a:t>
            </a:r>
            <a:r>
              <a:rPr lang="en" sz="1200" b="1" i="1" dirty="0">
                <a:solidFill>
                  <a:srgbClr val="660E7A"/>
                </a:solidFill>
                <a:highlight>
                  <a:srgbClr val="FFFFFF"/>
                </a:highlight>
              </a:rPr>
              <a:t>tombol_klik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D5A6BD"/>
                </a:highlight>
              </a:rPr>
              <a:t>    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teksJumlahKlik </a:t>
            </a:r>
            <a:r>
              <a:rPr lang="en" sz="1200" dirty="0">
                <a:solidFill>
                  <a:schemeClr val="dk1"/>
                </a:solidFill>
                <a:highlight>
                  <a:srgbClr val="D5A6BD"/>
                </a:highlight>
              </a:rPr>
              <a:t>= findViewById(R.id.</a:t>
            </a:r>
            <a:r>
              <a:rPr lang="en" sz="1200" b="1" i="1" dirty="0">
                <a:solidFill>
                  <a:srgbClr val="660E7A"/>
                </a:solidFill>
                <a:highlight>
                  <a:srgbClr val="D5A6BD"/>
                </a:highlight>
              </a:rPr>
              <a:t>jumlah_klik</a:t>
            </a:r>
            <a:r>
              <a:rPr lang="en" sz="1200" dirty="0">
                <a:solidFill>
                  <a:schemeClr val="dk1"/>
                </a:solidFill>
                <a:highlight>
                  <a:srgbClr val="D5A6BD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tombolKlik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.setOnClickListener(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View.OnClickListener()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2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        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onClick(View view)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Log.</a:t>
            </a:r>
            <a:r>
              <a:rPr lang="en" sz="1200" i="1" dirty="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"MAIN"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"Tombol diklik"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tombolDiklik();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 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});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private void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tombolDiklik()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jumlahKlik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++;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teksJumlahKlik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.setText(String.</a:t>
            </a:r>
            <a:r>
              <a:rPr lang="en" sz="1200" i="1" dirty="0">
                <a:solidFill>
                  <a:schemeClr val="dk1"/>
                </a:solidFill>
                <a:highlight>
                  <a:srgbClr val="FFFFFF"/>
                </a:highlight>
              </a:rPr>
              <a:t>valueOf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jumlahKlik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Google Shape;126;p18">
            <a:extLst>
              <a:ext uri="{FF2B5EF4-FFF2-40B4-BE49-F238E27FC236}">
                <a16:creationId xmlns:a16="http://schemas.microsoft.com/office/drawing/2014/main" xmlns="" id="{86AB9E44-6986-6D9E-2550-7F87A1A9CCFB}"/>
              </a:ext>
            </a:extLst>
          </p:cNvPr>
          <p:cNvCxnSpPr>
            <a:cxnSpLocks/>
          </p:cNvCxnSpPr>
          <p:nvPr/>
        </p:nvCxnSpPr>
        <p:spPr>
          <a:xfrm rot="5400000">
            <a:off x="2503835" y="2853458"/>
            <a:ext cx="1890672" cy="127747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127;p18">
            <a:extLst>
              <a:ext uri="{FF2B5EF4-FFF2-40B4-BE49-F238E27FC236}">
                <a16:creationId xmlns:a16="http://schemas.microsoft.com/office/drawing/2014/main" xmlns="" id="{EB103A98-F671-9B14-39B7-56C524D2289B}"/>
              </a:ext>
            </a:extLst>
          </p:cNvPr>
          <p:cNvCxnSpPr>
            <a:cxnSpLocks/>
          </p:cNvCxnSpPr>
          <p:nvPr/>
        </p:nvCxnSpPr>
        <p:spPr>
          <a:xfrm flipV="1">
            <a:off x="3870151" y="4020671"/>
            <a:ext cx="2243025" cy="16187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225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A2C6F-7A0D-A2D5-C925-3DA9449B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view: width &amp; height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158FE1-CBF7-A9CE-05FF-E7C579C8F8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88F5C-A647-D60E-A0A0-7C9318EDE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5BA5A-9C45-773B-25FC-AE944D3BF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xmlns="" id="{D12AADC6-1D53-6102-938A-9E6EA9BA3EF4}"/>
              </a:ext>
            </a:extLst>
          </p:cNvPr>
          <p:cNvSpPr txBox="1"/>
          <p:nvPr/>
        </p:nvSpPr>
        <p:spPr>
          <a:xfrm>
            <a:off x="1660891" y="1942317"/>
            <a:ext cx="30000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:id</a:t>
            </a:r>
            <a:r>
              <a:rPr lang="en" sz="1200" b="1" dirty="0">
                <a:solidFill>
                  <a:srgbClr val="008000"/>
                </a:solidFill>
              </a:rPr>
              <a:t>="@+id/jumlah_klik"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:layout_width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:layout_height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="wrap_content"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:layout_margin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:padding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:background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="#22ff22"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136;p19">
            <a:extLst>
              <a:ext uri="{FF2B5EF4-FFF2-40B4-BE49-F238E27FC236}">
                <a16:creationId xmlns:a16="http://schemas.microsoft.com/office/drawing/2014/main" xmlns="" id="{144489C7-AB43-85AB-5049-63B11B3EE932}"/>
              </a:ext>
            </a:extLst>
          </p:cNvPr>
          <p:cNvSpPr txBox="1">
            <a:spLocks/>
          </p:cNvSpPr>
          <p:nvPr/>
        </p:nvSpPr>
        <p:spPr>
          <a:xfrm>
            <a:off x="805218" y="4076389"/>
            <a:ext cx="3603009" cy="17648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1500" dirty="0" err="1"/>
              <a:t>Berikutnya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atribut</a:t>
            </a:r>
            <a:r>
              <a:rPr lang="en-ID" sz="1500" dirty="0"/>
              <a:t> </a:t>
            </a:r>
            <a:r>
              <a:rPr lang="en-ID" sz="1500" b="1" i="1" dirty="0" err="1"/>
              <a:t>layout_width</a:t>
            </a:r>
            <a:r>
              <a:rPr lang="en-ID" sz="1500" dirty="0"/>
              <a:t> (</a:t>
            </a:r>
            <a:r>
              <a:rPr lang="en-ID" sz="1500" dirty="0" err="1"/>
              <a:t>lebar</a:t>
            </a:r>
            <a:r>
              <a:rPr lang="en-ID" sz="1500" dirty="0"/>
              <a:t>), dan </a:t>
            </a:r>
            <a:r>
              <a:rPr lang="en-ID" sz="1500" b="1" i="1" dirty="0" err="1"/>
              <a:t>layout_height</a:t>
            </a:r>
            <a:r>
              <a:rPr lang="en-ID" sz="1500" dirty="0"/>
              <a:t> (</a:t>
            </a:r>
            <a:r>
              <a:rPr lang="en-ID" sz="1500" dirty="0" err="1"/>
              <a:t>tinggi</a:t>
            </a:r>
            <a:r>
              <a:rPr lang="en-ID" sz="1500" dirty="0"/>
              <a:t>). </a:t>
            </a:r>
          </a:p>
          <a:p>
            <a:pPr>
              <a:spcBef>
                <a:spcPts val="1600"/>
              </a:spcBef>
            </a:pPr>
            <a:r>
              <a:rPr lang="en-ID" sz="1500" dirty="0" err="1"/>
              <a:t>Keduanya</a:t>
            </a:r>
            <a:r>
              <a:rPr lang="en-ID" sz="1500" dirty="0"/>
              <a:t> </a:t>
            </a:r>
            <a:r>
              <a:rPr lang="en-ID" sz="1500" dirty="0" err="1"/>
              <a:t>merepresentasikan</a:t>
            </a:r>
            <a:r>
              <a:rPr lang="en-ID" sz="1500" dirty="0"/>
              <a:t> </a:t>
            </a:r>
            <a:r>
              <a:rPr lang="en-ID" sz="1500" dirty="0" err="1"/>
              <a:t>lebar</a:t>
            </a:r>
            <a:r>
              <a:rPr lang="en-ID" sz="1500" dirty="0"/>
              <a:t> dan </a:t>
            </a:r>
            <a:r>
              <a:rPr lang="en-ID" sz="1500" dirty="0" err="1"/>
              <a:t>tinggi</a:t>
            </a:r>
            <a:r>
              <a:rPr lang="en-ID" sz="1500" dirty="0"/>
              <a:t> </a:t>
            </a:r>
            <a:r>
              <a:rPr lang="en-ID" sz="1500" i="1" dirty="0"/>
              <a:t>view</a:t>
            </a:r>
            <a:r>
              <a:rPr lang="en-ID" sz="1500" dirty="0"/>
              <a:t> </a:t>
            </a:r>
            <a:r>
              <a:rPr lang="en-ID" sz="1500" dirty="0" err="1"/>
              <a:t>bersangkutan</a:t>
            </a:r>
            <a:r>
              <a:rPr lang="en-ID" sz="1500" dirty="0"/>
              <a:t> pada </a:t>
            </a:r>
            <a:r>
              <a:rPr lang="en-ID" sz="1500" dirty="0" err="1"/>
              <a:t>layar</a:t>
            </a:r>
            <a:r>
              <a:rPr lang="en-ID" sz="1500" dirty="0"/>
              <a:t>.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D" sz="1500" dirty="0"/>
              <a:t>Pada </a:t>
            </a:r>
            <a:r>
              <a:rPr lang="en-ID" sz="1500" dirty="0" err="1"/>
              <a:t>contoh</a:t>
            </a:r>
            <a:r>
              <a:rPr lang="en-ID" sz="1500" dirty="0"/>
              <a:t> di </a:t>
            </a:r>
            <a:r>
              <a:rPr lang="en-ID" sz="1500" dirty="0" err="1"/>
              <a:t>atas</a:t>
            </a:r>
            <a:r>
              <a:rPr lang="en-ID" sz="1500" dirty="0"/>
              <a:t>, </a:t>
            </a:r>
            <a:r>
              <a:rPr lang="en-ID" sz="1500" dirty="0" err="1"/>
              <a:t>baik</a:t>
            </a:r>
            <a:r>
              <a:rPr lang="en-ID" sz="1500" dirty="0"/>
              <a:t> </a:t>
            </a:r>
            <a:r>
              <a:rPr lang="en-ID" sz="1500" dirty="0" err="1"/>
              <a:t>tinggi</a:t>
            </a:r>
            <a:r>
              <a:rPr lang="en-ID" sz="1500" dirty="0"/>
              <a:t> </a:t>
            </a:r>
            <a:r>
              <a:rPr lang="en-ID" sz="1500" dirty="0" err="1"/>
              <a:t>maupun</a:t>
            </a:r>
            <a:r>
              <a:rPr lang="en-ID" sz="1500" dirty="0"/>
              <a:t> </a:t>
            </a:r>
            <a:r>
              <a:rPr lang="en-ID" sz="1500" dirty="0" err="1"/>
              <a:t>lebar</a:t>
            </a:r>
            <a:r>
              <a:rPr lang="en-ID" sz="1500" dirty="0"/>
              <a:t> </a:t>
            </a:r>
            <a:r>
              <a:rPr lang="en-ID" sz="1500" dirty="0" err="1"/>
              <a:t>keduanya</a:t>
            </a:r>
            <a:r>
              <a:rPr lang="en-ID" sz="1500" dirty="0"/>
              <a:t> </a:t>
            </a:r>
            <a:r>
              <a:rPr lang="en-ID" sz="1500" dirty="0" err="1"/>
              <a:t>memiliki</a:t>
            </a:r>
            <a:r>
              <a:rPr lang="en-ID" sz="1500" dirty="0"/>
              <a:t> </a:t>
            </a:r>
            <a:r>
              <a:rPr lang="en-ID" sz="1500" dirty="0" err="1"/>
              <a:t>nilai</a:t>
            </a:r>
            <a:r>
              <a:rPr lang="en-ID" sz="1500" dirty="0"/>
              <a:t> </a:t>
            </a:r>
            <a:r>
              <a:rPr lang="en-ID" sz="1500" b="1" i="1" dirty="0" err="1"/>
              <a:t>wrap_content</a:t>
            </a:r>
            <a:endParaRPr lang="en-ID" sz="1500" b="1" i="1" dirty="0"/>
          </a:p>
          <a:p>
            <a:pPr>
              <a:spcBef>
                <a:spcPts val="1600"/>
              </a:spcBef>
            </a:pPr>
            <a:endParaRPr lang="en-ID" sz="15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1500" dirty="0"/>
          </a:p>
        </p:txBody>
      </p:sp>
      <p:pic>
        <p:nvPicPr>
          <p:cNvPr id="9" name="Google Shape;137;p19">
            <a:extLst>
              <a:ext uri="{FF2B5EF4-FFF2-40B4-BE49-F238E27FC236}">
                <a16:creationId xmlns:a16="http://schemas.microsoft.com/office/drawing/2014/main" xmlns="" id="{B4CAB116-1F40-6318-0B2D-3ED52722FD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4794" y="1949042"/>
            <a:ext cx="1700488" cy="3537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8;p19">
            <a:extLst>
              <a:ext uri="{FF2B5EF4-FFF2-40B4-BE49-F238E27FC236}">
                <a16:creationId xmlns:a16="http://schemas.microsoft.com/office/drawing/2014/main" xmlns="" id="{057E2774-9DAE-60AE-02AA-678AF8E1B622}"/>
              </a:ext>
            </a:extLst>
          </p:cNvPr>
          <p:cNvSpPr txBox="1"/>
          <p:nvPr/>
        </p:nvSpPr>
        <p:spPr>
          <a:xfrm>
            <a:off x="5544216" y="2608842"/>
            <a:ext cx="945300" cy="267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1;p19">
            <a:extLst>
              <a:ext uri="{FF2B5EF4-FFF2-40B4-BE49-F238E27FC236}">
                <a16:creationId xmlns:a16="http://schemas.microsoft.com/office/drawing/2014/main" xmlns="" id="{DE50A4A7-7A14-B052-4589-7CEBC459F2D5}"/>
              </a:ext>
            </a:extLst>
          </p:cNvPr>
          <p:cNvSpPr txBox="1">
            <a:spLocks/>
          </p:cNvSpPr>
          <p:nvPr/>
        </p:nvSpPr>
        <p:spPr>
          <a:xfrm>
            <a:off x="7155016" y="2017467"/>
            <a:ext cx="4744216" cy="357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2000" dirty="0"/>
              <a:t>Nilai width </a:t>
            </a:r>
            <a:r>
              <a:rPr lang="en-ID" sz="2000" dirty="0" err="1"/>
              <a:t>maupun</a:t>
            </a:r>
            <a:r>
              <a:rPr lang="en-ID" sz="2000" dirty="0"/>
              <a:t> height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:</a:t>
            </a:r>
          </a:p>
          <a:p>
            <a:pPr marL="457200" indent="-292100">
              <a:spcBef>
                <a:spcPts val="160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2000" dirty="0"/>
              <a:t>Nilai </a:t>
            </a:r>
            <a:r>
              <a:rPr lang="en-ID" sz="2000" dirty="0" err="1"/>
              <a:t>tertentu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satuan</a:t>
            </a:r>
            <a:r>
              <a:rPr lang="en-ID" sz="2000" dirty="0"/>
              <a:t> </a:t>
            </a:r>
            <a:r>
              <a:rPr lang="en-ID" sz="2000" b="1" i="1" dirty="0" err="1"/>
              <a:t>dp</a:t>
            </a:r>
            <a:r>
              <a:rPr lang="en-ID" sz="2000" b="1" i="1" dirty="0"/>
              <a:t> </a:t>
            </a:r>
            <a:r>
              <a:rPr lang="en-ID" sz="2000" dirty="0"/>
              <a:t>(density independent pixels),</a:t>
            </a:r>
          </a:p>
          <a:p>
            <a:pPr marL="457200" indent="-292100">
              <a:spcBef>
                <a:spcPts val="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2000" dirty="0" err="1"/>
              <a:t>Bernilai</a:t>
            </a:r>
            <a:r>
              <a:rPr lang="en-ID" sz="2000" dirty="0"/>
              <a:t> </a:t>
            </a:r>
            <a:r>
              <a:rPr lang="en-ID" sz="2000" b="1" i="1" dirty="0" err="1"/>
              <a:t>wrap_content</a:t>
            </a:r>
            <a:r>
              <a:rPr lang="en-ID" sz="2000" dirty="0"/>
              <a:t>, 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‘</a:t>
            </a:r>
            <a:r>
              <a:rPr lang="en-ID" sz="2000" dirty="0" err="1"/>
              <a:t>isi</a:t>
            </a:r>
            <a:r>
              <a:rPr lang="en-ID" sz="2000" dirty="0"/>
              <a:t>’ view </a:t>
            </a:r>
            <a:r>
              <a:rPr lang="en-ID" sz="2000" dirty="0" err="1"/>
              <a:t>tersebut</a:t>
            </a:r>
            <a:endParaRPr lang="en-ID" sz="2000" dirty="0"/>
          </a:p>
          <a:p>
            <a:pPr marL="457200" indent="-292100">
              <a:spcBef>
                <a:spcPts val="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2000" dirty="0" err="1"/>
              <a:t>Bernilai</a:t>
            </a:r>
            <a:r>
              <a:rPr lang="en-ID" sz="2000" dirty="0"/>
              <a:t> </a:t>
            </a:r>
            <a:r>
              <a:rPr lang="en-ID" sz="2000" b="1" i="1" dirty="0" err="1"/>
              <a:t>match_parent</a:t>
            </a:r>
            <a:r>
              <a:rPr lang="en-ID" sz="2000" dirty="0"/>
              <a:t>, </a:t>
            </a:r>
            <a:r>
              <a:rPr lang="en-ID" sz="2000" dirty="0" err="1"/>
              <a:t>artinya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lebar</a:t>
            </a:r>
            <a:r>
              <a:rPr lang="en-ID" sz="2000" dirty="0"/>
              <a:t>/</a:t>
            </a:r>
            <a:r>
              <a:rPr lang="en-ID" sz="2000" dirty="0" err="1"/>
              <a:t>tinggi</a:t>
            </a:r>
            <a:r>
              <a:rPr lang="en-ID" sz="2000" dirty="0"/>
              <a:t> </a:t>
            </a:r>
            <a:r>
              <a:rPr lang="en-ID" sz="2000" i="1" dirty="0" err="1"/>
              <a:t>viewgroup</a:t>
            </a:r>
            <a:r>
              <a:rPr lang="en-ID" sz="2000" dirty="0"/>
              <a:t> yang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i="1" dirty="0"/>
              <a:t>parent</a:t>
            </a:r>
            <a:r>
              <a:rPr lang="en-ID" sz="2000" dirty="0"/>
              <a:t>-</a:t>
            </a:r>
            <a:r>
              <a:rPr lang="en-ID" sz="2000" dirty="0" err="1"/>
              <a:t>nya</a:t>
            </a:r>
            <a:endParaRPr lang="en-ID" sz="2000" dirty="0"/>
          </a:p>
          <a:p>
            <a:pPr>
              <a:spcBef>
                <a:spcPts val="1600"/>
              </a:spcBef>
            </a:pPr>
            <a:r>
              <a:rPr lang="en-ID" sz="2000" dirty="0" err="1">
                <a:solidFill>
                  <a:srgbClr val="980000"/>
                </a:solidFill>
              </a:rPr>
              <a:t>Lakukan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eksperimen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dengan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mengganti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nilai</a:t>
            </a:r>
            <a:r>
              <a:rPr lang="en-ID" sz="2000" dirty="0">
                <a:solidFill>
                  <a:srgbClr val="980000"/>
                </a:solidFill>
              </a:rPr>
              <a:t> width </a:t>
            </a:r>
            <a:r>
              <a:rPr lang="en-ID" sz="2000" dirty="0" err="1">
                <a:solidFill>
                  <a:srgbClr val="980000"/>
                </a:solidFill>
              </a:rPr>
              <a:t>maupun</a:t>
            </a:r>
            <a:r>
              <a:rPr lang="en-ID" sz="2000" dirty="0">
                <a:solidFill>
                  <a:srgbClr val="980000"/>
                </a:solidFill>
              </a:rPr>
              <a:t> height view yang </a:t>
            </a:r>
            <a:r>
              <a:rPr lang="en-ID" sz="2000" dirty="0" err="1">
                <a:solidFill>
                  <a:srgbClr val="980000"/>
                </a:solidFill>
              </a:rPr>
              <a:t>ada</a:t>
            </a:r>
            <a:r>
              <a:rPr lang="en-ID" sz="2000" dirty="0">
                <a:solidFill>
                  <a:srgbClr val="980000"/>
                </a:solidFill>
              </a:rPr>
              <a:t>. </a:t>
            </a:r>
            <a:r>
              <a:rPr lang="en-ID" sz="2000" dirty="0" err="1">
                <a:solidFill>
                  <a:srgbClr val="980000"/>
                </a:solidFill>
              </a:rPr>
              <a:t>Jangan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lupa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kembalikan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ke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nilai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semula</a:t>
            </a:r>
            <a:r>
              <a:rPr lang="en-ID" sz="2000" dirty="0">
                <a:solidFill>
                  <a:srgbClr val="980000"/>
                </a:solidFill>
              </a:rPr>
              <a:t> </a:t>
            </a:r>
            <a:r>
              <a:rPr lang="en-ID" sz="2000" dirty="0" err="1">
                <a:solidFill>
                  <a:srgbClr val="980000"/>
                </a:solidFill>
              </a:rPr>
              <a:t>setelahnya</a:t>
            </a:r>
            <a:endParaRPr lang="en-ID" sz="2000" dirty="0">
              <a:solidFill>
                <a:srgbClr val="980000"/>
              </a:solidFill>
            </a:endParaRPr>
          </a:p>
          <a:p>
            <a:pPr>
              <a:spcBef>
                <a:spcPts val="1600"/>
              </a:spcBef>
            </a:pPr>
            <a:endParaRPr lang="en-ID" sz="20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2000" dirty="0"/>
          </a:p>
        </p:txBody>
      </p:sp>
      <p:cxnSp>
        <p:nvCxnSpPr>
          <p:cNvPr id="12" name="Google Shape;139;p19">
            <a:extLst>
              <a:ext uri="{FF2B5EF4-FFF2-40B4-BE49-F238E27FC236}">
                <a16:creationId xmlns:a16="http://schemas.microsoft.com/office/drawing/2014/main" xmlns="" id="{DB0353D3-581E-0A32-BD50-7C30EBB61B8C}"/>
              </a:ext>
            </a:extLst>
          </p:cNvPr>
          <p:cNvCxnSpPr>
            <a:cxnSpLocks/>
          </p:cNvCxnSpPr>
          <p:nvPr/>
        </p:nvCxnSpPr>
        <p:spPr>
          <a:xfrm>
            <a:off x="4408227" y="2471142"/>
            <a:ext cx="1687773" cy="105343"/>
          </a:xfrm>
          <a:prstGeom prst="curvedConnector3">
            <a:avLst>
              <a:gd name="adj1" fmla="val 1001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140;p19">
            <a:extLst>
              <a:ext uri="{FF2B5EF4-FFF2-40B4-BE49-F238E27FC236}">
                <a16:creationId xmlns:a16="http://schemas.microsoft.com/office/drawing/2014/main" xmlns="" id="{B963316B-F579-6D54-11F8-74F030A2511C}"/>
              </a:ext>
            </a:extLst>
          </p:cNvPr>
          <p:cNvCxnSpPr>
            <a:cxnSpLocks/>
          </p:cNvCxnSpPr>
          <p:nvPr/>
        </p:nvCxnSpPr>
        <p:spPr>
          <a:xfrm>
            <a:off x="4510500" y="2644242"/>
            <a:ext cx="1033716" cy="1309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5807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44D05-F0D7-F090-2050-9B1A3449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738116"/>
          </a:xfrm>
        </p:spPr>
        <p:txBody>
          <a:bodyPr/>
          <a:lstStyle/>
          <a:p>
            <a:pPr algn="ctr"/>
            <a:r>
              <a:rPr lang="en" sz="3000" dirty="0"/>
              <a:t>Atribut sebuah view:</a:t>
            </a: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 b="1" i="1" dirty="0"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 &amp; </a:t>
            </a:r>
            <a:r>
              <a:rPr lang="en" sz="3000" b="1" i="1" dirty="0"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lang="en-ID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ADB0FF-D690-9F28-E024-6F1F65A06C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E6328A-FDE9-1E10-CC7B-D2018B8F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B396DB-6661-465A-6C9F-AE853449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Google Shape;149;p20">
            <a:extLst>
              <a:ext uri="{FF2B5EF4-FFF2-40B4-BE49-F238E27FC236}">
                <a16:creationId xmlns:a16="http://schemas.microsoft.com/office/drawing/2014/main" xmlns="" id="{A2F7775C-E376-710F-AB13-74414885F293}"/>
              </a:ext>
            </a:extLst>
          </p:cNvPr>
          <p:cNvSpPr txBox="1"/>
          <p:nvPr/>
        </p:nvSpPr>
        <p:spPr>
          <a:xfrm>
            <a:off x="668740" y="1344768"/>
            <a:ext cx="3000000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:id</a:t>
            </a:r>
            <a:r>
              <a:rPr lang="en" sz="1200" b="1" dirty="0">
                <a:solidFill>
                  <a:srgbClr val="008000"/>
                </a:solidFill>
              </a:rPr>
              <a:t>="@+id/jumlah_klik"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:layout_width</a:t>
            </a:r>
            <a:r>
              <a:rPr lang="en" sz="1200" b="1" dirty="0">
                <a:solidFill>
                  <a:srgbClr val="008000"/>
                </a:solidFill>
              </a:rPr>
              <a:t>="wrap_content"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:layout_height</a:t>
            </a:r>
            <a:r>
              <a:rPr lang="en" sz="1200" b="1" dirty="0">
                <a:solidFill>
                  <a:srgbClr val="008000"/>
                </a:solidFill>
              </a:rPr>
              <a:t>="wrap_content"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:layout_margin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:padding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="16dp"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:background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="#22ff22"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" name="Google Shape;150;p20">
            <a:extLst>
              <a:ext uri="{FF2B5EF4-FFF2-40B4-BE49-F238E27FC236}">
                <a16:creationId xmlns:a16="http://schemas.microsoft.com/office/drawing/2014/main" xmlns="" id="{E9E5CD60-D1B9-BDB5-414A-819EFD50D0F7}"/>
              </a:ext>
            </a:extLst>
          </p:cNvPr>
          <p:cNvSpPr txBox="1">
            <a:spLocks/>
          </p:cNvSpPr>
          <p:nvPr/>
        </p:nvSpPr>
        <p:spPr>
          <a:xfrm>
            <a:off x="668740" y="3490893"/>
            <a:ext cx="5080786" cy="29861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b="1" i="1" dirty="0" err="1"/>
              <a:t>layout_margin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view </a:t>
            </a:r>
            <a:r>
              <a:rPr lang="en-ID" sz="1800" dirty="0" err="1"/>
              <a:t>bersangkutan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view </a:t>
            </a:r>
            <a:r>
              <a:rPr lang="en-ID" sz="1800" dirty="0" err="1"/>
              <a:t>lainnya</a:t>
            </a:r>
            <a:endParaRPr lang="en-ID" sz="1800" dirty="0"/>
          </a:p>
          <a:p>
            <a:pPr>
              <a:spcBef>
                <a:spcPts val="1600"/>
              </a:spcBef>
            </a:pPr>
            <a:r>
              <a:rPr lang="en-ID" sz="1800" dirty="0" err="1"/>
              <a:t>Sedangkan</a:t>
            </a:r>
            <a:r>
              <a:rPr lang="en-ID" sz="1800" dirty="0"/>
              <a:t>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b="1" i="1" dirty="0"/>
              <a:t>padding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batas </a:t>
            </a:r>
            <a:r>
              <a:rPr lang="en-ID" sz="1800" dirty="0" err="1"/>
              <a:t>daerah</a:t>
            </a:r>
            <a:r>
              <a:rPr lang="en-ID" sz="1800" dirty="0"/>
              <a:t> view </a:t>
            </a:r>
            <a:r>
              <a:rPr lang="en-ID" sz="1800" dirty="0" err="1"/>
              <a:t>bersangkutan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isi</a:t>
            </a:r>
            <a:r>
              <a:rPr lang="en-ID" sz="1800" dirty="0"/>
              <a:t> di </a:t>
            </a:r>
            <a:r>
              <a:rPr lang="en-ID" sz="1800" dirty="0" err="1"/>
              <a:t>dalamnya</a:t>
            </a:r>
            <a:endParaRPr lang="en-ID" sz="1800" dirty="0"/>
          </a:p>
          <a:p>
            <a:pPr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dirty="0" err="1">
                <a:solidFill>
                  <a:srgbClr val="980000"/>
                </a:solidFill>
              </a:rPr>
              <a:t>Lakukan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eksperimen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dengan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mengganti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nilai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i="1" dirty="0" err="1">
                <a:solidFill>
                  <a:srgbClr val="980000"/>
                </a:solidFill>
              </a:rPr>
              <a:t>layout_margin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maupun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i="1" dirty="0">
                <a:solidFill>
                  <a:srgbClr val="980000"/>
                </a:solidFill>
              </a:rPr>
              <a:t>padding</a:t>
            </a:r>
            <a:r>
              <a:rPr lang="en-ID" sz="1800" dirty="0">
                <a:solidFill>
                  <a:srgbClr val="980000"/>
                </a:solidFill>
              </a:rPr>
              <a:t> yang </a:t>
            </a:r>
            <a:r>
              <a:rPr lang="en-ID" sz="1800" dirty="0" err="1">
                <a:solidFill>
                  <a:srgbClr val="980000"/>
                </a:solidFill>
              </a:rPr>
              <a:t>ada</a:t>
            </a:r>
            <a:r>
              <a:rPr lang="en-ID" sz="1800" dirty="0">
                <a:solidFill>
                  <a:srgbClr val="980000"/>
                </a:solidFill>
              </a:rPr>
              <a:t>. </a:t>
            </a:r>
            <a:r>
              <a:rPr lang="en-ID" sz="1800" dirty="0" err="1">
                <a:solidFill>
                  <a:srgbClr val="980000"/>
                </a:solidFill>
              </a:rPr>
              <a:t>Jangan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lupa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kembalikan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ke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nilai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semula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setelahnya</a:t>
            </a:r>
            <a:endParaRPr lang="en-ID" sz="1800" dirty="0">
              <a:solidFill>
                <a:srgbClr val="980000"/>
              </a:solidFill>
            </a:endParaRPr>
          </a:p>
          <a:p>
            <a:pPr>
              <a:spcBef>
                <a:spcPts val="1600"/>
              </a:spcBef>
            </a:pPr>
            <a:endParaRPr lang="en-ID" dirty="0"/>
          </a:p>
          <a:p>
            <a:pPr>
              <a:spcBef>
                <a:spcPts val="1600"/>
              </a:spcBef>
            </a:pPr>
            <a:endParaRPr lang="en-ID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dirty="0"/>
          </a:p>
        </p:txBody>
      </p:sp>
      <p:pic>
        <p:nvPicPr>
          <p:cNvPr id="12" name="Google Shape;151;p20">
            <a:extLst>
              <a:ext uri="{FF2B5EF4-FFF2-40B4-BE49-F238E27FC236}">
                <a16:creationId xmlns:a16="http://schemas.microsoft.com/office/drawing/2014/main" xmlns="" id="{49E5E1A3-C4B8-61A1-7165-8795D1F320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32102"/>
          <a:stretch/>
        </p:blipFill>
        <p:spPr>
          <a:xfrm>
            <a:off x="7256776" y="1383443"/>
            <a:ext cx="2896500" cy="40911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2;p20">
            <a:extLst>
              <a:ext uri="{FF2B5EF4-FFF2-40B4-BE49-F238E27FC236}">
                <a16:creationId xmlns:a16="http://schemas.microsoft.com/office/drawing/2014/main" xmlns="" id="{32DA6B01-1DDB-C9B6-E419-58193A57A3E9}"/>
              </a:ext>
            </a:extLst>
          </p:cNvPr>
          <p:cNvSpPr txBox="1"/>
          <p:nvPr/>
        </p:nvSpPr>
        <p:spPr>
          <a:xfrm>
            <a:off x="7638801" y="3340443"/>
            <a:ext cx="1227300" cy="957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Isi View  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14" name="Google Shape;153;p20">
            <a:extLst>
              <a:ext uri="{FF2B5EF4-FFF2-40B4-BE49-F238E27FC236}">
                <a16:creationId xmlns:a16="http://schemas.microsoft.com/office/drawing/2014/main" xmlns="" id="{9973A6D5-4E7D-CB57-DB7D-89542D96E234}"/>
              </a:ext>
            </a:extLst>
          </p:cNvPr>
          <p:cNvSpPr txBox="1"/>
          <p:nvPr/>
        </p:nvSpPr>
        <p:spPr>
          <a:xfrm>
            <a:off x="7638801" y="2349843"/>
            <a:ext cx="1227300" cy="562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xmlns="" id="{185842B6-1510-5D40-CEFC-7A94BA250630}"/>
              </a:ext>
            </a:extLst>
          </p:cNvPr>
          <p:cNvSpPr txBox="1"/>
          <p:nvPr/>
        </p:nvSpPr>
        <p:spPr>
          <a:xfrm>
            <a:off x="9272551" y="3490893"/>
            <a:ext cx="507900" cy="656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55;p20">
            <a:extLst>
              <a:ext uri="{FF2B5EF4-FFF2-40B4-BE49-F238E27FC236}">
                <a16:creationId xmlns:a16="http://schemas.microsoft.com/office/drawing/2014/main" xmlns="" id="{1E07113D-61A1-8213-B836-EEC531285257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10800000">
            <a:off x="8252451" y="2912643"/>
            <a:ext cx="0" cy="4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" name="Google Shape;156;p20">
            <a:extLst>
              <a:ext uri="{FF2B5EF4-FFF2-40B4-BE49-F238E27FC236}">
                <a16:creationId xmlns:a16="http://schemas.microsoft.com/office/drawing/2014/main" xmlns="" id="{B74C3538-B9A3-BD53-C1D0-6BB35BD7B9A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8866101" y="3819093"/>
            <a:ext cx="40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" name="Google Shape;157;p20">
            <a:extLst>
              <a:ext uri="{FF2B5EF4-FFF2-40B4-BE49-F238E27FC236}">
                <a16:creationId xmlns:a16="http://schemas.microsoft.com/office/drawing/2014/main" xmlns="" id="{ECBCAB71-6198-9B73-B192-91B22C090C9C}"/>
              </a:ext>
            </a:extLst>
          </p:cNvPr>
          <p:cNvSpPr txBox="1"/>
          <p:nvPr/>
        </p:nvSpPr>
        <p:spPr>
          <a:xfrm>
            <a:off x="8670126" y="2985093"/>
            <a:ext cx="12273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layout_margin</a:t>
            </a:r>
            <a:endParaRPr sz="900"/>
          </a:p>
        </p:txBody>
      </p:sp>
      <p:cxnSp>
        <p:nvCxnSpPr>
          <p:cNvPr id="19" name="Google Shape;158;p20">
            <a:extLst>
              <a:ext uri="{FF2B5EF4-FFF2-40B4-BE49-F238E27FC236}">
                <a16:creationId xmlns:a16="http://schemas.microsoft.com/office/drawing/2014/main" xmlns="" id="{6FB41629-CDFB-7779-F400-D3EFAD7C6A5B}"/>
              </a:ext>
            </a:extLst>
          </p:cNvPr>
          <p:cNvCxnSpPr/>
          <p:nvPr/>
        </p:nvCxnSpPr>
        <p:spPr>
          <a:xfrm rot="10800000">
            <a:off x="9055176" y="3191943"/>
            <a:ext cx="2100" cy="6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0" name="Google Shape;159;p20">
            <a:extLst>
              <a:ext uri="{FF2B5EF4-FFF2-40B4-BE49-F238E27FC236}">
                <a16:creationId xmlns:a16="http://schemas.microsoft.com/office/drawing/2014/main" xmlns="" id="{EB2F0049-2A12-465A-C68A-D5FD3C05B347}"/>
              </a:ext>
            </a:extLst>
          </p:cNvPr>
          <p:cNvCxnSpPr/>
          <p:nvPr/>
        </p:nvCxnSpPr>
        <p:spPr>
          <a:xfrm rot="10800000" flipH="1">
            <a:off x="8298376" y="3136893"/>
            <a:ext cx="5505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1" name="Google Shape;162;p20">
            <a:extLst>
              <a:ext uri="{FF2B5EF4-FFF2-40B4-BE49-F238E27FC236}">
                <a16:creationId xmlns:a16="http://schemas.microsoft.com/office/drawing/2014/main" xmlns="" id="{565BA8A4-AC7E-7E73-AB1F-A9A6A537341D}"/>
              </a:ext>
            </a:extLst>
          </p:cNvPr>
          <p:cNvCxnSpPr/>
          <p:nvPr/>
        </p:nvCxnSpPr>
        <p:spPr>
          <a:xfrm>
            <a:off x="7791201" y="3819093"/>
            <a:ext cx="324900" cy="10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2" name="Google Shape;163;p20">
            <a:extLst>
              <a:ext uri="{FF2B5EF4-FFF2-40B4-BE49-F238E27FC236}">
                <a16:creationId xmlns:a16="http://schemas.microsoft.com/office/drawing/2014/main" xmlns="" id="{2ACFC1E0-A836-D252-B9FE-8FB40CABC153}"/>
              </a:ext>
            </a:extLst>
          </p:cNvPr>
          <p:cNvCxnSpPr/>
          <p:nvPr/>
        </p:nvCxnSpPr>
        <p:spPr>
          <a:xfrm flipH="1">
            <a:off x="8142026" y="4096743"/>
            <a:ext cx="163800" cy="7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3" name="Google Shape;164;p20">
            <a:extLst>
              <a:ext uri="{FF2B5EF4-FFF2-40B4-BE49-F238E27FC236}">
                <a16:creationId xmlns:a16="http://schemas.microsoft.com/office/drawing/2014/main" xmlns="" id="{3ED0BD3E-979B-DFA5-77FF-85C0CCD6697B}"/>
              </a:ext>
            </a:extLst>
          </p:cNvPr>
          <p:cNvSpPr txBox="1"/>
          <p:nvPr/>
        </p:nvSpPr>
        <p:spPr>
          <a:xfrm>
            <a:off x="7679526" y="4966293"/>
            <a:ext cx="9183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padding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8846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E5556-25F9-CCB0-41CB-980F262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3000" dirty="0"/>
              <a:t>Atribut sebuah view: </a:t>
            </a:r>
            <a:r>
              <a:rPr lang="en" sz="3000" b="1" i="1" dirty="0">
                <a:latin typeface="Montserrat"/>
                <a:ea typeface="Montserrat"/>
                <a:cs typeface="Montserrat"/>
                <a:sym typeface="Montserrat"/>
              </a:rPr>
              <a:t>layout_gravity</a:t>
            </a:r>
            <a:endParaRPr lang="en-ID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F5B537-63F9-27E9-9C15-8F485C506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151CF4-41DB-DA64-DA97-0107EF8ED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Universitas </a:t>
            </a:r>
            <a:r>
              <a:rPr lang="en-US" dirty="0" err="1"/>
              <a:t>Hamzanwadi-Pemrograman</a:t>
            </a:r>
            <a:r>
              <a:rPr lang="en-US" dirty="0"/>
              <a:t> Mobile-Jumawal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A4BE41-CABF-6F0C-D270-54C02C43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Google Shape;172;p21">
            <a:extLst>
              <a:ext uri="{FF2B5EF4-FFF2-40B4-BE49-F238E27FC236}">
                <a16:creationId xmlns:a16="http://schemas.microsoft.com/office/drawing/2014/main" xmlns="" id="{9446283E-1C83-3897-B2AA-5FC234A18A19}"/>
              </a:ext>
            </a:extLst>
          </p:cNvPr>
          <p:cNvSpPr txBox="1"/>
          <p:nvPr/>
        </p:nvSpPr>
        <p:spPr>
          <a:xfrm>
            <a:off x="825691" y="1794300"/>
            <a:ext cx="3212909" cy="15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TextView</a:t>
            </a: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8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:id</a:t>
            </a:r>
            <a:r>
              <a:rPr lang="en" sz="1200" b="1" dirty="0">
                <a:solidFill>
                  <a:srgbClr val="008000"/>
                </a:solidFill>
              </a:rPr>
              <a:t>="@+id/jumlah_klik"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:layout_width</a:t>
            </a:r>
            <a:r>
              <a:rPr lang="en" sz="1200" b="1" dirty="0">
                <a:solidFill>
                  <a:srgbClr val="008000"/>
                </a:solidFill>
              </a:rPr>
              <a:t>="wrap_content"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:layout_height</a:t>
            </a:r>
            <a:r>
              <a:rPr lang="en" sz="1200" b="1" dirty="0">
                <a:solidFill>
                  <a:srgbClr val="008000"/>
                </a:solidFill>
              </a:rPr>
              <a:t>="wrap_content"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:textSize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="47sp"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:layout_margin</a:t>
            </a:r>
            <a:r>
              <a:rPr lang="en" sz="1200" b="1" dirty="0">
                <a:solidFill>
                  <a:srgbClr val="008000"/>
                </a:solidFill>
              </a:rPr>
              <a:t>="16dp"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</a:rPr>
              <a:t>   </a:t>
            </a:r>
            <a:r>
              <a:rPr lang="en" sz="1200" b="1" dirty="0">
                <a:solidFill>
                  <a:srgbClr val="660E7A"/>
                </a:solidFill>
              </a:rPr>
              <a:t>android</a:t>
            </a:r>
            <a:r>
              <a:rPr lang="en" sz="1200" b="1" dirty="0">
                <a:solidFill>
                  <a:srgbClr val="0000FF"/>
                </a:solidFill>
              </a:rPr>
              <a:t>:padding</a:t>
            </a:r>
            <a:r>
              <a:rPr lang="en" sz="1200" b="1" dirty="0">
                <a:solidFill>
                  <a:srgbClr val="008000"/>
                </a:solidFill>
              </a:rPr>
              <a:t>="16dp"</a:t>
            </a:r>
            <a:endParaRPr sz="12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0E7A"/>
                </a:solidFill>
                <a:highlight>
                  <a:srgbClr val="D5A6BD"/>
                </a:highlight>
              </a:rPr>
              <a:t>   android</a:t>
            </a:r>
            <a:r>
              <a:rPr lang="en" sz="1200" b="1" dirty="0">
                <a:solidFill>
                  <a:srgbClr val="0000FF"/>
                </a:solidFill>
                <a:highlight>
                  <a:srgbClr val="D5A6BD"/>
                </a:highlight>
              </a:rPr>
              <a:t>:layout_gravity</a:t>
            </a:r>
            <a:r>
              <a:rPr lang="en" sz="1200" b="1" dirty="0">
                <a:solidFill>
                  <a:srgbClr val="008000"/>
                </a:solidFill>
                <a:highlight>
                  <a:srgbClr val="D5A6BD"/>
                </a:highlight>
              </a:rPr>
              <a:t>="start"</a:t>
            </a:r>
            <a:endParaRPr sz="1200" b="1" dirty="0">
              <a:solidFill>
                <a:srgbClr val="008000"/>
              </a:solidFill>
              <a:highlight>
                <a:srgbClr val="D5A6B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:background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="#22ff22"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android</a:t>
            </a: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:text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="0"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/&gt;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" name="Google Shape;173;p21">
            <a:extLst>
              <a:ext uri="{FF2B5EF4-FFF2-40B4-BE49-F238E27FC236}">
                <a16:creationId xmlns:a16="http://schemas.microsoft.com/office/drawing/2014/main" xmlns="" id="{6EB044C8-FC09-D12B-1164-3FF42BAE34D8}"/>
              </a:ext>
            </a:extLst>
          </p:cNvPr>
          <p:cNvSpPr txBox="1">
            <a:spLocks/>
          </p:cNvSpPr>
          <p:nvPr/>
        </p:nvSpPr>
        <p:spPr>
          <a:xfrm>
            <a:off x="825691" y="4016006"/>
            <a:ext cx="3608440" cy="17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i="1" dirty="0" err="1"/>
              <a:t>layout_gravity</a:t>
            </a:r>
            <a:r>
              <a:rPr lang="en-ID" dirty="0"/>
              <a:t> pada view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i="1" dirty="0"/>
              <a:t>start</a:t>
            </a:r>
          </a:p>
          <a:p>
            <a:pPr>
              <a:spcBef>
                <a:spcPts val="1600"/>
              </a:spcBef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view </a:t>
            </a:r>
            <a:r>
              <a:rPr lang="en-ID" dirty="0" err="1"/>
              <a:t>bersangkutan</a:t>
            </a:r>
            <a:r>
              <a:rPr lang="en-ID" dirty="0"/>
              <a:t> </a:t>
            </a:r>
            <a:r>
              <a:rPr lang="en-ID" dirty="0" err="1"/>
              <a:t>bergeser</a:t>
            </a:r>
            <a:r>
              <a:rPr lang="en-ID" dirty="0"/>
              <a:t> </a:t>
            </a:r>
            <a:r>
              <a:rPr lang="en-ID" dirty="0" err="1"/>
              <a:t>posisinya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dirty="0"/>
          </a:p>
        </p:txBody>
      </p:sp>
      <p:sp>
        <p:nvSpPr>
          <p:cNvPr id="12" name="Google Shape;174;p21">
            <a:extLst>
              <a:ext uri="{FF2B5EF4-FFF2-40B4-BE49-F238E27FC236}">
                <a16:creationId xmlns:a16="http://schemas.microsoft.com/office/drawing/2014/main" xmlns="" id="{07577619-2B39-9AA6-DAAF-E0285BFC0EC5}"/>
              </a:ext>
            </a:extLst>
          </p:cNvPr>
          <p:cNvSpPr txBox="1">
            <a:spLocks/>
          </p:cNvSpPr>
          <p:nvPr/>
        </p:nvSpPr>
        <p:spPr>
          <a:xfrm>
            <a:off x="7828706" y="2263406"/>
            <a:ext cx="4363294" cy="353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i="1" dirty="0" err="1"/>
              <a:t>layout_gravity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posisi</a:t>
            </a:r>
            <a:r>
              <a:rPr lang="en-ID" sz="1800" dirty="0"/>
              <a:t> view </a:t>
            </a:r>
            <a:r>
              <a:rPr lang="en-ID" sz="1800" dirty="0" err="1"/>
              <a:t>relatif</a:t>
            </a:r>
            <a:r>
              <a:rPr lang="en-ID" sz="1800" dirty="0"/>
              <a:t> </a:t>
            </a:r>
            <a:r>
              <a:rPr lang="en-ID" sz="1800" dirty="0" err="1"/>
              <a:t>terhadap</a:t>
            </a:r>
            <a:r>
              <a:rPr lang="en-ID" sz="1800" dirty="0"/>
              <a:t> layout yang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i="1" dirty="0"/>
              <a:t>parent</a:t>
            </a:r>
            <a:r>
              <a:rPr lang="en-ID" sz="1800" dirty="0"/>
              <a:t>-</a:t>
            </a:r>
            <a:r>
              <a:rPr lang="en-ID" sz="1800" dirty="0" err="1"/>
              <a:t>nya</a:t>
            </a:r>
            <a:r>
              <a:rPr lang="en-ID" sz="1800" dirty="0"/>
              <a:t>. </a:t>
            </a:r>
          </a:p>
          <a:p>
            <a:pPr>
              <a:spcBef>
                <a:spcPts val="1600"/>
              </a:spcBef>
            </a:pPr>
            <a:r>
              <a:rPr lang="en-ID" sz="1800" dirty="0" err="1"/>
              <a:t>Pilihan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yang </a:t>
            </a:r>
            <a:r>
              <a:rPr lang="en-ID" sz="1800" dirty="0" err="1"/>
              <a:t>mungkin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lain:</a:t>
            </a:r>
          </a:p>
          <a:p>
            <a:pPr marL="457200" indent="-292100">
              <a:spcBef>
                <a:spcPts val="160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1800" dirty="0" err="1"/>
              <a:t>Bernilai</a:t>
            </a:r>
            <a:r>
              <a:rPr lang="en-ID" sz="1800" dirty="0"/>
              <a:t> </a:t>
            </a:r>
            <a:r>
              <a:rPr lang="en-ID" sz="1800" i="1" dirty="0"/>
              <a:t>left</a:t>
            </a:r>
            <a:r>
              <a:rPr lang="en-ID" sz="1800" dirty="0"/>
              <a:t> (</a:t>
            </a:r>
            <a:r>
              <a:rPr lang="en-ID" sz="1800" dirty="0" err="1"/>
              <a:t>kiri</a:t>
            </a:r>
            <a:r>
              <a:rPr lang="en-ID" sz="1800" dirty="0"/>
              <a:t>)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i="1" dirty="0"/>
              <a:t>right</a:t>
            </a:r>
            <a:r>
              <a:rPr lang="en-ID" sz="1800" dirty="0"/>
              <a:t> (</a:t>
            </a:r>
            <a:r>
              <a:rPr lang="en-ID" sz="1800" dirty="0" err="1"/>
              <a:t>kanan</a:t>
            </a:r>
            <a:r>
              <a:rPr lang="en-ID" sz="1800" dirty="0"/>
              <a:t>) </a:t>
            </a:r>
            <a:r>
              <a:rPr lang="en-ID" sz="1800" dirty="0" err="1"/>
              <a:t>dari</a:t>
            </a:r>
            <a:r>
              <a:rPr lang="en-ID" sz="1800" dirty="0"/>
              <a:t> layout</a:t>
            </a:r>
          </a:p>
          <a:p>
            <a:pPr marL="457200" indent="-292100">
              <a:spcBef>
                <a:spcPts val="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1800" dirty="0" err="1"/>
              <a:t>Bernilai</a:t>
            </a:r>
            <a:r>
              <a:rPr lang="en-ID" sz="1800" dirty="0"/>
              <a:t> </a:t>
            </a:r>
            <a:r>
              <a:rPr lang="en-ID" sz="1800" i="1" dirty="0"/>
              <a:t>start</a:t>
            </a:r>
            <a:r>
              <a:rPr lang="en-ID" sz="1800" dirty="0"/>
              <a:t> (</a:t>
            </a:r>
            <a:r>
              <a:rPr lang="en-ID" sz="1800" dirty="0" err="1"/>
              <a:t>awal</a:t>
            </a:r>
            <a:r>
              <a:rPr lang="en-ID" sz="1800" dirty="0"/>
              <a:t>)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i="1" dirty="0"/>
              <a:t>end </a:t>
            </a:r>
            <a:r>
              <a:rPr lang="en-ID" sz="1800" dirty="0"/>
              <a:t>(</a:t>
            </a:r>
            <a:r>
              <a:rPr lang="en-ID" sz="1800" dirty="0" err="1"/>
              <a:t>akhir</a:t>
            </a:r>
            <a:r>
              <a:rPr lang="en-ID" sz="1800" dirty="0"/>
              <a:t>), </a:t>
            </a:r>
            <a:r>
              <a:rPr lang="en-ID" sz="1800" dirty="0" err="1"/>
              <a:t>dari</a:t>
            </a:r>
            <a:r>
              <a:rPr lang="en-ID" sz="1800" dirty="0"/>
              <a:t> layout </a:t>
            </a:r>
            <a:r>
              <a:rPr lang="en-ID" sz="1800" dirty="0" err="1"/>
              <a:t>bergantung</a:t>
            </a:r>
            <a:r>
              <a:rPr lang="en-ID" sz="1800" dirty="0"/>
              <a:t> pada </a:t>
            </a:r>
            <a:r>
              <a:rPr lang="en-ID" sz="1800" dirty="0" err="1"/>
              <a:t>arah</a:t>
            </a:r>
            <a:r>
              <a:rPr lang="en-ID" sz="1800" dirty="0"/>
              <a:t> </a:t>
            </a:r>
            <a:r>
              <a:rPr lang="en-ID" sz="1800" dirty="0" err="1"/>
              <a:t>orientasi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(</a:t>
            </a:r>
            <a:r>
              <a:rPr lang="en-ID" sz="1800" i="1" dirty="0"/>
              <a:t>Left To Right</a:t>
            </a:r>
            <a:r>
              <a:rPr lang="en-ID" sz="1800" dirty="0"/>
              <a:t> / Right to Left )</a:t>
            </a:r>
            <a:endParaRPr lang="en-ID" sz="1800" i="1" dirty="0"/>
          </a:p>
          <a:p>
            <a:pPr marL="457200" indent="-292100">
              <a:spcBef>
                <a:spcPts val="0"/>
              </a:spcBef>
              <a:buSzPts val="1000"/>
              <a:buFont typeface="Arial" panose="020B0604020202020204" pitchFamily="34" charset="0"/>
              <a:buAutoNum type="arabicPeriod"/>
            </a:pPr>
            <a:r>
              <a:rPr lang="en-ID" sz="1800" dirty="0" err="1"/>
              <a:t>Bernilai</a:t>
            </a:r>
            <a:r>
              <a:rPr lang="en-ID" sz="1800" dirty="0"/>
              <a:t> top (</a:t>
            </a:r>
            <a:r>
              <a:rPr lang="en-ID" sz="1800" dirty="0" err="1"/>
              <a:t>atas</a:t>
            </a:r>
            <a:r>
              <a:rPr lang="en-ID" sz="1800" dirty="0"/>
              <a:t>) </a:t>
            </a:r>
            <a:r>
              <a:rPr lang="en-ID" sz="1800" dirty="0" err="1"/>
              <a:t>atau</a:t>
            </a:r>
            <a:r>
              <a:rPr lang="en-ID" sz="1800" dirty="0"/>
              <a:t> bottom (</a:t>
            </a:r>
            <a:r>
              <a:rPr lang="en-ID" sz="1800" dirty="0" err="1"/>
              <a:t>bawah</a:t>
            </a:r>
            <a:r>
              <a:rPr lang="en-ID" sz="1800" dirty="0"/>
              <a:t>)</a:t>
            </a:r>
          </a:p>
          <a:p>
            <a:pPr>
              <a:spcBef>
                <a:spcPts val="1600"/>
              </a:spcBef>
            </a:pPr>
            <a:r>
              <a:rPr lang="en-ID" sz="1800" dirty="0" err="1">
                <a:solidFill>
                  <a:srgbClr val="980000"/>
                </a:solidFill>
              </a:rPr>
              <a:t>Lakukan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eksperimen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dengan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mengganti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nilai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i="1" dirty="0" err="1">
                <a:solidFill>
                  <a:srgbClr val="980000"/>
                </a:solidFill>
              </a:rPr>
              <a:t>layout_gravity</a:t>
            </a:r>
            <a:r>
              <a:rPr lang="en-ID" sz="1800" dirty="0">
                <a:solidFill>
                  <a:srgbClr val="980000"/>
                </a:solidFill>
              </a:rPr>
              <a:t> yang </a:t>
            </a:r>
            <a:r>
              <a:rPr lang="en-ID" sz="1800" dirty="0" err="1">
                <a:solidFill>
                  <a:srgbClr val="980000"/>
                </a:solidFill>
              </a:rPr>
              <a:t>ada</a:t>
            </a:r>
            <a:r>
              <a:rPr lang="en-ID" sz="1800" dirty="0">
                <a:solidFill>
                  <a:srgbClr val="980000"/>
                </a:solidFill>
              </a:rPr>
              <a:t>. </a:t>
            </a:r>
            <a:r>
              <a:rPr lang="en-ID" sz="1800" dirty="0" err="1">
                <a:solidFill>
                  <a:srgbClr val="980000"/>
                </a:solidFill>
              </a:rPr>
              <a:t>Jangan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lupa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kembalikan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ke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nilai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semula</a:t>
            </a:r>
            <a:r>
              <a:rPr lang="en-ID" sz="1800" dirty="0">
                <a:solidFill>
                  <a:srgbClr val="980000"/>
                </a:solidFill>
              </a:rPr>
              <a:t> </a:t>
            </a:r>
            <a:r>
              <a:rPr lang="en-ID" sz="1800" dirty="0" err="1">
                <a:solidFill>
                  <a:srgbClr val="980000"/>
                </a:solidFill>
              </a:rPr>
              <a:t>setelahnya</a:t>
            </a:r>
            <a:endParaRPr lang="en-ID" sz="1800" dirty="0">
              <a:solidFill>
                <a:srgbClr val="980000"/>
              </a:solidFill>
            </a:endParaRPr>
          </a:p>
          <a:p>
            <a:pPr>
              <a:spcBef>
                <a:spcPts val="1600"/>
              </a:spcBef>
            </a:pPr>
            <a:endParaRPr lang="en-ID" sz="1000" dirty="0"/>
          </a:p>
          <a:p>
            <a:pPr>
              <a:spcBef>
                <a:spcPts val="1600"/>
              </a:spcBef>
            </a:pPr>
            <a:endParaRPr lang="en-ID" sz="10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en-ID" sz="1000" dirty="0"/>
          </a:p>
        </p:txBody>
      </p:sp>
      <p:pic>
        <p:nvPicPr>
          <p:cNvPr id="13" name="Google Shape;175;p21">
            <a:extLst>
              <a:ext uri="{FF2B5EF4-FFF2-40B4-BE49-F238E27FC236}">
                <a16:creationId xmlns:a16="http://schemas.microsoft.com/office/drawing/2014/main" xmlns="" id="{E3FCB2BE-DFB7-751E-93A2-805FD4DFF5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8532" t="34796" r="19246" b="20223"/>
          <a:stretch/>
        </p:blipFill>
        <p:spPr>
          <a:xfrm>
            <a:off x="4383333" y="2337704"/>
            <a:ext cx="2946398" cy="2313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" name="Google Shape;176;p21">
            <a:extLst>
              <a:ext uri="{FF2B5EF4-FFF2-40B4-BE49-F238E27FC236}">
                <a16:creationId xmlns:a16="http://schemas.microsoft.com/office/drawing/2014/main" xmlns="" id="{A8C9B4A5-87F6-E4AB-45D4-8C3591A536D0}"/>
              </a:ext>
            </a:extLst>
          </p:cNvPr>
          <p:cNvSpPr txBox="1">
            <a:spLocks/>
          </p:cNvSpPr>
          <p:nvPr/>
        </p:nvSpPr>
        <p:spPr>
          <a:xfrm>
            <a:off x="4586306" y="5027621"/>
            <a:ext cx="2694694" cy="50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1600"/>
              </a:spcAft>
            </a:pPr>
            <a:r>
              <a:rPr lang="it-IT" sz="1200" dirty="0"/>
              <a:t>Posisi TextView bergeser ke posisi start (kiri pada orientasi) </a:t>
            </a:r>
          </a:p>
        </p:txBody>
      </p:sp>
      <p:cxnSp>
        <p:nvCxnSpPr>
          <p:cNvPr id="15" name="Google Shape;177;p21">
            <a:extLst>
              <a:ext uri="{FF2B5EF4-FFF2-40B4-BE49-F238E27FC236}">
                <a16:creationId xmlns:a16="http://schemas.microsoft.com/office/drawing/2014/main" xmlns="" id="{0B9AC73D-F444-3800-CA28-424415EA372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70518" y="3528341"/>
            <a:ext cx="1063135" cy="14992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050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{0224F9EA-EF2C-440F-B0BD-73FF9AC18CD7}tf45331398_win32</Template>
  <TotalTime>565</TotalTime>
  <Words>1542</Words>
  <Application>Microsoft Office PowerPoint</Application>
  <PresentationFormat>Widescreen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Tenorite</vt:lpstr>
      <vt:lpstr>Wingdings</vt:lpstr>
      <vt:lpstr>Office Theme</vt:lpstr>
      <vt:lpstr>Pemrograman Perangkat Mobile</vt:lpstr>
      <vt:lpstr>Views</vt:lpstr>
      <vt:lpstr>PowerPoint Presentation</vt:lpstr>
      <vt:lpstr>Views</vt:lpstr>
      <vt:lpstr>Atribut sebuah view</vt:lpstr>
      <vt:lpstr>Atribut sebuah view: id</vt:lpstr>
      <vt:lpstr>Atribut sebuah view: width &amp; height</vt:lpstr>
      <vt:lpstr>Atribut sebuah view: padding &amp; margin</vt:lpstr>
      <vt:lpstr>Atribut sebuah view: layout_gravity</vt:lpstr>
      <vt:lpstr>Atribut sebuah view: gravity</vt:lpstr>
      <vt:lpstr>ImageView</vt:lpstr>
      <vt:lpstr>ViewGroup </vt:lpstr>
      <vt:lpstr>ViewGroup: LinearLayout</vt:lpstr>
      <vt:lpstr>ViewGroup: RelativeLayout</vt:lpstr>
      <vt:lpstr>Contoh</vt:lpstr>
      <vt:lpstr>Tugas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Jumawal</dc:creator>
  <cp:lastModifiedBy>user</cp:lastModifiedBy>
  <cp:revision>15</cp:revision>
  <dcterms:created xsi:type="dcterms:W3CDTF">2023-03-14T04:08:01Z</dcterms:created>
  <dcterms:modified xsi:type="dcterms:W3CDTF">2024-04-29T02:38:20Z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