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8" r:id="rId1"/>
  </p:sldMasterIdLst>
  <p:sldIdLst>
    <p:sldId id="256" r:id="rId2"/>
    <p:sldId id="257" r:id="rId3"/>
    <p:sldId id="258" r:id="rId4"/>
    <p:sldId id="260" r:id="rId5"/>
    <p:sldId id="261" r:id="rId6"/>
    <p:sldId id="259"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31" d="100"/>
          <a:sy n="31" d="100"/>
        </p:scale>
        <p:origin x="72"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7/30/2019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540464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413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6079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7/30/2019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19177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5586B75A-687E-405C-8A0B-8D00578BA2C3}" type="datetimeFigureOut">
              <a:rPr lang="en-US" smtClean="0"/>
              <a:pPr/>
              <a:t>7/30/2019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38806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7/30/2019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0438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5586B75A-687E-405C-8A0B-8D00578BA2C3}" type="datetimeFigureOut">
              <a:rPr lang="en-US" smtClean="0"/>
              <a:pPr/>
              <a:t>7/30/2019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6674001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7/30/2019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48964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7/30/2019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72573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5586B75A-687E-405C-8A0B-8D00578BA2C3}" type="datetimeFigureOut">
              <a:rPr lang="en-US" smtClean="0"/>
              <a:pPr/>
              <a:t>7/30/2019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8078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586B75A-687E-405C-8A0B-8D00578BA2C3}" type="datetimeFigureOut">
              <a:rPr lang="en-US" smtClean="0"/>
              <a:pPr/>
              <a:t>7/30/2019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1412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86B75A-687E-405C-8A0B-8D00578BA2C3}" type="datetimeFigureOut">
              <a:rPr lang="en-US" smtClean="0"/>
              <a:pPr/>
              <a:t>7/30/2019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82048308"/>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Propensity Score Matching to Determine </a:t>
            </a:r>
            <a:br>
              <a:rPr lang="en-US" dirty="0"/>
            </a:br>
            <a:r>
              <a:rPr lang="en-US" dirty="0"/>
              <a:t>the Effectiveness of </a:t>
            </a:r>
            <a:r>
              <a:rPr lang="en-US" dirty="0" smtClean="0"/>
              <a:t>ALEKS</a:t>
            </a:r>
            <a:endParaRPr lang="en-US" dirty="0"/>
          </a:p>
        </p:txBody>
      </p:sp>
      <p:sp>
        <p:nvSpPr>
          <p:cNvPr id="3" name="Subtitle 2"/>
          <p:cNvSpPr>
            <a:spLocks noGrp="1"/>
          </p:cNvSpPr>
          <p:nvPr>
            <p:ph type="subTitle" idx="1"/>
          </p:nvPr>
        </p:nvSpPr>
        <p:spPr/>
        <p:txBody>
          <a:bodyPr/>
          <a:lstStyle/>
          <a:p>
            <a:r>
              <a:rPr lang="en-US" dirty="0" err="1"/>
              <a:t>Torina</a:t>
            </a:r>
            <a:r>
              <a:rPr lang="en-US" dirty="0"/>
              <a:t> Lewis, </a:t>
            </a:r>
            <a:r>
              <a:rPr lang="en-US" dirty="0" err="1"/>
              <a:t>Ph.D</a:t>
            </a:r>
            <a:endParaRPr lang="en-US" dirty="0"/>
          </a:p>
          <a:p>
            <a:r>
              <a:rPr lang="en-US" dirty="0"/>
              <a:t>Clark Atlanta University</a:t>
            </a:r>
          </a:p>
          <a:p>
            <a:endParaRPr lang="en-US" dirty="0"/>
          </a:p>
        </p:txBody>
      </p:sp>
    </p:spTree>
    <p:extLst>
      <p:ext uri="{BB962C8B-B14F-4D97-AF65-F5344CB8AC3E}">
        <p14:creationId xmlns:p14="http://schemas.microsoft.com/office/powerpoint/2010/main" val="1256831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 Blog </a:t>
            </a:r>
            <a:r>
              <a:rPr lang="en-US" dirty="0" smtClean="0"/>
              <a:t>Post</a:t>
            </a:r>
            <a:endParaRPr lang="en-US" dirty="0"/>
          </a:p>
        </p:txBody>
      </p:sp>
      <p:sp>
        <p:nvSpPr>
          <p:cNvPr id="3" name="Content Placeholder 2"/>
          <p:cNvSpPr>
            <a:spLocks noGrp="1"/>
          </p:cNvSpPr>
          <p:nvPr>
            <p:ph idx="1"/>
          </p:nvPr>
        </p:nvSpPr>
        <p:spPr/>
        <p:txBody>
          <a:bodyPr>
            <a:normAutofit fontScale="55000" lnSpcReduction="20000"/>
          </a:bodyPr>
          <a:lstStyle/>
          <a:p>
            <a:r>
              <a:rPr lang="en-US" sz="2900" dirty="0">
                <a:latin typeface="Bell MT" panose="02020503060305020303" pitchFamily="18" charset="0"/>
              </a:rPr>
              <a:t>Just in from education guru &amp; </a:t>
            </a:r>
            <a:r>
              <a:rPr lang="en-US" sz="2900" dirty="0" err="1">
                <a:latin typeface="Bell MT" panose="02020503060305020303" pitchFamily="18" charset="0"/>
              </a:rPr>
              <a:t>ReSeArChEr</a:t>
            </a:r>
            <a:r>
              <a:rPr lang="en-US" sz="2900" dirty="0">
                <a:latin typeface="Bell MT" panose="02020503060305020303" pitchFamily="18" charset="0"/>
              </a:rPr>
              <a:t>!!!!!!!!!!!!!!!  Dr. </a:t>
            </a:r>
            <a:r>
              <a:rPr lang="en-US" sz="2900" dirty="0" err="1">
                <a:latin typeface="Bell MT" panose="02020503060305020303" pitchFamily="18" charset="0"/>
              </a:rPr>
              <a:t>Torina</a:t>
            </a:r>
            <a:r>
              <a:rPr lang="en-US" sz="2900" dirty="0">
                <a:latin typeface="Bell MT" panose="02020503060305020303" pitchFamily="18" charset="0"/>
              </a:rPr>
              <a:t> Lewis, a professor in the department of mathematical science at Clark Atlanta University, has begun an analysis of </a:t>
            </a:r>
            <a:r>
              <a:rPr lang="en-US" sz="2900" dirty="0" err="1">
                <a:latin typeface="Bell MT" panose="02020503060305020303" pitchFamily="18" charset="0"/>
              </a:rPr>
              <a:t>Assesment</a:t>
            </a:r>
            <a:r>
              <a:rPr lang="en-US" sz="2900" dirty="0">
                <a:latin typeface="Bell MT" panose="02020503060305020303" pitchFamily="18" charset="0"/>
              </a:rPr>
              <a:t> in Learning and Knowledge Spaces (ALEKS).  The company claims high educational gains for a nominal fee of $97.  Some users state that their growth in mathematical knowledge is upward of 2.5 years for every year using ALEKS.  Could it be that the company is fabricating their story, or can the courseware company ALEKS deliver?  In a study of approximately 350 African American students at a Historically Black College and University, evidence shows that ALEKS may not be all that it is cracked up to be.  Dr. Lewis performed a propensity score matching experiment.   Propensity score matching is a statistical technique in which a treatment case is matched with one or more control cases based on each case’s propensity score.  The results show... you will have to tune in next week.  Stay tuned and woke….</a:t>
            </a:r>
          </a:p>
          <a:p>
            <a:pPr marL="0" indent="0">
              <a:buNone/>
            </a:pPr>
            <a:endParaRPr lang="en-US" dirty="0"/>
          </a:p>
        </p:txBody>
      </p:sp>
    </p:spTree>
    <p:extLst>
      <p:ext uri="{BB962C8B-B14F-4D97-AF65-F5344CB8AC3E}">
        <p14:creationId xmlns:p14="http://schemas.microsoft.com/office/powerpoint/2010/main" val="2758372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620" y="488180"/>
            <a:ext cx="4486656" cy="1141497"/>
          </a:xfrm>
        </p:spPr>
        <p:txBody>
          <a:bodyPr>
            <a:normAutofit/>
          </a:bodyPr>
          <a:lstStyle/>
          <a:p>
            <a:r>
              <a:rPr lang="en-US" dirty="0"/>
              <a:t>Data </a:t>
            </a:r>
            <a:r>
              <a:rPr lang="en-US" dirty="0" smtClean="0"/>
              <a:t>Set</a:t>
            </a:r>
            <a:endParaRPr lang="en-US" dirty="0"/>
          </a:p>
        </p:txBody>
      </p:sp>
      <p:sp>
        <p:nvSpPr>
          <p:cNvPr id="3" name="Content Placeholder 2"/>
          <p:cNvSpPr>
            <a:spLocks noGrp="1"/>
          </p:cNvSpPr>
          <p:nvPr>
            <p:ph idx="1"/>
          </p:nvPr>
        </p:nvSpPr>
        <p:spPr/>
        <p:txBody>
          <a:bodyPr/>
          <a:lstStyle/>
          <a:p>
            <a:pPr marL="0" indent="0">
              <a:buNone/>
            </a:pPr>
            <a:r>
              <a:rPr lang="en-US" sz="2000" dirty="0">
                <a:latin typeface="Bell MT" panose="02020503060305020303" pitchFamily="18" charset="0"/>
              </a:rPr>
              <a:t>The data set was provided in a nearly cleaned manner. However, multiple data wrangling techniques were performed on the data frame to transom it into a document that can be analyzed. These techniques include removing unnecessary variables, changing the names of some columns, adding variables, and including functions for calculation. As expected, there are 332 rows with 11 variables inside of the data set. Additionally, the type of variables is apparent from this view. It is more beneficial to change the treatment variable from a number to a factor since it determines whether a student received the treatment or not. This change was completed. </a:t>
            </a:r>
          </a:p>
          <a:p>
            <a:pPr marL="0" indent="0">
              <a:buNone/>
            </a:pPr>
            <a:endParaRPr lang="en-US" dirty="0" smtClean="0"/>
          </a:p>
          <a:p>
            <a:pPr marL="0" indent="0">
              <a:buNone/>
            </a:pPr>
            <a:endParaRPr lang="en-US" dirty="0"/>
          </a:p>
          <a:p>
            <a:pPr marL="0" indent="0">
              <a:buNone/>
            </a:pPr>
            <a:endParaRPr lang="en-US" dirty="0" smtClean="0"/>
          </a:p>
          <a:p>
            <a:endParaRPr lang="en-US" dirty="0"/>
          </a:p>
          <a:p>
            <a:endParaRPr lang="en-US" dirty="0" smtClean="0"/>
          </a:p>
          <a:p>
            <a:endParaRPr lang="en-US" dirty="0"/>
          </a:p>
        </p:txBody>
      </p:sp>
      <p:sp>
        <p:nvSpPr>
          <p:cNvPr id="6" name="Text Placeholder 5"/>
          <p:cNvSpPr>
            <a:spLocks noGrp="1"/>
          </p:cNvSpPr>
          <p:nvPr>
            <p:ph type="body" sz="half" idx="2"/>
          </p:nvPr>
        </p:nvSpPr>
        <p:spPr/>
        <p:txBody>
          <a:bodyPr/>
          <a:lstStyle/>
          <a:p>
            <a:endParaRPr lang="en-US"/>
          </a:p>
        </p:txBody>
      </p:sp>
      <p:pic>
        <p:nvPicPr>
          <p:cNvPr id="4" name="Picture 3"/>
          <p:cNvPicPr>
            <a:picLocks noChangeAspect="1"/>
          </p:cNvPicPr>
          <p:nvPr/>
        </p:nvPicPr>
        <p:blipFill>
          <a:blip r:embed="rId2"/>
          <a:stretch>
            <a:fillRect/>
          </a:stretch>
        </p:blipFill>
        <p:spPr>
          <a:xfrm>
            <a:off x="235045" y="2581729"/>
            <a:ext cx="5761133" cy="2496983"/>
          </a:xfrm>
          <a:prstGeom prst="rect">
            <a:avLst/>
          </a:prstGeom>
        </p:spPr>
      </p:pic>
      <p:pic>
        <p:nvPicPr>
          <p:cNvPr id="5" name="Picture 4"/>
          <p:cNvPicPr>
            <a:picLocks noChangeAspect="1"/>
          </p:cNvPicPr>
          <p:nvPr/>
        </p:nvPicPr>
        <p:blipFill>
          <a:blip r:embed="rId3"/>
          <a:stretch>
            <a:fillRect/>
          </a:stretch>
        </p:blipFill>
        <p:spPr>
          <a:xfrm>
            <a:off x="1762168" y="5185765"/>
            <a:ext cx="2718392" cy="340486"/>
          </a:xfrm>
          <a:prstGeom prst="rect">
            <a:avLst/>
          </a:prstGeom>
        </p:spPr>
      </p:pic>
    </p:spTree>
    <p:extLst>
      <p:ext uri="{BB962C8B-B14F-4D97-AF65-F5344CB8AC3E}">
        <p14:creationId xmlns:p14="http://schemas.microsoft.com/office/powerpoint/2010/main" val="3692256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Methodology - </a:t>
            </a:r>
            <a:r>
              <a:rPr lang="en-US" dirty="0" smtClean="0"/>
              <a:t>Statistical</a:t>
            </a:r>
            <a:endParaRPr lang="en-US" dirty="0"/>
          </a:p>
        </p:txBody>
      </p:sp>
      <p:sp>
        <p:nvSpPr>
          <p:cNvPr id="3" name="Content Placeholder 2"/>
          <p:cNvSpPr>
            <a:spLocks noGrp="1"/>
          </p:cNvSpPr>
          <p:nvPr>
            <p:ph sz="half" idx="1"/>
          </p:nvPr>
        </p:nvSpPr>
        <p:spPr/>
        <p:txBody>
          <a:bodyPr>
            <a:normAutofit/>
          </a:bodyPr>
          <a:lstStyle/>
          <a:p>
            <a:pPr marL="0" indent="0">
              <a:buNone/>
            </a:pPr>
            <a:r>
              <a:rPr lang="en-US" sz="1600" dirty="0">
                <a:latin typeface="Bell MT" panose="02020503060305020303" pitchFamily="18" charset="0"/>
              </a:rPr>
              <a:t>Figure 1:  shows a visual interpretation of the grades the students earned in the treatment and the control groups.  Figure 2:  displays the mean for the control and treatment groups.  In figures 1 and 2 there is definitely a difference in mean.  A t-test can provide further analysis.  The code and results for the t-test is annotated in figure 3..</a:t>
            </a:r>
          </a:p>
          <a:p>
            <a:endParaRPr lang="en-US" dirty="0" smtClean="0"/>
          </a:p>
          <a:p>
            <a:endParaRPr lang="en-US" dirty="0"/>
          </a:p>
          <a:p>
            <a:endParaRPr lang="en-US" dirty="0"/>
          </a:p>
          <a:p>
            <a:endParaRPr lang="en-US" dirty="0" smtClean="0"/>
          </a:p>
          <a:p>
            <a:endParaRPr lang="en-US" dirty="0"/>
          </a:p>
          <a:p>
            <a:endParaRPr lang="en-US" dirty="0" smtClean="0"/>
          </a:p>
          <a:p>
            <a:endParaRPr lang="en-US" dirty="0"/>
          </a:p>
        </p:txBody>
      </p:sp>
      <p:sp>
        <p:nvSpPr>
          <p:cNvPr id="10" name="Content Placeholder 9"/>
          <p:cNvSpPr>
            <a:spLocks noGrp="1"/>
          </p:cNvSpPr>
          <p:nvPr>
            <p:ph sz="half" idx="2"/>
          </p:nvPr>
        </p:nvSpPr>
        <p:spPr/>
        <p:txBody>
          <a:bodyPr>
            <a:normAutofit/>
          </a:bodyPr>
          <a:lstStyle/>
          <a:p>
            <a:pPr marL="0" indent="0">
              <a:buNone/>
            </a:pPr>
            <a:r>
              <a:rPr lang="en-US" dirty="0"/>
              <a:t> </a:t>
            </a:r>
          </a:p>
        </p:txBody>
      </p:sp>
      <p:pic>
        <p:nvPicPr>
          <p:cNvPr id="4" name="Picture 3"/>
          <p:cNvPicPr>
            <a:picLocks noChangeAspect="1"/>
          </p:cNvPicPr>
          <p:nvPr/>
        </p:nvPicPr>
        <p:blipFill>
          <a:blip r:embed="rId2"/>
          <a:stretch>
            <a:fillRect/>
          </a:stretch>
        </p:blipFill>
        <p:spPr>
          <a:xfrm>
            <a:off x="7139175" y="2638044"/>
            <a:ext cx="2668525" cy="1886962"/>
          </a:xfrm>
          <a:prstGeom prst="rect">
            <a:avLst/>
          </a:prstGeom>
        </p:spPr>
      </p:pic>
      <p:pic>
        <p:nvPicPr>
          <p:cNvPr id="5" name="Picture 4"/>
          <p:cNvPicPr>
            <a:picLocks noChangeAspect="1"/>
          </p:cNvPicPr>
          <p:nvPr/>
        </p:nvPicPr>
        <p:blipFill>
          <a:blip r:embed="rId3"/>
          <a:stretch>
            <a:fillRect/>
          </a:stretch>
        </p:blipFill>
        <p:spPr>
          <a:xfrm>
            <a:off x="1730682" y="4978585"/>
            <a:ext cx="3974230" cy="884872"/>
          </a:xfrm>
          <a:prstGeom prst="rect">
            <a:avLst/>
          </a:prstGeom>
        </p:spPr>
      </p:pic>
      <p:pic>
        <p:nvPicPr>
          <p:cNvPr id="6" name="Picture 5"/>
          <p:cNvPicPr>
            <a:picLocks noChangeAspect="1"/>
          </p:cNvPicPr>
          <p:nvPr/>
        </p:nvPicPr>
        <p:blipFill>
          <a:blip r:embed="rId4"/>
          <a:stretch>
            <a:fillRect/>
          </a:stretch>
        </p:blipFill>
        <p:spPr>
          <a:xfrm>
            <a:off x="6785338" y="4843531"/>
            <a:ext cx="3400979" cy="1683980"/>
          </a:xfrm>
          <a:prstGeom prst="rect">
            <a:avLst/>
          </a:prstGeom>
        </p:spPr>
      </p:pic>
      <p:pic>
        <p:nvPicPr>
          <p:cNvPr id="7" name="Picture 6"/>
          <p:cNvPicPr>
            <a:picLocks noChangeAspect="1"/>
          </p:cNvPicPr>
          <p:nvPr/>
        </p:nvPicPr>
        <p:blipFill>
          <a:blip r:embed="rId5"/>
          <a:stretch>
            <a:fillRect/>
          </a:stretch>
        </p:blipFill>
        <p:spPr>
          <a:xfrm>
            <a:off x="7139175" y="4567474"/>
            <a:ext cx="2554403" cy="233589"/>
          </a:xfrm>
          <a:prstGeom prst="rect">
            <a:avLst/>
          </a:prstGeom>
        </p:spPr>
      </p:pic>
      <p:pic>
        <p:nvPicPr>
          <p:cNvPr id="8" name="Picture 7"/>
          <p:cNvPicPr>
            <a:picLocks noChangeAspect="1"/>
          </p:cNvPicPr>
          <p:nvPr/>
        </p:nvPicPr>
        <p:blipFill>
          <a:blip r:embed="rId6"/>
          <a:stretch>
            <a:fillRect/>
          </a:stretch>
        </p:blipFill>
        <p:spPr>
          <a:xfrm>
            <a:off x="2661642" y="5986888"/>
            <a:ext cx="2600123" cy="237770"/>
          </a:xfrm>
          <a:prstGeom prst="rect">
            <a:avLst/>
          </a:prstGeom>
        </p:spPr>
      </p:pic>
      <p:pic>
        <p:nvPicPr>
          <p:cNvPr id="9" name="Picture 8"/>
          <p:cNvPicPr>
            <a:picLocks noChangeAspect="1"/>
          </p:cNvPicPr>
          <p:nvPr/>
        </p:nvPicPr>
        <p:blipFill>
          <a:blip r:embed="rId7"/>
          <a:stretch>
            <a:fillRect/>
          </a:stretch>
        </p:blipFill>
        <p:spPr>
          <a:xfrm>
            <a:off x="7668490" y="6527511"/>
            <a:ext cx="2517827" cy="230244"/>
          </a:xfrm>
          <a:prstGeom prst="rect">
            <a:avLst/>
          </a:prstGeom>
        </p:spPr>
      </p:pic>
    </p:spTree>
    <p:extLst>
      <p:ext uri="{BB962C8B-B14F-4D97-AF65-F5344CB8AC3E}">
        <p14:creationId xmlns:p14="http://schemas.microsoft.com/office/powerpoint/2010/main" val="3929917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Methodology - </a:t>
            </a:r>
            <a:r>
              <a:rPr lang="en-US" dirty="0" err="1" smtClean="0"/>
              <a:t>MatchIt</a:t>
            </a:r>
            <a:endParaRPr lang="en-US" dirty="0"/>
          </a:p>
        </p:txBody>
      </p:sp>
      <p:sp>
        <p:nvSpPr>
          <p:cNvPr id="3" name="Content Placeholder 2"/>
          <p:cNvSpPr>
            <a:spLocks noGrp="1"/>
          </p:cNvSpPr>
          <p:nvPr>
            <p:ph idx="1"/>
          </p:nvPr>
        </p:nvSpPr>
        <p:spPr>
          <a:xfrm>
            <a:off x="2237306" y="2551929"/>
            <a:ext cx="7729728" cy="3101983"/>
          </a:xfrm>
        </p:spPr>
        <p:txBody>
          <a:bodyPr/>
          <a:lstStyle/>
          <a:p>
            <a:pPr marL="0" indent="0">
              <a:buNone/>
            </a:pPr>
            <a:r>
              <a:rPr lang="en-US" sz="1600" dirty="0">
                <a:latin typeface="Bell MT" panose="02020503060305020303" pitchFamily="18" charset="0"/>
              </a:rPr>
              <a:t>Just as anticipated, p &lt; 0.05 in the t-test, and the null hypothesis is rejected. That is, there is a difference in the means.  We continue to </a:t>
            </a:r>
            <a:r>
              <a:rPr lang="en-US" sz="1600" dirty="0" err="1">
                <a:latin typeface="Bell MT" panose="02020503060305020303" pitchFamily="18" charset="0"/>
              </a:rPr>
              <a:t>mathch</a:t>
            </a:r>
            <a:r>
              <a:rPr lang="en-US" sz="1600" dirty="0">
                <a:latin typeface="Bell MT" panose="02020503060305020303" pitchFamily="18" charset="0"/>
              </a:rPr>
              <a:t> the data using the “</a:t>
            </a:r>
            <a:r>
              <a:rPr lang="en-US" sz="1600" dirty="0" err="1">
                <a:latin typeface="Bell MT" panose="02020503060305020303" pitchFamily="18" charset="0"/>
              </a:rPr>
              <a:t>MatchIt</a:t>
            </a:r>
            <a:r>
              <a:rPr lang="en-US" sz="1600" dirty="0">
                <a:latin typeface="Bell MT" panose="02020503060305020303" pitchFamily="18" charset="0"/>
              </a:rPr>
              <a:t>” package in </a:t>
            </a:r>
            <a:r>
              <a:rPr lang="en-US" sz="1600" dirty="0" err="1">
                <a:latin typeface="Bell MT" panose="02020503060305020303" pitchFamily="18" charset="0"/>
              </a:rPr>
              <a:t>rStudio</a:t>
            </a:r>
            <a:r>
              <a:rPr lang="en-US" sz="1600" dirty="0">
                <a:latin typeface="Bell MT" panose="02020503060305020303" pitchFamily="18" charset="0"/>
              </a:rPr>
              <a:t> to complete the propensity score matching.   Propensity score matching is a statistical technique in which a treatment case is matched with one or more control cases based on each case’s propensity score. This matching can help strengthen causal arguments in quasi-experimental and observational studies by reducing selection bias.</a:t>
            </a:r>
          </a:p>
          <a:p>
            <a:endParaRPr lang="en-US" dirty="0" smtClean="0"/>
          </a:p>
          <a:p>
            <a:pPr marL="0" indent="0">
              <a:buNone/>
            </a:pPr>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532270" y="4361248"/>
            <a:ext cx="3476531" cy="2059891"/>
          </a:xfrm>
          <a:prstGeom prst="rect">
            <a:avLst/>
          </a:prstGeom>
        </p:spPr>
      </p:pic>
      <p:pic>
        <p:nvPicPr>
          <p:cNvPr id="5" name="Picture 4"/>
          <p:cNvPicPr>
            <a:picLocks noChangeAspect="1"/>
          </p:cNvPicPr>
          <p:nvPr/>
        </p:nvPicPr>
        <p:blipFill>
          <a:blip r:embed="rId3"/>
          <a:stretch>
            <a:fillRect/>
          </a:stretch>
        </p:blipFill>
        <p:spPr>
          <a:xfrm>
            <a:off x="8649120" y="4380274"/>
            <a:ext cx="3010610" cy="2059891"/>
          </a:xfrm>
          <a:prstGeom prst="rect">
            <a:avLst/>
          </a:prstGeom>
        </p:spPr>
      </p:pic>
      <p:pic>
        <p:nvPicPr>
          <p:cNvPr id="6" name="Picture 5"/>
          <p:cNvPicPr>
            <a:picLocks noChangeAspect="1"/>
          </p:cNvPicPr>
          <p:nvPr/>
        </p:nvPicPr>
        <p:blipFill>
          <a:blip r:embed="rId4"/>
          <a:stretch>
            <a:fillRect/>
          </a:stretch>
        </p:blipFill>
        <p:spPr>
          <a:xfrm>
            <a:off x="4008801" y="5132866"/>
            <a:ext cx="4572223" cy="741295"/>
          </a:xfrm>
          <a:prstGeom prst="rect">
            <a:avLst/>
          </a:prstGeom>
        </p:spPr>
      </p:pic>
      <p:pic>
        <p:nvPicPr>
          <p:cNvPr id="7" name="Picture 6"/>
          <p:cNvPicPr>
            <a:picLocks noChangeAspect="1"/>
          </p:cNvPicPr>
          <p:nvPr/>
        </p:nvPicPr>
        <p:blipFill>
          <a:blip r:embed="rId5"/>
          <a:stretch>
            <a:fillRect/>
          </a:stretch>
        </p:blipFill>
        <p:spPr>
          <a:xfrm>
            <a:off x="532270" y="6421139"/>
            <a:ext cx="3106710" cy="268268"/>
          </a:xfrm>
          <a:prstGeom prst="rect">
            <a:avLst/>
          </a:prstGeom>
        </p:spPr>
      </p:pic>
      <p:pic>
        <p:nvPicPr>
          <p:cNvPr id="8" name="Picture 7"/>
          <p:cNvPicPr>
            <a:picLocks noChangeAspect="1"/>
          </p:cNvPicPr>
          <p:nvPr/>
        </p:nvPicPr>
        <p:blipFill>
          <a:blip r:embed="rId6"/>
          <a:stretch>
            <a:fillRect/>
          </a:stretch>
        </p:blipFill>
        <p:spPr>
          <a:xfrm>
            <a:off x="8649120" y="6452657"/>
            <a:ext cx="3209760" cy="243283"/>
          </a:xfrm>
          <a:prstGeom prst="rect">
            <a:avLst/>
          </a:prstGeom>
        </p:spPr>
      </p:pic>
      <p:pic>
        <p:nvPicPr>
          <p:cNvPr id="9" name="Picture 8"/>
          <p:cNvPicPr>
            <a:picLocks noChangeAspect="1"/>
          </p:cNvPicPr>
          <p:nvPr/>
        </p:nvPicPr>
        <p:blipFill>
          <a:blip r:embed="rId7"/>
          <a:stretch>
            <a:fillRect/>
          </a:stretch>
        </p:blipFill>
        <p:spPr>
          <a:xfrm>
            <a:off x="5118879" y="6452657"/>
            <a:ext cx="2824019" cy="243857"/>
          </a:xfrm>
          <a:prstGeom prst="rect">
            <a:avLst/>
          </a:prstGeom>
        </p:spPr>
      </p:pic>
    </p:spTree>
    <p:extLst>
      <p:ext uri="{BB962C8B-B14F-4D97-AF65-F5344CB8AC3E}">
        <p14:creationId xmlns:p14="http://schemas.microsoft.com/office/powerpoint/2010/main" val="1631514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15915" y="2982598"/>
            <a:ext cx="4494998" cy="1134640"/>
          </a:xfrm>
        </p:spPr>
        <p:txBody>
          <a:bodyPr/>
          <a:lstStyle/>
          <a:p>
            <a:r>
              <a:rPr lang="en-US" sz="2400" dirty="0"/>
              <a:t>Figure 5c:  The propensity score visual  matching</a:t>
            </a:r>
            <a:endParaRPr lang="en-US" dirty="0"/>
          </a:p>
        </p:txBody>
      </p:sp>
      <p:pic>
        <p:nvPicPr>
          <p:cNvPr id="4" name="Content Placeholder 3"/>
          <p:cNvPicPr>
            <a:picLocks noGrp="1" noChangeAspect="1"/>
          </p:cNvPicPr>
          <p:nvPr>
            <p:ph type="pic" idx="1"/>
          </p:nvPr>
        </p:nvPicPr>
        <p:blipFill>
          <a:blip r:embed="rId2"/>
          <a:srcRect l="7405" r="7405"/>
          <a:stretch>
            <a:fillRect/>
          </a:stretch>
        </p:blipFill>
        <p:spPr>
          <a:xfrm>
            <a:off x="5413249" y="0"/>
            <a:ext cx="6784848" cy="6858000"/>
          </a:xfrm>
          <a:prstGeom prst="rect">
            <a:avLst/>
          </a:prstGeom>
        </p:spPr>
      </p:pic>
      <p:sp>
        <p:nvSpPr>
          <p:cNvPr id="8" name="Text Placeholder 7"/>
          <p:cNvSpPr>
            <a:spLocks noGrp="1"/>
          </p:cNvSpPr>
          <p:nvPr>
            <p:ph type="body" sz="half" idx="2"/>
          </p:nvPr>
        </p:nvSpPr>
        <p:spPr/>
        <p:txBody>
          <a:bodyPr/>
          <a:lstStyle/>
          <a:p>
            <a:endParaRPr lang="en-US" dirty="0"/>
          </a:p>
        </p:txBody>
      </p:sp>
      <p:pic>
        <p:nvPicPr>
          <p:cNvPr id="6" name="Picture 5"/>
          <p:cNvPicPr>
            <a:picLocks noChangeAspect="1"/>
          </p:cNvPicPr>
          <p:nvPr/>
        </p:nvPicPr>
        <p:blipFill>
          <a:blip r:embed="rId3"/>
          <a:stretch>
            <a:fillRect/>
          </a:stretch>
        </p:blipFill>
        <p:spPr>
          <a:xfrm>
            <a:off x="3407526" y="508464"/>
            <a:ext cx="1603387" cy="847417"/>
          </a:xfrm>
          <a:prstGeom prst="rect">
            <a:avLst/>
          </a:prstGeom>
        </p:spPr>
      </p:pic>
    </p:spTree>
    <p:extLst>
      <p:ext uri="{BB962C8B-B14F-4D97-AF65-F5344CB8AC3E}">
        <p14:creationId xmlns:p14="http://schemas.microsoft.com/office/powerpoint/2010/main" val="4083133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Results &amp; Future </a:t>
            </a:r>
            <a:r>
              <a:rPr lang="en-US" dirty="0" smtClean="0"/>
              <a:t>Work</a:t>
            </a:r>
            <a:endParaRPr lang="en-US" dirty="0"/>
          </a:p>
        </p:txBody>
      </p:sp>
      <p:sp>
        <p:nvSpPr>
          <p:cNvPr id="3" name="Content Placeholder 2"/>
          <p:cNvSpPr>
            <a:spLocks noGrp="1"/>
          </p:cNvSpPr>
          <p:nvPr>
            <p:ph idx="1"/>
          </p:nvPr>
        </p:nvSpPr>
        <p:spPr>
          <a:xfrm>
            <a:off x="2304288" y="2292849"/>
            <a:ext cx="7729728" cy="3101983"/>
          </a:xfrm>
        </p:spPr>
        <p:txBody>
          <a:bodyPr>
            <a:normAutofit/>
          </a:bodyPr>
          <a:lstStyle/>
          <a:p>
            <a:pPr marL="0" indent="0">
              <a:buNone/>
            </a:pPr>
            <a:r>
              <a:rPr lang="en-US" sz="1500" dirty="0">
                <a:latin typeface="Bell MT" panose="02020503060305020303" pitchFamily="18" charset="0"/>
              </a:rPr>
              <a:t>The results show that the matching worked well with the data set as all of the students in the treatment group were matched to a student in the control group. In the summary of balance for all data section of the table, before matching, there were slight differences in treated and control means. After matching, there was no difference in the means. The quartile (QQ) columns in these summary data show the median, mean, and maximum quartile between the treated and control data; smaller QQ values indicates better matching. Note that the QQ values were 0 after matching. We are interested in whether the control or treatment group performed better in Calculus I in terms of achievement.  That data has been matched, and the next steps are to analyze the matched data.  Since score is a continuous variable, linear regression would be a tool to explore.  The matched data is shown in figure ???.</a:t>
            </a:r>
          </a:p>
          <a:p>
            <a:endParaRPr lang="en-US" sz="1600" dirty="0" smtClean="0"/>
          </a:p>
          <a:p>
            <a:endParaRPr lang="en-US" sz="1600" dirty="0"/>
          </a:p>
          <a:p>
            <a:endParaRPr lang="en-US" sz="1600" dirty="0" smtClean="0"/>
          </a:p>
          <a:p>
            <a:endParaRPr lang="en-US" sz="1600" dirty="0"/>
          </a:p>
        </p:txBody>
      </p:sp>
      <p:pic>
        <p:nvPicPr>
          <p:cNvPr id="5" name="Picture 4"/>
          <p:cNvPicPr>
            <a:picLocks noChangeAspect="1"/>
          </p:cNvPicPr>
          <p:nvPr/>
        </p:nvPicPr>
        <p:blipFill>
          <a:blip r:embed="rId2"/>
          <a:stretch>
            <a:fillRect/>
          </a:stretch>
        </p:blipFill>
        <p:spPr>
          <a:xfrm>
            <a:off x="203477" y="4799637"/>
            <a:ext cx="5688061" cy="1469263"/>
          </a:xfrm>
          <a:prstGeom prst="rect">
            <a:avLst/>
          </a:prstGeom>
        </p:spPr>
      </p:pic>
      <p:pic>
        <p:nvPicPr>
          <p:cNvPr id="6" name="Picture 5"/>
          <p:cNvPicPr>
            <a:picLocks noChangeAspect="1"/>
          </p:cNvPicPr>
          <p:nvPr/>
        </p:nvPicPr>
        <p:blipFill>
          <a:blip r:embed="rId3"/>
          <a:stretch>
            <a:fillRect/>
          </a:stretch>
        </p:blipFill>
        <p:spPr>
          <a:xfrm>
            <a:off x="5891538" y="4799637"/>
            <a:ext cx="5657578" cy="1463167"/>
          </a:xfrm>
          <a:prstGeom prst="rect">
            <a:avLst/>
          </a:prstGeom>
        </p:spPr>
      </p:pic>
      <p:pic>
        <p:nvPicPr>
          <p:cNvPr id="7" name="Picture 6"/>
          <p:cNvPicPr>
            <a:picLocks noChangeAspect="1"/>
          </p:cNvPicPr>
          <p:nvPr/>
        </p:nvPicPr>
        <p:blipFill>
          <a:blip r:embed="rId4"/>
          <a:stretch>
            <a:fillRect/>
          </a:stretch>
        </p:blipFill>
        <p:spPr>
          <a:xfrm>
            <a:off x="3702884" y="6333711"/>
            <a:ext cx="4377307" cy="377985"/>
          </a:xfrm>
          <a:prstGeom prst="rect">
            <a:avLst/>
          </a:prstGeom>
        </p:spPr>
      </p:pic>
    </p:spTree>
    <p:extLst>
      <p:ext uri="{BB962C8B-B14F-4D97-AF65-F5344CB8AC3E}">
        <p14:creationId xmlns:p14="http://schemas.microsoft.com/office/powerpoint/2010/main" val="3182061996"/>
      </p:ext>
    </p:extLst>
  </p:cSld>
  <p:clrMapOvr>
    <a:masterClrMapping/>
  </p:clrMapOvr>
</p:sld>
</file>

<file path=ppt/theme/theme1.xml><?xml version="1.0" encoding="utf-8"?>
<a:theme xmlns:a="http://schemas.openxmlformats.org/drawingml/2006/main" name="Parcel">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33</TotalTime>
  <Words>668</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Bell MT</vt:lpstr>
      <vt:lpstr>Gill Sans MT</vt:lpstr>
      <vt:lpstr>Parcel</vt:lpstr>
      <vt:lpstr>Propensity Score Matching to Determine  the Effectiveness of ALEKS</vt:lpstr>
      <vt:lpstr>Introduction  -- Blog Post</vt:lpstr>
      <vt:lpstr>Data Set</vt:lpstr>
      <vt:lpstr>Methodology - Statistical</vt:lpstr>
      <vt:lpstr>Methodology - MatchIt</vt:lpstr>
      <vt:lpstr>Figure 5c:  The propensity score visual  matching</vt:lpstr>
      <vt:lpstr>Results &amp; Future Work</vt:lpstr>
    </vt:vector>
  </TitlesOfParts>
  <Company>Clark Atlanta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Propensity Score Matching to Determine  the Effectiveness of ALEKS</dc:title>
  <dc:creator>Edusei, Elana</dc:creator>
  <cp:lastModifiedBy>Torina Lewis</cp:lastModifiedBy>
  <cp:revision>4</cp:revision>
  <dcterms:created xsi:type="dcterms:W3CDTF">2019-07-26T12:10:58Z</dcterms:created>
  <dcterms:modified xsi:type="dcterms:W3CDTF">2019-07-30T06:55:49Z</dcterms:modified>
</cp:coreProperties>
</file>