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13004800" cy="9753600"/>
  <p:notesSz cx="6858000" cy="9144000"/>
  <p:defaultTextStyle>
    <a:lvl1pPr algn="ctr" defTabSz="584200">
      <a:defRPr sz="3600">
        <a:latin typeface="+mn-lt"/>
        <a:ea typeface="+mn-ea"/>
        <a:cs typeface="+mn-cs"/>
        <a:sym typeface="Helvetica Light"/>
      </a:defRPr>
    </a:lvl1pPr>
    <a:lvl2pPr indent="228600" algn="ctr" defTabSz="584200">
      <a:defRPr sz="3600">
        <a:latin typeface="+mn-lt"/>
        <a:ea typeface="+mn-ea"/>
        <a:cs typeface="+mn-cs"/>
        <a:sym typeface="Helvetica Light"/>
      </a:defRPr>
    </a:lvl2pPr>
    <a:lvl3pPr indent="457200" algn="ctr" defTabSz="584200">
      <a:defRPr sz="3600">
        <a:latin typeface="+mn-lt"/>
        <a:ea typeface="+mn-ea"/>
        <a:cs typeface="+mn-cs"/>
        <a:sym typeface="Helvetica Light"/>
      </a:defRPr>
    </a:lvl3pPr>
    <a:lvl4pPr indent="685800" algn="ctr" defTabSz="584200">
      <a:defRPr sz="3600">
        <a:latin typeface="+mn-lt"/>
        <a:ea typeface="+mn-ea"/>
        <a:cs typeface="+mn-cs"/>
        <a:sym typeface="Helvetica Light"/>
      </a:defRPr>
    </a:lvl4pPr>
    <a:lvl5pPr indent="914400" algn="ctr" defTabSz="584200">
      <a:defRPr sz="3600">
        <a:latin typeface="+mn-lt"/>
        <a:ea typeface="+mn-ea"/>
        <a:cs typeface="+mn-cs"/>
        <a:sym typeface="Helvetica Light"/>
      </a:defRPr>
    </a:lvl5pPr>
    <a:lvl6pPr indent="1143000" algn="ctr" defTabSz="584200">
      <a:defRPr sz="3600">
        <a:latin typeface="+mn-lt"/>
        <a:ea typeface="+mn-ea"/>
        <a:cs typeface="+mn-cs"/>
        <a:sym typeface="Helvetica Light"/>
      </a:defRPr>
    </a:lvl6pPr>
    <a:lvl7pPr indent="1371600" algn="ctr" defTabSz="584200">
      <a:defRPr sz="3600">
        <a:latin typeface="+mn-lt"/>
        <a:ea typeface="+mn-ea"/>
        <a:cs typeface="+mn-cs"/>
        <a:sym typeface="Helvetica Light"/>
      </a:defRPr>
    </a:lvl7pPr>
    <a:lvl8pPr indent="1600200" algn="ctr" defTabSz="584200">
      <a:defRPr sz="3600">
        <a:latin typeface="+mn-lt"/>
        <a:ea typeface="+mn-ea"/>
        <a:cs typeface="+mn-cs"/>
        <a:sym typeface="Helvetica Light"/>
      </a:defRPr>
    </a:lvl8pPr>
    <a:lvl9pPr indent="1828800" algn="ctr" defTabSz="584200">
      <a:defRPr sz="3600">
        <a:latin typeface="+mn-lt"/>
        <a:ea typeface="+mn-ea"/>
        <a:cs typeface="+mn-cs"/>
        <a:sym typeface="Helvetica Ligh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9" d="100"/>
          <a:sy n="59" d="100"/>
        </p:scale>
        <p:origin x="-1896" y="-120"/>
      </p:cViewPr>
      <p:guideLst>
        <p:guide orient="horz" pos="3072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notesMaster" Target="notesMasters/notesMaster1.xml"/><Relationship Id="rId34" Type="http://schemas.openxmlformats.org/officeDocument/2006/relationships/printerSettings" Target="printerSettings/printerSettings1.bin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54" name="Shape 5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414220513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>
            <a:lvl1pPr algn="ctr"/>
          </a:lstStyle>
          <a:p>
            <a:pPr lvl="0">
              <a:defRPr sz="1800" b="0" i="0"/>
            </a:pPr>
            <a:r>
              <a:rPr sz="8000" b="1" i="1"/>
              <a:t>Title Text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</a:p>
          <a:p>
            <a:pPr lvl="1">
              <a:defRPr sz="1800"/>
            </a:pPr>
            <a:r>
              <a:rPr sz="3200"/>
              <a:t>Body Level Two</a:t>
            </a:r>
          </a:p>
          <a:p>
            <a:pPr lvl="2">
              <a:defRPr sz="1800"/>
            </a:pPr>
            <a:r>
              <a:rPr sz="3200"/>
              <a:t>Body Level Three</a:t>
            </a:r>
          </a:p>
          <a:p>
            <a:pPr lvl="3">
              <a:defRPr sz="1800"/>
            </a:pPr>
            <a:r>
              <a:rPr sz="3200"/>
              <a:t>Body Level Four</a:t>
            </a:r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copy 6">
    <p:bg>
      <p:bgPr>
        <a:solidFill>
          <a:srgbClr val="76D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Body Level One</a:t>
            </a:r>
          </a:p>
          <a:p>
            <a:pPr lvl="1">
              <a:defRPr sz="1800"/>
            </a:pPr>
            <a:r>
              <a:rPr sz="3600"/>
              <a:t>Body Level Two</a:t>
            </a:r>
          </a:p>
          <a:p>
            <a:pPr lvl="2">
              <a:defRPr sz="1800"/>
            </a:pPr>
            <a:r>
              <a:rPr sz="3600"/>
              <a:t>Body Level Three</a:t>
            </a:r>
          </a:p>
          <a:p>
            <a:pPr lvl="3">
              <a:defRPr sz="1800"/>
            </a:pPr>
            <a:r>
              <a:rPr sz="3600"/>
              <a:t>Body Level Four</a:t>
            </a:r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  <p:sp>
        <p:nvSpPr>
          <p:cNvPr id="31" name="Shape 3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b="0" i="0"/>
            </a:pPr>
            <a:r>
              <a:rPr sz="8000" b="1" i="1"/>
              <a:t>Title Text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copy">
    <p:bg>
      <p:bgPr>
        <a:solidFill>
          <a:srgbClr val="BD5B0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>
              <a:defRPr sz="1800" b="0" i="0">
                <a:solidFill>
                  <a:srgbClr val="000000"/>
                </a:solidFill>
              </a:defRPr>
            </a:pPr>
            <a:r>
              <a:rPr sz="8000" b="1" i="1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34" name="Shape 3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copy 1">
    <p:bg>
      <p:bgPr>
        <a:solidFill>
          <a:srgbClr val="5F327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>
              <a:defRPr sz="1800" b="0" i="0">
                <a:solidFill>
                  <a:srgbClr val="000000"/>
                </a:solidFill>
              </a:defRPr>
            </a:pPr>
            <a:r>
              <a:rPr sz="8000" b="1" i="1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37" name="Shape 3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copy 2">
    <p:bg>
      <p:bgPr>
        <a:solidFill>
          <a:srgbClr val="164F8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>
              <a:defRPr sz="1800" b="0" i="0">
                <a:solidFill>
                  <a:srgbClr val="000000"/>
                </a:solidFill>
              </a:defRPr>
            </a:pPr>
            <a:r>
              <a:rPr sz="8000" b="1" i="1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copy 3">
    <p:bg>
      <p:bgPr>
        <a:solidFill>
          <a:srgbClr val="0B5D1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>
              <a:defRPr sz="1800" b="0" i="0">
                <a:solidFill>
                  <a:srgbClr val="000000"/>
                </a:solidFill>
              </a:defRPr>
            </a:pPr>
            <a:r>
              <a:rPr sz="8000" b="1" i="1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43" name="Shape 4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 lvl="0">
              <a:defRPr sz="1800" b="0" i="0"/>
            </a:pPr>
            <a:r>
              <a:rPr sz="8000" b="1" i="1"/>
              <a:t>Title Text</a:t>
            </a:r>
          </a:p>
        </p:txBody>
      </p:sp>
      <p:sp>
        <p:nvSpPr>
          <p:cNvPr id="46" name="Shape 46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 lvl="0">
              <a:defRPr sz="1800"/>
            </a:pPr>
            <a:r>
              <a:rPr sz="2800"/>
              <a:t>Body Level One</a:t>
            </a:r>
          </a:p>
          <a:p>
            <a:pPr lvl="1">
              <a:defRPr sz="1800"/>
            </a:pPr>
            <a:r>
              <a:rPr sz="2800"/>
              <a:t>Body Level Two</a:t>
            </a:r>
          </a:p>
          <a:p>
            <a:pPr lvl="2">
              <a:defRPr sz="1800"/>
            </a:pPr>
            <a:r>
              <a:rPr sz="2800"/>
              <a:t>Body Level Three</a:t>
            </a:r>
          </a:p>
          <a:p>
            <a:pPr lvl="3">
              <a:defRPr sz="1800"/>
            </a:pPr>
            <a:r>
              <a:rPr sz="2800"/>
              <a:t>Body Level Four</a:t>
            </a:r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Body Level One</a:t>
            </a:r>
          </a:p>
          <a:p>
            <a:pPr lvl="1">
              <a:defRPr sz="1800"/>
            </a:pPr>
            <a:r>
              <a:rPr sz="3600"/>
              <a:t>Body Level Two</a:t>
            </a:r>
          </a:p>
          <a:p>
            <a:pPr lvl="2">
              <a:defRPr sz="1800"/>
            </a:pPr>
            <a:r>
              <a:rPr sz="3600"/>
              <a:t>Body Level Three</a:t>
            </a:r>
          </a:p>
          <a:p>
            <a:pPr lvl="3">
              <a:defRPr sz="1800"/>
            </a:pPr>
            <a:r>
              <a:rPr sz="3600"/>
              <a:t>Body Level Four</a:t>
            </a:r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 copy">
    <p:bg>
      <p:bgPr>
        <a:solidFill>
          <a:srgbClr val="164F8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>
            <a:lvl1pPr algn="ctr">
              <a:defRPr sz="8400">
                <a:solidFill>
                  <a:srgbClr val="FFFFFF"/>
                </a:solidFill>
              </a:defRPr>
            </a:lvl1pPr>
          </a:lstStyle>
          <a:p>
            <a:pPr lvl="0">
              <a:defRPr sz="1800" b="0" i="0">
                <a:solidFill>
                  <a:srgbClr val="000000"/>
                </a:solidFill>
              </a:defRPr>
            </a:pPr>
            <a:r>
              <a:rPr sz="8400" b="1" i="1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9" name="Shape 9"/>
          <p:cNvSpPr>
            <a:spLocks noGrp="1"/>
          </p:cNvSpPr>
          <p:nvPr>
            <p:ph type="body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1pPr>
            <a:lvl2pPr marL="0" indent="22860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2pPr>
            <a:lvl3pPr marL="0" indent="45720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3pPr>
            <a:lvl4pPr marL="0" indent="68580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4pPr>
            <a:lvl5pPr marL="0" indent="91440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>
            <a:lvl1pPr algn="ctr"/>
          </a:lstStyle>
          <a:p>
            <a:pPr lvl="0">
              <a:defRPr sz="1800" b="0" i="0"/>
            </a:pPr>
            <a:r>
              <a:rPr sz="8000" b="1" i="1"/>
              <a:t>Title Text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</a:p>
          <a:p>
            <a:pPr lvl="1">
              <a:defRPr sz="1800"/>
            </a:pPr>
            <a:r>
              <a:rPr sz="3200"/>
              <a:t>Body Level Two</a:t>
            </a:r>
          </a:p>
          <a:p>
            <a:pPr lvl="2">
              <a:defRPr sz="1800"/>
            </a:pPr>
            <a:r>
              <a:rPr sz="3200"/>
              <a:t>Body Level Three</a:t>
            </a:r>
          </a:p>
          <a:p>
            <a:pPr lvl="3">
              <a:defRPr sz="1800"/>
            </a:pPr>
            <a:r>
              <a:rPr sz="3200"/>
              <a:t>Body Level Four</a:t>
            </a:r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 lvl="0">
              <a:defRPr sz="1800" b="0" i="0"/>
            </a:pPr>
            <a:r>
              <a:rPr sz="8000" b="1" i="1"/>
              <a:t>Title Text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 algn="ctr">
              <a:defRPr sz="6000" b="0" i="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pPr lvl="0">
              <a:defRPr sz="1800"/>
            </a:pPr>
            <a:r>
              <a:rPr sz="6000"/>
              <a:t>Title Text</a:t>
            </a:r>
          </a:p>
        </p:txBody>
      </p:sp>
      <p:sp>
        <p:nvSpPr>
          <p:cNvPr id="17" name="Shape 17"/>
          <p:cNvSpPr>
            <a:spLocks noGrp="1"/>
          </p:cNvSpPr>
          <p:nvPr>
            <p:ph type="body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</a:p>
          <a:p>
            <a:pPr lvl="1">
              <a:defRPr sz="1800"/>
            </a:pPr>
            <a:r>
              <a:rPr sz="3200"/>
              <a:t>Body Level Two</a:t>
            </a:r>
          </a:p>
          <a:p>
            <a:pPr lvl="2">
              <a:defRPr sz="1800"/>
            </a:pPr>
            <a:r>
              <a:rPr sz="3200"/>
              <a:t>Body Level Three</a:t>
            </a:r>
          </a:p>
          <a:p>
            <a:pPr lvl="3">
              <a:defRPr sz="1800"/>
            </a:pPr>
            <a:r>
              <a:rPr sz="3200"/>
              <a:t>Body Level Four</a:t>
            </a:r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 lvl="0">
              <a:defRPr sz="1800" b="0" i="0"/>
            </a:pPr>
            <a:r>
              <a:rPr sz="8000" b="1" i="1"/>
              <a:t>Title Text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b="0" i="0"/>
            </a:pPr>
            <a:r>
              <a:rPr sz="8000" b="1" i="1"/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Body Level One</a:t>
            </a:r>
          </a:p>
          <a:p>
            <a:pPr lvl="1">
              <a:defRPr sz="1800"/>
            </a:pPr>
            <a:r>
              <a:rPr sz="3600"/>
              <a:t>Body Level Two</a:t>
            </a:r>
          </a:p>
          <a:p>
            <a:pPr lvl="2">
              <a:defRPr sz="1800"/>
            </a:pPr>
            <a:r>
              <a:rPr sz="3600"/>
              <a:t>Body Level Three</a:t>
            </a:r>
          </a:p>
          <a:p>
            <a:pPr lvl="3">
              <a:defRPr sz="1800"/>
            </a:pPr>
            <a:r>
              <a:rPr sz="3600"/>
              <a:t>Body Level Four</a:t>
            </a:r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copy 5">
    <p:bg>
      <p:bgPr>
        <a:solidFill>
          <a:srgbClr val="8EFA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title"/>
          </p:nvPr>
        </p:nvSpPr>
        <p:spPr>
          <a:xfrm>
            <a:off x="1358900" y="-42334"/>
            <a:ext cx="11099800" cy="1674483"/>
          </a:xfrm>
          <a:prstGeom prst="rect">
            <a:avLst/>
          </a:prstGeom>
        </p:spPr>
        <p:txBody>
          <a:bodyPr/>
          <a:lstStyle/>
          <a:p>
            <a:pPr lvl="0">
              <a:defRPr sz="1800" b="0" i="0"/>
            </a:pPr>
            <a:r>
              <a:rPr sz="8000" b="1" i="1"/>
              <a:t>Title Text</a:t>
            </a:r>
          </a:p>
        </p:txBody>
      </p:sp>
      <p:sp>
        <p:nvSpPr>
          <p:cNvPr id="25" name="Shape 2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Body Level One</a:t>
            </a:r>
          </a:p>
          <a:p>
            <a:pPr lvl="1">
              <a:defRPr sz="1800"/>
            </a:pPr>
            <a:r>
              <a:rPr sz="3600"/>
              <a:t>Body Level Two</a:t>
            </a:r>
          </a:p>
          <a:p>
            <a:pPr lvl="2">
              <a:defRPr sz="1800"/>
            </a:pPr>
            <a:r>
              <a:rPr sz="3600"/>
              <a:t>Body Level Three</a:t>
            </a:r>
          </a:p>
          <a:p>
            <a:pPr lvl="3">
              <a:defRPr sz="1800"/>
            </a:pPr>
            <a:r>
              <a:rPr sz="3600"/>
              <a:t>Body Level Four</a:t>
            </a:r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copy 4">
    <p:bg>
      <p:bgPr>
        <a:solidFill>
          <a:srgbClr val="F5D3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Body Level One</a:t>
            </a:r>
          </a:p>
          <a:p>
            <a:pPr lvl="1">
              <a:defRPr sz="1800"/>
            </a:pPr>
            <a:r>
              <a:rPr sz="3600"/>
              <a:t>Body Level Two</a:t>
            </a:r>
          </a:p>
          <a:p>
            <a:pPr lvl="2">
              <a:defRPr sz="1800"/>
            </a:pPr>
            <a:r>
              <a:rPr sz="3600"/>
              <a:t>Body Level Three</a:t>
            </a:r>
          </a:p>
          <a:p>
            <a:pPr lvl="3">
              <a:defRPr sz="1800"/>
            </a:pPr>
            <a:r>
              <a:rPr sz="3600"/>
              <a:t>Body Level Four</a:t>
            </a:r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  <p:sp>
        <p:nvSpPr>
          <p:cNvPr id="28" name="Shape 2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b="0" i="0"/>
            </a:pPr>
            <a:r>
              <a:rPr sz="8000" b="1" i="1"/>
              <a:t>Title Text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1358900" y="-284593"/>
            <a:ext cx="11099800" cy="215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 b="0" i="0"/>
            </a:pPr>
            <a:r>
              <a:rPr sz="8000" b="1" i="1"/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1667933" y="1570566"/>
            <a:ext cx="11099801" cy="6286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3600"/>
              <a:t>Body Level One</a:t>
            </a:r>
          </a:p>
          <a:p>
            <a:pPr lvl="1">
              <a:defRPr sz="1800"/>
            </a:pPr>
            <a:r>
              <a:rPr sz="3600"/>
              <a:t>Body Level Two</a:t>
            </a:r>
          </a:p>
          <a:p>
            <a:pPr lvl="2">
              <a:defRPr sz="1800"/>
            </a:pPr>
            <a:r>
              <a:rPr sz="3600"/>
              <a:t>Body Level Three</a:t>
            </a:r>
          </a:p>
          <a:p>
            <a:pPr lvl="3">
              <a:defRPr sz="1800"/>
            </a:pPr>
            <a:r>
              <a:rPr sz="3600"/>
              <a:t>Body Level Four</a:t>
            </a:r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</p:sldLayoutIdLst>
  <p:transition xmlns:p14="http://schemas.microsoft.com/office/powerpoint/2010/main" spd="med"/>
  <p:txStyles>
    <p:titleStyle>
      <a:lvl1pPr algn="r" defTabSz="584200">
        <a:defRPr sz="8000" b="1" i="1">
          <a:latin typeface="+mj-lt"/>
          <a:ea typeface="+mj-ea"/>
          <a:cs typeface="+mj-cs"/>
          <a:sym typeface="Helvetica"/>
        </a:defRPr>
      </a:lvl1pPr>
      <a:lvl2pPr indent="228600" algn="r" defTabSz="584200">
        <a:defRPr sz="8000" b="1" i="1">
          <a:latin typeface="+mj-lt"/>
          <a:ea typeface="+mj-ea"/>
          <a:cs typeface="+mj-cs"/>
          <a:sym typeface="Helvetica"/>
        </a:defRPr>
      </a:lvl2pPr>
      <a:lvl3pPr indent="457200" algn="r" defTabSz="584200">
        <a:defRPr sz="8000" b="1" i="1">
          <a:latin typeface="+mj-lt"/>
          <a:ea typeface="+mj-ea"/>
          <a:cs typeface="+mj-cs"/>
          <a:sym typeface="Helvetica"/>
        </a:defRPr>
      </a:lvl3pPr>
      <a:lvl4pPr indent="685800" algn="r" defTabSz="584200">
        <a:defRPr sz="8000" b="1" i="1">
          <a:latin typeface="+mj-lt"/>
          <a:ea typeface="+mj-ea"/>
          <a:cs typeface="+mj-cs"/>
          <a:sym typeface="Helvetica"/>
        </a:defRPr>
      </a:lvl4pPr>
      <a:lvl5pPr indent="914400" algn="r" defTabSz="584200">
        <a:defRPr sz="8000" b="1" i="1">
          <a:latin typeface="+mj-lt"/>
          <a:ea typeface="+mj-ea"/>
          <a:cs typeface="+mj-cs"/>
          <a:sym typeface="Helvetica"/>
        </a:defRPr>
      </a:lvl5pPr>
      <a:lvl6pPr indent="1143000" algn="r" defTabSz="584200">
        <a:defRPr sz="8000" b="1" i="1">
          <a:latin typeface="+mj-lt"/>
          <a:ea typeface="+mj-ea"/>
          <a:cs typeface="+mj-cs"/>
          <a:sym typeface="Helvetica"/>
        </a:defRPr>
      </a:lvl6pPr>
      <a:lvl7pPr indent="1371600" algn="r" defTabSz="584200">
        <a:defRPr sz="8000" b="1" i="1">
          <a:latin typeface="+mj-lt"/>
          <a:ea typeface="+mj-ea"/>
          <a:cs typeface="+mj-cs"/>
          <a:sym typeface="Helvetica"/>
        </a:defRPr>
      </a:lvl7pPr>
      <a:lvl8pPr indent="1600200" algn="r" defTabSz="584200">
        <a:defRPr sz="8000" b="1" i="1">
          <a:latin typeface="+mj-lt"/>
          <a:ea typeface="+mj-ea"/>
          <a:cs typeface="+mj-cs"/>
          <a:sym typeface="Helvetica"/>
        </a:defRPr>
      </a:lvl8pPr>
      <a:lvl9pPr indent="1828800" algn="r" defTabSz="584200">
        <a:defRPr sz="8000" b="1" i="1">
          <a:latin typeface="+mj-lt"/>
          <a:ea typeface="+mj-ea"/>
          <a:cs typeface="+mj-cs"/>
          <a:sym typeface="Helvetica"/>
        </a:defRPr>
      </a:lvl9pPr>
    </p:titleStyle>
    <p:bodyStyle>
      <a:lvl1pPr marL="444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1pPr>
      <a:lvl2pPr marL="889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2pPr>
      <a:lvl3pPr marL="1333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3pPr>
      <a:lvl4pPr marL="1778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4pPr>
      <a:lvl5pPr marL="2222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5pPr>
      <a:lvl6pPr marL="2667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6pPr>
      <a:lvl7pPr marL="3111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7pPr>
      <a:lvl8pPr marL="3556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8pPr>
      <a:lvl9pPr marL="4000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9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hyperlink" Target="http://www.dotnetfoundation.org/" TargetMode="External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xfrm>
            <a:off x="1270000" y="740833"/>
            <a:ext cx="10464800" cy="3302001"/>
          </a:xfrm>
          <a:prstGeom prst="rect">
            <a:avLst/>
          </a:prstGeom>
        </p:spPr>
        <p:txBody>
          <a:bodyPr/>
          <a:lstStyle/>
          <a:p>
            <a:pPr lvl="0">
              <a:defRPr sz="1800" b="0" i="0">
                <a:solidFill>
                  <a:srgbClr val="000000"/>
                </a:solidFill>
              </a:defRPr>
            </a:pPr>
            <a:r>
              <a:rPr sz="8400" b="1" i="1">
                <a:solidFill>
                  <a:srgbClr val="FFFFFF"/>
                </a:solidFill>
              </a:rPr>
              <a:t>ASP.NET vNEXT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xfrm>
            <a:off x="1270000" y="4011083"/>
            <a:ext cx="10464800" cy="1731434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100">
                <a:solidFill>
                  <a:srgbClr val="FFFFFF"/>
                </a:solidFill>
              </a:rPr>
              <a:t>&amp;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4100">
                <a:solidFill>
                  <a:srgbClr val="FFFFFF"/>
                </a:solidFill>
              </a:rPr>
              <a:t>development tools</a:t>
            </a:r>
          </a:p>
        </p:txBody>
      </p:sp>
      <p:grpSp>
        <p:nvGrpSpPr>
          <p:cNvPr id="63" name="Group 63"/>
          <p:cNvGrpSpPr/>
          <p:nvPr/>
        </p:nvGrpSpPr>
        <p:grpSpPr>
          <a:xfrm>
            <a:off x="6066332" y="7672916"/>
            <a:ext cx="6476308" cy="1667935"/>
            <a:chOff x="0" y="0"/>
            <a:chExt cx="6476306" cy="1667933"/>
          </a:xfrm>
        </p:grpSpPr>
        <p:pic>
          <p:nvPicPr>
            <p:cNvPr id="58" name="mdn_blue_sq.png"/>
            <p:cNvPicPr/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4850706" y="10583"/>
              <a:ext cx="1625601" cy="16256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59" name="Shape 59"/>
            <p:cNvSpPr/>
            <p:nvPr/>
          </p:nvSpPr>
          <p:spPr>
            <a:xfrm>
              <a:off x="559510" y="0"/>
              <a:ext cx="3995624" cy="571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r">
                <a:defRPr sz="3100">
                  <a:solidFill>
                    <a:srgbClr val="FFFFFF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100">
                  <a:solidFill>
                    <a:srgbClr val="FFFFFF"/>
                  </a:solidFill>
                </a:rPr>
                <a:t>Marco De Nittis</a:t>
              </a:r>
            </a:p>
          </p:txBody>
        </p:sp>
        <p:sp>
          <p:nvSpPr>
            <p:cNvPr id="60" name="Shape 60"/>
            <p:cNvSpPr/>
            <p:nvPr/>
          </p:nvSpPr>
          <p:spPr>
            <a:xfrm>
              <a:off x="0" y="715433"/>
              <a:ext cx="4555134" cy="495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r">
                <a:defRPr sz="2600">
                  <a:solidFill>
                    <a:srgbClr val="FFFFFF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600">
                  <a:solidFill>
                    <a:srgbClr val="FFFFFF"/>
                  </a:solidFill>
                </a:rPr>
                <a:t>marco.denittis@gmail.com</a:t>
              </a:r>
            </a:p>
          </p:txBody>
        </p:sp>
        <p:sp>
          <p:nvSpPr>
            <p:cNvPr id="61" name="Shape 61"/>
            <p:cNvSpPr/>
            <p:nvPr/>
          </p:nvSpPr>
          <p:spPr>
            <a:xfrm>
              <a:off x="2154172" y="1172633"/>
              <a:ext cx="2400962" cy="495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r">
                <a:defRPr sz="2600">
                  <a:solidFill>
                    <a:srgbClr val="FFFFFF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600">
                  <a:solidFill>
                    <a:srgbClr val="FFFFFF"/>
                  </a:solidFill>
                </a:rPr>
                <a:t>@mdnmdn</a:t>
              </a:r>
            </a:p>
          </p:txBody>
        </p:sp>
        <p:sp>
          <p:nvSpPr>
            <p:cNvPr id="62" name="Shape 62"/>
            <p:cNvSpPr/>
            <p:nvPr/>
          </p:nvSpPr>
          <p:spPr>
            <a:xfrm>
              <a:off x="442630" y="627591"/>
              <a:ext cx="4229384" cy="1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/>
              </a:pPr>
              <a:endParaRPr/>
            </a:p>
          </p:txBody>
        </p:sp>
      </p:grpSp>
      <p:pic>
        <p:nvPicPr>
          <p:cNvPr id="64" name="pasted-image.pd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81000" y="7889447"/>
            <a:ext cx="4302727" cy="134070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b="0" i="0">
                <a:solidFill>
                  <a:srgbClr val="000000"/>
                </a:solidFill>
              </a:defRPr>
            </a:pPr>
            <a:r>
              <a:rPr sz="8000" b="1" i="1">
                <a:solidFill>
                  <a:srgbClr val="FFFFFF"/>
                </a:solidFill>
              </a:rPr>
              <a:t>MVC 6</a:t>
            </a:r>
          </a:p>
        </p:txBody>
      </p:sp>
      <p:sp>
        <p:nvSpPr>
          <p:cNvPr id="110" name="Shape 110"/>
          <p:cNvSpPr>
            <a:spLocks noGrp="1"/>
          </p:cNvSpPr>
          <p:nvPr>
            <p:ph type="body" idx="1"/>
          </p:nvPr>
        </p:nvSpPr>
        <p:spPr>
          <a:xfrm>
            <a:off x="1358900" y="2156249"/>
            <a:ext cx="11099800" cy="628650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rgbClr val="FFFFFF"/>
                </a:solidFill>
              </a:rPr>
              <a:t>Run on vNext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rgbClr val="FFFFFF"/>
                </a:solidFill>
              </a:rPr>
              <a:t>News: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rgbClr val="FFFFFF"/>
                </a:solidFill>
              </a:rPr>
              <a:t>Tag Helpers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rgbClr val="FFFFFF"/>
                </a:solidFill>
              </a:rPr>
              <a:t>View Components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rgbClr val="FFFFFF"/>
                </a:solidFill>
              </a:rPr>
              <a:t>MVC /  WebAPI unified controller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rgbClr val="FFFFFF"/>
                </a:solidFill>
              </a:rPr>
              <a:t>Dependency Injection OOB</a:t>
            </a:r>
          </a:p>
        </p:txBody>
      </p:sp>
      <p:grpSp>
        <p:nvGrpSpPr>
          <p:cNvPr id="113" name="Group 113"/>
          <p:cNvGrpSpPr/>
          <p:nvPr/>
        </p:nvGrpSpPr>
        <p:grpSpPr>
          <a:xfrm>
            <a:off x="4904607" y="2565436"/>
            <a:ext cx="7866246" cy="2579084"/>
            <a:chOff x="-1" y="0"/>
            <a:chExt cx="7866245" cy="2579083"/>
          </a:xfrm>
        </p:grpSpPr>
        <p:sp>
          <p:nvSpPr>
            <p:cNvPr id="111" name="Shape 111"/>
            <p:cNvSpPr/>
            <p:nvPr/>
          </p:nvSpPr>
          <p:spPr>
            <a:xfrm>
              <a:off x="949718" y="0"/>
              <a:ext cx="6916526" cy="2579083"/>
            </a:xfrm>
            <a:prstGeom prst="rect">
              <a:avLst/>
            </a:prstGeom>
            <a:solidFill>
              <a:srgbClr val="000000"/>
            </a:solidFill>
            <a:ln w="635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28600" tIns="228600" rIns="228600" bIns="228600" numCol="1" anchor="t">
              <a:noAutofit/>
            </a:bodyPr>
            <a:lstStyle/>
            <a:p>
              <a:pPr lvl="0" algn="l">
                <a:defRPr sz="1800"/>
              </a:pPr>
              <a:r>
                <a:rPr dirty="0">
                  <a:solidFill>
                    <a:srgbClr val="FFFFFF"/>
                  </a:solidFill>
                  <a:latin typeface="Lucida Console"/>
                  <a:ea typeface="Lucida Console"/>
                  <a:cs typeface="Lucida Console"/>
                  <a:sym typeface="Lucida Console"/>
                </a:rPr>
                <a:t>&lt;li&gt;</a:t>
              </a:r>
            </a:p>
            <a:p>
              <a:pPr lvl="1" algn="l">
                <a:defRPr sz="1800"/>
              </a:pPr>
              <a:r>
                <a:rPr dirty="0">
                  <a:solidFill>
                    <a:srgbClr val="FFFFFF"/>
                  </a:solidFill>
                  <a:latin typeface="Lucida Console"/>
                  <a:ea typeface="Lucida Console"/>
                  <a:cs typeface="Lucida Console"/>
                  <a:sym typeface="Lucida Console"/>
                </a:rPr>
                <a:t>@Html.ActionLink("Home", "Index", “Home”)</a:t>
              </a:r>
            </a:p>
            <a:p>
              <a:pPr lvl="0" algn="l">
                <a:defRPr sz="1800"/>
              </a:pPr>
              <a:r>
                <a:rPr dirty="0">
                  <a:solidFill>
                    <a:srgbClr val="FFFFFF"/>
                  </a:solidFill>
                  <a:latin typeface="Lucida Console"/>
                  <a:ea typeface="Lucida Console"/>
                  <a:cs typeface="Lucida Console"/>
                  <a:sym typeface="Lucida Console"/>
                </a:rPr>
                <a:t>&lt;/li&gt;</a:t>
              </a:r>
            </a:p>
            <a:p>
              <a:pPr lvl="0" algn="l">
                <a:defRPr sz="1800"/>
              </a:pPr>
              <a:endParaRPr dirty="0">
                <a:solidFill>
                  <a:srgbClr val="FFFFFF"/>
                </a:solidFill>
                <a:latin typeface="Lucida Console"/>
                <a:ea typeface="Lucida Console"/>
                <a:cs typeface="Lucida Console"/>
                <a:sym typeface="Lucida Console"/>
              </a:endParaRPr>
            </a:p>
            <a:p>
              <a:pPr lvl="0" algn="l">
                <a:defRPr sz="1800"/>
              </a:pPr>
              <a:endParaRPr dirty="0">
                <a:solidFill>
                  <a:srgbClr val="FFFFFF"/>
                </a:solidFill>
                <a:latin typeface="Lucida Console"/>
                <a:ea typeface="Lucida Console"/>
                <a:cs typeface="Lucida Console"/>
                <a:sym typeface="Lucida Console"/>
              </a:endParaRPr>
            </a:p>
            <a:p>
              <a:pPr lvl="0" algn="l">
                <a:defRPr sz="1800"/>
              </a:pPr>
              <a:r>
                <a:rPr dirty="0">
                  <a:solidFill>
                    <a:srgbClr val="FFFFFF"/>
                  </a:solidFill>
                  <a:latin typeface="Lucida Console"/>
                  <a:ea typeface="Lucida Console"/>
                  <a:cs typeface="Lucida Console"/>
                  <a:sym typeface="Lucida Console"/>
                </a:rPr>
                <a:t>&lt;li&gt;</a:t>
              </a:r>
            </a:p>
            <a:p>
              <a:pPr lvl="1" algn="l">
                <a:defRPr sz="1800"/>
              </a:pPr>
              <a:r>
                <a:rPr dirty="0">
                  <a:solidFill>
                    <a:srgbClr val="FFFFFF"/>
                  </a:solidFill>
                  <a:latin typeface="Lucida Console"/>
                  <a:ea typeface="Lucida Console"/>
                  <a:cs typeface="Lucida Console"/>
                  <a:sym typeface="Lucida Console"/>
                </a:rPr>
                <a:t>&lt;a controller="Home" action=“Index"&gt;Home&lt;/a&gt;</a:t>
              </a:r>
            </a:p>
            <a:p>
              <a:pPr lvl="0" algn="l">
                <a:defRPr sz="1800"/>
              </a:pPr>
              <a:r>
                <a:rPr dirty="0">
                  <a:solidFill>
                    <a:srgbClr val="FFFFFF"/>
                  </a:solidFill>
                  <a:latin typeface="Lucida Console"/>
                  <a:ea typeface="Lucida Console"/>
                  <a:cs typeface="Lucida Console"/>
                  <a:sym typeface="Lucida Console"/>
                </a:rPr>
                <a:t>&lt;/li&gt;</a:t>
              </a:r>
            </a:p>
          </p:txBody>
        </p:sp>
        <p:sp>
          <p:nvSpPr>
            <p:cNvPr id="112" name="Shape 112"/>
            <p:cNvSpPr/>
            <p:nvPr/>
          </p:nvSpPr>
          <p:spPr>
            <a:xfrm flipV="1">
              <a:off x="-1" y="1994899"/>
              <a:ext cx="1141892" cy="294998"/>
            </a:xfrm>
            <a:prstGeom prst="line">
              <a:avLst/>
            </a:prstGeom>
            <a:noFill/>
            <a:ln w="101600" cap="flat">
              <a:solidFill>
                <a:srgbClr val="C0C0C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/>
              </a:pPr>
              <a:endParaRPr/>
            </a:p>
          </p:txBody>
        </p:sp>
      </p:grp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" grpId="1" animBg="1" advAuto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b="0" i="0"/>
            </a:pPr>
            <a:r>
              <a:rPr sz="8000" b="1" i="1"/>
              <a:t>TOOLS</a:t>
            </a:r>
          </a:p>
        </p:txBody>
      </p:sp>
      <p:pic>
        <p:nvPicPr>
          <p:cNvPr id="116" name="node-js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55842" y="4031075"/>
            <a:ext cx="2478035" cy="2478035"/>
          </a:xfrm>
          <a:prstGeom prst="rect">
            <a:avLst/>
          </a:prstGeom>
          <a:ln w="12700">
            <a:miter lim="400000"/>
          </a:ln>
        </p:spPr>
      </p:pic>
      <p:pic>
        <p:nvPicPr>
          <p:cNvPr id="117" name="npm-logo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288111" y="1442200"/>
            <a:ext cx="3129980" cy="3129980"/>
          </a:xfrm>
          <a:prstGeom prst="rect">
            <a:avLst/>
          </a:prstGeom>
          <a:ln w="12700">
            <a:miter lim="400000"/>
          </a:ln>
        </p:spPr>
      </p:pic>
      <p:pic>
        <p:nvPicPr>
          <p:cNvPr id="118" name="grunt-logo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701256" y="5836322"/>
            <a:ext cx="2777176" cy="3270897"/>
          </a:xfrm>
          <a:prstGeom prst="rect">
            <a:avLst/>
          </a:prstGeom>
          <a:ln w="12700">
            <a:miter lim="400000"/>
          </a:ln>
        </p:spPr>
      </p:pic>
      <p:pic>
        <p:nvPicPr>
          <p:cNvPr id="119" name="gulp-logo.pn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9697976" y="4316896"/>
            <a:ext cx="1399286" cy="3129981"/>
          </a:xfrm>
          <a:prstGeom prst="rect">
            <a:avLst/>
          </a:prstGeom>
          <a:ln w="12700">
            <a:miter lim="400000"/>
          </a:ln>
        </p:spPr>
      </p:pic>
      <p:pic>
        <p:nvPicPr>
          <p:cNvPr id="120" name="bower.png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685501" y="5751731"/>
            <a:ext cx="2603399" cy="2603399"/>
          </a:xfrm>
          <a:prstGeom prst="rect">
            <a:avLst/>
          </a:prstGeom>
          <a:ln w="12700">
            <a:miter lim="400000"/>
          </a:ln>
        </p:spPr>
      </p:pic>
      <p:pic>
        <p:nvPicPr>
          <p:cNvPr id="121" name="NuGet Logo.png"/>
          <p:cNvPicPr/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1791144" y="2098007"/>
            <a:ext cx="4709280" cy="170946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b="0" i="0">
                <a:solidFill>
                  <a:srgbClr val="000000"/>
                </a:solidFill>
              </a:defRPr>
            </a:pPr>
            <a:r>
              <a:rPr sz="8000" b="1" i="1">
                <a:solidFill>
                  <a:srgbClr val="FFFFFF"/>
                </a:solidFill>
              </a:rPr>
              <a:t>NuGet</a:t>
            </a:r>
          </a:p>
        </p:txBody>
      </p:sp>
      <p:sp>
        <p:nvSpPr>
          <p:cNvPr id="124" name="Shape 12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.NET full fledged package manager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Manage App dependencies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Manage </a:t>
            </a:r>
            <a:r>
              <a:rPr sz="3600" b="1">
                <a:solidFill>
                  <a:srgbClr val="FFFFFF"/>
                </a:solidFill>
                <a:latin typeface="+mj-lt"/>
                <a:ea typeface="+mj-ea"/>
                <a:cs typeface="+mj-cs"/>
                <a:sym typeface="Helvetica"/>
              </a:rPr>
              <a:t>.NET Runtime dependencies</a:t>
            </a:r>
            <a:r>
              <a:rPr sz="3600">
                <a:solidFill>
                  <a:srgbClr val="FFFFFF"/>
                </a:solidFill>
              </a:rPr>
              <a:t>!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.NET Core + .NET 4.5.x + mono + …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Modular framework!</a:t>
            </a:r>
          </a:p>
        </p:txBody>
      </p:sp>
      <p:sp>
        <p:nvSpPr>
          <p:cNvPr id="125" name="Shape 125"/>
          <p:cNvSpPr/>
          <p:nvPr/>
        </p:nvSpPr>
        <p:spPr>
          <a:xfrm>
            <a:off x="9196748" y="6001551"/>
            <a:ext cx="3612689" cy="36126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26" name="NuGet Logo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449372" y="7243895"/>
            <a:ext cx="3107441" cy="1128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b="0" i="0">
                <a:solidFill>
                  <a:srgbClr val="000000"/>
                </a:solidFill>
              </a:defRPr>
            </a:pPr>
            <a:r>
              <a:rPr sz="8000" b="1" i="1">
                <a:solidFill>
                  <a:srgbClr val="FFFFFF"/>
                </a:solidFill>
              </a:rPr>
              <a:t>Node.JS</a:t>
            </a:r>
          </a:p>
        </p:txBody>
      </p:sp>
      <p:sp>
        <p:nvSpPr>
          <p:cNvPr id="129" name="Shape 129"/>
          <p:cNvSpPr>
            <a:spLocks noGrp="1"/>
          </p:cNvSpPr>
          <p:nvPr>
            <p:ph type="body" idx="1"/>
          </p:nvPr>
        </p:nvSpPr>
        <p:spPr>
          <a:xfrm>
            <a:off x="1667933" y="1570566"/>
            <a:ext cx="11099801" cy="7126920"/>
          </a:xfrm>
          <a:prstGeom prst="rect">
            <a:avLst/>
          </a:prstGeom>
        </p:spPr>
        <p:txBody>
          <a:bodyPr/>
          <a:lstStyle/>
          <a:p>
            <a:pPr marL="404495" lvl="0" indent="-404495" defTabSz="531622">
              <a:spcBef>
                <a:spcPts val="3800"/>
              </a:spcBef>
              <a:defRPr sz="1800">
                <a:solidFill>
                  <a:srgbClr val="000000"/>
                </a:solidFill>
              </a:defRPr>
            </a:pPr>
            <a:r>
              <a:rPr sz="3276">
                <a:solidFill>
                  <a:srgbClr val="FFFFFF"/>
                </a:solidFill>
              </a:rPr>
              <a:t>JS server side engine</a:t>
            </a:r>
          </a:p>
          <a:p>
            <a:pPr marL="404495" lvl="0" indent="-404495" defTabSz="531622">
              <a:spcBef>
                <a:spcPts val="3800"/>
              </a:spcBef>
              <a:defRPr sz="1800">
                <a:solidFill>
                  <a:srgbClr val="000000"/>
                </a:solidFill>
              </a:defRPr>
            </a:pPr>
            <a:r>
              <a:rPr sz="3276">
                <a:solidFill>
                  <a:srgbClr val="FFFFFF"/>
                </a:solidFill>
              </a:rPr>
              <a:t>Used on vNext </a:t>
            </a:r>
            <a:r>
              <a:rPr sz="3276" b="1">
                <a:solidFill>
                  <a:srgbClr val="FFFFFF"/>
                </a:solidFill>
                <a:latin typeface="+mj-lt"/>
                <a:ea typeface="+mj-ea"/>
                <a:cs typeface="+mj-cs"/>
                <a:sym typeface="Helvetica"/>
              </a:rPr>
              <a:t>Build Pipeline</a:t>
            </a:r>
            <a:endParaRPr sz="3276">
              <a:solidFill>
                <a:srgbClr val="FFFFFF"/>
              </a:solidFill>
            </a:endParaRPr>
          </a:p>
          <a:p>
            <a:pPr marL="404495" lvl="0" indent="-404495" defTabSz="531622">
              <a:spcBef>
                <a:spcPts val="3800"/>
              </a:spcBef>
              <a:defRPr sz="1800">
                <a:solidFill>
                  <a:srgbClr val="000000"/>
                </a:solidFill>
              </a:defRPr>
            </a:pPr>
            <a:r>
              <a:rPr sz="3276">
                <a:solidFill>
                  <a:srgbClr val="FFFFFF"/>
                </a:solidFill>
              </a:rPr>
              <a:t>Base of “modern” web development tools</a:t>
            </a:r>
          </a:p>
          <a:p>
            <a:pPr marL="404495" lvl="0" indent="-404495" defTabSz="531622">
              <a:spcBef>
                <a:spcPts val="3800"/>
              </a:spcBef>
              <a:defRPr sz="1800">
                <a:solidFill>
                  <a:srgbClr val="000000"/>
                </a:solidFill>
              </a:defRPr>
            </a:pPr>
            <a:r>
              <a:rPr sz="3276">
                <a:solidFill>
                  <a:srgbClr val="FFFFFF"/>
                </a:solidFill>
              </a:rPr>
              <a:t>Runtime for the other build tools</a:t>
            </a:r>
          </a:p>
          <a:p>
            <a:pPr marL="404495" lvl="0" indent="-404495" defTabSz="531622">
              <a:spcBef>
                <a:spcPts val="3800"/>
              </a:spcBef>
              <a:defRPr sz="1800">
                <a:solidFill>
                  <a:srgbClr val="000000"/>
                </a:solidFill>
              </a:defRPr>
            </a:pPr>
            <a:r>
              <a:rPr sz="3276">
                <a:solidFill>
                  <a:srgbClr val="FFFFFF"/>
                </a:solidFill>
              </a:rPr>
              <a:t>PRO:</a:t>
            </a:r>
          </a:p>
          <a:p>
            <a:pPr marL="808990" lvl="1" indent="-404495" defTabSz="531622">
              <a:spcBef>
                <a:spcPts val="3800"/>
              </a:spcBef>
              <a:defRPr sz="1800">
                <a:solidFill>
                  <a:srgbClr val="000000"/>
                </a:solidFill>
              </a:defRPr>
            </a:pPr>
            <a:r>
              <a:rPr sz="3276">
                <a:solidFill>
                  <a:srgbClr val="FFFFFF"/>
                </a:solidFill>
              </a:rPr>
              <a:t>Easy extendable</a:t>
            </a:r>
          </a:p>
          <a:p>
            <a:pPr marL="808990" lvl="1" indent="-404495" defTabSz="531622">
              <a:spcBef>
                <a:spcPts val="3800"/>
              </a:spcBef>
              <a:defRPr sz="1800">
                <a:solidFill>
                  <a:srgbClr val="000000"/>
                </a:solidFill>
              </a:defRPr>
            </a:pPr>
            <a:r>
              <a:rPr sz="3276">
                <a:solidFill>
                  <a:srgbClr val="FFFFFF"/>
                </a:solidFill>
              </a:rPr>
              <a:t>Thousand of ready to </a:t>
            </a:r>
          </a:p>
          <a:p>
            <a:pPr marL="0" lvl="4" indent="832104" defTabSz="531622">
              <a:spcBef>
                <a:spcPts val="3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3276">
                <a:solidFill>
                  <a:srgbClr val="FFFFFF"/>
                </a:solidFill>
              </a:rPr>
              <a:t>use extensions</a:t>
            </a:r>
          </a:p>
        </p:txBody>
      </p:sp>
      <p:sp>
        <p:nvSpPr>
          <p:cNvPr id="130" name="Shape 130"/>
          <p:cNvSpPr/>
          <p:nvPr/>
        </p:nvSpPr>
        <p:spPr>
          <a:xfrm>
            <a:off x="9196748" y="6001551"/>
            <a:ext cx="3612689" cy="36126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31" name="node-js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764075" y="6745669"/>
            <a:ext cx="2478034" cy="247803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43305">
              <a:defRPr sz="7440"/>
            </a:lvl1pPr>
          </a:lstStyle>
          <a:p>
            <a:pPr lvl="0">
              <a:defRPr sz="1800" b="0" i="0">
                <a:solidFill>
                  <a:srgbClr val="000000"/>
                </a:solidFill>
              </a:defRPr>
            </a:pPr>
            <a:r>
              <a:rPr sz="7440" b="1" i="1">
                <a:solidFill>
                  <a:srgbClr val="FFFFFF"/>
                </a:solidFill>
              </a:rPr>
              <a:t>Node Packager Manager</a:t>
            </a:r>
          </a:p>
        </p:txBody>
      </p:sp>
      <p:sp>
        <p:nvSpPr>
          <p:cNvPr id="134" name="Shape 134"/>
          <p:cNvSpPr>
            <a:spLocks noGrp="1"/>
          </p:cNvSpPr>
          <p:nvPr>
            <p:ph type="body" idx="1"/>
          </p:nvPr>
        </p:nvSpPr>
        <p:spPr>
          <a:xfrm>
            <a:off x="1358900" y="1916487"/>
            <a:ext cx="11099800" cy="7343684"/>
          </a:xfrm>
          <a:prstGeom prst="rect">
            <a:avLst/>
          </a:prstGeom>
        </p:spPr>
        <p:txBody>
          <a:bodyPr/>
          <a:lstStyle/>
          <a:p>
            <a:pPr marL="400050" lvl="0" indent="-400050" defTabSz="525779">
              <a:spcBef>
                <a:spcPts val="3700"/>
              </a:spcBef>
              <a:defRPr sz="1800">
                <a:solidFill>
                  <a:srgbClr val="000000"/>
                </a:solidFill>
              </a:defRPr>
            </a:pPr>
            <a:r>
              <a:rPr sz="3239" dirty="0">
                <a:solidFill>
                  <a:srgbClr val="FFFFFF"/>
                </a:solidFill>
              </a:rPr>
              <a:t>aka NPM</a:t>
            </a:r>
          </a:p>
          <a:p>
            <a:pPr marL="400050" lvl="0" indent="-400050" defTabSz="525779">
              <a:spcBef>
                <a:spcPts val="3700"/>
              </a:spcBef>
              <a:defRPr sz="1800">
                <a:solidFill>
                  <a:srgbClr val="000000"/>
                </a:solidFill>
              </a:defRPr>
            </a:pPr>
            <a:r>
              <a:rPr sz="3239" dirty="0">
                <a:solidFill>
                  <a:srgbClr val="FFFFFF"/>
                </a:solidFill>
              </a:rPr>
              <a:t>Nuget for node.js</a:t>
            </a:r>
          </a:p>
          <a:p>
            <a:pPr marL="400050" lvl="0" indent="-400050" defTabSz="525779">
              <a:spcBef>
                <a:spcPts val="3700"/>
              </a:spcBef>
              <a:defRPr sz="1800">
                <a:solidFill>
                  <a:srgbClr val="000000"/>
                </a:solidFill>
              </a:defRPr>
            </a:pPr>
            <a:r>
              <a:rPr sz="3239" dirty="0">
                <a:solidFill>
                  <a:srgbClr val="FFFFFF"/>
                </a:solidFill>
              </a:rPr>
              <a:t>Javascript package repository:</a:t>
            </a:r>
          </a:p>
          <a:p>
            <a:pPr marL="800100" lvl="1" indent="-400050" defTabSz="525779">
              <a:spcBef>
                <a:spcPts val="3700"/>
              </a:spcBef>
              <a:defRPr sz="1800">
                <a:solidFill>
                  <a:srgbClr val="000000"/>
                </a:solidFill>
              </a:defRPr>
            </a:pPr>
            <a:r>
              <a:rPr sz="3239" dirty="0">
                <a:solidFill>
                  <a:srgbClr val="FFFFFF"/>
                </a:solidFill>
              </a:rPr>
              <a:t>https://www.npmjs.com/</a:t>
            </a:r>
          </a:p>
          <a:p>
            <a:pPr marL="400050" lvl="0" indent="-400050" defTabSz="525779">
              <a:spcBef>
                <a:spcPts val="3700"/>
              </a:spcBef>
              <a:defRPr sz="1800">
                <a:solidFill>
                  <a:srgbClr val="000000"/>
                </a:solidFill>
              </a:defRPr>
            </a:pPr>
            <a:r>
              <a:rPr sz="3239" dirty="0">
                <a:solidFill>
                  <a:srgbClr val="FFFFFF"/>
                </a:solidFill>
              </a:rPr>
              <a:t>Used to install build extension, ex:</a:t>
            </a:r>
          </a:p>
          <a:p>
            <a:pPr marL="800100" lvl="1" indent="-400050" defTabSz="525779">
              <a:spcBef>
                <a:spcPts val="3700"/>
              </a:spcBef>
              <a:defRPr sz="1800">
                <a:solidFill>
                  <a:srgbClr val="000000"/>
                </a:solidFill>
              </a:defRPr>
            </a:pPr>
            <a:r>
              <a:rPr sz="3239" dirty="0">
                <a:solidFill>
                  <a:srgbClr val="FFFFFF"/>
                </a:solidFill>
              </a:rPr>
              <a:t>Assets bundler</a:t>
            </a:r>
          </a:p>
          <a:p>
            <a:pPr marL="800100" lvl="1" indent="-400050" defTabSz="525779">
              <a:spcBef>
                <a:spcPts val="3700"/>
              </a:spcBef>
              <a:defRPr sz="1800">
                <a:solidFill>
                  <a:srgbClr val="000000"/>
                </a:solidFill>
              </a:defRPr>
            </a:pPr>
            <a:r>
              <a:rPr sz="3239" dirty="0">
                <a:solidFill>
                  <a:srgbClr val="FFFFFF"/>
                </a:solidFill>
              </a:rPr>
              <a:t>CSS preprocessor</a:t>
            </a:r>
          </a:p>
          <a:p>
            <a:pPr marL="800100" lvl="1" indent="-400050" defTabSz="525779">
              <a:spcBef>
                <a:spcPts val="3700"/>
              </a:spcBef>
              <a:defRPr sz="1800">
                <a:solidFill>
                  <a:srgbClr val="000000"/>
                </a:solidFill>
              </a:defRPr>
            </a:pPr>
            <a:r>
              <a:rPr sz="3239" dirty="0">
                <a:solidFill>
                  <a:srgbClr val="FFFFFF"/>
                </a:solidFill>
              </a:rPr>
              <a:t>…</a:t>
            </a:r>
          </a:p>
        </p:txBody>
      </p:sp>
      <p:sp>
        <p:nvSpPr>
          <p:cNvPr id="135" name="Shape 135"/>
          <p:cNvSpPr/>
          <p:nvPr/>
        </p:nvSpPr>
        <p:spPr>
          <a:xfrm>
            <a:off x="9196748" y="6001551"/>
            <a:ext cx="3612689" cy="36126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36" name="npm-logo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678554" y="6483357"/>
            <a:ext cx="2649076" cy="26490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b="0" i="0">
                <a:solidFill>
                  <a:srgbClr val="000000"/>
                </a:solidFill>
              </a:defRPr>
            </a:pPr>
            <a:r>
              <a:rPr sz="8000" b="1" i="1">
                <a:solidFill>
                  <a:srgbClr val="FFFFFF"/>
                </a:solidFill>
              </a:rPr>
              <a:t>Bower</a:t>
            </a:r>
          </a:p>
        </p:txBody>
      </p:sp>
      <p:sp>
        <p:nvSpPr>
          <p:cNvPr id="139" name="Shape 139"/>
          <p:cNvSpPr>
            <a:spLocks noGrp="1"/>
          </p:cNvSpPr>
          <p:nvPr>
            <p:ph type="body" idx="1"/>
          </p:nvPr>
        </p:nvSpPr>
        <p:spPr>
          <a:xfrm>
            <a:off x="952500" y="1286481"/>
            <a:ext cx="11099800" cy="628650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b="1">
                <a:solidFill>
                  <a:srgbClr val="FFFFFF"/>
                </a:solidFill>
                <a:latin typeface="+mj-lt"/>
                <a:ea typeface="+mj-ea"/>
                <a:cs typeface="+mj-cs"/>
                <a:sym typeface="Helvetica"/>
              </a:rPr>
              <a:t>Client side</a:t>
            </a:r>
            <a:r>
              <a:rPr sz="3600">
                <a:solidFill>
                  <a:srgbClr val="FFFFFF"/>
                </a:solidFill>
              </a:rPr>
              <a:t> JS package manager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Nuget for Web App JS + CSS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Not a clone of NPM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Cleaner &amp; streamlined approach</a:t>
            </a:r>
          </a:p>
        </p:txBody>
      </p:sp>
      <p:sp>
        <p:nvSpPr>
          <p:cNvPr id="140" name="Shape 140"/>
          <p:cNvSpPr/>
          <p:nvPr/>
        </p:nvSpPr>
        <p:spPr>
          <a:xfrm>
            <a:off x="9196748" y="6001551"/>
            <a:ext cx="3612689" cy="36126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41" name="bower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860849" y="6506196"/>
            <a:ext cx="2603399" cy="260339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b="0" i="0">
                <a:solidFill>
                  <a:srgbClr val="000000"/>
                </a:solidFill>
              </a:defRPr>
            </a:pPr>
            <a:r>
              <a:rPr sz="8000" b="1" i="1">
                <a:solidFill>
                  <a:srgbClr val="FFFFFF"/>
                </a:solidFill>
              </a:rPr>
              <a:t>Gulp / Grunt</a:t>
            </a:r>
          </a:p>
        </p:txBody>
      </p:sp>
      <p:sp>
        <p:nvSpPr>
          <p:cNvPr id="144" name="Shape 144"/>
          <p:cNvSpPr>
            <a:spLocks noGrp="1"/>
          </p:cNvSpPr>
          <p:nvPr>
            <p:ph type="body" idx="1"/>
          </p:nvPr>
        </p:nvSpPr>
        <p:spPr>
          <a:xfrm>
            <a:off x="952500" y="1318046"/>
            <a:ext cx="11099800" cy="7771599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Task runners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Integrated in the Build Pipeline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Preprocess / post process actions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Gulp by default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OOB extension with NPM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Easy to customization with JS</a:t>
            </a:r>
          </a:p>
        </p:txBody>
      </p:sp>
      <p:sp>
        <p:nvSpPr>
          <p:cNvPr id="145" name="Shape 145"/>
          <p:cNvSpPr/>
          <p:nvPr/>
        </p:nvSpPr>
        <p:spPr>
          <a:xfrm>
            <a:off x="9196748" y="6001551"/>
            <a:ext cx="3612689" cy="36126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6" name="Shape 146"/>
          <p:cNvSpPr/>
          <p:nvPr/>
        </p:nvSpPr>
        <p:spPr>
          <a:xfrm>
            <a:off x="9196748" y="2654952"/>
            <a:ext cx="3612689" cy="36126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47" name="grunt-logo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865125" y="3121023"/>
            <a:ext cx="2275935" cy="2680546"/>
          </a:xfrm>
          <a:prstGeom prst="rect">
            <a:avLst/>
          </a:prstGeom>
          <a:ln w="12700">
            <a:miter lim="400000"/>
          </a:ln>
        </p:spPr>
      </p:pic>
      <p:pic>
        <p:nvPicPr>
          <p:cNvPr id="148" name="gulp-logo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303450" y="6116645"/>
            <a:ext cx="1399286" cy="312998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b="0" i="0">
                <a:solidFill>
                  <a:srgbClr val="000000"/>
                </a:solidFill>
              </a:defRPr>
            </a:pPr>
            <a:r>
              <a:rPr sz="8000" b="1" i="1">
                <a:solidFill>
                  <a:srgbClr val="FFFFFF"/>
                </a:solidFill>
              </a:rPr>
              <a:t>Visual Studio 2015</a:t>
            </a:r>
          </a:p>
        </p:txBody>
      </p:sp>
      <p:sp>
        <p:nvSpPr>
          <p:cNvPr id="151" name="Shape 151"/>
          <p:cNvSpPr>
            <a:spLocks noGrp="1"/>
          </p:cNvSpPr>
          <p:nvPr>
            <p:ph type="body" idx="1"/>
          </p:nvPr>
        </p:nvSpPr>
        <p:spPr>
          <a:xfrm>
            <a:off x="705199" y="1149596"/>
            <a:ext cx="11099801" cy="628650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rgbClr val="FFFFFF"/>
                </a:solidFill>
              </a:rPr>
              <a:t>Support all web projects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rgbClr val="FFFFFF"/>
                </a:solidFill>
              </a:rPr>
              <a:t>vNext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rgbClr val="FFFFFF"/>
                </a:solidFill>
              </a:rPr>
              <a:t>ASP.NET 4.x (also Web Forms)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rgbClr val="FFFFFF"/>
                </a:solidFill>
              </a:rPr>
              <a:t>Workflow integrated with new tools</a:t>
            </a:r>
          </a:p>
        </p:txBody>
      </p:sp>
      <p:sp>
        <p:nvSpPr>
          <p:cNvPr id="152" name="Shape 152"/>
          <p:cNvSpPr/>
          <p:nvPr/>
        </p:nvSpPr>
        <p:spPr>
          <a:xfrm>
            <a:off x="9196748" y="6001551"/>
            <a:ext cx="3612689" cy="36126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53" name="visualstudio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889137" y="6019738"/>
            <a:ext cx="3810001" cy="3810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b="0" i="0"/>
            </a:pPr>
            <a:r>
              <a:rPr sz="8000" b="1" i="1"/>
              <a:t>TOOLS</a:t>
            </a:r>
          </a:p>
        </p:txBody>
      </p:sp>
      <p:pic>
        <p:nvPicPr>
          <p:cNvPr id="156" name="node-js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55842" y="4031075"/>
            <a:ext cx="2478035" cy="2478035"/>
          </a:xfrm>
          <a:prstGeom prst="rect">
            <a:avLst/>
          </a:prstGeom>
          <a:ln w="12700">
            <a:miter lim="400000"/>
          </a:ln>
        </p:spPr>
      </p:pic>
      <p:pic>
        <p:nvPicPr>
          <p:cNvPr id="157" name="npm-logo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288111" y="1442200"/>
            <a:ext cx="3129980" cy="3129980"/>
          </a:xfrm>
          <a:prstGeom prst="rect">
            <a:avLst/>
          </a:prstGeom>
          <a:ln w="12700">
            <a:miter lim="400000"/>
          </a:ln>
        </p:spPr>
      </p:pic>
      <p:pic>
        <p:nvPicPr>
          <p:cNvPr id="158" name="grunt-logo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622343" y="5899451"/>
            <a:ext cx="2777176" cy="3270898"/>
          </a:xfrm>
          <a:prstGeom prst="rect">
            <a:avLst/>
          </a:prstGeom>
          <a:ln w="12700">
            <a:miter lim="400000"/>
          </a:ln>
        </p:spPr>
      </p:pic>
      <p:pic>
        <p:nvPicPr>
          <p:cNvPr id="159" name="gulp-logo.pn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9666411" y="3874985"/>
            <a:ext cx="1399286" cy="3129981"/>
          </a:xfrm>
          <a:prstGeom prst="rect">
            <a:avLst/>
          </a:prstGeom>
          <a:ln w="12700">
            <a:miter lim="400000"/>
          </a:ln>
        </p:spPr>
      </p:pic>
      <p:pic>
        <p:nvPicPr>
          <p:cNvPr id="160" name="bower.png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685501" y="5751731"/>
            <a:ext cx="2603399" cy="2603399"/>
          </a:xfrm>
          <a:prstGeom prst="rect">
            <a:avLst/>
          </a:prstGeom>
          <a:ln w="12700">
            <a:miter lim="400000"/>
          </a:ln>
        </p:spPr>
      </p:pic>
      <p:pic>
        <p:nvPicPr>
          <p:cNvPr id="161" name="NuGet Logo.png"/>
          <p:cNvPicPr/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1791144" y="2098007"/>
            <a:ext cx="4709280" cy="1709469"/>
          </a:xfrm>
          <a:prstGeom prst="rect">
            <a:avLst/>
          </a:prstGeom>
          <a:ln w="12700">
            <a:miter lim="400000"/>
          </a:ln>
        </p:spPr>
      </p:pic>
      <p:sp>
        <p:nvSpPr>
          <p:cNvPr id="162" name="Shape 162"/>
          <p:cNvSpPr/>
          <p:nvPr/>
        </p:nvSpPr>
        <p:spPr>
          <a:xfrm rot="19803754">
            <a:off x="2641732" y="3754137"/>
            <a:ext cx="8534136" cy="3031911"/>
          </a:xfrm>
          <a:prstGeom prst="rect">
            <a:avLst/>
          </a:prstGeom>
          <a:solidFill>
            <a:srgbClr val="FFFFFF">
              <a:alpha val="66000"/>
            </a:srgbClr>
          </a:solidFill>
          <a:ln w="63500">
            <a:solidFill>
              <a:srgbClr val="5F327C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0">
              <a:defRPr sz="1800"/>
            </a:pPr>
            <a:r>
              <a:rPr sz="6000" b="1" i="1">
                <a:solidFill>
                  <a:srgbClr val="5F327C"/>
                </a:solidFill>
                <a:latin typeface="+mj-lt"/>
                <a:ea typeface="+mj-ea"/>
                <a:cs typeface="+mj-cs"/>
                <a:sym typeface="Helvetica"/>
              </a:rPr>
              <a:t>Bundled in </a:t>
            </a:r>
          </a:p>
          <a:p>
            <a:pPr lvl="0">
              <a:defRPr sz="1800"/>
            </a:pPr>
            <a:r>
              <a:rPr sz="6000" b="1" i="1">
                <a:solidFill>
                  <a:srgbClr val="5F327C"/>
                </a:solidFill>
                <a:latin typeface="+mj-lt"/>
                <a:ea typeface="+mj-ea"/>
                <a:cs typeface="+mj-cs"/>
                <a:sym typeface="Helvetica"/>
              </a:rPr>
              <a:t>Visual Studio 2015!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" grpId="1" animBg="1" advAuto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/>
        </p:nvSpPr>
        <p:spPr>
          <a:xfrm>
            <a:off x="16516" y="0"/>
            <a:ext cx="12971769" cy="9753601"/>
          </a:xfrm>
          <a:prstGeom prst="rect">
            <a:avLst/>
          </a:prstGeom>
          <a:solidFill>
            <a:srgbClr val="F3E84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65" name="do-not-try-this-this-at-hom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04925" y="2211635"/>
            <a:ext cx="5136238" cy="5992278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68" name="Group 168"/>
          <p:cNvGrpSpPr/>
          <p:nvPr/>
        </p:nvGrpSpPr>
        <p:grpSpPr>
          <a:xfrm>
            <a:off x="5099327" y="5842780"/>
            <a:ext cx="7160565" cy="3432381"/>
            <a:chOff x="0" y="0"/>
            <a:chExt cx="7160563" cy="3432380"/>
          </a:xfrm>
        </p:grpSpPr>
        <p:sp>
          <p:nvSpPr>
            <p:cNvPr id="166" name="Shape 166"/>
            <p:cNvSpPr/>
            <p:nvPr/>
          </p:nvSpPr>
          <p:spPr>
            <a:xfrm rot="19919722">
              <a:off x="2938994" y="849858"/>
              <a:ext cx="4052016" cy="173266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rmAutofit/>
            </a:bodyPr>
            <a:lstStyle>
              <a:lvl1pPr>
                <a:defRPr sz="9400" b="1" i="1">
                  <a:solidFill>
                    <a:srgbClr val="FF2600"/>
                  </a:solidFill>
                  <a:latin typeface="+mj-lt"/>
                  <a:ea typeface="+mj-ea"/>
                  <a:cs typeface="+mj-cs"/>
                  <a:sym typeface="Helvetica"/>
                </a:defRPr>
              </a:lvl1pPr>
            </a:lstStyle>
            <a:p>
              <a:pPr lvl="0">
                <a:defRPr sz="1800" b="0" i="0">
                  <a:solidFill>
                    <a:srgbClr val="000000"/>
                  </a:solidFill>
                </a:defRPr>
              </a:pPr>
              <a:r>
                <a:rPr sz="9400" b="1" i="1">
                  <a:solidFill>
                    <a:srgbClr val="FF2600"/>
                  </a:solidFill>
                </a:rPr>
                <a:t>WORK</a:t>
              </a:r>
            </a:p>
          </p:txBody>
        </p:sp>
        <p:sp>
          <p:nvSpPr>
            <p:cNvPr id="167" name="Shape 167"/>
            <p:cNvSpPr/>
            <p:nvPr/>
          </p:nvSpPr>
          <p:spPr>
            <a:xfrm flipV="1">
              <a:off x="-1" y="1242868"/>
              <a:ext cx="3618947" cy="946644"/>
            </a:xfrm>
            <a:prstGeom prst="line">
              <a:avLst/>
            </a:prstGeom>
            <a:noFill/>
            <a:ln w="127000" cap="flat">
              <a:solidFill>
                <a:srgbClr val="C82506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/>
              </a:pPr>
              <a:endParaRPr/>
            </a:p>
          </p:txBody>
        </p:sp>
      </p:grpSp>
      <p:sp>
        <p:nvSpPr>
          <p:cNvPr id="169" name="Shape 169"/>
          <p:cNvSpPr/>
          <p:nvPr/>
        </p:nvSpPr>
        <p:spPr>
          <a:xfrm>
            <a:off x="1358900" y="-284593"/>
            <a:ext cx="11099800" cy="215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algn="r">
              <a:defRPr sz="8000" b="1" i="1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>
              <a:defRPr sz="1800" b="0" i="0"/>
            </a:pPr>
            <a:r>
              <a:rPr sz="8000" b="1" i="1"/>
              <a:t>VS 2015 RC - Demo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" grpId="1" animBg="1" advAuto="0"/>
      <p:bldP spid="168" grpId="2" animBg="1" advAuto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b="0" i="0">
                <a:solidFill>
                  <a:srgbClr val="000000"/>
                </a:solidFill>
              </a:defRPr>
            </a:pPr>
            <a:r>
              <a:rPr sz="8000" b="1" i="1">
                <a:solidFill>
                  <a:srgbClr val="FFFFFF"/>
                </a:solidFill>
              </a:rPr>
              <a:t>Agenda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idx="1"/>
          </p:nvPr>
        </p:nvSpPr>
        <p:spPr>
          <a:xfrm>
            <a:off x="1667933" y="1697566"/>
            <a:ext cx="11099801" cy="6286501"/>
          </a:xfrm>
          <a:prstGeom prst="rect">
            <a:avLst/>
          </a:prstGeom>
        </p:spPr>
        <p:txBody>
          <a:bodyPr/>
          <a:lstStyle/>
          <a:p>
            <a:pPr marL="444499" lvl="0" indent="-444499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FFFFFF"/>
                </a:solidFill>
              </a:rPr>
              <a:t>Overview</a:t>
            </a:r>
          </a:p>
          <a:p>
            <a:pPr marL="444499" lvl="0" indent="-444499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FFFFFF"/>
                </a:solidFill>
              </a:rPr>
              <a:t>.NET Core / ASP.NET vNext</a:t>
            </a:r>
          </a:p>
          <a:p>
            <a:pPr marL="444499" lvl="0" indent="-444499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FFFFFF"/>
                </a:solidFill>
              </a:rPr>
              <a:t>New Build Tools</a:t>
            </a:r>
          </a:p>
          <a:p>
            <a:pPr marL="444499" lvl="0" indent="-444499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FFFFFF"/>
                </a:solidFill>
              </a:rPr>
              <a:t>Visual Studio 2015 + Demo</a:t>
            </a:r>
          </a:p>
          <a:p>
            <a:pPr marL="444499" lvl="0" indent="-444499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FFFFFF"/>
                </a:solidFill>
              </a:rPr>
              <a:t>Multiplatform Development Tools + Demo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b="0" i="0">
                <a:solidFill>
                  <a:srgbClr val="000000"/>
                </a:solidFill>
              </a:defRPr>
            </a:pPr>
            <a:r>
              <a:rPr sz="8000" b="1" i="1">
                <a:solidFill>
                  <a:srgbClr val="FFFFFF"/>
                </a:solidFill>
              </a:rPr>
              <a:t>New Tools</a:t>
            </a:r>
          </a:p>
        </p:txBody>
      </p:sp>
      <p:sp>
        <p:nvSpPr>
          <p:cNvPr id="172" name="Shape 17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Cross platform by design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“</a:t>
            </a:r>
            <a:r>
              <a:rPr sz="3600" i="1">
                <a:solidFill>
                  <a:srgbClr val="FFFFFF"/>
                </a:solidFill>
              </a:rPr>
              <a:t>Modern</a:t>
            </a:r>
            <a:r>
              <a:rPr sz="3600">
                <a:solidFill>
                  <a:srgbClr val="FFFFFF"/>
                </a:solidFill>
              </a:rPr>
              <a:t>” development tools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OmniSharp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Visual Studio Code</a:t>
            </a:r>
          </a:p>
        </p:txBody>
      </p:sp>
      <p:pic>
        <p:nvPicPr>
          <p:cNvPr id="173" name="crossplatform-whit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702492" y="2119520"/>
            <a:ext cx="3238501" cy="32385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b="0" i="0">
                <a:solidFill>
                  <a:srgbClr val="000000"/>
                </a:solidFill>
              </a:defRPr>
            </a:pPr>
            <a:r>
              <a:rPr sz="8000" b="1" i="1">
                <a:solidFill>
                  <a:srgbClr val="FFFFFF"/>
                </a:solidFill>
              </a:rPr>
              <a:t>OmniSharp</a:t>
            </a:r>
          </a:p>
        </p:txBody>
      </p:sp>
      <p:sp>
        <p:nvSpPr>
          <p:cNvPr id="176" name="Shape 176"/>
          <p:cNvSpPr>
            <a:spLocks noGrp="1"/>
          </p:cNvSpPr>
          <p:nvPr>
            <p:ph type="body" idx="1"/>
          </p:nvPr>
        </p:nvSpPr>
        <p:spPr>
          <a:xfrm>
            <a:off x="1494325" y="1922940"/>
            <a:ext cx="11099801" cy="6286501"/>
          </a:xfrm>
          <a:prstGeom prst="rect">
            <a:avLst/>
          </a:prstGeom>
        </p:spPr>
        <p:txBody>
          <a:bodyPr anchor="t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Family of Cross Platform dev tools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Open Source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endParaRPr sz="36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endParaRPr sz="36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endParaRPr sz="36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Intellisense!</a:t>
            </a:r>
          </a:p>
        </p:txBody>
      </p:sp>
      <p:pic>
        <p:nvPicPr>
          <p:cNvPr id="177" name="omnisharp-logo-text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186876" y="6745117"/>
            <a:ext cx="4356101" cy="2641601"/>
          </a:xfrm>
          <a:prstGeom prst="rect">
            <a:avLst/>
          </a:prstGeom>
          <a:ln w="12700">
            <a:miter lim="400000"/>
          </a:ln>
        </p:spPr>
      </p:pic>
      <p:sp>
        <p:nvSpPr>
          <p:cNvPr id="178" name="Shape 178"/>
          <p:cNvSpPr/>
          <p:nvPr/>
        </p:nvSpPr>
        <p:spPr>
          <a:xfrm>
            <a:off x="2127588" y="4294264"/>
            <a:ext cx="6837534" cy="2222501"/>
          </a:xfrm>
          <a:prstGeom prst="rect">
            <a:avLst/>
          </a:prstGeom>
          <a:solidFill>
            <a:srgbClr val="FFFFFF"/>
          </a:solidFill>
          <a:ln w="127000">
            <a:solidFill>
              <a:srgbClr val="00245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28600" tIns="228600" rIns="228600" bIns="228600" anchor="ctr">
            <a:spAutoFit/>
          </a:bodyPr>
          <a:lstStyle>
            <a:lvl1pPr>
              <a:defRPr i="1">
                <a:solidFill>
                  <a:srgbClr val="002452"/>
                </a:solidFill>
              </a:defRPr>
            </a:lvl1pPr>
          </a:lstStyle>
          <a:p>
            <a:pPr lvl="0">
              <a:defRPr sz="1800" i="0">
                <a:solidFill>
                  <a:srgbClr val="000000"/>
                </a:solidFill>
              </a:defRPr>
            </a:pPr>
            <a:r>
              <a:rPr sz="3600" i="1">
                <a:solidFill>
                  <a:srgbClr val="002452"/>
                </a:solidFill>
              </a:rPr>
              <a:t>To enable a great .NET experience in YOUR editor of choice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b="0" i="0"/>
            </a:pPr>
            <a:r>
              <a:rPr sz="8000" b="1" i="1"/>
              <a:t>OmniSharp</a:t>
            </a:r>
          </a:p>
        </p:txBody>
      </p:sp>
      <p:pic>
        <p:nvPicPr>
          <p:cNvPr id="181" name="omnisharp-logo-text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186876" y="6745117"/>
            <a:ext cx="4356101" cy="2641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82" name="OmniSharp_-__NET_and_IntelliSense_on_any_platform_with_your_editor_of_choic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42950" y="1632813"/>
            <a:ext cx="11518900" cy="72771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83" name="yeoman-logo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821889" y="6564485"/>
            <a:ext cx="2958516" cy="256299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b="0" i="0">
                <a:solidFill>
                  <a:srgbClr val="000000"/>
                </a:solidFill>
              </a:defRPr>
            </a:pPr>
            <a:r>
              <a:rPr sz="8000" b="1" i="1">
                <a:solidFill>
                  <a:srgbClr val="FFFFFF"/>
                </a:solidFill>
              </a:rPr>
              <a:t>CLI - DNVM</a:t>
            </a:r>
          </a:p>
        </p:txBody>
      </p:sp>
      <p:sp>
        <p:nvSpPr>
          <p:cNvPr id="186" name="Shape 186"/>
          <p:cNvSpPr>
            <a:spLocks noGrp="1"/>
          </p:cNvSpPr>
          <p:nvPr>
            <p:ph type="body" idx="1"/>
          </p:nvPr>
        </p:nvSpPr>
        <p:spPr>
          <a:xfrm>
            <a:off x="389548" y="1965129"/>
            <a:ext cx="11099801" cy="6286501"/>
          </a:xfrm>
          <a:prstGeom prst="rect">
            <a:avLst/>
          </a:prstGeom>
        </p:spPr>
        <p:txBody>
          <a:bodyPr anchor="t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DNX -&gt; .NET Version Manager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Select / install / update .NET Runtime engines</a:t>
            </a:r>
          </a:p>
        </p:txBody>
      </p:sp>
      <p:pic>
        <p:nvPicPr>
          <p:cNvPr id="187" name="mdn_—_bash_—_75×21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18936" y="4210543"/>
            <a:ext cx="8546449" cy="51018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b="0" i="0">
                <a:solidFill>
                  <a:srgbClr val="000000"/>
                </a:solidFill>
              </a:defRPr>
            </a:pPr>
            <a:r>
              <a:rPr sz="8000" b="1" i="1">
                <a:solidFill>
                  <a:srgbClr val="FFFFFF"/>
                </a:solidFill>
              </a:rPr>
              <a:t>CLI - DNU</a:t>
            </a:r>
          </a:p>
        </p:txBody>
      </p:sp>
      <p:sp>
        <p:nvSpPr>
          <p:cNvPr id="190" name="Shape 190"/>
          <p:cNvSpPr>
            <a:spLocks noGrp="1"/>
          </p:cNvSpPr>
          <p:nvPr>
            <p:ph type="body" idx="1"/>
          </p:nvPr>
        </p:nvSpPr>
        <p:spPr>
          <a:xfrm>
            <a:off x="389548" y="1965129"/>
            <a:ext cx="11099801" cy="6286501"/>
          </a:xfrm>
          <a:prstGeom prst="rect">
            <a:avLst/>
          </a:prstGeom>
        </p:spPr>
        <p:txBody>
          <a:bodyPr anchor="t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DNU -&gt; .NET Dev Utilities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NuGet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Build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Publish</a:t>
            </a:r>
          </a:p>
        </p:txBody>
      </p:sp>
      <p:pic>
        <p:nvPicPr>
          <p:cNvPr id="191" name="mdn_—_bash_—_75×25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80260" y="3174288"/>
            <a:ext cx="8342439" cy="617486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b="0" i="0">
                <a:solidFill>
                  <a:srgbClr val="000000"/>
                </a:solidFill>
              </a:defRPr>
            </a:pPr>
            <a:r>
              <a:rPr sz="8000" b="1" i="1">
                <a:solidFill>
                  <a:srgbClr val="FFFFFF"/>
                </a:solidFill>
              </a:rPr>
              <a:t>CLI - DNX</a:t>
            </a:r>
          </a:p>
        </p:txBody>
      </p:sp>
      <p:sp>
        <p:nvSpPr>
          <p:cNvPr id="194" name="Shape 194"/>
          <p:cNvSpPr>
            <a:spLocks noGrp="1"/>
          </p:cNvSpPr>
          <p:nvPr>
            <p:ph type="body" idx="1"/>
          </p:nvPr>
        </p:nvSpPr>
        <p:spPr>
          <a:xfrm>
            <a:off x="1210240" y="1523219"/>
            <a:ext cx="11099801" cy="628650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DNX -&gt; .NET eXecution Environment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Run Console app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Run Web App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Customizable commands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ex: Web App Scaffolding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b="0" i="0">
                <a:solidFill>
                  <a:srgbClr val="000000"/>
                </a:solidFill>
              </a:defRPr>
            </a:pPr>
            <a:r>
              <a:rPr sz="8000" b="1" i="1">
                <a:solidFill>
                  <a:srgbClr val="FFFFFF"/>
                </a:solidFill>
              </a:rPr>
              <a:t>Yeoman</a:t>
            </a:r>
          </a:p>
        </p:txBody>
      </p:sp>
      <p:sp>
        <p:nvSpPr>
          <p:cNvPr id="197" name="Shape 197"/>
          <p:cNvSpPr>
            <a:spLocks noGrp="1"/>
          </p:cNvSpPr>
          <p:nvPr>
            <p:ph type="body" idx="1"/>
          </p:nvPr>
        </p:nvSpPr>
        <p:spPr>
          <a:xfrm>
            <a:off x="1753463" y="1362783"/>
            <a:ext cx="11099801" cy="7343684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Scaffolding CLI tool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Create new project from template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.NET Templates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Console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MVC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Nancy</a:t>
            </a:r>
          </a:p>
        </p:txBody>
      </p:sp>
      <p:sp>
        <p:nvSpPr>
          <p:cNvPr id="198" name="Shape 198"/>
          <p:cNvSpPr/>
          <p:nvPr/>
        </p:nvSpPr>
        <p:spPr>
          <a:xfrm>
            <a:off x="9196748" y="6001551"/>
            <a:ext cx="3612689" cy="36126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99" name="yeoman-logo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523834" y="6375094"/>
            <a:ext cx="2958517" cy="256299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b="0" i="0">
                <a:solidFill>
                  <a:srgbClr val="000000"/>
                </a:solidFill>
              </a:defRPr>
            </a:pPr>
            <a:r>
              <a:rPr sz="8000" b="1" i="1">
                <a:solidFill>
                  <a:srgbClr val="FFFFFF"/>
                </a:solidFill>
              </a:rPr>
              <a:t>Visual Studio Code</a:t>
            </a:r>
          </a:p>
        </p:txBody>
      </p:sp>
      <p:sp>
        <p:nvSpPr>
          <p:cNvPr id="202" name="Shape 202"/>
          <p:cNvSpPr>
            <a:spLocks noGrp="1"/>
          </p:cNvSpPr>
          <p:nvPr>
            <p:ph type="body" idx="1"/>
          </p:nvPr>
        </p:nvSpPr>
        <p:spPr>
          <a:xfrm>
            <a:off x="1494325" y="1922940"/>
            <a:ext cx="11099801" cy="6286501"/>
          </a:xfrm>
          <a:prstGeom prst="rect">
            <a:avLst/>
          </a:prstGeom>
        </p:spPr>
        <p:txBody>
          <a:bodyPr anchor="t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By Microsoft!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Based on Atom.io editor (from GitHub)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JS Core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Support .NET and node.js apps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In preview: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Sorry, no debugging for .NET</a:t>
            </a:r>
          </a:p>
        </p:txBody>
      </p:sp>
      <p:sp>
        <p:nvSpPr>
          <p:cNvPr id="203" name="Shape 203"/>
          <p:cNvSpPr/>
          <p:nvPr/>
        </p:nvSpPr>
        <p:spPr>
          <a:xfrm>
            <a:off x="9196748" y="6001551"/>
            <a:ext cx="3612689" cy="36126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204" name="vscode-logo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923592" y="6728395"/>
            <a:ext cx="2159001" cy="2159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/>
          <p:nvPr/>
        </p:nvSpPr>
        <p:spPr>
          <a:xfrm>
            <a:off x="16516" y="0"/>
            <a:ext cx="12971769" cy="9753601"/>
          </a:xfrm>
          <a:prstGeom prst="rect">
            <a:avLst/>
          </a:prstGeom>
          <a:solidFill>
            <a:srgbClr val="F3E84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207" name="do-not-try-this-this-at-hom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04925" y="2211635"/>
            <a:ext cx="5136238" cy="5992278"/>
          </a:xfrm>
          <a:prstGeom prst="rect">
            <a:avLst/>
          </a:prstGeom>
          <a:ln w="12700">
            <a:miter lim="400000"/>
          </a:ln>
        </p:spPr>
      </p:pic>
      <p:sp>
        <p:nvSpPr>
          <p:cNvPr id="208" name="Shape 208"/>
          <p:cNvSpPr/>
          <p:nvPr/>
        </p:nvSpPr>
        <p:spPr>
          <a:xfrm rot="19919722">
            <a:off x="7012458" y="4886768"/>
            <a:ext cx="4052015" cy="17326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defRPr sz="9400" b="1" i="1">
                <a:solidFill>
                  <a:srgbClr val="FF260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>
              <a:defRPr sz="1800" b="0" i="0">
                <a:solidFill>
                  <a:srgbClr val="000000"/>
                </a:solidFill>
              </a:defRPr>
            </a:pPr>
            <a:r>
              <a:rPr sz="9400" b="1" i="1">
                <a:solidFill>
                  <a:srgbClr val="FF2600"/>
                </a:solidFill>
              </a:rPr>
              <a:t>WORK</a:t>
            </a:r>
          </a:p>
        </p:txBody>
      </p:sp>
      <p:sp>
        <p:nvSpPr>
          <p:cNvPr id="209" name="Shape 209"/>
          <p:cNvSpPr/>
          <p:nvPr/>
        </p:nvSpPr>
        <p:spPr>
          <a:xfrm flipV="1">
            <a:off x="5099327" y="7085649"/>
            <a:ext cx="3618946" cy="946644"/>
          </a:xfrm>
          <a:prstGeom prst="line">
            <a:avLst/>
          </a:prstGeom>
          <a:ln w="127000">
            <a:solidFill>
              <a:srgbClr val="C82506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/>
            </a:pPr>
            <a:endParaRPr/>
          </a:p>
        </p:txBody>
      </p:sp>
      <p:sp>
        <p:nvSpPr>
          <p:cNvPr id="210" name="Shape 210"/>
          <p:cNvSpPr/>
          <p:nvPr/>
        </p:nvSpPr>
        <p:spPr>
          <a:xfrm>
            <a:off x="1358900" y="-284593"/>
            <a:ext cx="11099800" cy="215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algn="r" defTabSz="525779">
              <a:defRPr sz="7200" b="1" i="1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>
              <a:defRPr sz="1800" b="0" i="0"/>
            </a:pPr>
            <a:r>
              <a:rPr sz="7200" b="1" i="1"/>
              <a:t>OS X  OmniSharp - Demo</a:t>
            </a:r>
          </a:p>
        </p:txBody>
      </p:sp>
      <p:sp>
        <p:nvSpPr>
          <p:cNvPr id="211" name="Shape 211"/>
          <p:cNvSpPr/>
          <p:nvPr/>
        </p:nvSpPr>
        <p:spPr>
          <a:xfrm>
            <a:off x="6643489" y="7640240"/>
            <a:ext cx="5781065" cy="215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defTabSz="543305">
              <a:defRPr sz="10509" b="1" i="1">
                <a:solidFill>
                  <a:srgbClr val="0365C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>
              <a:defRPr sz="1800" b="0" i="0">
                <a:solidFill>
                  <a:srgbClr val="000000"/>
                </a:solidFill>
              </a:defRPr>
            </a:pPr>
            <a:r>
              <a:rPr sz="10509" b="1" i="1">
                <a:solidFill>
                  <a:srgbClr val="0365C0"/>
                </a:solidFill>
              </a:rPr>
              <a:t>REALLY!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1" grpId="1" animBg="1" advAuto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b="0" i="0">
                <a:solidFill>
                  <a:srgbClr val="000000"/>
                </a:solidFill>
              </a:defRPr>
            </a:pPr>
            <a:r>
              <a:rPr sz="8000" b="1" i="1">
                <a:solidFill>
                  <a:srgbClr val="FFFFFF"/>
                </a:solidFill>
              </a:rPr>
              <a:t>Conclusions</a:t>
            </a:r>
          </a:p>
        </p:txBody>
      </p:sp>
      <p:sp>
        <p:nvSpPr>
          <p:cNvPr id="214" name="Shape 214"/>
          <p:cNvSpPr/>
          <p:nvPr/>
        </p:nvSpPr>
        <p:spPr>
          <a:xfrm>
            <a:off x="680991" y="2509654"/>
            <a:ext cx="5632697" cy="1336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defRPr sz="5500" b="1" i="1">
                <a:solidFill>
                  <a:srgbClr val="FFFFF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>
              <a:defRPr sz="1800" b="0" i="0">
                <a:solidFill>
                  <a:srgbClr val="000000"/>
                </a:solidFill>
              </a:defRPr>
            </a:pPr>
            <a:r>
              <a:rPr sz="5500" b="1" i="1">
                <a:solidFill>
                  <a:srgbClr val="FFFFFF"/>
                </a:solidFill>
              </a:rPr>
              <a:t>Cross Platform</a:t>
            </a:r>
          </a:p>
        </p:txBody>
      </p:sp>
      <p:sp>
        <p:nvSpPr>
          <p:cNvPr id="215" name="Shape 215"/>
          <p:cNvSpPr/>
          <p:nvPr/>
        </p:nvSpPr>
        <p:spPr>
          <a:xfrm>
            <a:off x="7231478" y="4798860"/>
            <a:ext cx="5632698" cy="1336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defRPr sz="5500" b="1" i="1">
                <a:solidFill>
                  <a:srgbClr val="FFFFF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>
              <a:defRPr sz="1800" b="0" i="0">
                <a:solidFill>
                  <a:srgbClr val="000000"/>
                </a:solidFill>
              </a:defRPr>
            </a:pPr>
            <a:r>
              <a:rPr sz="5500" b="1" i="1">
                <a:solidFill>
                  <a:srgbClr val="FFFFFF"/>
                </a:solidFill>
              </a:rPr>
              <a:t>Modular</a:t>
            </a:r>
          </a:p>
        </p:txBody>
      </p:sp>
      <p:sp>
        <p:nvSpPr>
          <p:cNvPr id="216" name="Shape 216"/>
          <p:cNvSpPr/>
          <p:nvPr/>
        </p:nvSpPr>
        <p:spPr>
          <a:xfrm>
            <a:off x="2623721" y="7419499"/>
            <a:ext cx="6923905" cy="1336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defTabSz="554990">
              <a:defRPr sz="5225" b="1" i="1">
                <a:solidFill>
                  <a:srgbClr val="FFFFF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>
              <a:defRPr sz="1800" b="0" i="0">
                <a:solidFill>
                  <a:srgbClr val="000000"/>
                </a:solidFill>
              </a:defRPr>
            </a:pPr>
            <a:r>
              <a:rPr sz="5225" b="1" i="1">
                <a:solidFill>
                  <a:srgbClr val="FFFFFF"/>
                </a:solidFill>
              </a:rPr>
              <a:t>Open -&gt; Open Source</a:t>
            </a:r>
          </a:p>
        </p:txBody>
      </p:sp>
      <p:pic>
        <p:nvPicPr>
          <p:cNvPr id="217" name="crossplatform-whit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63486" y="3516653"/>
            <a:ext cx="3238501" cy="32385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18" name="lego-whit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937973" y="2285519"/>
            <a:ext cx="2475590" cy="260727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b="0" i="0">
                <a:solidFill>
                  <a:srgbClr val="000000"/>
                </a:solidFill>
              </a:defRPr>
            </a:pPr>
            <a:r>
              <a:rPr sz="8000" b="1" i="1">
                <a:solidFill>
                  <a:srgbClr val="FFFFFF"/>
                </a:solidFill>
              </a:rPr>
              <a:t>What?</a:t>
            </a:r>
          </a:p>
        </p:txBody>
      </p:sp>
      <p:sp>
        <p:nvSpPr>
          <p:cNvPr id="70" name="Shape 7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200" dirty="0">
                <a:solidFill>
                  <a:schemeClr val="bg1"/>
                </a:solidFill>
              </a:rPr>
              <a:t>ASP.NET vNEXT (aka ASP.NET 5)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4200" dirty="0">
                <a:solidFill>
                  <a:srgbClr val="FFFFFF"/>
                </a:solidFill>
              </a:rPr>
              <a:t>.NET Core (aka .NET 5)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4200" dirty="0">
                <a:solidFill>
                  <a:srgbClr val="FFFFFF"/>
                </a:solidFill>
              </a:rPr>
              <a:t>MVC 6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4200" dirty="0">
                <a:solidFill>
                  <a:srgbClr val="FFFFFF"/>
                </a:solidFill>
              </a:rPr>
              <a:t>Visual Studio 2015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4200" dirty="0">
                <a:solidFill>
                  <a:srgbClr val="FFFFFF"/>
                </a:solidFill>
              </a:rPr>
              <a:t>OmniSharp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b="0" i="0">
                <a:solidFill>
                  <a:srgbClr val="000000"/>
                </a:solidFill>
              </a:defRPr>
            </a:pPr>
            <a:r>
              <a:rPr sz="8000" b="1" i="1">
                <a:solidFill>
                  <a:srgbClr val="FFFFFF"/>
                </a:solidFill>
              </a:rPr>
              <a:t>Conclusions 2</a:t>
            </a:r>
          </a:p>
        </p:txBody>
      </p:sp>
      <p:sp>
        <p:nvSpPr>
          <p:cNvPr id="221" name="Shape 22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200">
                <a:solidFill>
                  <a:srgbClr val="FFFFFF"/>
                </a:solidFill>
              </a:rPr>
              <a:t>Is really cross platform?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endParaRPr sz="42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endParaRPr sz="42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4200">
                <a:solidFill>
                  <a:srgbClr val="FFFFFF"/>
                </a:solidFill>
              </a:rPr>
              <a:t>Is ready for production?</a:t>
            </a:r>
          </a:p>
        </p:txBody>
      </p:sp>
      <p:sp>
        <p:nvSpPr>
          <p:cNvPr id="222" name="Shape 222"/>
          <p:cNvSpPr/>
          <p:nvPr/>
        </p:nvSpPr>
        <p:spPr>
          <a:xfrm>
            <a:off x="4816012" y="3140955"/>
            <a:ext cx="5632698" cy="1336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defRPr sz="5500" b="1" i="1">
                <a:solidFill>
                  <a:srgbClr val="FFFFF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>
              <a:defRPr sz="1800" b="0" i="0">
                <a:solidFill>
                  <a:srgbClr val="000000"/>
                </a:solidFill>
              </a:defRPr>
            </a:pPr>
            <a:r>
              <a:rPr sz="5500" b="1" i="1">
                <a:solidFill>
                  <a:srgbClr val="FFFFFF"/>
                </a:solidFill>
              </a:rPr>
              <a:t>Not yet</a:t>
            </a:r>
          </a:p>
        </p:txBody>
      </p:sp>
      <p:sp>
        <p:nvSpPr>
          <p:cNvPr id="223" name="Shape 223"/>
          <p:cNvSpPr/>
          <p:nvPr/>
        </p:nvSpPr>
        <p:spPr>
          <a:xfrm>
            <a:off x="5306010" y="6786102"/>
            <a:ext cx="5632698" cy="1336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defRPr sz="5500" b="1" i="1">
                <a:solidFill>
                  <a:srgbClr val="FFFFF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>
              <a:defRPr sz="1800" b="0" i="0">
                <a:solidFill>
                  <a:srgbClr val="000000"/>
                </a:solidFill>
              </a:defRPr>
            </a:pPr>
            <a:r>
              <a:rPr sz="5500" b="1" i="1">
                <a:solidFill>
                  <a:srgbClr val="FFFFFF"/>
                </a:solidFill>
              </a:rPr>
              <a:t>Still not yet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2" grpId="1" animBg="1" advAuto="0"/>
      <p:bldP spid="223" grpId="2" animBg="1" advAuto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0" name="Group 230"/>
          <p:cNvGrpSpPr/>
          <p:nvPr/>
        </p:nvGrpSpPr>
        <p:grpSpPr>
          <a:xfrm>
            <a:off x="6066332" y="7672916"/>
            <a:ext cx="6476308" cy="1667935"/>
            <a:chOff x="0" y="0"/>
            <a:chExt cx="6476306" cy="1667933"/>
          </a:xfrm>
        </p:grpSpPr>
        <p:pic>
          <p:nvPicPr>
            <p:cNvPr id="225" name="mdn_blue_sq.png"/>
            <p:cNvPicPr/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4850706" y="10583"/>
              <a:ext cx="1625601" cy="16256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26" name="Shape 226"/>
            <p:cNvSpPr/>
            <p:nvPr/>
          </p:nvSpPr>
          <p:spPr>
            <a:xfrm>
              <a:off x="559510" y="0"/>
              <a:ext cx="3995624" cy="571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r">
                <a:defRPr sz="3100">
                  <a:solidFill>
                    <a:srgbClr val="FFFFFF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100">
                  <a:solidFill>
                    <a:srgbClr val="FFFFFF"/>
                  </a:solidFill>
                </a:rPr>
                <a:t>Marco De Nittis</a:t>
              </a:r>
            </a:p>
          </p:txBody>
        </p:sp>
        <p:sp>
          <p:nvSpPr>
            <p:cNvPr id="227" name="Shape 227"/>
            <p:cNvSpPr/>
            <p:nvPr/>
          </p:nvSpPr>
          <p:spPr>
            <a:xfrm>
              <a:off x="0" y="715433"/>
              <a:ext cx="4555134" cy="495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r">
                <a:defRPr sz="2600">
                  <a:solidFill>
                    <a:srgbClr val="FFFFFF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600">
                  <a:solidFill>
                    <a:srgbClr val="FFFFFF"/>
                  </a:solidFill>
                </a:rPr>
                <a:t>marco.denittis@gmail.com</a:t>
              </a:r>
            </a:p>
          </p:txBody>
        </p:sp>
        <p:sp>
          <p:nvSpPr>
            <p:cNvPr id="228" name="Shape 228"/>
            <p:cNvSpPr/>
            <p:nvPr/>
          </p:nvSpPr>
          <p:spPr>
            <a:xfrm>
              <a:off x="2154172" y="1172633"/>
              <a:ext cx="2400962" cy="495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r">
                <a:defRPr sz="2600">
                  <a:solidFill>
                    <a:srgbClr val="FFFFFF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600">
                  <a:solidFill>
                    <a:srgbClr val="FFFFFF"/>
                  </a:solidFill>
                </a:rPr>
                <a:t>@mdnmdn</a:t>
              </a:r>
            </a:p>
          </p:txBody>
        </p:sp>
        <p:sp>
          <p:nvSpPr>
            <p:cNvPr id="229" name="Shape 229"/>
            <p:cNvSpPr/>
            <p:nvPr/>
          </p:nvSpPr>
          <p:spPr>
            <a:xfrm>
              <a:off x="442630" y="627591"/>
              <a:ext cx="4229384" cy="1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/>
              </a:pPr>
              <a:endParaRPr/>
            </a:p>
          </p:txBody>
        </p:sp>
      </p:grpSp>
      <p:pic>
        <p:nvPicPr>
          <p:cNvPr id="231" name="pasted-image.pd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81000" y="7889447"/>
            <a:ext cx="4302727" cy="1340706"/>
          </a:xfrm>
          <a:prstGeom prst="rect">
            <a:avLst/>
          </a:prstGeom>
          <a:ln w="12700">
            <a:miter lim="400000"/>
          </a:ln>
        </p:spPr>
      </p:pic>
      <p:sp>
        <p:nvSpPr>
          <p:cNvPr id="232" name="Shape 232"/>
          <p:cNvSpPr/>
          <p:nvPr/>
        </p:nvSpPr>
        <p:spPr>
          <a:xfrm>
            <a:off x="70528" y="803963"/>
            <a:ext cx="10464801" cy="3302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normAutofit/>
          </a:bodyPr>
          <a:lstStyle>
            <a:lvl1pPr>
              <a:defRPr sz="8400" b="1" i="1">
                <a:solidFill>
                  <a:srgbClr val="FFFFF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>
              <a:defRPr sz="1800" b="0" i="0">
                <a:solidFill>
                  <a:srgbClr val="000000"/>
                </a:solidFill>
              </a:defRPr>
            </a:pPr>
            <a:r>
              <a:rPr sz="8400" b="1" i="1">
                <a:solidFill>
                  <a:srgbClr val="FFFFFF"/>
                </a:solidFill>
              </a:rPr>
              <a:t>THANK YOU </a:t>
            </a:r>
          </a:p>
        </p:txBody>
      </p:sp>
      <p:sp>
        <p:nvSpPr>
          <p:cNvPr id="233" name="Shape 233"/>
          <p:cNvSpPr>
            <a:spLocks noGrp="1"/>
          </p:cNvSpPr>
          <p:nvPr>
            <p:ph type="body" idx="1"/>
          </p:nvPr>
        </p:nvSpPr>
        <p:spPr>
          <a:xfrm>
            <a:off x="1270000" y="4011083"/>
            <a:ext cx="10464800" cy="1731434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endParaRPr sz="41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4100">
                <a:solidFill>
                  <a:srgbClr val="FFFFFF"/>
                </a:solidFill>
              </a:rPr>
              <a:t>Questions?</a:t>
            </a:r>
          </a:p>
        </p:txBody>
      </p:sp>
      <p:pic>
        <p:nvPicPr>
          <p:cNvPr id="234" name="bow2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438041" y="2531353"/>
            <a:ext cx="1515894" cy="151589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b="0" i="0"/>
            </a:pPr>
            <a:r>
              <a:rPr sz="8000" b="1" i="1"/>
              <a:t>Open Source!</a:t>
            </a:r>
          </a:p>
        </p:txBody>
      </p:sp>
      <p:sp>
        <p:nvSpPr>
          <p:cNvPr id="73" name="Shape 73"/>
          <p:cNvSpPr/>
          <p:nvPr/>
        </p:nvSpPr>
        <p:spPr>
          <a:xfrm>
            <a:off x="1120405" y="2672408"/>
            <a:ext cx="5848803" cy="1117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6700"/>
            </a:lvl1pPr>
          </a:lstStyle>
          <a:p>
            <a:pPr lvl="0">
              <a:defRPr sz="1800"/>
            </a:pPr>
            <a:r>
              <a:rPr sz="6700"/>
              <a:t>Are you sure?</a:t>
            </a:r>
          </a:p>
        </p:txBody>
      </p:sp>
      <p:grpSp>
        <p:nvGrpSpPr>
          <p:cNvPr id="76" name="Group 76"/>
          <p:cNvGrpSpPr/>
          <p:nvPr/>
        </p:nvGrpSpPr>
        <p:grpSpPr>
          <a:xfrm>
            <a:off x="5748281" y="3855149"/>
            <a:ext cx="6155390" cy="5933745"/>
            <a:chOff x="0" y="0"/>
            <a:chExt cx="6155389" cy="5933744"/>
          </a:xfrm>
        </p:grpSpPr>
        <p:pic>
          <p:nvPicPr>
            <p:cNvPr id="74" name="dotnet_logo.png"/>
            <p:cNvPicPr/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834459"/>
              <a:ext cx="4264827" cy="426482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75" name="Shape 75"/>
            <p:cNvSpPr/>
            <p:nvPr/>
          </p:nvSpPr>
          <p:spPr>
            <a:xfrm>
              <a:off x="3967681" y="0"/>
              <a:ext cx="2187709" cy="59337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rmAutofit/>
            </a:bodyPr>
            <a:lstStyle>
              <a:lvl1pPr algn="r" defTabSz="554990">
                <a:defRPr sz="38000" b="1">
                  <a:latin typeface="+mj-lt"/>
                  <a:ea typeface="+mj-ea"/>
                  <a:cs typeface="+mj-cs"/>
                  <a:sym typeface="Helvetica"/>
                </a:defRPr>
              </a:lvl1pPr>
            </a:lstStyle>
            <a:p>
              <a:pPr lvl="0">
                <a:defRPr sz="1800" b="0"/>
              </a:pPr>
              <a:r>
                <a:rPr sz="38000" b="1"/>
                <a:t>!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1" animBg="1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_NET_Foundation_-__NET_Foundation_Projects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33923" y="2176839"/>
            <a:ext cx="9690615" cy="7389588"/>
          </a:xfrm>
          <a:prstGeom prst="rect">
            <a:avLst/>
          </a:prstGeom>
          <a:ln w="12700">
            <a:miter lim="400000"/>
          </a:ln>
        </p:spPr>
      </p:pic>
      <p:pic>
        <p:nvPicPr>
          <p:cNvPr id="79" name="dotnet_logo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8667" y="216727"/>
            <a:ext cx="2614546" cy="2614546"/>
          </a:xfrm>
          <a:prstGeom prst="rect">
            <a:avLst/>
          </a:prstGeom>
          <a:ln w="12700">
            <a:miter lim="400000"/>
          </a:ln>
        </p:spPr>
      </p:pic>
      <p:sp>
        <p:nvSpPr>
          <p:cNvPr id="80" name="Shape 80"/>
          <p:cNvSpPr/>
          <p:nvPr/>
        </p:nvSpPr>
        <p:spPr>
          <a:xfrm>
            <a:off x="3577564" y="1037166"/>
            <a:ext cx="7881672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200">
                <a:solidFill>
                  <a:srgbClr val="3B1F4E"/>
                </a:solidFill>
                <a:hlinkClick r:id="rId4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200" dirty="0">
                <a:solidFill>
                  <a:srgbClr val="3B1F4E"/>
                </a:solidFill>
                <a:hlinkClick r:id="rId4"/>
              </a:rPr>
              <a:t>http://www.dotnetfoundation.org/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b="0" i="0">
                <a:solidFill>
                  <a:srgbClr val="000000"/>
                </a:solidFill>
              </a:defRPr>
            </a:pPr>
            <a:r>
              <a:rPr sz="8000" b="1" i="1">
                <a:solidFill>
                  <a:srgbClr val="FFFFFF"/>
                </a:solidFill>
              </a:rPr>
              <a:t>.NET Core</a:t>
            </a:r>
          </a:p>
        </p:txBody>
      </p:sp>
      <p:sp>
        <p:nvSpPr>
          <p:cNvPr id="83" name="Shape 83"/>
          <p:cNvSpPr>
            <a:spLocks noGrp="1"/>
          </p:cNvSpPr>
          <p:nvPr>
            <p:ph type="body" idx="1"/>
          </p:nvPr>
        </p:nvSpPr>
        <p:spPr>
          <a:xfrm>
            <a:off x="982692" y="1944899"/>
            <a:ext cx="6423886" cy="2607271"/>
          </a:xfrm>
          <a:prstGeom prst="rect">
            <a:avLst/>
          </a:prstGeom>
        </p:spPr>
        <p:txBody>
          <a:bodyPr/>
          <a:lstStyle/>
          <a:p>
            <a:pPr marL="404495" lvl="0" indent="-404495" defTabSz="531622">
              <a:spcBef>
                <a:spcPts val="3800"/>
              </a:spcBef>
              <a:defRPr sz="1800">
                <a:solidFill>
                  <a:srgbClr val="000000"/>
                </a:solidFill>
              </a:defRPr>
            </a:pPr>
            <a:r>
              <a:rPr sz="3276">
                <a:solidFill>
                  <a:srgbClr val="FFFFFF"/>
                </a:solidFill>
              </a:rPr>
              <a:t>aka </a:t>
            </a:r>
            <a:r>
              <a:rPr sz="3276" b="1">
                <a:solidFill>
                  <a:srgbClr val="FFFFFF"/>
                </a:solidFill>
                <a:latin typeface="+mj-lt"/>
                <a:ea typeface="+mj-ea"/>
                <a:cs typeface="+mj-cs"/>
                <a:sym typeface="Helvetica"/>
              </a:rPr>
              <a:t>.NET v5</a:t>
            </a:r>
            <a:endParaRPr sz="3276">
              <a:solidFill>
                <a:srgbClr val="FFFFFF"/>
              </a:solidFill>
            </a:endParaRPr>
          </a:p>
          <a:p>
            <a:pPr marL="404495" lvl="0" indent="-404495" defTabSz="531622">
              <a:spcBef>
                <a:spcPts val="3800"/>
              </a:spcBef>
              <a:defRPr sz="1800">
                <a:solidFill>
                  <a:srgbClr val="000000"/>
                </a:solidFill>
              </a:defRPr>
            </a:pPr>
            <a:r>
              <a:rPr sz="3276">
                <a:solidFill>
                  <a:srgbClr val="FFFFFF"/>
                </a:solidFill>
              </a:rPr>
              <a:t>Subset of .NET v4.5.x </a:t>
            </a:r>
          </a:p>
          <a:p>
            <a:pPr marL="404495" lvl="0" indent="-404495" defTabSz="531622">
              <a:spcBef>
                <a:spcPts val="3800"/>
              </a:spcBef>
              <a:defRPr sz="1800">
                <a:solidFill>
                  <a:srgbClr val="000000"/>
                </a:solidFill>
              </a:defRPr>
            </a:pPr>
            <a:r>
              <a:rPr sz="3276">
                <a:solidFill>
                  <a:srgbClr val="FFFFFF"/>
                </a:solidFill>
              </a:rPr>
              <a:t>Open Source</a:t>
            </a:r>
          </a:p>
        </p:txBody>
      </p:sp>
      <p:sp>
        <p:nvSpPr>
          <p:cNvPr id="84" name="Shape 84"/>
          <p:cNvSpPr/>
          <p:nvPr/>
        </p:nvSpPr>
        <p:spPr>
          <a:xfrm>
            <a:off x="5814224" y="4622661"/>
            <a:ext cx="8311803" cy="47539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marL="440055" lvl="0" indent="-440055" algn="l" defTabSz="578358">
              <a:spcBef>
                <a:spcPts val="4100"/>
              </a:spcBef>
              <a:buSzPct val="75000"/>
              <a:buChar char="•"/>
              <a:defRPr sz="1800"/>
            </a:pPr>
            <a:endParaRPr sz="3564">
              <a:solidFill>
                <a:srgbClr val="FFFFFF"/>
              </a:solidFill>
            </a:endParaRPr>
          </a:p>
          <a:p>
            <a:pPr marL="440055" lvl="0" indent="-440055" algn="l" defTabSz="578358">
              <a:spcBef>
                <a:spcPts val="4100"/>
              </a:spcBef>
              <a:buSzPct val="75000"/>
              <a:buChar char="•"/>
              <a:defRPr sz="1800"/>
            </a:pPr>
            <a:r>
              <a:rPr sz="3564">
                <a:solidFill>
                  <a:srgbClr val="FFFFFF"/>
                </a:solidFill>
              </a:rPr>
              <a:t>Cross platform by design</a:t>
            </a:r>
          </a:p>
          <a:p>
            <a:pPr marL="440055" lvl="0" indent="-440055" algn="l" defTabSz="578358">
              <a:spcBef>
                <a:spcPts val="4100"/>
              </a:spcBef>
              <a:buSzPct val="75000"/>
              <a:buChar char="•"/>
              <a:defRPr sz="1800"/>
            </a:pPr>
            <a:r>
              <a:rPr sz="3564">
                <a:solidFill>
                  <a:srgbClr val="FFFFFF"/>
                </a:solidFill>
              </a:rPr>
              <a:t>Modular</a:t>
            </a:r>
          </a:p>
          <a:p>
            <a:pPr marL="440055" lvl="0" indent="-440055" algn="l" defTabSz="578358">
              <a:spcBef>
                <a:spcPts val="4100"/>
              </a:spcBef>
              <a:buSzPct val="75000"/>
              <a:buChar char="•"/>
              <a:defRPr sz="1800"/>
            </a:pPr>
            <a:r>
              <a:rPr sz="3564">
                <a:solidFill>
                  <a:srgbClr val="FFFFFF"/>
                </a:solidFill>
              </a:rPr>
              <a:t>Cloud Optimised</a:t>
            </a:r>
          </a:p>
          <a:p>
            <a:pPr marL="880110" lvl="1" indent="-440055" algn="l" defTabSz="578358">
              <a:spcBef>
                <a:spcPts val="2600"/>
              </a:spcBef>
              <a:buSzPct val="75000"/>
              <a:buChar char="•"/>
              <a:defRPr sz="1800"/>
            </a:pPr>
            <a:r>
              <a:rPr sz="3564">
                <a:solidFill>
                  <a:srgbClr val="FFFFFF"/>
                </a:solidFill>
              </a:rPr>
              <a:t>speed/memory</a:t>
            </a:r>
          </a:p>
        </p:txBody>
      </p:sp>
      <p:pic>
        <p:nvPicPr>
          <p:cNvPr id="85" name="crossplatform-whit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13629" y="2072172"/>
            <a:ext cx="3238501" cy="3238501"/>
          </a:xfrm>
          <a:prstGeom prst="rect">
            <a:avLst/>
          </a:prstGeom>
          <a:ln w="12700">
            <a:miter lim="400000"/>
          </a:ln>
        </p:spPr>
      </p:pic>
      <p:pic>
        <p:nvPicPr>
          <p:cNvPr id="86" name="lego-whit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914749" y="5964811"/>
            <a:ext cx="2475591" cy="260727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b="0" i="0">
                <a:solidFill>
                  <a:srgbClr val="000000"/>
                </a:solidFill>
              </a:defRPr>
            </a:pPr>
            <a:r>
              <a:rPr sz="8000" b="1" i="1">
                <a:solidFill>
                  <a:srgbClr val="FFFFFF"/>
                </a:solidFill>
              </a:rPr>
              <a:t>.NET Core </a:t>
            </a:r>
          </a:p>
        </p:txBody>
      </p:sp>
      <p:sp>
        <p:nvSpPr>
          <p:cNvPr id="89" name="Shape 89"/>
          <p:cNvSpPr/>
          <p:nvPr/>
        </p:nvSpPr>
        <p:spPr>
          <a:xfrm>
            <a:off x="1358900" y="1742043"/>
            <a:ext cx="11099800" cy="73964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marL="444500" lvl="0" indent="-444500" algn="l">
              <a:spcBef>
                <a:spcPts val="4200"/>
              </a:spcBef>
              <a:buSzPct val="75000"/>
              <a:buChar char="•"/>
              <a:defRPr sz="1800"/>
            </a:pPr>
            <a:r>
              <a:rPr sz="3600">
                <a:solidFill>
                  <a:srgbClr val="FFFFFF"/>
                </a:solidFill>
              </a:rPr>
              <a:t>Run on User space</a:t>
            </a:r>
          </a:p>
          <a:p>
            <a:pPr marL="889000" lvl="1" indent="-444500" algn="l">
              <a:spcBef>
                <a:spcPts val="4200"/>
              </a:spcBef>
              <a:buSzPct val="75000"/>
              <a:buChar char="•"/>
              <a:defRPr sz="1800"/>
            </a:pPr>
            <a:r>
              <a:rPr sz="3600">
                <a:solidFill>
                  <a:srgbClr val="FFFFFF"/>
                </a:solidFill>
              </a:rPr>
              <a:t>No more admin install</a:t>
            </a:r>
          </a:p>
          <a:p>
            <a:pPr marL="444500" lvl="0" indent="-444500" algn="l">
              <a:spcBef>
                <a:spcPts val="4200"/>
              </a:spcBef>
              <a:buSzPct val="75000"/>
              <a:buChar char="•"/>
              <a:defRPr sz="1800"/>
            </a:pPr>
            <a:r>
              <a:rPr sz="3600">
                <a:solidFill>
                  <a:srgbClr val="FFFFFF"/>
                </a:solidFill>
              </a:rPr>
              <a:t>Multiple versions</a:t>
            </a:r>
          </a:p>
          <a:p>
            <a:pPr marL="444500" lvl="0" indent="-444500" algn="l">
              <a:spcBef>
                <a:spcPts val="4200"/>
              </a:spcBef>
              <a:buSzPct val="75000"/>
              <a:buChar char="•"/>
              <a:defRPr sz="1800"/>
            </a:pPr>
            <a:r>
              <a:rPr sz="3600">
                <a:solidFill>
                  <a:srgbClr val="FFFFFF"/>
                </a:solidFill>
              </a:rPr>
              <a:t>Self contained… with the app!!!</a:t>
            </a:r>
          </a:p>
          <a:p>
            <a:pPr marL="444500" lvl="0" indent="-444500" algn="l">
              <a:spcBef>
                <a:spcPts val="4200"/>
              </a:spcBef>
              <a:buSzPct val="75000"/>
              <a:buChar char="•"/>
              <a:defRPr sz="1800"/>
            </a:pPr>
            <a:r>
              <a:rPr sz="3600">
                <a:solidFill>
                  <a:srgbClr val="FFFFFF"/>
                </a:solidFill>
              </a:rPr>
              <a:t>Roslyn compiler</a:t>
            </a:r>
          </a:p>
          <a:p>
            <a:pPr marL="889000" lvl="1" indent="-444500" algn="l">
              <a:spcBef>
                <a:spcPts val="4200"/>
              </a:spcBef>
              <a:buSzPct val="75000"/>
              <a:buChar char="•"/>
              <a:defRPr sz="1800"/>
            </a:pPr>
            <a:r>
              <a:rPr sz="3600">
                <a:solidFill>
                  <a:srgbClr val="FFFFFF"/>
                </a:solidFill>
              </a:rPr>
              <a:t>in memory, on the fly compile!</a:t>
            </a:r>
          </a:p>
          <a:p>
            <a:pPr marL="444500" lvl="0" indent="-444500" algn="l">
              <a:spcBef>
                <a:spcPts val="4200"/>
              </a:spcBef>
              <a:buSzPct val="75000"/>
              <a:buChar char="•"/>
              <a:defRPr sz="1800"/>
            </a:pPr>
            <a:r>
              <a:rPr sz="3600">
                <a:solidFill>
                  <a:srgbClr val="FFFFFF"/>
                </a:solidFill>
              </a:rPr>
              <a:t>Native compile! (only for Win10)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b="0" i="0">
                <a:solidFill>
                  <a:srgbClr val="000000"/>
                </a:solidFill>
              </a:defRPr>
            </a:pPr>
            <a:r>
              <a:rPr sz="8000" b="1" i="1">
                <a:solidFill>
                  <a:srgbClr val="FFFFFF"/>
                </a:solidFill>
              </a:rPr>
              <a:t>ASP.NET vNext</a:t>
            </a:r>
          </a:p>
        </p:txBody>
      </p:sp>
      <p:sp>
        <p:nvSpPr>
          <p:cNvPr id="92" name="Shape 92"/>
          <p:cNvSpPr>
            <a:spLocks noGrp="1"/>
          </p:cNvSpPr>
          <p:nvPr>
            <p:ph type="body" idx="1"/>
          </p:nvPr>
        </p:nvSpPr>
        <p:spPr>
          <a:xfrm>
            <a:off x="1371600" y="2146300"/>
            <a:ext cx="11099800" cy="6986772"/>
          </a:xfrm>
          <a:prstGeom prst="rect">
            <a:avLst/>
          </a:prstGeom>
        </p:spPr>
        <p:txBody>
          <a:bodyPr/>
          <a:lstStyle/>
          <a:p>
            <a:pPr marL="373379" lvl="0" indent="-373379" defTabSz="490727">
              <a:spcBef>
                <a:spcPts val="3500"/>
              </a:spcBef>
              <a:defRPr sz="1800">
                <a:solidFill>
                  <a:srgbClr val="000000"/>
                </a:solidFill>
              </a:defRPr>
            </a:pPr>
            <a:r>
              <a:rPr sz="3024">
                <a:solidFill>
                  <a:srgbClr val="FFFFFF"/>
                </a:solidFill>
              </a:rPr>
              <a:t>aka </a:t>
            </a:r>
            <a:r>
              <a:rPr sz="3024" b="1">
                <a:solidFill>
                  <a:srgbClr val="FFFFFF"/>
                </a:solidFill>
                <a:latin typeface="+mj-lt"/>
                <a:ea typeface="+mj-ea"/>
                <a:cs typeface="+mj-cs"/>
                <a:sym typeface="Helvetica"/>
              </a:rPr>
              <a:t>ASP.NET 5</a:t>
            </a:r>
            <a:endParaRPr sz="3024">
              <a:solidFill>
                <a:srgbClr val="FFFFFF"/>
              </a:solidFill>
            </a:endParaRPr>
          </a:p>
          <a:p>
            <a:pPr marL="373379" lvl="0" indent="-373379" defTabSz="490727">
              <a:spcBef>
                <a:spcPts val="3500"/>
              </a:spcBef>
              <a:defRPr sz="1800">
                <a:solidFill>
                  <a:srgbClr val="000000"/>
                </a:solidFill>
              </a:defRPr>
            </a:pPr>
            <a:r>
              <a:rPr sz="3024">
                <a:solidFill>
                  <a:srgbClr val="FFFFFF"/>
                </a:solidFill>
              </a:rPr>
              <a:t>Modular</a:t>
            </a:r>
          </a:p>
          <a:p>
            <a:pPr marL="373379" lvl="0" indent="-373379" defTabSz="490727">
              <a:spcBef>
                <a:spcPts val="3500"/>
              </a:spcBef>
              <a:defRPr sz="1800">
                <a:solidFill>
                  <a:srgbClr val="000000"/>
                </a:solidFill>
              </a:defRPr>
            </a:pPr>
            <a:r>
              <a:rPr sz="3024" b="1">
                <a:solidFill>
                  <a:srgbClr val="FFFFFF"/>
                </a:solidFill>
                <a:latin typeface="+mj-lt"/>
                <a:ea typeface="+mj-ea"/>
                <a:cs typeface="+mj-cs"/>
                <a:sym typeface="Helvetica"/>
              </a:rPr>
              <a:t>System.Web.dll</a:t>
            </a:r>
            <a:r>
              <a:rPr sz="3024">
                <a:solidFill>
                  <a:srgbClr val="FFFFFF"/>
                </a:solidFill>
              </a:rPr>
              <a:t>  </a:t>
            </a:r>
            <a:r>
              <a:rPr sz="3024" i="1">
                <a:solidFill>
                  <a:srgbClr val="FFFFFF"/>
                </a:solidFill>
              </a:rPr>
              <a:t>bye bye</a:t>
            </a:r>
            <a:endParaRPr sz="3024">
              <a:solidFill>
                <a:srgbClr val="FFFFFF"/>
              </a:solidFill>
            </a:endParaRPr>
          </a:p>
          <a:p>
            <a:pPr marL="373379" lvl="0" indent="-373379" defTabSz="490727">
              <a:spcBef>
                <a:spcPts val="3500"/>
              </a:spcBef>
              <a:defRPr sz="1800">
                <a:solidFill>
                  <a:srgbClr val="000000"/>
                </a:solidFill>
              </a:defRPr>
            </a:pPr>
            <a:r>
              <a:rPr sz="3024" b="1">
                <a:solidFill>
                  <a:srgbClr val="FFFFFF"/>
                </a:solidFill>
                <a:latin typeface="+mj-lt"/>
                <a:ea typeface="+mj-ea"/>
                <a:cs typeface="+mj-cs"/>
                <a:sym typeface="Helvetica"/>
              </a:rPr>
              <a:t>OWIN</a:t>
            </a:r>
            <a:r>
              <a:rPr sz="3024">
                <a:solidFill>
                  <a:srgbClr val="FFFFFF"/>
                </a:solidFill>
              </a:rPr>
              <a:t> based</a:t>
            </a:r>
          </a:p>
          <a:p>
            <a:pPr marL="373379" lvl="0" indent="-373379" defTabSz="490727">
              <a:spcBef>
                <a:spcPts val="3500"/>
              </a:spcBef>
              <a:defRPr sz="1800">
                <a:solidFill>
                  <a:srgbClr val="000000"/>
                </a:solidFill>
              </a:defRPr>
            </a:pPr>
            <a:r>
              <a:rPr sz="3024">
                <a:solidFill>
                  <a:srgbClr val="FFFFFF"/>
                </a:solidFill>
              </a:rPr>
              <a:t>Dynamic development (recompiles on the fly)</a:t>
            </a:r>
          </a:p>
          <a:p>
            <a:pPr marL="373379" lvl="0" indent="-373379" defTabSz="490727">
              <a:spcBef>
                <a:spcPts val="3500"/>
              </a:spcBef>
              <a:defRPr sz="1800">
                <a:solidFill>
                  <a:srgbClr val="000000"/>
                </a:solidFill>
              </a:defRPr>
            </a:pPr>
            <a:r>
              <a:rPr sz="3024" b="1">
                <a:solidFill>
                  <a:srgbClr val="FFFFFF"/>
                </a:solidFill>
                <a:latin typeface="+mj-lt"/>
                <a:ea typeface="+mj-ea"/>
                <a:cs typeface="+mj-cs"/>
                <a:sym typeface="Helvetica"/>
              </a:rPr>
              <a:t>Web Form</a:t>
            </a:r>
            <a:r>
              <a:rPr sz="3024">
                <a:solidFill>
                  <a:srgbClr val="FFFFFF"/>
                </a:solidFill>
              </a:rPr>
              <a:t> no more</a:t>
            </a:r>
          </a:p>
          <a:p>
            <a:pPr marL="746759" lvl="1" indent="-373379" defTabSz="490727">
              <a:spcBef>
                <a:spcPts val="3500"/>
              </a:spcBef>
              <a:defRPr sz="1800">
                <a:solidFill>
                  <a:srgbClr val="000000"/>
                </a:solidFill>
              </a:defRPr>
            </a:pPr>
            <a:r>
              <a:rPr sz="3024">
                <a:solidFill>
                  <a:srgbClr val="FFFFFF"/>
                </a:solidFill>
              </a:rPr>
              <a:t>and maybe VB.NET</a:t>
            </a:r>
          </a:p>
          <a:p>
            <a:pPr marL="373379" lvl="0" indent="-373379" defTabSz="490727">
              <a:spcBef>
                <a:spcPts val="3500"/>
              </a:spcBef>
              <a:defRPr sz="1800">
                <a:solidFill>
                  <a:srgbClr val="000000"/>
                </a:solidFill>
              </a:defRPr>
            </a:pPr>
            <a:r>
              <a:rPr sz="3024">
                <a:solidFill>
                  <a:srgbClr val="FFFFFF"/>
                </a:solidFill>
              </a:rPr>
              <a:t>Run on: </a:t>
            </a:r>
            <a:r>
              <a:rPr sz="3024" b="1">
                <a:solidFill>
                  <a:srgbClr val="FFFFFF"/>
                </a:solidFill>
                <a:latin typeface="+mj-lt"/>
                <a:ea typeface="+mj-ea"/>
                <a:cs typeface="+mj-cs"/>
                <a:sym typeface="Helvetica"/>
              </a:rPr>
              <a:t>.NET Core</a:t>
            </a:r>
            <a:r>
              <a:rPr sz="3024">
                <a:solidFill>
                  <a:srgbClr val="FFFFFF"/>
                </a:solidFill>
              </a:rPr>
              <a:t>, </a:t>
            </a:r>
            <a:r>
              <a:rPr sz="3024" b="1">
                <a:solidFill>
                  <a:srgbClr val="FFFFFF"/>
                </a:solidFill>
                <a:latin typeface="+mj-lt"/>
                <a:ea typeface="+mj-ea"/>
                <a:cs typeface="+mj-cs"/>
                <a:sym typeface="Helvetica"/>
              </a:rPr>
              <a:t>.NET 4.5.x</a:t>
            </a:r>
            <a:r>
              <a:rPr sz="3024">
                <a:solidFill>
                  <a:srgbClr val="FFFFFF"/>
                </a:solidFill>
              </a:rPr>
              <a:t>, </a:t>
            </a:r>
            <a:r>
              <a:rPr sz="3024" b="1">
                <a:solidFill>
                  <a:srgbClr val="FFFFFF"/>
                </a:solidFill>
                <a:latin typeface="+mj-lt"/>
                <a:ea typeface="+mj-ea"/>
                <a:cs typeface="+mj-cs"/>
                <a:sym typeface="Helvetica"/>
              </a:rPr>
              <a:t>mono</a:t>
            </a:r>
            <a:r>
              <a:rPr sz="3024">
                <a:solidFill>
                  <a:srgbClr val="FFFFFF"/>
                </a:solidFill>
              </a:rPr>
              <a:t>, …</a:t>
            </a:r>
          </a:p>
        </p:txBody>
      </p:sp>
      <p:grpSp>
        <p:nvGrpSpPr>
          <p:cNvPr id="96" name="Group 96"/>
          <p:cNvGrpSpPr/>
          <p:nvPr/>
        </p:nvGrpSpPr>
        <p:grpSpPr>
          <a:xfrm>
            <a:off x="6160402" y="2397914"/>
            <a:ext cx="4868543" cy="2387601"/>
            <a:chOff x="0" y="0"/>
            <a:chExt cx="4868542" cy="2387600"/>
          </a:xfrm>
        </p:grpSpPr>
        <p:sp>
          <p:nvSpPr>
            <p:cNvPr id="93" name="Shape 93"/>
            <p:cNvSpPr/>
            <p:nvPr/>
          </p:nvSpPr>
          <p:spPr>
            <a:xfrm>
              <a:off x="0" y="0"/>
              <a:ext cx="1278256" cy="2387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15000">
                  <a:solidFill>
                    <a:srgbClr val="FFFFFF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5000">
                  <a:solidFill>
                    <a:srgbClr val="FFFFFF"/>
                  </a:solidFill>
                </a:rPr>
                <a:t>} </a:t>
              </a:r>
            </a:p>
          </p:txBody>
        </p:sp>
        <p:sp>
          <p:nvSpPr>
            <p:cNvPr id="94" name="Shape 94"/>
            <p:cNvSpPr/>
            <p:nvPr/>
          </p:nvSpPr>
          <p:spPr>
            <a:xfrm>
              <a:off x="1338450" y="478366"/>
              <a:ext cx="3530093" cy="711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000" i="1">
                  <a:solidFill>
                    <a:srgbClr val="FFFFFF"/>
                  </a:solidFill>
                </a:defRPr>
              </a:lvl1pPr>
            </a:lstStyle>
            <a:p>
              <a:pPr lvl="0">
                <a:defRPr sz="1800" i="0">
                  <a:solidFill>
                    <a:srgbClr val="000000"/>
                  </a:solidFill>
                </a:defRPr>
              </a:pPr>
              <a:r>
                <a:rPr sz="4000" i="1">
                  <a:solidFill>
                    <a:srgbClr val="FFFFFF"/>
                  </a:solidFill>
                </a:rPr>
                <a:t>Update speed </a:t>
              </a:r>
            </a:p>
          </p:txBody>
        </p:sp>
        <p:pic>
          <p:nvPicPr>
            <p:cNvPr id="95" name="update-speed2.png"/>
            <p:cNvPicPr/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2464368" y="1305785"/>
              <a:ext cx="967174" cy="85136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99" name="Group 99"/>
          <p:cNvGrpSpPr/>
          <p:nvPr/>
        </p:nvGrpSpPr>
        <p:grpSpPr>
          <a:xfrm>
            <a:off x="5887040" y="6112764"/>
            <a:ext cx="5415268" cy="2387601"/>
            <a:chOff x="0" y="0"/>
            <a:chExt cx="5415266" cy="2387600"/>
          </a:xfrm>
        </p:grpSpPr>
        <p:sp>
          <p:nvSpPr>
            <p:cNvPr id="97" name="Shape 97"/>
            <p:cNvSpPr/>
            <p:nvPr/>
          </p:nvSpPr>
          <p:spPr>
            <a:xfrm>
              <a:off x="997797" y="994833"/>
              <a:ext cx="4417470" cy="635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3500" i="1">
                  <a:solidFill>
                    <a:srgbClr val="FFFFFF"/>
                  </a:solidFill>
                </a:defRPr>
              </a:lvl1pPr>
            </a:lstStyle>
            <a:p>
              <a:pPr lvl="0">
                <a:defRPr sz="1800" i="0">
                  <a:solidFill>
                    <a:srgbClr val="000000"/>
                  </a:solidFill>
                </a:defRPr>
              </a:pPr>
              <a:r>
                <a:rPr sz="3500" i="1">
                  <a:solidFill>
                    <a:srgbClr val="FFFFFF"/>
                  </a:solidFill>
                </a:rPr>
                <a:t>Still supported on 4.6</a:t>
              </a:r>
            </a:p>
          </p:txBody>
        </p:sp>
        <p:sp>
          <p:nvSpPr>
            <p:cNvPr id="98" name="Shape 98"/>
            <p:cNvSpPr/>
            <p:nvPr/>
          </p:nvSpPr>
          <p:spPr>
            <a:xfrm>
              <a:off x="0" y="0"/>
              <a:ext cx="1278256" cy="2387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15000">
                  <a:solidFill>
                    <a:srgbClr val="FFFFFF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5000">
                  <a:solidFill>
                    <a:srgbClr val="FFFFFF"/>
                  </a:solidFill>
                </a:rPr>
                <a:t>} 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1" animBg="1" advAuto="0"/>
      <p:bldP spid="99" grpId="2" animBg="1" advAuto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b="0" i="0"/>
            </a:pPr>
            <a:r>
              <a:rPr sz="8000" b="1" i="1"/>
              <a:t>ASP.NET vNext</a:t>
            </a:r>
          </a:p>
        </p:txBody>
      </p:sp>
      <p:sp>
        <p:nvSpPr>
          <p:cNvPr id="102" name="Shape 102"/>
          <p:cNvSpPr>
            <a:spLocks noGrp="1"/>
          </p:cNvSpPr>
          <p:nvPr>
            <p:ph type="body" idx="1"/>
          </p:nvPr>
        </p:nvSpPr>
        <p:spPr>
          <a:xfrm>
            <a:off x="1094270" y="1419602"/>
            <a:ext cx="11099801" cy="7838717"/>
          </a:xfrm>
          <a:prstGeom prst="rect">
            <a:avLst/>
          </a:prstGeom>
        </p:spPr>
        <p:txBody>
          <a:bodyPr/>
          <a:lstStyle/>
          <a:p>
            <a:pPr lvl="0">
              <a:lnSpc>
                <a:spcPct val="140000"/>
              </a:lnSpc>
              <a:defRPr sz="1800"/>
            </a:pPr>
            <a:r>
              <a:rPr sz="3600" b="1">
                <a:latin typeface="+mj-lt"/>
                <a:ea typeface="+mj-ea"/>
                <a:cs typeface="+mj-cs"/>
                <a:sym typeface="Helvetica"/>
              </a:rPr>
              <a:t>JS</a:t>
            </a:r>
            <a:r>
              <a:rPr sz="3600"/>
              <a:t>* everywhere</a:t>
            </a:r>
          </a:p>
          <a:p>
            <a:pPr lvl="0">
              <a:lnSpc>
                <a:spcPct val="140000"/>
              </a:lnSpc>
              <a:defRPr sz="1800"/>
            </a:pPr>
            <a:r>
              <a:rPr sz="3600" b="1">
                <a:latin typeface="+mj-lt"/>
                <a:ea typeface="+mj-ea"/>
                <a:cs typeface="+mj-cs"/>
                <a:sym typeface="Helvetica"/>
              </a:rPr>
              <a:t>node.js</a:t>
            </a:r>
            <a:r>
              <a:rPr sz="3600"/>
              <a:t> build tools</a:t>
            </a:r>
          </a:p>
          <a:p>
            <a:pPr lvl="1">
              <a:lnSpc>
                <a:spcPct val="170000"/>
              </a:lnSpc>
              <a:defRPr sz="1800"/>
            </a:pPr>
            <a:r>
              <a:rPr sz="3600" b="1">
                <a:latin typeface="+mj-lt"/>
                <a:ea typeface="+mj-ea"/>
                <a:cs typeface="+mj-cs"/>
                <a:sym typeface="Helvetica"/>
              </a:rPr>
              <a:t>NPM</a:t>
            </a:r>
            <a:r>
              <a:rPr sz="3600"/>
              <a:t> - Node Package Manager</a:t>
            </a:r>
          </a:p>
          <a:p>
            <a:pPr lvl="1">
              <a:lnSpc>
                <a:spcPct val="170000"/>
              </a:lnSpc>
              <a:defRPr sz="1800"/>
            </a:pPr>
            <a:r>
              <a:rPr sz="3600" b="1">
                <a:latin typeface="+mj-lt"/>
                <a:ea typeface="+mj-ea"/>
                <a:cs typeface="+mj-cs"/>
                <a:sym typeface="Helvetica"/>
              </a:rPr>
              <a:t>Gulp/Grunt</a:t>
            </a:r>
            <a:r>
              <a:rPr sz="3600"/>
              <a:t> - Tasks runner</a:t>
            </a:r>
          </a:p>
          <a:p>
            <a:pPr lvl="1">
              <a:lnSpc>
                <a:spcPct val="170000"/>
              </a:lnSpc>
              <a:defRPr sz="1800"/>
            </a:pPr>
            <a:r>
              <a:rPr sz="3600" b="1">
                <a:latin typeface="+mj-lt"/>
                <a:ea typeface="+mj-ea"/>
                <a:cs typeface="+mj-cs"/>
                <a:sym typeface="Helvetica"/>
              </a:rPr>
              <a:t>Bower</a:t>
            </a:r>
            <a:r>
              <a:rPr sz="3600"/>
              <a:t> - frontend JS pkg manager</a:t>
            </a:r>
          </a:p>
        </p:txBody>
      </p:sp>
      <p:pic>
        <p:nvPicPr>
          <p:cNvPr id="103" name="node-js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208717" y="2139106"/>
            <a:ext cx="2028917" cy="2028917"/>
          </a:xfrm>
          <a:prstGeom prst="rect">
            <a:avLst/>
          </a:prstGeom>
          <a:ln w="12700">
            <a:miter lim="400000"/>
          </a:ln>
        </p:spPr>
      </p:pic>
      <p:pic>
        <p:nvPicPr>
          <p:cNvPr id="104" name="npm-logo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582828" y="3600984"/>
            <a:ext cx="2028916" cy="2028917"/>
          </a:xfrm>
          <a:prstGeom prst="rect">
            <a:avLst/>
          </a:prstGeom>
          <a:ln w="12700">
            <a:miter lim="400000"/>
          </a:ln>
        </p:spPr>
      </p:pic>
      <p:pic>
        <p:nvPicPr>
          <p:cNvPr id="105" name="grunt-logo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246710" y="5779939"/>
            <a:ext cx="1493169" cy="1758621"/>
          </a:xfrm>
          <a:prstGeom prst="rect">
            <a:avLst/>
          </a:prstGeom>
          <a:ln w="12700">
            <a:miter lim="400000"/>
          </a:ln>
        </p:spPr>
      </p:pic>
      <p:pic>
        <p:nvPicPr>
          <p:cNvPr id="106" name="gulp-logo.pn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9392190" y="5816553"/>
            <a:ext cx="645160" cy="1443119"/>
          </a:xfrm>
          <a:prstGeom prst="rect">
            <a:avLst/>
          </a:prstGeom>
          <a:ln w="12700">
            <a:miter lim="400000"/>
          </a:ln>
        </p:spPr>
      </p:pic>
      <p:pic>
        <p:nvPicPr>
          <p:cNvPr id="107" name="bower.png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0021183" y="8111297"/>
            <a:ext cx="1152205" cy="115220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648</Words>
  <Application>Microsoft Macintosh PowerPoint</Application>
  <PresentationFormat>Custom</PresentationFormat>
  <Paragraphs>182</Paragraphs>
  <Slides>31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White</vt:lpstr>
      <vt:lpstr>ASP.NET vNEXT</vt:lpstr>
      <vt:lpstr>Agenda</vt:lpstr>
      <vt:lpstr>What?</vt:lpstr>
      <vt:lpstr>Open Source!</vt:lpstr>
      <vt:lpstr>PowerPoint Presentation</vt:lpstr>
      <vt:lpstr>.NET Core</vt:lpstr>
      <vt:lpstr>.NET Core </vt:lpstr>
      <vt:lpstr>ASP.NET vNext</vt:lpstr>
      <vt:lpstr>ASP.NET vNext</vt:lpstr>
      <vt:lpstr>MVC 6</vt:lpstr>
      <vt:lpstr>TOOLS</vt:lpstr>
      <vt:lpstr>NuGet</vt:lpstr>
      <vt:lpstr>Node.JS</vt:lpstr>
      <vt:lpstr>Node Packager Manager</vt:lpstr>
      <vt:lpstr>Bower</vt:lpstr>
      <vt:lpstr>Gulp / Grunt</vt:lpstr>
      <vt:lpstr>Visual Studio 2015</vt:lpstr>
      <vt:lpstr>TOOLS</vt:lpstr>
      <vt:lpstr>PowerPoint Presentation</vt:lpstr>
      <vt:lpstr>New Tools</vt:lpstr>
      <vt:lpstr>OmniSharp</vt:lpstr>
      <vt:lpstr>OmniSharp</vt:lpstr>
      <vt:lpstr>CLI - DNVM</vt:lpstr>
      <vt:lpstr>CLI - DNU</vt:lpstr>
      <vt:lpstr>CLI - DNX</vt:lpstr>
      <vt:lpstr>Yeoman</vt:lpstr>
      <vt:lpstr>Visual Studio Code</vt:lpstr>
      <vt:lpstr>PowerPoint Presentation</vt:lpstr>
      <vt:lpstr>Conclusions</vt:lpstr>
      <vt:lpstr>Conclusions 2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vNEXT</dc:title>
  <cp:lastModifiedBy>Marco De Nittis</cp:lastModifiedBy>
  <cp:revision>5</cp:revision>
  <dcterms:modified xsi:type="dcterms:W3CDTF">2015-07-09T02:16:44Z</dcterms:modified>
</cp:coreProperties>
</file>