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326" r:id="rId4"/>
    <p:sldId id="259" r:id="rId5"/>
    <p:sldId id="285" r:id="rId6"/>
    <p:sldId id="288" r:id="rId7"/>
    <p:sldId id="311" r:id="rId8"/>
    <p:sldId id="315" r:id="rId9"/>
    <p:sldId id="283" r:id="rId10"/>
    <p:sldId id="282" r:id="rId11"/>
    <p:sldId id="327" r:id="rId12"/>
    <p:sldId id="286" r:id="rId13"/>
    <p:sldId id="316" r:id="rId14"/>
    <p:sldId id="294" r:id="rId15"/>
    <p:sldId id="319" r:id="rId16"/>
    <p:sldId id="296" r:id="rId17"/>
    <p:sldId id="297" r:id="rId18"/>
    <p:sldId id="298" r:id="rId19"/>
    <p:sldId id="321" r:id="rId20"/>
    <p:sldId id="299" r:id="rId21"/>
    <p:sldId id="300" r:id="rId22"/>
    <p:sldId id="322" r:id="rId23"/>
    <p:sldId id="303" r:id="rId24"/>
    <p:sldId id="324" r:id="rId25"/>
    <p:sldId id="306" r:id="rId26"/>
    <p:sldId id="307" r:id="rId27"/>
    <p:sldId id="308" r:id="rId28"/>
    <p:sldId id="325" r:id="rId29"/>
    <p:sldId id="330" r:id="rId30"/>
    <p:sldId id="328" r:id="rId31"/>
    <p:sldId id="329" r:id="rId32"/>
    <p:sldId id="332" r:id="rId33"/>
    <p:sldId id="333" r:id="rId34"/>
    <p:sldId id="334" r:id="rId35"/>
    <p:sldId id="331" r:id="rId36"/>
    <p:sldId id="310" r:id="rId37"/>
    <p:sldId id="312" r:id="rId38"/>
    <p:sldId id="278" r:id="rId39"/>
    <p:sldId id="279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9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6446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679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591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6938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34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270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753716"/>
            <a:ext cx="7772400" cy="10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3000"/>
            </a:lvl1pPr>
            <a:lvl2pPr indent="304800" algn="ctr">
              <a:buSzPct val="100000"/>
              <a:defRPr sz="3000"/>
            </a:lvl2pPr>
            <a:lvl3pPr indent="304800" algn="ctr">
              <a:buSzPct val="100000"/>
              <a:defRPr sz="3000"/>
            </a:lvl3pPr>
            <a:lvl4pPr indent="304800" algn="ctr">
              <a:buSzPct val="100000"/>
              <a:defRPr sz="3000"/>
            </a:lvl4pPr>
            <a:lvl5pPr indent="304800" algn="ctr">
              <a:buSzPct val="100000"/>
              <a:defRPr sz="3000"/>
            </a:lvl5pPr>
            <a:lvl6pPr indent="304800" algn="ctr">
              <a:buSzPct val="100000"/>
              <a:defRPr sz="3000"/>
            </a:lvl6pPr>
            <a:lvl7pPr indent="304800" algn="ctr">
              <a:buSzPct val="100000"/>
              <a:defRPr sz="3000"/>
            </a:lvl7pPr>
            <a:lvl8pPr indent="304800" algn="ctr">
              <a:buSzPct val="100000"/>
              <a:defRPr sz="3000"/>
            </a:lvl8pPr>
            <a:lvl9pPr indent="304800" algn="ctr">
              <a:buSzPct val="100000"/>
              <a:defRPr sz="30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0" name="Shape 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67871" y="895321"/>
            <a:ext cx="1808274" cy="18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4874"/>
            <a:ext cx="9144000" cy="120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91150" y="1420400"/>
            <a:ext cx="8561699" cy="5212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3048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2400">
                <a:solidFill>
                  <a:schemeClr val="dk1"/>
                </a:solidFill>
              </a:defRPr>
            </a:lvl1pPr>
            <a:lvl2pPr marL="742950" indent="-247650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3pPr>
            <a:lvl4pPr marL="1600200" indent="-190500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200">
                <a:solidFill>
                  <a:schemeClr val="dk1"/>
                </a:solidFill>
              </a:defRPr>
            </a:lvl4pPr>
            <a:lvl5pPr marL="2057400" indent="-228600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marL="2514600" indent="-228600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marL="2971800" indent="-228600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marL="3429000" indent="-228600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marL="3886200" indent="-228600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054375" y="325850"/>
            <a:ext cx="8089500" cy="483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1pPr>
            <a:lvl2pPr>
              <a:buSzPct val="100000"/>
              <a:defRPr sz="2400"/>
            </a:lvl2pPr>
            <a:lvl3pPr>
              <a:buSzPct val="100000"/>
              <a:defRPr sz="2400"/>
            </a:lvl3pPr>
            <a:lvl4pPr>
              <a:buSzPct val="100000"/>
              <a:defRPr sz="2400"/>
            </a:lvl4pPr>
            <a:lvl5pPr>
              <a:buSzPct val="100000"/>
              <a:defRPr sz="2400"/>
            </a:lvl5pPr>
            <a:lvl6pPr>
              <a:buSzPct val="100000"/>
              <a:defRPr sz="2400"/>
            </a:lvl6pPr>
            <a:lvl7pPr>
              <a:buSzPct val="100000"/>
              <a:defRPr sz="2400"/>
            </a:lvl7pPr>
            <a:lvl8pPr>
              <a:buSzPct val="100000"/>
              <a:defRPr sz="2400"/>
            </a:lvl8pPr>
            <a:lvl9pPr>
              <a:buSzPct val="100000"/>
              <a:defRPr sz="2400"/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198" y="75023"/>
            <a:ext cx="994175" cy="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420400"/>
            <a:ext cx="3994500" cy="514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39874" y="1420400"/>
            <a:ext cx="3994500" cy="514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-34874"/>
            <a:ext cx="9144000" cy="120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054375" y="325850"/>
            <a:ext cx="8089500" cy="483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rtl="0"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1pPr>
            <a:lvl2pPr rtl="0">
              <a:buSzPct val="100000"/>
              <a:defRPr sz="2400"/>
            </a:lvl2pPr>
            <a:lvl3pPr rtl="0">
              <a:buSzPct val="100000"/>
              <a:defRPr sz="2400"/>
            </a:lvl3pPr>
            <a:lvl4pPr rtl="0">
              <a:buSzPct val="100000"/>
              <a:defRPr sz="2400"/>
            </a:lvl4pPr>
            <a:lvl5pPr rtl="0">
              <a:buSzPct val="100000"/>
              <a:defRPr sz="2400"/>
            </a:lvl5pPr>
            <a:lvl6pPr rtl="0">
              <a:buSzPct val="100000"/>
              <a:defRPr sz="2400"/>
            </a:lvl6pPr>
            <a:lvl7pPr rtl="0">
              <a:buSzPct val="100000"/>
              <a:defRPr sz="2400"/>
            </a:lvl7pPr>
            <a:lvl8pPr rtl="0">
              <a:buSzPct val="100000"/>
              <a:defRPr sz="2400"/>
            </a:lvl8pPr>
            <a:lvl9pPr rtl="0">
              <a:buSzPct val="100000"/>
              <a:defRPr sz="24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198" y="75023"/>
            <a:ext cx="994175" cy="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59825" y="304933"/>
            <a:ext cx="7293600" cy="990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59825" y="304933"/>
            <a:ext cx="7293600" cy="990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SzPct val="100000"/>
              <a:buNone/>
              <a:defRPr sz="3600" b="1"/>
            </a:lvl1pPr>
            <a:lvl2pPr marL="0" indent="228600">
              <a:buSzPct val="100000"/>
              <a:buNone/>
              <a:defRPr sz="3600" b="1"/>
            </a:lvl2pPr>
            <a:lvl3pPr marL="0" indent="228600">
              <a:buSzPct val="100000"/>
              <a:buNone/>
              <a:defRPr sz="3600" b="1"/>
            </a:lvl3pPr>
            <a:lvl4pPr marL="0" indent="228600">
              <a:buSzPct val="100000"/>
              <a:buNone/>
              <a:defRPr sz="3600" b="1"/>
            </a:lvl4pPr>
            <a:lvl5pPr marL="0" indent="228600">
              <a:buSzPct val="100000"/>
              <a:buNone/>
              <a:defRPr sz="3600" b="1"/>
            </a:lvl5pPr>
            <a:lvl6pPr marL="0" indent="228600">
              <a:buSzPct val="100000"/>
              <a:buNone/>
              <a:defRPr sz="3600" b="1"/>
            </a:lvl6pPr>
            <a:lvl7pPr marL="0" indent="228600">
              <a:buSzPct val="100000"/>
              <a:buNone/>
              <a:defRPr sz="3600" b="1"/>
            </a:lvl7pPr>
            <a:lvl8pPr marL="0" indent="228600">
              <a:buSzPct val="100000"/>
              <a:buNone/>
              <a:defRPr sz="3600" b="1"/>
            </a:lvl8pPr>
            <a:lvl9pPr marL="0" indent="228600"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1150" y="1665266"/>
            <a:ext cx="85616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3048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2400">
                <a:solidFill>
                  <a:schemeClr val="dk1"/>
                </a:solidFill>
              </a:defRPr>
            </a:lvl1pPr>
            <a:lvl2pPr marL="742950" indent="-24765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marL="1143000" indent="-76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3pPr>
            <a:lvl4pPr marL="1600200" indent="-1905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200">
                <a:solidFill>
                  <a:schemeClr val="dk1"/>
                </a:solidFill>
              </a:defRPr>
            </a:lvl4pPr>
            <a:lvl5pPr marL="2057400" indent="-2286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marL="2514600" indent="-2286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marL="2971800" indent="-2286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marL="3429000" indent="-2286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marL="3886200" indent="-228600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rofile/view?id=126237541" TargetMode="External"/><Relationship Id="rId3" Type="http://schemas.openxmlformats.org/officeDocument/2006/relationships/hyperlink" Target="http://pieer11.wordpress.com/" TargetMode="External"/><Relationship Id="rId7" Type="http://schemas.openxmlformats.org/officeDocument/2006/relationships/hyperlink" Target="mailto:carmelolamonica@crystalweb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mmunity.visual-basic.it/carmelolamonica/" TargetMode="External"/><Relationship Id="rId5" Type="http://schemas.openxmlformats.org/officeDocument/2006/relationships/hyperlink" Target="https://www.linkedin.com/profile/view?id=144475576" TargetMode="External"/><Relationship Id="rId4" Type="http://schemas.openxmlformats.org/officeDocument/2006/relationships/hyperlink" Target="mailto:pierosbressa@crystalweb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visualstudio/archive/2015/05/04/introducing-visual-studio-s-network-tool.aspx" TargetMode="External"/><Relationship Id="rId3" Type="http://schemas.openxmlformats.org/officeDocument/2006/relationships/hyperlink" Target="http://blogs.msdn.com/b/visualstudioalm/archive/2015/01/16/diagnostic-tools-debugger-window-in-visual-studio-2015.aspx" TargetMode="External"/><Relationship Id="rId7" Type="http://schemas.openxmlformats.org/officeDocument/2006/relationships/hyperlink" Target="http://blogs.msdn.com/b/visualstudioalm/archive/tags/diagnostics/" TargetMode="External"/><Relationship Id="rId2" Type="http://schemas.openxmlformats.org/officeDocument/2006/relationships/hyperlink" Target="http://www.visualstudio.com/en-us/news/vs2015-vs.asp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en-us/library/windows/apps/jj215908(v=vs.105).aspx" TargetMode="External"/><Relationship Id="rId5" Type="http://schemas.openxmlformats.org/officeDocument/2006/relationships/hyperlink" Target="http://blogs.msdn.com/b/visualstudioalm/archive/2014/11/12/support-for-debugging-lambda-expressions-with-visual-studio-2015.aspx" TargetMode="External"/><Relationship Id="rId4" Type="http://schemas.openxmlformats.org/officeDocument/2006/relationships/hyperlink" Target="http://blogs.msdn.com/b/vbteam/archive/2014/12/11/better-together-visual-basic-14-and-the-visual-studio-2015-debugger.asp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5/3-731" TargetMode="External"/><Relationship Id="rId7" Type="http://schemas.openxmlformats.org/officeDocument/2006/relationships/hyperlink" Target="https://channel9.msdn.com/Shows/Visual-Studio-Toolbox/New-XAML-Tools-in-Visual-Studio-2015-and-Blend" TargetMode="External"/><Relationship Id="rId2" Type="http://schemas.openxmlformats.org/officeDocument/2006/relationships/hyperlink" Target="https://channel9.msdn.com/Events/Build/2015/3-67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annel9.msdn.com/Series/ConnectOn-Demand/206" TargetMode="External"/><Relationship Id="rId5" Type="http://schemas.openxmlformats.org/officeDocument/2006/relationships/hyperlink" Target="https://channel9.msdn.com/Events/Build/2015/3-698" TargetMode="External"/><Relationship Id="rId4" Type="http://schemas.openxmlformats.org/officeDocument/2006/relationships/hyperlink" Target="https://channel9.msdn.com/Events/Build/2015/3-771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64405" y="2753716"/>
            <a:ext cx="8725359" cy="14844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Strumenti per il </a:t>
            </a:r>
            <a:r>
              <a:rPr lang="it-IT" sz="3600" dirty="0" err="1" smtClean="0"/>
              <a:t>debug</a:t>
            </a:r>
            <a:r>
              <a:rPr lang="it-IT" sz="3600" dirty="0" smtClean="0"/>
              <a:t> in </a:t>
            </a:r>
            <a:br>
              <a:rPr lang="it-IT" sz="3600" dirty="0" smtClean="0"/>
            </a:br>
            <a:r>
              <a:rPr lang="it-IT" sz="4400" dirty="0" smtClean="0"/>
              <a:t>Visual Studio 2015 RC</a:t>
            </a:r>
            <a:endParaRPr lang="en" sz="4400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939136"/>
            <a:ext cx="7772400" cy="2548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sz="2800" dirty="0"/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Torino</a:t>
            </a:r>
            <a:r>
              <a:rPr lang="en" sz="2800" dirty="0"/>
              <a:t>, </a:t>
            </a:r>
            <a:r>
              <a:rPr lang="en" sz="2800" dirty="0" smtClean="0"/>
              <a:t>09 Luglio 2015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606971" cy="5147400"/>
          </a:xfrm>
        </p:spPr>
        <p:txBody>
          <a:bodyPr/>
          <a:lstStyle/>
          <a:p>
            <a:r>
              <a:rPr lang="it-IT" dirty="0" smtClean="0"/>
              <a:t>Da eseguire senza Debugging</a:t>
            </a:r>
            <a:endParaRPr lang="it-IT" dirty="0"/>
          </a:p>
          <a:p>
            <a:r>
              <a:rPr lang="it-IT" dirty="0"/>
              <a:t>Report dettagliato</a:t>
            </a:r>
          </a:p>
          <a:p>
            <a:r>
              <a:rPr lang="it-IT" dirty="0"/>
              <a:t>Vediamo i dati solo dopo lo stop dell’esecuzione dell’applicazione</a:t>
            </a:r>
          </a:p>
          <a:p>
            <a:r>
              <a:rPr lang="it-IT" dirty="0"/>
              <a:t>I report possono essere esportati ed importati (formato </a:t>
            </a:r>
            <a:r>
              <a:rPr lang="it-IT" dirty="0" err="1"/>
              <a:t>diagsession</a:t>
            </a:r>
            <a:r>
              <a:rPr lang="it-IT" dirty="0" smtClean="0"/>
              <a:t>)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Timeline</a:t>
            </a:r>
            <a:r>
              <a:rPr lang="it-IT" dirty="0"/>
              <a:t> </a:t>
            </a:r>
            <a:r>
              <a:rPr lang="it-IT" dirty="0" err="1"/>
              <a:t>Tool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37" y="3994100"/>
            <a:ext cx="4995059" cy="2795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Timeline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294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11" y="2671467"/>
            <a:ext cx="3238500" cy="13906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2" y="4135394"/>
            <a:ext cx="8191147" cy="2554439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Debugger </a:t>
            </a:r>
            <a:r>
              <a:rPr lang="it-IT" dirty="0" err="1" smtClean="0"/>
              <a:t>Events</a:t>
            </a:r>
            <a:endParaRPr lang="it-IT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83822" y="1212882"/>
            <a:ext cx="8760177" cy="960263"/>
          </a:xfrm>
          <a:prstGeom prst="rect">
            <a:avLst/>
          </a:prstGeom>
        </p:spPr>
        <p:txBody>
          <a:bodyPr/>
          <a:lstStyle/>
          <a:p>
            <a:r>
              <a:rPr lang="it-IT" sz="2800" dirty="0"/>
              <a:t>La scatola nera della nostra </a:t>
            </a:r>
            <a:r>
              <a:rPr lang="it-IT" sz="2800" dirty="0" smtClean="0"/>
              <a:t>applicazione</a:t>
            </a:r>
            <a:endParaRPr lang="it-IT" sz="2800" dirty="0"/>
          </a:p>
          <a:p>
            <a:r>
              <a:rPr lang="it-IT" sz="2800" dirty="0" smtClean="0"/>
              <a:t>Mostra tutti </a:t>
            </a:r>
            <a:r>
              <a:rPr lang="it-IT" sz="2800" dirty="0"/>
              <a:t>gli eventi che vengono intercettati dal Debugger</a:t>
            </a:r>
          </a:p>
        </p:txBody>
      </p:sp>
    </p:spTree>
    <p:extLst>
      <p:ext uri="{BB962C8B-B14F-4D97-AF65-F5344CB8AC3E}">
        <p14:creationId xmlns="" xmlns:p14="http://schemas.microsoft.com/office/powerpoint/2010/main" val="4845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Debugger </a:t>
            </a:r>
            <a:r>
              <a:rPr lang="it-IT" dirty="0" err="1" smtClean="0"/>
              <a:t>Events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366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PerfTips</a:t>
            </a:r>
            <a:endParaRPr lang="it-IT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78644" y="1234390"/>
            <a:ext cx="11887644" cy="1002034"/>
          </a:xfrm>
          <a:prstGeom prst="rect">
            <a:avLst/>
          </a:prstGeom>
        </p:spPr>
        <p:txBody>
          <a:bodyPr/>
          <a:lstStyle/>
          <a:p>
            <a:r>
              <a:rPr lang="it-IT" sz="2000" dirty="0" smtClean="0"/>
              <a:t>Semplici </a:t>
            </a:r>
            <a:r>
              <a:rPr lang="it-IT" sz="2000" dirty="0" err="1" smtClean="0"/>
              <a:t>ToolTips</a:t>
            </a:r>
            <a:r>
              <a:rPr lang="it-IT" sz="2000" dirty="0" smtClean="0"/>
              <a:t> </a:t>
            </a:r>
            <a:r>
              <a:rPr lang="it-IT" sz="2000" dirty="0"/>
              <a:t>indicanti i tempi per eseguire «qualcosa»</a:t>
            </a:r>
          </a:p>
          <a:p>
            <a:r>
              <a:rPr lang="it-IT" sz="2000" dirty="0"/>
              <a:t>Dobbiamo essere nel Debugger</a:t>
            </a:r>
          </a:p>
          <a:p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1" y="2236424"/>
            <a:ext cx="5753100" cy="4514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84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PerfTips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82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563429" cy="5147400"/>
          </a:xfrm>
        </p:spPr>
        <p:txBody>
          <a:bodyPr/>
          <a:lstStyle/>
          <a:p>
            <a:r>
              <a:rPr lang="it-IT" dirty="0"/>
              <a:t>Finestra in stile «</a:t>
            </a:r>
            <a:r>
              <a:rPr lang="it-IT" dirty="0" err="1"/>
              <a:t>Peek</a:t>
            </a:r>
            <a:r>
              <a:rPr lang="it-IT" dirty="0"/>
              <a:t>» con Toolbar vicino al punto di interruzione</a:t>
            </a:r>
          </a:p>
          <a:p>
            <a:r>
              <a:rPr lang="it-IT" dirty="0"/>
              <a:t>Si accede alla configurazione tramite  bottoncino su mini toolbar</a:t>
            </a:r>
          </a:p>
          <a:p>
            <a:endParaRPr lang="it-IT" dirty="0"/>
          </a:p>
          <a:p>
            <a:pPr marL="38100" indent="0">
              <a:buNone/>
            </a:pPr>
            <a:endParaRPr lang="it-IT" dirty="0"/>
          </a:p>
          <a:p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Breakpoints</a:t>
            </a:r>
            <a:endParaRPr lang="it-IT" dirty="0"/>
          </a:p>
          <a:p>
            <a:r>
              <a:rPr lang="it-IT" dirty="0"/>
              <a:t>Hit </a:t>
            </a:r>
            <a:r>
              <a:rPr lang="it-IT" dirty="0" err="1"/>
              <a:t>Counts</a:t>
            </a:r>
            <a:endParaRPr lang="it-IT" dirty="0"/>
          </a:p>
          <a:p>
            <a:r>
              <a:rPr lang="it-IT" dirty="0" err="1" smtClean="0"/>
              <a:t>Tracepoints</a:t>
            </a:r>
            <a:endParaRPr lang="it-IT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Breakpoint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7" y="3503249"/>
            <a:ext cx="7981950" cy="66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2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577943" cy="5147400"/>
          </a:xfrm>
        </p:spPr>
        <p:txBody>
          <a:bodyPr/>
          <a:lstStyle/>
          <a:p>
            <a:r>
              <a:rPr lang="it-IT" dirty="0"/>
              <a:t>Avremo l’interruzione del programma tramite </a:t>
            </a:r>
            <a:r>
              <a:rPr lang="it-IT" dirty="0" err="1"/>
              <a:t>Breakpoint</a:t>
            </a:r>
            <a:r>
              <a:rPr lang="it-IT" dirty="0"/>
              <a:t> solo se si verifica una certa condizione, come ad esempio:</a:t>
            </a:r>
          </a:p>
          <a:p>
            <a:pPr marL="0" indent="0">
              <a:buNone/>
            </a:pPr>
            <a:r>
              <a:rPr lang="it-IT" dirty="0"/>
              <a:t>	- una certa variabile ha un certo valore</a:t>
            </a:r>
          </a:p>
          <a:p>
            <a:pPr marL="0" indent="0">
              <a:buNone/>
            </a:pPr>
            <a:r>
              <a:rPr lang="it-IT" dirty="0"/>
              <a:t>	- quando cambia di valore una variabile </a:t>
            </a:r>
          </a:p>
          <a:p>
            <a:pPr marL="0" indent="0">
              <a:buNone/>
            </a:pPr>
            <a:r>
              <a:rPr lang="it-IT" dirty="0"/>
              <a:t>	- supporta condizioni multiple</a:t>
            </a:r>
          </a:p>
          <a:p>
            <a:pPr marL="0" indent="0">
              <a:buNone/>
            </a:pPr>
            <a:endParaRPr lang="it-IT" dirty="0"/>
          </a:p>
          <a:p>
            <a:pPr marL="0" indent="0"/>
            <a:r>
              <a:rPr lang="it-IT" dirty="0"/>
              <a:t>Possiamo esportare l’impostazione del </a:t>
            </a:r>
            <a:r>
              <a:rPr lang="it-IT" dirty="0" err="1"/>
              <a:t>Breakpoint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Breakpoints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87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505371" cy="4627860"/>
          </a:xfrm>
        </p:spPr>
        <p:txBody>
          <a:bodyPr/>
          <a:lstStyle/>
          <a:p>
            <a:r>
              <a:rPr lang="it-IT" dirty="0" smtClean="0"/>
              <a:t>In </a:t>
            </a:r>
            <a:r>
              <a:rPr lang="it-IT" dirty="0"/>
              <a:t>questo esempio, il </a:t>
            </a:r>
            <a:r>
              <a:rPr lang="it-IT" dirty="0" err="1"/>
              <a:t>Breakpoint</a:t>
            </a:r>
            <a:r>
              <a:rPr lang="it-IT" dirty="0"/>
              <a:t> sarà </a:t>
            </a:r>
            <a:r>
              <a:rPr lang="it-IT" dirty="0" smtClean="0"/>
              <a:t>eseguito: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38100" indent="0">
              <a:buNone/>
            </a:pPr>
            <a:endParaRPr lang="it-IT" dirty="0"/>
          </a:p>
          <a:p>
            <a:r>
              <a:rPr lang="it-IT" dirty="0"/>
              <a:t>Cambiamo a=4 e rilanciamo l’applicazione…</a:t>
            </a:r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Breakpoints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2" y="2126225"/>
            <a:ext cx="7946124" cy="3735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88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Breakpoints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74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it-IT"/>
              <a:t>Breve presentazione su di </a:t>
            </a:r>
            <a:r>
              <a:rPr lang="it-IT" smtClean="0"/>
              <a:t>noi</a:t>
            </a:r>
            <a:endParaRPr lang="en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1410160"/>
            <a:ext cx="8305800" cy="51999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Char char="■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90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dirty="0" smtClean="0"/>
              <a:t>Piero Sbressa - @pieer11</a:t>
            </a:r>
          </a:p>
          <a:p>
            <a:pPr>
              <a:buFontTx/>
              <a:buNone/>
            </a:pPr>
            <a:r>
              <a:rPr lang="it-IT" sz="2000" dirty="0" smtClean="0"/>
              <a:t>	</a:t>
            </a:r>
            <a:r>
              <a:rPr lang="it-IT" sz="2000" dirty="0" smtClean="0">
                <a:hlinkClick r:id="rId3"/>
              </a:rPr>
              <a:t>http://pieer11.wordpress.com/</a:t>
            </a:r>
            <a:endParaRPr lang="it-IT" sz="2000" dirty="0" smtClean="0"/>
          </a:p>
          <a:p>
            <a:pPr>
              <a:buFontTx/>
              <a:buNone/>
            </a:pPr>
            <a:r>
              <a:rPr lang="it-IT" sz="2000" dirty="0" smtClean="0"/>
              <a:t>   </a:t>
            </a:r>
            <a:r>
              <a:rPr lang="it-IT" sz="2000" dirty="0" smtClean="0">
                <a:hlinkClick r:id="rId4"/>
              </a:rPr>
              <a:t>pierosbressa@crystalweb.it</a:t>
            </a:r>
            <a:endParaRPr lang="it-IT" sz="2000" dirty="0" smtClean="0"/>
          </a:p>
          <a:p>
            <a:pPr>
              <a:buFontTx/>
              <a:buNone/>
            </a:pPr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</a:t>
            </a:r>
            <a:r>
              <a:rPr lang="it-IT" sz="2000" dirty="0" smtClean="0">
                <a:hlinkClick r:id="rId5"/>
              </a:rPr>
              <a:t>www.linkedin.com/profile/view?id=144475576</a:t>
            </a:r>
            <a:endParaRPr lang="it-IT" sz="2000" dirty="0" smtClean="0"/>
          </a:p>
          <a:p>
            <a:pPr>
              <a:buFontTx/>
              <a:buNone/>
            </a:pPr>
            <a:endParaRPr lang="it-IT" sz="2000" dirty="0" smtClean="0"/>
          </a:p>
          <a:p>
            <a:r>
              <a:rPr lang="it-IT" sz="2000" dirty="0" smtClean="0"/>
              <a:t>Carmelo La Monica - @</a:t>
            </a:r>
            <a:r>
              <a:rPr lang="it-IT" sz="2000" dirty="0" err="1" smtClean="0"/>
              <a:t>CarmeloLaMonica</a:t>
            </a:r>
            <a:endParaRPr lang="it-IT" sz="2000" dirty="0" smtClean="0"/>
          </a:p>
          <a:p>
            <a:pPr>
              <a:buFontTx/>
              <a:buNone/>
            </a:pPr>
            <a:r>
              <a:rPr lang="it-IT" sz="2000" dirty="0" smtClean="0"/>
              <a:t>	</a:t>
            </a:r>
            <a:r>
              <a:rPr lang="it-IT" sz="2000" dirty="0" smtClean="0">
                <a:hlinkClick r:id="rId6"/>
              </a:rPr>
              <a:t>http://community.visual-basic.it/carmelolamonica/</a:t>
            </a:r>
            <a:endParaRPr lang="it-IT" sz="2000" dirty="0" smtClean="0"/>
          </a:p>
          <a:p>
            <a:pPr>
              <a:buFontTx/>
              <a:buNone/>
            </a:pPr>
            <a:r>
              <a:rPr lang="it-IT" sz="2000" dirty="0" smtClean="0"/>
              <a:t>   </a:t>
            </a:r>
            <a:r>
              <a:rPr lang="it-IT" sz="2000" dirty="0" smtClean="0">
                <a:hlinkClick r:id="rId7"/>
              </a:rPr>
              <a:t>carmelolamonica@crystalweb.it</a:t>
            </a:r>
            <a:endParaRPr lang="it-IT" sz="2000" dirty="0" smtClean="0"/>
          </a:p>
          <a:p>
            <a:pPr>
              <a:buFontTx/>
              <a:buNone/>
            </a:pPr>
            <a:r>
              <a:rPr lang="it-IT" sz="2000" dirty="0">
                <a:hlinkClick r:id="rId8"/>
              </a:rPr>
              <a:t>https://</a:t>
            </a:r>
            <a:r>
              <a:rPr lang="it-IT" sz="2000" dirty="0" smtClean="0">
                <a:hlinkClick r:id="rId8"/>
              </a:rPr>
              <a:t>www.linkedin.com/profile/view?id=126237541</a:t>
            </a:r>
            <a:endParaRPr lang="it-IT" sz="2000" dirty="0" smtClean="0"/>
          </a:p>
          <a:p>
            <a:pPr>
              <a:buFontTx/>
              <a:buNone/>
            </a:pPr>
            <a:endParaRPr lang="it-IT" sz="2000" dirty="0" smtClean="0"/>
          </a:p>
          <a:p>
            <a:pPr>
              <a:buFontTx/>
              <a:buNone/>
            </a:pPr>
            <a:endParaRPr lang="it-IT" sz="2000" dirty="0" smtClean="0"/>
          </a:p>
          <a:p>
            <a:pPr algn="ctr">
              <a:buFontTx/>
              <a:buNone/>
            </a:pPr>
            <a:r>
              <a:rPr lang="it-IT" sz="2000" b="1" dirty="0" smtClean="0"/>
              <a:t>www.crystalweb.it</a:t>
            </a:r>
            <a:endParaRPr lang="it-IT" sz="20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400"/>
            <a:ext cx="8534400" cy="5147400"/>
          </a:xfrm>
        </p:spPr>
        <p:txBody>
          <a:bodyPr/>
          <a:lstStyle/>
          <a:p>
            <a:r>
              <a:rPr lang="it-IT" dirty="0"/>
              <a:t>Avremo un’interruzione se quella funzione, </a:t>
            </a:r>
            <a:r>
              <a:rPr lang="it-IT" dirty="0" smtClean="0"/>
              <a:t>quella parte di </a:t>
            </a:r>
            <a:r>
              <a:rPr lang="it-IT" dirty="0"/>
              <a:t>codice o la Sub o il codice all’interno di un ciclo sarà ripetuta per n volte</a:t>
            </a:r>
          </a:p>
          <a:p>
            <a:r>
              <a:rPr lang="it-IT" dirty="0"/>
              <a:t>SENZA DOVER MODIFICARE IL CODICE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Hit </a:t>
            </a:r>
            <a:r>
              <a:rPr lang="it-IT" dirty="0" err="1"/>
              <a:t>Counts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0027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Counts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8" y="1665498"/>
            <a:ext cx="7781767" cy="3237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27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Hit </a:t>
            </a:r>
            <a:r>
              <a:rPr lang="it-IT" dirty="0" err="1"/>
              <a:t>Counts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849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606971" cy="5147400"/>
          </a:xfrm>
        </p:spPr>
        <p:txBody>
          <a:bodyPr/>
          <a:lstStyle/>
          <a:p>
            <a:r>
              <a:rPr lang="it-IT" dirty="0"/>
              <a:t>Indica cosa stampare nella finestra di Output e se riprendere l’esecuzione o lasciare attivo il </a:t>
            </a:r>
            <a:r>
              <a:rPr lang="it-IT" dirty="0" err="1"/>
              <a:t>breakpoint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Tracepoints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4" y="2635555"/>
            <a:ext cx="7890320" cy="30932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65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Tracepoints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912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563429" cy="5147400"/>
          </a:xfrm>
        </p:spPr>
        <p:txBody>
          <a:bodyPr/>
          <a:lstStyle/>
          <a:p>
            <a:r>
              <a:rPr lang="it-IT" dirty="0"/>
              <a:t>Fino a Visual Studio 2013:</a:t>
            </a:r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Debug</a:t>
            </a:r>
            <a:r>
              <a:rPr lang="it-IT" dirty="0"/>
              <a:t> delle Lambda </a:t>
            </a:r>
            <a:r>
              <a:rPr lang="it-IT" dirty="0" err="1"/>
              <a:t>Expressions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4" y="2399611"/>
            <a:ext cx="9149914" cy="3196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94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Debug</a:t>
            </a:r>
            <a:r>
              <a:rPr lang="it-IT" dirty="0"/>
              <a:t> delle Lambda </a:t>
            </a:r>
            <a:r>
              <a:rPr lang="it-IT" dirty="0" err="1"/>
              <a:t>Expressions</a:t>
            </a:r>
            <a:endParaRPr lang="it-IT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813"/>
            <a:ext cx="8593138" cy="5146675"/>
          </a:xfrm>
        </p:spPr>
        <p:txBody>
          <a:bodyPr/>
          <a:lstStyle/>
          <a:p>
            <a:r>
              <a:rPr lang="it-IT" dirty="0"/>
              <a:t>Con Visual Studio 2015: </a:t>
            </a:r>
            <a:r>
              <a:rPr lang="it-IT" dirty="0" smtClean="0"/>
              <a:t>(espressione impostabile nelle finestre “</a:t>
            </a:r>
            <a:r>
              <a:rPr lang="it-IT" dirty="0" smtClean="0"/>
              <a:t>e</a:t>
            </a:r>
            <a:r>
              <a:rPr lang="it-IT" dirty="0" smtClean="0"/>
              <a:t>spressione </a:t>
            </a:r>
            <a:r>
              <a:rPr lang="it-IT" dirty="0" smtClean="0"/>
              <a:t>di </a:t>
            </a:r>
            <a:r>
              <a:rPr lang="it-IT" dirty="0" smtClean="0"/>
              <a:t>controllo” e “controllo immediato”)</a:t>
            </a:r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51871"/>
            <a:ext cx="8618471" cy="3090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97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Debug</a:t>
            </a:r>
            <a:r>
              <a:rPr lang="it-IT" dirty="0"/>
              <a:t> delle Lambda </a:t>
            </a:r>
            <a:r>
              <a:rPr lang="it-IT" dirty="0" err="1"/>
              <a:t>Expressions</a:t>
            </a:r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813"/>
            <a:ext cx="8548688" cy="5146675"/>
          </a:xfrm>
        </p:spPr>
        <p:txBody>
          <a:bodyPr/>
          <a:lstStyle/>
          <a:p>
            <a:r>
              <a:rPr lang="it-IT" dirty="0"/>
              <a:t>Ci sono delle limitazioni</a:t>
            </a:r>
          </a:p>
          <a:p>
            <a:r>
              <a:rPr lang="it-IT" dirty="0"/>
              <a:t>E’ ancora una Preview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>
                <a:sym typeface="Wingdings" panose="05000000000000000000" pitchFamily="2" charset="2"/>
              </a:rPr>
              <a:t>ASP.NET </a:t>
            </a:r>
            <a:r>
              <a:rPr lang="it-IT" dirty="0" smtClean="0">
                <a:sym typeface="Wingdings" panose="05000000000000000000" pitchFamily="2" charset="2"/>
              </a:rPr>
              <a:t>5 con </a:t>
            </a:r>
            <a:r>
              <a:rPr lang="it-IT" dirty="0">
                <a:sym typeface="Wingdings" panose="05000000000000000000" pitchFamily="2" charset="2"/>
              </a:rPr>
              <a:t>IIS a 64 bit non supportato</a:t>
            </a:r>
          </a:p>
          <a:p>
            <a:r>
              <a:rPr lang="it-IT" dirty="0">
                <a:sym typeface="Wingdings" panose="05000000000000000000" pitchFamily="2" charset="2"/>
              </a:rPr>
              <a:t>Dichiarazioni delle variabili nella finestra Immediata non è supportato</a:t>
            </a:r>
          </a:p>
          <a:p>
            <a:r>
              <a:rPr lang="it-IT" dirty="0">
                <a:sym typeface="Wingdings" panose="05000000000000000000" pitchFamily="2" charset="2"/>
              </a:rPr>
              <a:t>Altre varie limitazioni ma potrebbero essere supportati </a:t>
            </a:r>
            <a:r>
              <a:rPr lang="it-IT" dirty="0" smtClean="0">
                <a:sym typeface="Wingdings" panose="05000000000000000000" pitchFamily="2" charset="2"/>
              </a:rPr>
              <a:t>sulla RTM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Pagina sul blog MSDN aggiornata ancora a Novembre 2014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2026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Debug</a:t>
            </a:r>
            <a:r>
              <a:rPr lang="it-IT" dirty="0"/>
              <a:t> delle Lambda </a:t>
            </a:r>
            <a:r>
              <a:rPr lang="it-IT" dirty="0" err="1"/>
              <a:t>Expressions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552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debugging tools for XAML</a:t>
            </a:r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813"/>
            <a:ext cx="8548688" cy="5146675"/>
          </a:xfrm>
        </p:spPr>
        <p:txBody>
          <a:bodyPr/>
          <a:lstStyle/>
          <a:p>
            <a:r>
              <a:rPr lang="it-IT" dirty="0"/>
              <a:t>R</a:t>
            </a:r>
            <a:r>
              <a:rPr lang="it-IT" dirty="0" smtClean="0"/>
              <a:t>ilasciato </a:t>
            </a:r>
            <a:r>
              <a:rPr lang="it-IT" dirty="0" smtClean="0"/>
              <a:t>dalla versione </a:t>
            </a:r>
            <a:r>
              <a:rPr lang="it-IT" dirty="0" err="1" smtClean="0"/>
              <a:t>CTP6</a:t>
            </a:r>
            <a:r>
              <a:rPr lang="it-IT" dirty="0" smtClean="0"/>
              <a:t> di </a:t>
            </a:r>
            <a:r>
              <a:rPr lang="it-IT" dirty="0" err="1" smtClean="0"/>
              <a:t>Visual</a:t>
            </a:r>
            <a:r>
              <a:rPr lang="it-IT" dirty="0" smtClean="0"/>
              <a:t> Studio 2015</a:t>
            </a:r>
            <a:endParaRPr lang="it-IT" dirty="0"/>
          </a:p>
          <a:p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smtClean="0"/>
              <a:t>r</a:t>
            </a:r>
            <a:r>
              <a:rPr lang="it-IT" dirty="0" smtClean="0"/>
              <a:t>ichiesta </a:t>
            </a:r>
            <a:r>
              <a:rPr lang="it-IT" dirty="0" smtClean="0"/>
              <a:t>dagli sviluppatori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Possiamo modificare le proprietà visuali degli </a:t>
            </a:r>
            <a:r>
              <a:rPr lang="it-IT" dirty="0" smtClean="0">
                <a:sym typeface="Wingdings" panose="05000000000000000000" pitchFamily="2" charset="2"/>
              </a:rPr>
              <a:t>oggetti a </a:t>
            </a:r>
            <a:r>
              <a:rPr lang="it-IT" dirty="0" err="1" smtClean="0">
                <a:sym typeface="Wingdings" panose="05000000000000000000" pitchFamily="2" charset="2"/>
              </a:rPr>
              <a:t>runtime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Non viene modificato il codice </a:t>
            </a:r>
            <a:r>
              <a:rPr lang="it-IT" dirty="0" smtClean="0">
                <a:sym typeface="Wingdings" panose="05000000000000000000" pitchFamily="2" charset="2"/>
              </a:rPr>
              <a:t>XAML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Supporta WPF e Windows Store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Possibilità </a:t>
            </a:r>
            <a:r>
              <a:rPr lang="it-IT" dirty="0" smtClean="0">
                <a:sym typeface="Wingdings" panose="05000000000000000000" pitchFamily="2" charset="2"/>
              </a:rPr>
              <a:t>in futuro di </a:t>
            </a:r>
            <a:r>
              <a:rPr lang="it-IT" dirty="0" smtClean="0">
                <a:sym typeface="Wingdings" panose="05000000000000000000" pitchFamily="2" charset="2"/>
              </a:rPr>
              <a:t>rendere persistenti le modifiche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402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400"/>
            <a:ext cx="8431576" cy="5147400"/>
          </a:xfrm>
        </p:spPr>
        <p:txBody>
          <a:bodyPr/>
          <a:lstStyle/>
          <a:p>
            <a:r>
              <a:rPr lang="it-IT" dirty="0" smtClean="0"/>
              <a:t>Aumentare la produttività in fase di </a:t>
            </a:r>
            <a:r>
              <a:rPr lang="it-IT" dirty="0" err="1" smtClean="0"/>
              <a:t>debugger</a:t>
            </a:r>
            <a:endParaRPr lang="it-IT" dirty="0" smtClean="0"/>
          </a:p>
          <a:p>
            <a:r>
              <a:rPr lang="it-IT" dirty="0" smtClean="0"/>
              <a:t>Ridurre il tempo di investigazione di un bug</a:t>
            </a:r>
          </a:p>
          <a:p>
            <a:r>
              <a:rPr lang="it-IT" dirty="0" smtClean="0"/>
              <a:t>Abilità nel rilevare comportamenti inaspettati</a:t>
            </a:r>
          </a:p>
          <a:p>
            <a:r>
              <a:rPr lang="it-IT" dirty="0" smtClean="0"/>
              <a:t>Strumenti precisi di performance</a:t>
            </a:r>
          </a:p>
          <a:p>
            <a:r>
              <a:rPr lang="it-IT" dirty="0" smtClean="0"/>
              <a:t>Consumo delle risorse</a:t>
            </a:r>
          </a:p>
          <a:p>
            <a:r>
              <a:rPr lang="it-IT" dirty="0" smtClean="0"/>
              <a:t>Numero di oggetti caricati in memoria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Le risposte sono dalla prossima slide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Problematiche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958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debugging tools for XAML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57" y="1366091"/>
            <a:ext cx="3904274" cy="534318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0" y="1366091"/>
            <a:ext cx="4586747" cy="5343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12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debugging tools for XAML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0452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Tool</a:t>
            </a:r>
            <a:endParaRPr lang="it-IT" dirty="0"/>
          </a:p>
        </p:txBody>
      </p:sp>
      <p:sp>
        <p:nvSpPr>
          <p:cNvPr id="3" name="Segnaposto testo 1"/>
          <p:cNvSpPr>
            <a:spLocks noGrp="1"/>
          </p:cNvSpPr>
          <p:nvPr>
            <p:ph type="body" idx="1"/>
          </p:nvPr>
        </p:nvSpPr>
        <p:spPr>
          <a:xfrm>
            <a:off x="304800" y="1420813"/>
            <a:ext cx="8548688" cy="5146675"/>
          </a:xfrm>
        </p:spPr>
        <p:txBody>
          <a:bodyPr/>
          <a:lstStyle/>
          <a:p>
            <a:r>
              <a:rPr lang="it-IT" dirty="0"/>
              <a:t>R</a:t>
            </a:r>
            <a:r>
              <a:rPr lang="it-IT" dirty="0" smtClean="0"/>
              <a:t>ilasciato </a:t>
            </a:r>
            <a:r>
              <a:rPr lang="it-IT" dirty="0" smtClean="0"/>
              <a:t>dal</a:t>
            </a:r>
            <a:r>
              <a:rPr lang="it-IT" dirty="0" smtClean="0"/>
              <a:t>la versione RC di </a:t>
            </a:r>
            <a:r>
              <a:rPr lang="it-IT" dirty="0" err="1" smtClean="0"/>
              <a:t>Visual</a:t>
            </a:r>
            <a:r>
              <a:rPr lang="it-IT" dirty="0" smtClean="0"/>
              <a:t> Studio 2015</a:t>
            </a:r>
            <a:endParaRPr lang="it-IT" dirty="0"/>
          </a:p>
          <a:p>
            <a:r>
              <a:rPr lang="en-US" dirty="0" err="1" smtClean="0"/>
              <a:t>Problemi</a:t>
            </a:r>
            <a:r>
              <a:rPr lang="en-US" dirty="0" smtClean="0"/>
              <a:t> di </a:t>
            </a:r>
            <a:r>
              <a:rPr lang="en-US" dirty="0" err="1" smtClean="0"/>
              <a:t>autenticazione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  <a:r>
              <a:rPr lang="en-US" dirty="0" err="1" smtClean="0"/>
              <a:t>perchè</a:t>
            </a:r>
            <a:r>
              <a:rPr lang="en-US" dirty="0" smtClean="0"/>
              <a:t> la </a:t>
            </a:r>
            <a:r>
              <a:rPr lang="en-US" dirty="0" err="1" smtClean="0"/>
              <a:t>mia</a:t>
            </a:r>
            <a:r>
              <a:rPr lang="en-US" dirty="0" smtClean="0"/>
              <a:t> app non </a:t>
            </a:r>
            <a:r>
              <a:rPr lang="en-US" dirty="0" err="1" smtClean="0"/>
              <a:t>riesce</a:t>
            </a:r>
            <a:r>
              <a:rPr lang="en-US" dirty="0" smtClean="0"/>
              <a:t> ad </a:t>
            </a:r>
            <a:r>
              <a:rPr lang="en-US" dirty="0" err="1" smtClean="0"/>
              <a:t>accedere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?)</a:t>
            </a:r>
            <a:endParaRPr lang="en-US" dirty="0"/>
          </a:p>
          <a:p>
            <a:r>
              <a:rPr lang="en-US" dirty="0" err="1" smtClean="0"/>
              <a:t>Problemi</a:t>
            </a:r>
            <a:r>
              <a:rPr lang="en-US" dirty="0" smtClean="0"/>
              <a:t> di cache (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  <a:r>
              <a:rPr lang="en-US" dirty="0" err="1" smtClean="0"/>
              <a:t>perchè</a:t>
            </a:r>
            <a:r>
              <a:rPr lang="en-US" dirty="0" smtClean="0"/>
              <a:t> la </a:t>
            </a:r>
            <a:r>
              <a:rPr lang="en-US" dirty="0" err="1" smtClean="0"/>
              <a:t>mia</a:t>
            </a:r>
            <a:r>
              <a:rPr lang="en-US" dirty="0" smtClean="0"/>
              <a:t> app </a:t>
            </a:r>
            <a:r>
              <a:rPr lang="en-US" dirty="0" err="1" smtClean="0"/>
              <a:t>ottiene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vecchia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?)</a:t>
            </a:r>
            <a:endParaRPr lang="en-US" dirty="0"/>
          </a:p>
          <a:p>
            <a:r>
              <a:rPr lang="en-US" dirty="0" err="1" smtClean="0"/>
              <a:t>Problemi</a:t>
            </a:r>
            <a:r>
              <a:rPr lang="en-US" dirty="0" smtClean="0"/>
              <a:t> di download (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  <a:r>
              <a:rPr lang="en-US" dirty="0" err="1" smtClean="0"/>
              <a:t>quanti</a:t>
            </a:r>
            <a:r>
              <a:rPr lang="en-US" dirty="0" smtClean="0"/>
              <a:t> bytes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</a:t>
            </a:r>
            <a:r>
              <a:rPr lang="en-US" dirty="0" err="1" smtClean="0"/>
              <a:t>scaricati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report</a:t>
            </a:r>
          </a:p>
          <a:p>
            <a:r>
              <a:rPr lang="en-US" dirty="0" smtClean="0"/>
              <a:t>Non </a:t>
            </a:r>
            <a:r>
              <a:rPr lang="en-US" dirty="0" err="1" smtClean="0"/>
              <a:t>funziona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build 10162 di Windows 10</a:t>
            </a:r>
          </a:p>
          <a:p>
            <a:r>
              <a:rPr lang="en-US" dirty="0" smtClean="0"/>
              <a:t>Cookie, </a:t>
            </a:r>
            <a:r>
              <a:rPr lang="en-US" dirty="0" err="1" smtClean="0"/>
              <a:t>risposte</a:t>
            </a:r>
            <a:r>
              <a:rPr lang="en-US" dirty="0" smtClean="0"/>
              <a:t> HTTP, </a:t>
            </a:r>
            <a:r>
              <a:rPr lang="en-US" dirty="0" err="1" smtClean="0"/>
              <a:t>protocolli</a:t>
            </a:r>
            <a:r>
              <a:rPr lang="en-US" dirty="0" smtClean="0"/>
              <a:t>, </a:t>
            </a:r>
            <a:r>
              <a:rPr lang="en-US" dirty="0" err="1" smtClean="0"/>
              <a:t>intestazioni</a:t>
            </a:r>
            <a:r>
              <a:rPr lang="en-US" dirty="0" smtClean="0"/>
              <a:t> e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8942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Tool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4" y="1378774"/>
            <a:ext cx="6966263" cy="5253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7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1" y="1339926"/>
            <a:ext cx="3419475" cy="3429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06" y="1251389"/>
            <a:ext cx="3600450" cy="27908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93" y="4042214"/>
            <a:ext cx="2821576" cy="2753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65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Tool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61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134737"/>
            <a:ext cx="8592457" cy="5723263"/>
          </a:xfrm>
        </p:spPr>
        <p:txBody>
          <a:bodyPr/>
          <a:lstStyle/>
          <a:p>
            <a:pPr lvl="1"/>
            <a:r>
              <a:rPr lang="en-US" sz="1600" dirty="0">
                <a:hlinkClick r:id="rId2"/>
              </a:rPr>
              <a:t>http://www.visualstudio.com/en-us/news/vs2015-vs.aspx</a:t>
            </a: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http://blogs.msdn.com/b/visualstudioalm/archive/2015/01/16/diagnostic-tools-debugger-window-in-visual-studio-2015.aspx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http://blogs.msdn.com/b/vbteam/archive/2014/12/11/better-together-visual-basic-14-and-the-visual-studio-2015-debugger.aspx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blogs.msdn.com/b/visualstudioalm/archive/2014/11/12/support-for-debugging-lambda-expressions-with-visual-studio-2015.aspx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it-IT" sz="1600" dirty="0">
                <a:hlinkClick r:id="rId6"/>
              </a:rPr>
              <a:t>https://msdn.microsoft.com/en-us/library/windows/apps/jj215908(v=vs.105).</a:t>
            </a:r>
            <a:r>
              <a:rPr lang="it-IT" sz="1600" dirty="0" err="1" smtClean="0">
                <a:hlinkClick r:id="rId6"/>
              </a:rPr>
              <a:t>aspx</a:t>
            </a:r>
            <a:endParaRPr lang="it-IT" sz="1600" dirty="0" smtClean="0"/>
          </a:p>
          <a:p>
            <a:pPr lvl="1"/>
            <a:endParaRPr lang="it-IT" sz="1600" dirty="0" smtClean="0"/>
          </a:p>
          <a:p>
            <a:pPr lvl="1"/>
            <a:r>
              <a:rPr lang="it-IT" sz="1600" dirty="0" smtClean="0">
                <a:hlinkClick r:id="rId7"/>
              </a:rPr>
              <a:t>http://blogs.msdn.com/b/visualstudioalm/archive/tags/diagnostics/</a:t>
            </a:r>
            <a:endParaRPr lang="it-IT" sz="1600" dirty="0" smtClean="0"/>
          </a:p>
          <a:p>
            <a:pPr lvl="1"/>
            <a:endParaRPr lang="it-IT" sz="1600" dirty="0"/>
          </a:p>
          <a:p>
            <a:pPr lvl="1"/>
            <a:r>
              <a:rPr lang="it-IT" sz="1600" dirty="0">
                <a:hlinkClick r:id="rId8"/>
              </a:rPr>
              <a:t>http://</a:t>
            </a:r>
            <a:r>
              <a:rPr lang="it-IT" sz="1600" dirty="0" smtClean="0">
                <a:hlinkClick r:id="rId8"/>
              </a:rPr>
              <a:t>blogs.msdn.com/b/visualstudio/archive/2015/05/04/introducing-visual-studio-s-network-tool.aspx</a:t>
            </a:r>
            <a:endParaRPr lang="it-IT" sz="1600" dirty="0" smtClean="0"/>
          </a:p>
          <a:p>
            <a:pPr lvl="1"/>
            <a:endParaRPr lang="it-IT" sz="1600" dirty="0" smtClean="0"/>
          </a:p>
          <a:p>
            <a:pPr lvl="1"/>
            <a:endParaRPr lang="en-US" sz="21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9861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 </a:t>
            </a:r>
            <a:r>
              <a:rPr lang="it-IT" dirty="0" smtClean="0"/>
              <a:t>della //</a:t>
            </a:r>
            <a:r>
              <a:rPr lang="it-IT" dirty="0" err="1" smtClean="0"/>
              <a:t>b</a:t>
            </a:r>
            <a:r>
              <a:rPr lang="it-IT" dirty="0" err="1" smtClean="0"/>
              <a:t>uild</a:t>
            </a:r>
            <a:r>
              <a:rPr lang="it-IT" dirty="0" smtClean="0"/>
              <a:t> </a:t>
            </a:r>
            <a:r>
              <a:rPr lang="it-IT" dirty="0" smtClean="0"/>
              <a:t>2015 e Channel 9</a:t>
            </a:r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idx="1"/>
          </p:nvPr>
        </p:nvSpPr>
        <p:spPr>
          <a:xfrm>
            <a:off x="473725" y="1420399"/>
            <a:ext cx="8423531" cy="5354870"/>
          </a:xfrm>
        </p:spPr>
        <p:txBody>
          <a:bodyPr/>
          <a:lstStyle/>
          <a:p>
            <a:pPr lvl="1"/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channel9.msdn.com/Events/Build/2015/3-677</a:t>
            </a:r>
            <a:endParaRPr lang="it-IT" sz="2000" dirty="0" smtClean="0"/>
          </a:p>
          <a:p>
            <a:pPr lvl="1"/>
            <a:endParaRPr lang="en-US" sz="2000" dirty="0"/>
          </a:p>
          <a:p>
            <a:pPr lvl="1"/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channel9.msdn.com/Events/Build/2015/3-731</a:t>
            </a:r>
            <a:endParaRPr lang="it-IT" sz="2000" dirty="0" smtClean="0"/>
          </a:p>
          <a:p>
            <a:pPr lvl="1"/>
            <a:endParaRPr lang="en-US" sz="2000" dirty="0"/>
          </a:p>
          <a:p>
            <a:pPr lvl="1"/>
            <a:r>
              <a:rPr lang="it-IT" sz="2000" dirty="0">
                <a:hlinkClick r:id="rId4"/>
              </a:rPr>
              <a:t>https://</a:t>
            </a:r>
            <a:r>
              <a:rPr lang="it-IT" sz="2000" dirty="0" smtClean="0">
                <a:hlinkClick r:id="rId4"/>
              </a:rPr>
              <a:t>channel9.msdn.com/Events/Build/2015/3-771</a:t>
            </a:r>
            <a:endParaRPr lang="it-IT" sz="2000" dirty="0" smtClean="0"/>
          </a:p>
          <a:p>
            <a:pPr lvl="1"/>
            <a:endParaRPr lang="it-IT" sz="2000" dirty="0" smtClean="0">
              <a:hlinkClick r:id="rId5"/>
            </a:endParaRPr>
          </a:p>
          <a:p>
            <a:pPr lvl="1"/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</a:t>
            </a:r>
            <a:r>
              <a:rPr lang="it-IT" sz="2000" dirty="0" smtClean="0">
                <a:hlinkClick r:id="rId5"/>
              </a:rPr>
              <a:t>channel9.msdn.com/Events/Build/2015/3-698</a:t>
            </a:r>
            <a:endParaRPr lang="it-IT" sz="2000" dirty="0" smtClean="0"/>
          </a:p>
          <a:p>
            <a:pPr lvl="1"/>
            <a:endParaRPr lang="it-IT" sz="2000" dirty="0"/>
          </a:p>
          <a:p>
            <a:pPr lvl="1"/>
            <a:r>
              <a:rPr lang="it-IT" sz="2000" dirty="0">
                <a:hlinkClick r:id="rId6"/>
              </a:rPr>
              <a:t>https://</a:t>
            </a:r>
            <a:r>
              <a:rPr lang="it-IT" sz="2000" dirty="0" smtClean="0">
                <a:hlinkClick r:id="rId6"/>
              </a:rPr>
              <a:t>channel9.msdn.com/Series/ConnectOn-Demand/206</a:t>
            </a:r>
            <a:endParaRPr lang="it-IT" sz="2000" dirty="0" smtClean="0"/>
          </a:p>
          <a:p>
            <a:pPr lvl="1"/>
            <a:endParaRPr lang="it-IT" sz="2000" dirty="0"/>
          </a:p>
          <a:p>
            <a:pPr lvl="1"/>
            <a:r>
              <a:rPr lang="it-IT" sz="2000" dirty="0">
                <a:hlinkClick r:id="rId7"/>
              </a:rPr>
              <a:t>https://</a:t>
            </a:r>
            <a:r>
              <a:rPr lang="it-IT" sz="2000" dirty="0" smtClean="0">
                <a:hlinkClick r:id="rId7"/>
              </a:rPr>
              <a:t>channel9.msdn.com/Shows/Visual-Studio-Toolbox/New-XAML-Tools-in-Visual-Studio-2015-and-Blend</a:t>
            </a:r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it-IT" sz="2000" dirty="0"/>
          </a:p>
          <a:p>
            <a:pPr lvl="1"/>
            <a:endParaRPr lang="it-IT" sz="2000" dirty="0" smtClean="0"/>
          </a:p>
          <a:p>
            <a:pPr lvl="1"/>
            <a:endParaRPr lang="en-US" sz="2000" dirty="0"/>
          </a:p>
          <a:p>
            <a:pPr marL="495300" lvl="1" indent="0">
              <a:buNone/>
            </a:pPr>
            <a:endParaRPr lang="en-US" sz="21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573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Questions &amp; Answers</a:t>
            </a:r>
            <a:endParaRPr lang="en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1825625"/>
            <a:ext cx="8210006" cy="435133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Char char="■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90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 algn="ctr">
              <a:buNone/>
            </a:pPr>
            <a:r>
              <a:rPr lang="it-IT" sz="5400" dirty="0" smtClean="0">
                <a:solidFill>
                  <a:srgbClr val="00B0F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782411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Grazie e arrivederci</a:t>
            </a:r>
            <a:endParaRPr lang="en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1825625"/>
            <a:ext cx="8210006" cy="435133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Char char="■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90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 algn="ctr">
              <a:buNone/>
            </a:pPr>
            <a:r>
              <a:rPr lang="it-IT" sz="5400" dirty="0" smtClean="0">
                <a:solidFill>
                  <a:srgbClr val="00B0F0"/>
                </a:solidFill>
              </a:rPr>
              <a:t>Grazie e alla prossima</a:t>
            </a:r>
          </a:p>
          <a:p>
            <a:pPr marL="38100" indent="0" algn="ctr">
              <a:buNone/>
            </a:pPr>
            <a:r>
              <a:rPr lang="it-IT" sz="5400" dirty="0" smtClean="0">
                <a:solidFill>
                  <a:srgbClr val="00B0F0"/>
                </a:solidFill>
              </a:rPr>
              <a:t>Mandateci i feedback </a:t>
            </a:r>
            <a:r>
              <a:rPr lang="it-IT" sz="5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it-IT" sz="5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9620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0700" y="325850"/>
            <a:ext cx="7863299" cy="48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it-IT" dirty="0" smtClean="0"/>
              <a:t>Agenda</a:t>
            </a:r>
            <a:endParaRPr lang="en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1262743"/>
            <a:ext cx="7896497" cy="502484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Char char="■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90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dirty="0">
                <a:latin typeface="+mj-lt"/>
                <a:cs typeface="Segoe UI Light" panose="020B0502040204020203" pitchFamily="34" charset="0"/>
              </a:rPr>
              <a:t>Il nuovo </a:t>
            </a:r>
            <a:r>
              <a:rPr lang="it-IT" sz="2000" dirty="0" err="1">
                <a:latin typeface="+mj-lt"/>
                <a:cs typeface="Segoe UI Light" panose="020B0502040204020203" pitchFamily="34" charset="0"/>
              </a:rPr>
              <a:t>Diagnostic</a:t>
            </a:r>
            <a:r>
              <a:rPr lang="it-IT" sz="2000" dirty="0">
                <a:latin typeface="+mj-lt"/>
                <a:cs typeface="Segoe UI Light" panose="020B0502040204020203" pitchFamily="34" charset="0"/>
              </a:rPr>
              <a:t> Tools</a:t>
            </a:r>
          </a:p>
          <a:p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La nuova </a:t>
            </a:r>
            <a:r>
              <a:rPr lang="it-IT" sz="2000" dirty="0" err="1" smtClean="0">
                <a:latin typeface="+mj-lt"/>
                <a:cs typeface="Segoe UI Light" panose="020B0502040204020203" pitchFamily="34" charset="0"/>
              </a:rPr>
              <a:t>Timeline</a:t>
            </a:r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latin typeface="+mj-lt"/>
                <a:cs typeface="Segoe UI Light" panose="020B0502040204020203" pitchFamily="34" charset="0"/>
              </a:rPr>
              <a:t>Tool</a:t>
            </a:r>
            <a:endParaRPr lang="it-IT" sz="2000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it-IT" sz="2000" dirty="0" err="1" smtClean="0">
                <a:latin typeface="+mj-lt"/>
                <a:cs typeface="Segoe UI Light" panose="020B0502040204020203" pitchFamily="34" charset="0"/>
              </a:rPr>
              <a:t>PerfTips</a:t>
            </a:r>
            <a:endParaRPr lang="it-IT" sz="2000" dirty="0">
              <a:latin typeface="+mj-lt"/>
              <a:cs typeface="Segoe UI Light" panose="020B0502040204020203" pitchFamily="34" charset="0"/>
            </a:endParaRPr>
          </a:p>
          <a:p>
            <a:r>
              <a:rPr lang="it-IT" sz="2000" dirty="0">
                <a:latin typeface="+mj-lt"/>
                <a:cs typeface="Segoe UI Light" panose="020B0502040204020203" pitchFamily="34" charset="0"/>
              </a:rPr>
              <a:t>Le nuove funzionalità del </a:t>
            </a:r>
            <a:r>
              <a:rPr lang="it-IT" sz="2000" dirty="0" err="1">
                <a:latin typeface="+mj-lt"/>
                <a:cs typeface="Segoe UI Light" panose="020B0502040204020203" pitchFamily="34" charset="0"/>
              </a:rPr>
              <a:t>Breakpoint</a:t>
            </a:r>
            <a:r>
              <a:rPr lang="it-IT" sz="2000" dirty="0">
                <a:latin typeface="+mj-lt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it-IT" sz="2000" dirty="0" err="1">
                <a:solidFill>
                  <a:srgbClr val="92D050"/>
                </a:solidFill>
                <a:latin typeface="+mj-lt"/>
                <a:cs typeface="Segoe UI Light" panose="020B0502040204020203" pitchFamily="34" charset="0"/>
              </a:rPr>
              <a:t>BreakPoint</a:t>
            </a:r>
            <a:r>
              <a:rPr lang="it-IT" sz="2000" dirty="0">
                <a:solidFill>
                  <a:srgbClr val="92D050"/>
                </a:solidFill>
                <a:latin typeface="+mj-lt"/>
                <a:cs typeface="Segoe UI Light" panose="020B0502040204020203" pitchFamily="34" charset="0"/>
              </a:rPr>
              <a:t> condizionale</a:t>
            </a:r>
          </a:p>
          <a:p>
            <a:pPr lvl="1"/>
            <a:r>
              <a:rPr lang="it-IT" sz="2000" dirty="0">
                <a:solidFill>
                  <a:srgbClr val="92D050"/>
                </a:solidFill>
                <a:latin typeface="+mj-lt"/>
                <a:cs typeface="Segoe UI Light" panose="020B0502040204020203" pitchFamily="34" charset="0"/>
              </a:rPr>
              <a:t>Hit </a:t>
            </a:r>
            <a:r>
              <a:rPr lang="it-IT" sz="2000" dirty="0" err="1">
                <a:solidFill>
                  <a:srgbClr val="92D050"/>
                </a:solidFill>
                <a:latin typeface="+mj-lt"/>
                <a:cs typeface="Segoe UI Light" panose="020B0502040204020203" pitchFamily="34" charset="0"/>
              </a:rPr>
              <a:t>Counts</a:t>
            </a:r>
            <a:endParaRPr lang="it-IT" sz="2000" dirty="0">
              <a:solidFill>
                <a:srgbClr val="92D050"/>
              </a:solidFill>
              <a:latin typeface="+mj-lt"/>
              <a:cs typeface="Segoe UI Light" panose="020B0502040204020203" pitchFamily="34" charset="0"/>
            </a:endParaRPr>
          </a:p>
          <a:p>
            <a:pPr lvl="1"/>
            <a:r>
              <a:rPr lang="it-IT" sz="2000" dirty="0" err="1" smtClean="0">
                <a:solidFill>
                  <a:srgbClr val="92D050"/>
                </a:solidFill>
                <a:latin typeface="+mj-lt"/>
                <a:cs typeface="Segoe UI Light" panose="020B0502040204020203" pitchFamily="34" charset="0"/>
              </a:rPr>
              <a:t>Tracepoints</a:t>
            </a:r>
            <a:endParaRPr lang="it-IT" sz="2000" dirty="0">
              <a:solidFill>
                <a:srgbClr val="92D05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it-IT" sz="2000" dirty="0">
                <a:latin typeface="+mj-lt"/>
                <a:cs typeface="Segoe UI Light" panose="020B0502040204020203" pitchFamily="34" charset="0"/>
              </a:rPr>
              <a:t>Lambda </a:t>
            </a:r>
            <a:r>
              <a:rPr lang="it-IT" sz="2000" dirty="0" err="1">
                <a:latin typeface="+mj-lt"/>
                <a:cs typeface="Segoe UI Light" panose="020B0502040204020203" pitchFamily="34" charset="0"/>
              </a:rPr>
              <a:t>Expression</a:t>
            </a:r>
            <a:r>
              <a:rPr lang="it-IT" sz="20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Debugging</a:t>
            </a:r>
          </a:p>
          <a:p>
            <a:r>
              <a:rPr lang="en-US" sz="2000" dirty="0">
                <a:latin typeface="+mj-lt"/>
                <a:cs typeface="Segoe UI Light" panose="020B0502040204020203" pitchFamily="34" charset="0"/>
              </a:rPr>
              <a:t>UI debugging tools for XAML</a:t>
            </a:r>
            <a:endParaRPr lang="it-IT" sz="2000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Network </a:t>
            </a:r>
            <a:r>
              <a:rPr lang="it-IT" sz="2000" dirty="0" err="1" smtClean="0">
                <a:latin typeface="+mj-lt"/>
                <a:cs typeface="Segoe UI Light" panose="020B0502040204020203" pitchFamily="34" charset="0"/>
              </a:rPr>
              <a:t>Tool</a:t>
            </a:r>
            <a:endParaRPr lang="it-IT" sz="2000" dirty="0" smtClean="0">
              <a:latin typeface="+mj-lt"/>
              <a:cs typeface="Segoe UI Light" panose="020B0502040204020203" pitchFamily="34" charset="0"/>
            </a:endParaRPr>
          </a:p>
          <a:p>
            <a:endParaRPr lang="it-IT" sz="2000" dirty="0" smtClean="0">
              <a:latin typeface="+mj-lt"/>
              <a:cs typeface="Segoe UI Light" panose="020B0502040204020203" pitchFamily="34" charset="0"/>
            </a:endParaRPr>
          </a:p>
          <a:p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E vedremo le differenze con Visual Studio 2013 (ove possibile)</a:t>
            </a:r>
          </a:p>
          <a:p>
            <a:pPr marL="0" indent="0">
              <a:buNone/>
            </a:pPr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Useremo </a:t>
            </a:r>
            <a:r>
              <a:rPr lang="it-IT" sz="2000" dirty="0">
                <a:latin typeface="+mj-lt"/>
                <a:cs typeface="Segoe UI Light" panose="020B0502040204020203" pitchFamily="34" charset="0"/>
              </a:rPr>
              <a:t>in questa sessione la versione VS 2015 </a:t>
            </a:r>
            <a:r>
              <a:rPr lang="it-IT" sz="2000" dirty="0" smtClean="0">
                <a:latin typeface="+mj-lt"/>
                <a:cs typeface="Segoe UI Light" panose="020B0502040204020203" pitchFamily="34" charset="0"/>
              </a:rPr>
              <a:t>RC </a:t>
            </a:r>
            <a:r>
              <a:rPr lang="it-IT" sz="2000" dirty="0">
                <a:latin typeface="+mj-lt"/>
                <a:cs typeface="Segoe UI Light" panose="020B0502040204020203" pitchFamily="34" charset="0"/>
              </a:rPr>
              <a:t>(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Build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22823)</a:t>
            </a:r>
            <a:endParaRPr lang="it-I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8100" indent="0">
              <a:buNone/>
            </a:pP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25" y="6302732"/>
            <a:ext cx="2381250" cy="438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702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839200" cy="5437600"/>
          </a:xfrm>
        </p:spPr>
        <p:txBody>
          <a:bodyPr/>
          <a:lstStyle/>
          <a:p>
            <a:r>
              <a:rPr lang="it-IT" sz="2000" dirty="0"/>
              <a:t>Nuovo strumento. Serve per:</a:t>
            </a:r>
          </a:p>
          <a:p>
            <a:pPr marL="0" indent="0">
              <a:buNone/>
            </a:pPr>
            <a:r>
              <a:rPr lang="it-IT" sz="2000" dirty="0"/>
              <a:t>	- vedere le risorse che l’applicazione consuma</a:t>
            </a:r>
          </a:p>
          <a:p>
            <a:pPr marL="0" indent="0">
              <a:buNone/>
            </a:pPr>
            <a:r>
              <a:rPr lang="it-IT" sz="2000" dirty="0"/>
              <a:t>	- le performance dell’applicazione</a:t>
            </a:r>
          </a:p>
          <a:p>
            <a:r>
              <a:rPr lang="it-IT" sz="2000" dirty="0" smtClean="0"/>
              <a:t>Comprende </a:t>
            </a:r>
            <a:r>
              <a:rPr lang="it-IT" sz="2000" dirty="0"/>
              <a:t>un insieme di strumenti:</a:t>
            </a:r>
          </a:p>
          <a:p>
            <a:pPr marL="0" indent="0">
              <a:buNone/>
            </a:pPr>
            <a:r>
              <a:rPr lang="it-IT" sz="2000" dirty="0"/>
              <a:t>	- Uso della memoria</a:t>
            </a:r>
          </a:p>
          <a:p>
            <a:pPr marL="0" indent="0">
              <a:buNone/>
            </a:pPr>
            <a:r>
              <a:rPr lang="it-IT" sz="2000" dirty="0"/>
              <a:t>	- Uso della CPU</a:t>
            </a:r>
          </a:p>
          <a:p>
            <a:pPr marL="0" indent="0">
              <a:buNone/>
            </a:pPr>
            <a:r>
              <a:rPr lang="it-IT" sz="2000" dirty="0"/>
              <a:t>	- Debugger </a:t>
            </a:r>
            <a:r>
              <a:rPr lang="it-IT" sz="2000" dirty="0" err="1" smtClean="0"/>
              <a:t>Events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Diagnostic</a:t>
            </a:r>
            <a:r>
              <a:rPr lang="it-IT" dirty="0"/>
              <a:t> Tools</a:t>
            </a:r>
          </a:p>
        </p:txBody>
      </p:sp>
    </p:spTree>
    <p:extLst>
      <p:ext uri="{BB962C8B-B14F-4D97-AF65-F5344CB8AC3E}">
        <p14:creationId xmlns="" xmlns:p14="http://schemas.microsoft.com/office/powerpoint/2010/main" val="22406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Diagnostic</a:t>
            </a:r>
            <a:r>
              <a:rPr lang="it-IT" dirty="0"/>
              <a:t> Tools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0307" y="1608801"/>
            <a:ext cx="8868440" cy="5056403"/>
          </a:xfrm>
          <a:prstGeom prst="rect">
            <a:avLst/>
          </a:prstGeom>
        </p:spPr>
        <p:txBody>
          <a:bodyPr/>
          <a:lstStyle/>
          <a:p>
            <a:r>
              <a:rPr lang="it-IT" sz="2000" dirty="0"/>
              <a:t>Grafico in tempo reale delle performance </a:t>
            </a:r>
            <a:r>
              <a:rPr lang="it-IT" sz="2000" dirty="0" smtClean="0"/>
              <a:t>dell’applicazione</a:t>
            </a:r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Parte automaticamente </a:t>
            </a:r>
          </a:p>
          <a:p>
            <a:pPr marL="3810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o </a:t>
            </a:r>
            <a:r>
              <a:rPr lang="it-IT" sz="2000" dirty="0" smtClean="0"/>
              <a:t>richiamabile dal Menù </a:t>
            </a:r>
            <a:r>
              <a:rPr lang="it-IT" sz="2000" dirty="0" err="1" smtClean="0"/>
              <a:t>Debug</a:t>
            </a:r>
            <a:endParaRPr lang="it-IT" sz="2000" dirty="0" smtClean="0"/>
          </a:p>
          <a:p>
            <a:r>
              <a:rPr lang="it-IT" sz="2000" dirty="0" smtClean="0"/>
              <a:t>Per diverse tecnologie</a:t>
            </a:r>
            <a:endParaRPr lang="it-IT" sz="2000" dirty="0"/>
          </a:p>
          <a:p>
            <a:r>
              <a:rPr lang="it-IT" sz="2000" dirty="0" smtClean="0"/>
              <a:t>Possiamo </a:t>
            </a:r>
            <a:r>
              <a:rPr lang="it-IT" sz="2000" dirty="0"/>
              <a:t>testare l’uso </a:t>
            </a: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    della </a:t>
            </a:r>
            <a:r>
              <a:rPr lang="it-IT" sz="2000" dirty="0"/>
              <a:t>memoria </a:t>
            </a:r>
            <a:r>
              <a:rPr lang="it-IT" sz="2000" dirty="0" smtClean="0"/>
              <a:t>e/o </a:t>
            </a:r>
            <a:r>
              <a:rPr lang="it-IT" sz="2000" dirty="0"/>
              <a:t>della CPU</a:t>
            </a:r>
          </a:p>
          <a:p>
            <a:r>
              <a:rPr lang="it-IT" sz="2000" dirty="0" err="1" smtClean="0"/>
              <a:t>Tool</a:t>
            </a:r>
            <a:r>
              <a:rPr lang="it-IT" sz="2000" dirty="0" smtClean="0"/>
              <a:t> memoria e CPU già incluse in VS 2013 ma non si possono vedere assieme</a:t>
            </a:r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19" y="3567873"/>
            <a:ext cx="4186094" cy="21824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48" y="2004074"/>
            <a:ext cx="2809875" cy="18383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722" y="2221100"/>
            <a:ext cx="5162815" cy="1162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26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Diagnostic</a:t>
            </a:r>
            <a:r>
              <a:rPr lang="it-IT" dirty="0" smtClean="0"/>
              <a:t> Tools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86439" y="1388125"/>
            <a:ext cx="84499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Progetti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supportati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Managed </a:t>
            </a:r>
            <a:r>
              <a:rPr lang="en-US" sz="2000" dirty="0"/>
              <a:t>WPF, </a:t>
            </a:r>
            <a:r>
              <a:rPr lang="en-US" sz="2000" dirty="0" err="1"/>
              <a:t>WinForms</a:t>
            </a:r>
            <a:r>
              <a:rPr lang="en-US" sz="2000" dirty="0"/>
              <a:t>, Console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Native Win32, Console, and MFC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ASP.NET projects running on a local IIS and IIS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Managed or Native Windows Store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Debugging sessions started using Debug –&gt; Attach to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Debugging apps running on remote desktop </a:t>
            </a:r>
            <a:r>
              <a:rPr lang="en-US" sz="2000" dirty="0" smtClean="0"/>
              <a:t>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Diagnostic Tools window currently does not support: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Store projects that are using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Store projects that are running on a Windows 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Debugging when Managed or Native Compatibility Mode is checked in Tools –&gt; Options –&gt; Debugging</a:t>
            </a:r>
          </a:p>
        </p:txBody>
      </p:sp>
    </p:spTree>
    <p:extLst>
      <p:ext uri="{BB962C8B-B14F-4D97-AF65-F5344CB8AC3E}">
        <p14:creationId xmlns="" xmlns:p14="http://schemas.microsoft.com/office/powerpoint/2010/main" val="39865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Diagnostic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93215" y="1762698"/>
            <a:ext cx="7138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 smtClean="0">
                <a:solidFill>
                  <a:srgbClr val="0070C0"/>
                </a:solidFill>
              </a:rPr>
              <a:t>Demo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030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304799" y="1420400"/>
            <a:ext cx="8592457" cy="5147400"/>
          </a:xfrm>
        </p:spPr>
        <p:txBody>
          <a:bodyPr/>
          <a:lstStyle/>
          <a:p>
            <a:r>
              <a:rPr lang="it-IT" dirty="0" smtClean="0"/>
              <a:t>Nuovo </a:t>
            </a:r>
            <a:r>
              <a:rPr lang="it-IT" dirty="0" err="1"/>
              <a:t>Tool</a:t>
            </a:r>
            <a:r>
              <a:rPr lang="it-IT" dirty="0"/>
              <a:t> aggiunto fra i diversi esistenti Tools di </a:t>
            </a:r>
            <a:r>
              <a:rPr lang="it-IT" dirty="0" smtClean="0"/>
              <a:t>Analisi</a:t>
            </a:r>
          </a:p>
          <a:p>
            <a:r>
              <a:rPr lang="it-IT" dirty="0" smtClean="0"/>
              <a:t>Supportato per ora in applicazioni </a:t>
            </a:r>
            <a:r>
              <a:rPr lang="it-IT" dirty="0" err="1" smtClean="0"/>
              <a:t>WPF</a:t>
            </a:r>
            <a:r>
              <a:rPr lang="it-IT" dirty="0" smtClean="0"/>
              <a:t> e Universal </a:t>
            </a:r>
            <a:r>
              <a:rPr lang="it-IT" dirty="0" err="1" smtClean="0"/>
              <a:t>App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Timeline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7" y="3417239"/>
            <a:ext cx="8592457" cy="2104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0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DarkBlu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776</Words>
  <Application>Microsoft Office PowerPoint</Application>
  <PresentationFormat>Presentazione su schermo (4:3)</PresentationFormat>
  <Paragraphs>215</Paragraphs>
  <Slides>39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MyDarkBlue</vt:lpstr>
      <vt:lpstr> Strumenti per il debug in  Visual Studio 2015 RC</vt:lpstr>
      <vt:lpstr>Breve presentazione su di noi</vt:lpstr>
      <vt:lpstr>Problematiche</vt:lpstr>
      <vt:lpstr>Agenda</vt:lpstr>
      <vt:lpstr>Diagnostic Tools</vt:lpstr>
      <vt:lpstr>Diagnostic Tools</vt:lpstr>
      <vt:lpstr>Diagnostic Tools</vt:lpstr>
      <vt:lpstr>Diagnostic Tool</vt:lpstr>
      <vt:lpstr>Timeline Tool</vt:lpstr>
      <vt:lpstr>Timeline Tool</vt:lpstr>
      <vt:lpstr>Timeline Tool</vt:lpstr>
      <vt:lpstr>Debugger Events</vt:lpstr>
      <vt:lpstr>Debugger Events</vt:lpstr>
      <vt:lpstr>PerfTips</vt:lpstr>
      <vt:lpstr>PerfTips</vt:lpstr>
      <vt:lpstr>Breakpoint Configuration</vt:lpstr>
      <vt:lpstr>Conditional Breakpoints</vt:lpstr>
      <vt:lpstr>Conditional Breakpoints</vt:lpstr>
      <vt:lpstr>Conditional Breakpoints</vt:lpstr>
      <vt:lpstr>Hit Counts</vt:lpstr>
      <vt:lpstr>Hit Counts</vt:lpstr>
      <vt:lpstr>Hit Counts</vt:lpstr>
      <vt:lpstr>Tracepoints</vt:lpstr>
      <vt:lpstr>Tracepoints</vt:lpstr>
      <vt:lpstr>Debug delle Lambda Expressions</vt:lpstr>
      <vt:lpstr>Debug delle Lambda Expressions</vt:lpstr>
      <vt:lpstr>Debug delle Lambda Expressions</vt:lpstr>
      <vt:lpstr>Debug delle Lambda Expressions</vt:lpstr>
      <vt:lpstr>UI debugging tools for XAML</vt:lpstr>
      <vt:lpstr>UI debugging tools for XAML</vt:lpstr>
      <vt:lpstr>UI debugging tools for XAML</vt:lpstr>
      <vt:lpstr>Network Tool</vt:lpstr>
      <vt:lpstr>Network Tool</vt:lpstr>
      <vt:lpstr>Diapositiva 34</vt:lpstr>
      <vt:lpstr>Network Tool</vt:lpstr>
      <vt:lpstr>Risorse utili</vt:lpstr>
      <vt:lpstr>Link della //build 2015 e Channel 9</vt:lpstr>
      <vt:lpstr>Questions &amp; Answers</vt:lpstr>
      <vt:lpstr>Grazie e arrivederci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App Studio</dc:title>
  <dc:creator>Piero Sbressa</dc:creator>
  <cp:lastModifiedBy>CARMELO LA MONICA</cp:lastModifiedBy>
  <cp:revision>180</cp:revision>
  <dcterms:modified xsi:type="dcterms:W3CDTF">2015-07-11T13:30:45Z</dcterms:modified>
</cp:coreProperties>
</file>