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68" r:id="rId3"/>
    <p:sldId id="269" r:id="rId4"/>
    <p:sldId id="276" r:id="rId5"/>
    <p:sldId id="271" r:id="rId6"/>
    <p:sldId id="260" r:id="rId7"/>
    <p:sldId id="278" r:id="rId8"/>
    <p:sldId id="279" r:id="rId9"/>
    <p:sldId id="280" r:id="rId10"/>
    <p:sldId id="275"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howGuides="1">
      <p:cViewPr varScale="1">
        <p:scale>
          <a:sx n="79" d="100"/>
          <a:sy n="79" d="100"/>
        </p:scale>
        <p:origin x="110" y="57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758CBA3A-9936-4C67-965C-A8DD3074879B}">
      <dgm:prSet phldrT="[Text]"/>
      <dgm:spPr/>
      <dgm:t>
        <a:bodyPr/>
        <a:lstStyle/>
        <a:p>
          <a:r>
            <a:rPr lang="en-US"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E90264E4-81CE-47E1-80E3-2624D8E5DFEE}">
      <dgm:prSet phldrT="[Text]"/>
      <dgm:spPr/>
      <dgm:t>
        <a:bodyPr/>
        <a:lstStyle/>
        <a:p>
          <a:r>
            <a:rPr lang="en-US" dirty="0"/>
            <a:t>Obtain CFS Data</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a:lstStyle/>
        <a:p>
          <a:endParaRPr lang="en-US"/>
        </a:p>
      </dgm:t>
    </dgm:pt>
    <dgm:pt modelId="{F41EE2E3-AB57-4E33-8FAD-2DCFFB467FDC}" type="sibTrans" cxnId="{F3B89C52-602F-49F7-B10E-F3B64BCDF706}">
      <dgm:prSet/>
      <dgm:spPr/>
      <dgm:t>
        <a:bodyPr/>
        <a:lstStyle/>
        <a:p>
          <a:endParaRPr lang="en-US"/>
        </a:p>
      </dgm:t>
    </dgm:pt>
    <dgm:pt modelId="{B8D53E29-122A-46E1-B481-B57598D97444}">
      <dgm:prSet phldrT="[Text]"/>
      <dgm:spPr/>
      <dgm:t>
        <a:bodyPr/>
        <a:lstStyle/>
        <a:p>
          <a:r>
            <a:rPr lang="en-US" dirty="0"/>
            <a:t>Exhaust dataset value alone by performing statistical analysis</a:t>
          </a:r>
        </a:p>
      </dgm:t>
    </dgm:pt>
    <dgm:pt modelId="{EF8E1F9D-EFFE-4283-A7B6-A44D3292ACA4}" type="parTrans" cxnId="{C5FFCAE6-64D2-4A77-B85B-A376B2EE8E4F}">
      <dgm:prSet/>
      <dgm:spPr/>
      <dgm:t>
        <a:bodyPr/>
        <a:lstStyle/>
        <a:p>
          <a:endParaRPr lang="en-US"/>
        </a:p>
      </dgm:t>
    </dgm:pt>
    <dgm:pt modelId="{99B04B81-08CA-46AC-951C-217069AEF451}" type="sibTrans" cxnId="{C5FFCAE6-64D2-4A77-B85B-A376B2EE8E4F}">
      <dgm:prSet/>
      <dgm:spPr/>
      <dgm:t>
        <a:bodyPr/>
        <a:lstStyle/>
        <a:p>
          <a:endParaRPr lang="en-US"/>
        </a:p>
      </dgm:t>
    </dgm:pt>
    <dgm:pt modelId="{15031D9C-993C-4715-A26F-56D8831933EB}">
      <dgm:prSet phldrT="[Text]"/>
      <dgm:spPr/>
      <dgm:t>
        <a:bodyPr/>
        <a:lstStyle/>
        <a:p>
          <a:r>
            <a:rPr lang="en-US"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a:lstStyle/>
        <a:p>
          <a:endParaRPr lang="en-US"/>
        </a:p>
      </dgm:t>
    </dgm:pt>
    <dgm:pt modelId="{FB1D36D5-798A-40AA-91C3-3F3E5AF1A86F}" type="sibTrans" cxnId="{C8C2ADA0-316E-46E3-A4D5-49BD4A9A4B0B}">
      <dgm:prSet/>
      <dgm:spPr/>
      <dgm:t>
        <a:bodyPr/>
        <a:lstStyle/>
        <a:p>
          <a:endParaRPr lang="en-US"/>
        </a:p>
      </dgm:t>
    </dgm:pt>
    <dgm:pt modelId="{07B93839-AE15-473C-B47B-27FA5DBEE4E9}">
      <dgm:prSet phldrT="[Text]"/>
      <dgm:spPr/>
      <dgm:t>
        <a:bodyPr/>
        <a:lstStyle/>
        <a:p>
          <a:r>
            <a:rPr lang="en-US" dirty="0"/>
            <a:t>Obtain ACS Data</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a:p>
      </dgm:t>
    </dgm:pt>
    <dgm:pt modelId="{0468DBFC-CB2D-4B3A-AAE7-09352D12344E}" type="sibTrans" cxnId="{4D38D698-DC6D-4926-9520-43A255B536D4}">
      <dgm:prSet/>
      <dgm:spPr/>
      <dgm:t>
        <a:bodyPr/>
        <a:lstStyle/>
        <a:p>
          <a:endParaRPr lang="en-US"/>
        </a:p>
      </dgm:t>
    </dgm:pt>
    <dgm:pt modelId="{2936D842-720E-4365-AD39-F6EAEC441633}">
      <dgm:prSet phldrT="[Text]"/>
      <dgm:spPr/>
      <dgm:t>
        <a:bodyPr/>
        <a:lstStyle/>
        <a:p>
          <a:r>
            <a:rPr lang="en-US" dirty="0"/>
            <a:t>C</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a:lstStyle/>
        <a:p>
          <a:endParaRPr lang="en-US"/>
        </a:p>
      </dgm:t>
    </dgm:pt>
    <dgm:pt modelId="{96C19FF6-672B-4588-9D93-2A932D4ACF8D}" type="sibTrans" cxnId="{3A8ECB28-E23B-45B6-8C84-8AF5114507DE}">
      <dgm:prSet/>
      <dgm:spPr/>
      <dgm:t>
        <a:bodyPr/>
        <a:lstStyle/>
        <a:p>
          <a:endParaRPr lang="en-US"/>
        </a:p>
      </dgm:t>
    </dgm:pt>
    <dgm:pt modelId="{A05E8D05-15E6-4BEC-B725-D745A48258D3}">
      <dgm:prSet phldrT="[Text]"/>
      <dgm:spPr/>
      <dgm:t>
        <a:bodyPr/>
        <a:lstStyle/>
        <a:p>
          <a:r>
            <a:rPr lang="en-US" dirty="0"/>
            <a:t>Join Datasets somehow or correlate variables from both</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a:lstStyle/>
        <a:p>
          <a:endParaRPr lang="en-US"/>
        </a:p>
      </dgm:t>
    </dgm:pt>
    <dgm:pt modelId="{EA09E308-F440-47C6-8C86-B63BABC170D9}" type="sibTrans" cxnId="{EFE22C42-C667-4B7A-8208-6758BAEC1445}">
      <dgm:prSet/>
      <dgm:spPr/>
      <dgm:t>
        <a:bodyPr/>
        <a:lstStyle/>
        <a:p>
          <a:endParaRPr lang="en-US"/>
        </a:p>
      </dgm:t>
    </dgm:pt>
    <dgm:pt modelId="{501543CC-DA58-457B-906B-32038F856438}">
      <dgm:prSet phldrT="[Text]"/>
      <dgm:spPr/>
      <dgm:t>
        <a:bodyPr/>
        <a:lstStyle/>
        <a:p>
          <a:r>
            <a:rPr lang="en-US" dirty="0"/>
            <a:t>Exhaust joined dataset value by performing statistical analysis on both</a:t>
          </a:r>
        </a:p>
      </dgm:t>
    </dgm:pt>
    <dgm:pt modelId="{5E67377B-1C69-4BC4-AA80-867A0F76CC63}" type="parTrans" cxnId="{828862EB-D32C-4FA8-A0B8-53A1BB9A1CA8}">
      <dgm:prSet/>
      <dgm:spPr/>
      <dgm:t>
        <a:bodyPr/>
        <a:lstStyle/>
        <a:p>
          <a:endParaRPr lang="en-US"/>
        </a:p>
      </dgm:t>
    </dgm:pt>
    <dgm:pt modelId="{C9786BDC-DE69-4580-9357-6DFCD292EB5B}" type="sibTrans" cxnId="{828862EB-D32C-4FA8-A0B8-53A1BB9A1CA8}">
      <dgm:prSet/>
      <dgm:spPr/>
      <dgm:t>
        <a:bodyPr/>
        <a:lstStyle/>
        <a:p>
          <a:endParaRPr lang="en-US"/>
        </a:p>
      </dgm:t>
    </dgm:pt>
    <dgm:pt modelId="{B03EBDDD-9FE1-4558-97E6-CB3FD945D435}">
      <dgm:prSet phldrT="[Text]"/>
      <dgm:spPr/>
      <dgm:t>
        <a:bodyPr/>
        <a:lstStyle/>
        <a:p>
          <a:r>
            <a:rPr lang="en-US" dirty="0"/>
            <a:t>Exhaust dataset value alone by performing statistical analysis</a:t>
          </a:r>
        </a:p>
      </dgm:t>
    </dgm:pt>
    <dgm:pt modelId="{4C53EB80-B206-4652-AEA7-75775326CE87}" type="parTrans" cxnId="{54F78054-5110-4EFA-9991-666C2533BFDB}">
      <dgm:prSet/>
      <dgm:spPr/>
      <dgm:t>
        <a:bodyPr/>
        <a:lstStyle/>
        <a:p>
          <a:endParaRPr lang="en-US"/>
        </a:p>
      </dgm:t>
    </dgm:pt>
    <dgm:pt modelId="{85D527E2-7374-4160-A4A9-BB4071FA5DD9}" type="sibTrans" cxnId="{54F78054-5110-4EFA-9991-666C2533BFDB}">
      <dgm:prSet/>
      <dgm:spPr/>
      <dgm:t>
        <a:bodyPr/>
        <a:lstStyle/>
        <a:p>
          <a:endParaRPr lang="en-US"/>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pt>
    <dgm:pt modelId="{C96267EA-EF01-411B-8D37-95F44BBB68D3}" type="pres">
      <dgm:prSet presAssocID="{15031D9C-993C-4715-A26F-56D8831933EB}" presName="descendantText" presStyleLbl="alignAcc1" presStyleIdx="1" presStyleCnt="3">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2AAAB321-6446-48E6-A15F-5701A9441C34}" type="presOf" srcId="{501543CC-DA58-457B-906B-32038F856438}" destId="{68EF0610-07B4-40C7-AD99-F2285099C2E4}" srcOrd="0" destOrd="1"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B3B75767-F5F8-4491-90D5-5742EB2BC878}" type="presOf" srcId="{E90264E4-81CE-47E1-80E3-2624D8E5DFEE}" destId="{0E09DE89-66C0-478D-8170-8F0BC920F1EB}" srcOrd="0" destOrd="0" presId="urn:microsoft.com/office/officeart/2005/8/layout/chevron2"/>
    <dgm:cxn modelId="{B5964549-9511-43F4-8E05-118793DFEAA1}" type="presOf" srcId="{B03EBDDD-9FE1-4558-97E6-CB3FD945D435}" destId="{C96267EA-EF01-411B-8D37-95F44BBB68D3}" srcOrd="0" destOrd="1" presId="urn:microsoft.com/office/officeart/2005/8/layout/chevron2"/>
    <dgm:cxn modelId="{CCB2FC69-48E6-4186-BB69-434FE6081740}" type="presOf" srcId="{B8D53E29-122A-46E1-B481-B57598D97444}"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54F78054-5110-4EFA-9991-666C2533BFDB}" srcId="{15031D9C-993C-4715-A26F-56D8831933EB}" destId="{B03EBDDD-9FE1-4558-97E6-CB3FD945D435}" srcOrd="1" destOrd="0" parTransId="{4C53EB80-B206-4652-AEA7-75775326CE87}" sibTransId="{85D527E2-7374-4160-A4A9-BB4071FA5DD9}"/>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C5FFCAE6-64D2-4A77-B85B-A376B2EE8E4F}" srcId="{758CBA3A-9936-4C67-965C-A8DD3074879B}" destId="{B8D53E29-122A-46E1-B481-B57598D97444}" srcOrd="1" destOrd="0" parTransId="{EF8E1F9D-EFFE-4283-A7B6-A44D3292ACA4}" sibTransId="{99B04B81-08CA-46AC-951C-217069AEF451}"/>
    <dgm:cxn modelId="{828862EB-D32C-4FA8-A0B8-53A1BB9A1CA8}" srcId="{2936D842-720E-4365-AD39-F6EAEC441633}" destId="{501543CC-DA58-457B-906B-32038F856438}" srcOrd="1" destOrd="0" parTransId="{5E67377B-1C69-4BC4-AA80-867A0F76CC63}" sibTransId="{C9786BDC-DE69-4580-9357-6DFCD292EB5B}"/>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A</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Obtain CFS Data</a:t>
          </a:r>
        </a:p>
        <a:p>
          <a:pPr marL="114300" lvl="1" indent="-114300" algn="l" defTabSz="666750">
            <a:lnSpc>
              <a:spcPct val="90000"/>
            </a:lnSpc>
            <a:spcBef>
              <a:spcPct val="0"/>
            </a:spcBef>
            <a:spcAft>
              <a:spcPct val="15000"/>
            </a:spcAft>
            <a:buChar char="•"/>
          </a:pPr>
          <a:r>
            <a:rPr lang="en-US" sz="1500" kern="1200" dirty="0"/>
            <a:t>Exhaust dataset value alone by performing statistical analysis</a:t>
          </a:r>
        </a:p>
      </dsp:txBody>
      <dsp:txXfrm rot="-5400000">
        <a:off x="1156394" y="53986"/>
        <a:ext cx="3606075" cy="968958"/>
      </dsp:txXfrm>
    </dsp:sp>
    <dsp:sp modelId="{29EA1718-F619-46D8-B505-CF1DDA71B8BF}">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B</a:t>
          </a:r>
        </a:p>
      </dsp:txBody>
      <dsp:txXfrm rot="-5400000">
        <a:off x="1" y="2038200"/>
        <a:ext cx="1156394" cy="495598"/>
      </dsp:txXfrm>
    </dsp:sp>
    <dsp:sp modelId="{C96267EA-EF01-411B-8D37-95F44BBB68D3}">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Obtain ACS Data</a:t>
          </a:r>
        </a:p>
        <a:p>
          <a:pPr marL="114300" lvl="1" indent="-114300" algn="l" defTabSz="666750">
            <a:lnSpc>
              <a:spcPct val="90000"/>
            </a:lnSpc>
            <a:spcBef>
              <a:spcPct val="0"/>
            </a:spcBef>
            <a:spcAft>
              <a:spcPct val="15000"/>
            </a:spcAft>
            <a:buChar char="•"/>
          </a:pPr>
          <a:r>
            <a:rPr lang="en-US" sz="1500" kern="1200" dirty="0"/>
            <a:t>Exhaust dataset value alone by performing statistical analysis</a:t>
          </a:r>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Join Datasets somehow or correlate variables from both</a:t>
          </a:r>
        </a:p>
        <a:p>
          <a:pPr marL="114300" lvl="1" indent="-114300" algn="l" defTabSz="666750">
            <a:lnSpc>
              <a:spcPct val="90000"/>
            </a:lnSpc>
            <a:spcBef>
              <a:spcPct val="0"/>
            </a:spcBef>
            <a:spcAft>
              <a:spcPct val="15000"/>
            </a:spcAft>
            <a:buChar char="•"/>
          </a:pPr>
          <a:r>
            <a:rPr lang="en-US" sz="1500" kern="1200" dirty="0"/>
            <a:t>Exhaust joined dataset value by performing statistical analysis on both</a:t>
          </a:r>
        </a:p>
      </dsp:txBody>
      <dsp:txXfrm rot="-5400000">
        <a:off x="1156394" y="2970857"/>
        <a:ext cx="3606075"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12/1/2024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12/1/2024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12/1/2024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12/1/2024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12/1/2024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12/1/2024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12/1/2024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12/1/2024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12/1/2024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12/1/2024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12/1/2024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12/1/2024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12/1/2024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toritotony/ASAdatachallenge24"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412" y="609600"/>
            <a:ext cx="8778088" cy="4051727"/>
          </a:xfrm>
        </p:spPr>
        <p:txBody>
          <a:bodyPr/>
          <a:lstStyle/>
          <a:p>
            <a:r>
              <a:rPr lang="en-US" b="1" dirty="0"/>
              <a:t>ASA Challenge Submission:  </a:t>
            </a:r>
            <a:br>
              <a:rPr lang="en-US" dirty="0"/>
            </a:br>
            <a:br>
              <a:rPr lang="en-US" dirty="0"/>
            </a:br>
            <a:r>
              <a:rPr lang="en-US" sz="4400" dirty="0"/>
              <a:t>Drawing Insights with 2022 LAPD Call for Service Data paired with ACS Data, focused on LA County in the year 2022</a:t>
            </a:r>
          </a:p>
        </p:txBody>
      </p:sp>
      <p:sp>
        <p:nvSpPr>
          <p:cNvPr id="3" name="Subtitle 2"/>
          <p:cNvSpPr>
            <a:spLocks noGrp="1"/>
          </p:cNvSpPr>
          <p:nvPr>
            <p:ph type="subTitle" idx="1"/>
          </p:nvPr>
        </p:nvSpPr>
        <p:spPr>
          <a:xfrm>
            <a:off x="1903412" y="5712098"/>
            <a:ext cx="8041699" cy="1116085"/>
          </a:xfrm>
        </p:spPr>
        <p:txBody>
          <a:bodyPr>
            <a:normAutofit/>
          </a:bodyPr>
          <a:lstStyle/>
          <a:p>
            <a:r>
              <a:rPr lang="en-US" sz="2400" dirty="0"/>
              <a:t>Authors: Anthony Wolfe and David Rodriguez</a:t>
            </a:r>
          </a:p>
          <a:p>
            <a:endParaRPr lang="en-US" sz="2400" dirty="0"/>
          </a:p>
          <a:p>
            <a:r>
              <a:rPr lang="en-US" sz="2400" dirty="0"/>
              <a:t>Advisor: Bethany Johnson </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C549-9B4F-A5B4-8407-C0FF86501A9D}"/>
              </a:ext>
            </a:extLst>
          </p:cNvPr>
          <p:cNvSpPr>
            <a:spLocks noGrp="1"/>
          </p:cNvSpPr>
          <p:nvPr>
            <p:ph type="title"/>
          </p:nvPr>
        </p:nvSpPr>
        <p:spPr/>
        <p:txBody>
          <a:bodyPr/>
          <a:lstStyle/>
          <a:p>
            <a:r>
              <a:rPr lang="en-US" dirty="0"/>
              <a:t>Challenges, Conclusion, &amp; Next Steps</a:t>
            </a:r>
          </a:p>
        </p:txBody>
      </p:sp>
      <p:sp>
        <p:nvSpPr>
          <p:cNvPr id="3" name="Content Placeholder 6">
            <a:extLst>
              <a:ext uri="{FF2B5EF4-FFF2-40B4-BE49-F238E27FC236}">
                <a16:creationId xmlns:a16="http://schemas.microsoft.com/office/drawing/2014/main" id="{BE726DA4-58A2-A88B-D10E-1F35C7EE273C}"/>
              </a:ext>
            </a:extLst>
          </p:cNvPr>
          <p:cNvSpPr txBox="1">
            <a:spLocks/>
          </p:cNvSpPr>
          <p:nvPr/>
        </p:nvSpPr>
        <p:spPr>
          <a:xfrm>
            <a:off x="1593436" y="1600200"/>
            <a:ext cx="10139776" cy="4572000"/>
          </a:xfrm>
          <a:prstGeom prst="rect">
            <a:avLst/>
          </a:prstGeom>
        </p:spPr>
        <p:txBody>
          <a:bodyPr>
            <a:normAutofit fontScale="70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dirty="0"/>
              <a:t>Conclusion:</a:t>
            </a:r>
          </a:p>
          <a:p>
            <a:pPr lvl="1"/>
            <a:r>
              <a:rPr lang="en-US" dirty="0"/>
              <a:t>Although we didn’t start ahead of time to collect extra data sources to support our effort towards optimizing emergency response resource allocation, I believe a lot of interesting insights can be extracted from this singular calls for service data set. With a time series, some of the previous analytics could be reinforced or further shown.</a:t>
            </a:r>
          </a:p>
          <a:p>
            <a:r>
              <a:rPr lang="en-US" dirty="0"/>
              <a:t>Next Steps:</a:t>
            </a:r>
          </a:p>
          <a:p>
            <a:pPr lvl="1"/>
            <a:r>
              <a:rPr lang="en-US" dirty="0"/>
              <a:t>I think the appropriate next steps would be to collect more data, crime statistics and resource allocation for emergency services in LA that could help us reduce the level of policing required in certain areas</a:t>
            </a:r>
          </a:p>
          <a:p>
            <a:pPr lvl="1"/>
            <a:r>
              <a:rPr lang="en-US" dirty="0"/>
              <a:t>Also, I should collect data across the span of some years to conduct some analysis on them alone to see if any patterns or trends emerge</a:t>
            </a:r>
          </a:p>
          <a:p>
            <a:pPr lvl="1"/>
            <a:r>
              <a:rPr lang="en-US" dirty="0"/>
              <a:t>We should potentially think about performing bootstraps and hypothesis tests using a subset of the data, which could help us represent the general population of reports and therefore avoid any significance US, compare high volume of data records. We could also split it such that some data is used to sample and other data will be used to test for future models</a:t>
            </a:r>
          </a:p>
          <a:p>
            <a:pPr lvl="1"/>
            <a:r>
              <a:rPr lang="en-US" dirty="0"/>
              <a:t>Drill into other cities and counties that aren’t LA, try to find emerging trends and draw insights from the US, compare regions and such</a:t>
            </a:r>
          </a:p>
          <a:p>
            <a:r>
              <a:rPr lang="en-US" dirty="0"/>
              <a:t>Technical Details found in the </a:t>
            </a:r>
            <a:r>
              <a:rPr lang="en-US" dirty="0">
                <a:hlinkClick r:id="rId2"/>
              </a:rPr>
              <a:t>repository</a:t>
            </a:r>
            <a:endParaRPr lang="en-US" dirty="0"/>
          </a:p>
          <a:p>
            <a:pPr lvl="1"/>
            <a:r>
              <a:rPr lang="en-US" dirty="0"/>
              <a:t>Download folder from there or view other png’s produced while analyzing</a:t>
            </a:r>
          </a:p>
        </p:txBody>
      </p:sp>
    </p:spTree>
    <p:extLst>
      <p:ext uri="{BB962C8B-B14F-4D97-AF65-F5344CB8AC3E}">
        <p14:creationId xmlns:p14="http://schemas.microsoft.com/office/powerpoint/2010/main" val="259268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0E912703-EE34-D093-9F6B-741203FC1B60}"/>
              </a:ext>
            </a:extLst>
          </p:cNvPr>
          <p:cNvSpPr>
            <a:spLocks noGrp="1"/>
          </p:cNvSpPr>
          <p:nvPr>
            <p:ph idx="1"/>
          </p:nvPr>
        </p:nvSpPr>
        <p:spPr/>
        <p:txBody>
          <a:bodyPr>
            <a:normAutofit fontScale="92500" lnSpcReduction="20000"/>
          </a:bodyPr>
          <a:lstStyle/>
          <a:p>
            <a:r>
              <a:rPr lang="en-US" dirty="0"/>
              <a:t>The problem we formulated after reviewing the challenge statement and data sets was: How can we optimize the allocation of emergency resources based on what we know from Call for Service Data, coupled with another data set that could help provide some details on LA County’s population and other important variables.</a:t>
            </a:r>
          </a:p>
          <a:p>
            <a:endParaRPr lang="en-US" dirty="0"/>
          </a:p>
          <a:p>
            <a:r>
              <a:rPr lang="en-US" dirty="0"/>
              <a:t>Disclaimer: We didn’t start this project as soon as we planned, so with the few days we had, we decided to focus on LAPD calls reported in 2022 as a start to an ongoing effort to drill into this problem (we’ll continue to expand on this after submission). I figured that LAPD represents a large portion of the CA population, and since our lives began and exist in CA, it seemed to make sense to direct our attention there.</a:t>
            </a: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Overview (1) – LAPD CFS 2022</a:t>
            </a:r>
          </a:p>
        </p:txBody>
      </p:sp>
      <p:sp>
        <p:nvSpPr>
          <p:cNvPr id="7" name="Content Placeholder 6"/>
          <p:cNvSpPr>
            <a:spLocks noGrp="1"/>
          </p:cNvSpPr>
          <p:nvPr>
            <p:ph sz="half" idx="2"/>
          </p:nvPr>
        </p:nvSpPr>
        <p:spPr>
          <a:xfrm>
            <a:off x="7161213" y="1600200"/>
            <a:ext cx="4215024" cy="4876800"/>
          </a:xfrm>
        </p:spPr>
        <p:txBody>
          <a:bodyPr>
            <a:normAutofit/>
          </a:bodyPr>
          <a:lstStyle/>
          <a:p>
            <a:r>
              <a:rPr lang="en-US" sz="2000" dirty="0"/>
              <a:t>The table above is what the LAPD calls for service table looks like for 2022, containing variables such as the area, dispatch date &amp; time, the call type, and more </a:t>
            </a:r>
          </a:p>
          <a:p>
            <a:r>
              <a:rPr lang="en-US" sz="2000" dirty="0"/>
              <a:t>The table below is defined by myself to map out the reports geographically, which contains the estimated latitudes and longitudes, report frequency in hundreds, and randomly assigned colors for mapping</a:t>
            </a:r>
          </a:p>
        </p:txBody>
      </p:sp>
      <p:pic>
        <p:nvPicPr>
          <p:cNvPr id="6" name="Content Placeholder 5" descr="LAPD 2022 Call for Service Dataframe">
            <a:extLst>
              <a:ext uri="{FF2B5EF4-FFF2-40B4-BE49-F238E27FC236}">
                <a16:creationId xmlns:a16="http://schemas.microsoft.com/office/drawing/2014/main" id="{6EDE68A7-E14D-1698-01C2-D78E7B2139C0}"/>
              </a:ext>
            </a:extLst>
          </p:cNvPr>
          <p:cNvPicPr>
            <a:picLocks noGrp="1" noChangeAspect="1"/>
          </p:cNvPicPr>
          <p:nvPr>
            <p:ph sz="half" idx="1"/>
          </p:nvPr>
        </p:nvPicPr>
        <p:blipFill>
          <a:blip r:embed="rId2"/>
          <a:stretch>
            <a:fillRect/>
          </a:stretch>
        </p:blipFill>
        <p:spPr>
          <a:xfrm>
            <a:off x="1474540" y="1515393"/>
            <a:ext cx="4881564" cy="1807745"/>
          </a:xfrm>
        </p:spPr>
      </p:pic>
      <p:pic>
        <p:nvPicPr>
          <p:cNvPr id="9" name="Picture 8" descr="User defined table: A Data table containing the areas, the estimated latitudes and longitudes, colors associated, and frequency (in hundreds)">
            <a:extLst>
              <a:ext uri="{FF2B5EF4-FFF2-40B4-BE49-F238E27FC236}">
                <a16:creationId xmlns:a16="http://schemas.microsoft.com/office/drawing/2014/main" id="{84A7E8C9-9F6E-CD27-F157-EF2937C6B41C}"/>
              </a:ext>
            </a:extLst>
          </p:cNvPr>
          <p:cNvPicPr>
            <a:picLocks noChangeAspect="1"/>
          </p:cNvPicPr>
          <p:nvPr/>
        </p:nvPicPr>
        <p:blipFill>
          <a:blip r:embed="rId3"/>
          <a:srcRect t="13" b="35751"/>
          <a:stretch/>
        </p:blipFill>
        <p:spPr>
          <a:xfrm>
            <a:off x="1474540" y="3420894"/>
            <a:ext cx="4916399" cy="3143172"/>
          </a:xfrm>
          <a:prstGeom prst="rect">
            <a:avLst/>
          </a:prstGeom>
        </p:spPr>
      </p:pic>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4E5EB-9E1C-C09E-3B40-EDFF85AAA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C54A6-7F96-9193-154D-4B6F92C882B4}"/>
              </a:ext>
            </a:extLst>
          </p:cNvPr>
          <p:cNvSpPr>
            <a:spLocks noGrp="1"/>
          </p:cNvSpPr>
          <p:nvPr>
            <p:ph type="title"/>
          </p:nvPr>
        </p:nvSpPr>
        <p:spPr/>
        <p:txBody>
          <a:bodyPr/>
          <a:lstStyle/>
          <a:p>
            <a:r>
              <a:rPr lang="en-US" dirty="0"/>
              <a:t>Data Overview (2) – LAPD CFS 2022</a:t>
            </a:r>
          </a:p>
        </p:txBody>
      </p:sp>
      <p:sp>
        <p:nvSpPr>
          <p:cNvPr id="7" name="Content Placeholder 6">
            <a:extLst>
              <a:ext uri="{FF2B5EF4-FFF2-40B4-BE49-F238E27FC236}">
                <a16:creationId xmlns:a16="http://schemas.microsoft.com/office/drawing/2014/main" id="{44329B92-9C99-3530-84B1-DACF47FB88CA}"/>
              </a:ext>
            </a:extLst>
          </p:cNvPr>
          <p:cNvSpPr>
            <a:spLocks noGrp="1"/>
          </p:cNvSpPr>
          <p:nvPr>
            <p:ph sz="half" idx="2"/>
          </p:nvPr>
        </p:nvSpPr>
        <p:spPr>
          <a:xfrm>
            <a:off x="7161213" y="1600200"/>
            <a:ext cx="4215024" cy="4876800"/>
          </a:xfrm>
        </p:spPr>
        <p:txBody>
          <a:bodyPr>
            <a:normAutofit/>
          </a:bodyPr>
          <a:lstStyle/>
          <a:p>
            <a:r>
              <a:rPr lang="en-US" sz="2000" dirty="0"/>
              <a:t>The table on the left groups our LAPD 2022 Call for Service data by call type description, sorted descending by the frequency of those reports</a:t>
            </a:r>
          </a:p>
          <a:p>
            <a:r>
              <a:rPr lang="en-US" sz="2000" dirty="0"/>
              <a:t>The table on the right does the same but by area and call type, drilling down the most common types of reports in certain areas </a:t>
            </a:r>
          </a:p>
          <a:p>
            <a:r>
              <a:rPr lang="en-US" sz="2000" dirty="0"/>
              <a:t>Note: “Outside” can be described simply as surrounding cities and areas not formally supervised by LAPD stations</a:t>
            </a:r>
          </a:p>
        </p:txBody>
      </p:sp>
      <p:pic>
        <p:nvPicPr>
          <p:cNvPr id="8" name="Content Placeholder 7" descr="A screenshot of a black screen&#10;&#10;Description automatically generated">
            <a:extLst>
              <a:ext uri="{FF2B5EF4-FFF2-40B4-BE49-F238E27FC236}">
                <a16:creationId xmlns:a16="http://schemas.microsoft.com/office/drawing/2014/main" id="{345CF2BB-E7E8-4942-EDCB-E654F6E781A2}"/>
              </a:ext>
            </a:extLst>
          </p:cNvPr>
          <p:cNvPicPr>
            <a:picLocks noGrp="1" noChangeAspect="1"/>
          </p:cNvPicPr>
          <p:nvPr>
            <p:ph sz="half" idx="1"/>
          </p:nvPr>
        </p:nvPicPr>
        <p:blipFill>
          <a:blip r:embed="rId2"/>
          <a:stretch>
            <a:fillRect/>
          </a:stretch>
        </p:blipFill>
        <p:spPr>
          <a:xfrm>
            <a:off x="1593436" y="1600200"/>
            <a:ext cx="1837764" cy="4572000"/>
          </a:xfrm>
        </p:spPr>
      </p:pic>
      <p:pic>
        <p:nvPicPr>
          <p:cNvPr id="11" name="Picture 10" descr="A screenshot of a black screen&#10;&#10;Description automatically generated">
            <a:extLst>
              <a:ext uri="{FF2B5EF4-FFF2-40B4-BE49-F238E27FC236}">
                <a16:creationId xmlns:a16="http://schemas.microsoft.com/office/drawing/2014/main" id="{1508110F-5AFF-B8F6-3DA7-840A3AA644B7}"/>
              </a:ext>
            </a:extLst>
          </p:cNvPr>
          <p:cNvPicPr>
            <a:picLocks noChangeAspect="1"/>
          </p:cNvPicPr>
          <p:nvPr/>
        </p:nvPicPr>
        <p:blipFill>
          <a:blip r:embed="rId3"/>
          <a:srcRect b="29412"/>
          <a:stretch/>
        </p:blipFill>
        <p:spPr>
          <a:xfrm>
            <a:off x="4195028" y="1600200"/>
            <a:ext cx="2192694" cy="4572000"/>
          </a:xfrm>
          <a:prstGeom prst="rect">
            <a:avLst/>
          </a:prstGeom>
        </p:spPr>
      </p:pic>
      <p:sp>
        <p:nvSpPr>
          <p:cNvPr id="12" name="TextBox 11">
            <a:extLst>
              <a:ext uri="{FF2B5EF4-FFF2-40B4-BE49-F238E27FC236}">
                <a16:creationId xmlns:a16="http://schemas.microsoft.com/office/drawing/2014/main" id="{8E2E3C37-6F8B-A8AB-AFC7-0B4B298F1DE1}"/>
              </a:ext>
            </a:extLst>
          </p:cNvPr>
          <p:cNvSpPr txBox="1"/>
          <p:nvPr/>
        </p:nvSpPr>
        <p:spPr>
          <a:xfrm>
            <a:off x="1276620" y="6292334"/>
            <a:ext cx="2256708" cy="369332"/>
          </a:xfrm>
          <a:prstGeom prst="rect">
            <a:avLst/>
          </a:prstGeom>
          <a:noFill/>
        </p:spPr>
        <p:txBody>
          <a:bodyPr wrap="none" rtlCol="0">
            <a:spAutoFit/>
          </a:bodyPr>
          <a:lstStyle/>
          <a:p>
            <a:r>
              <a:rPr lang="en-US" dirty="0"/>
              <a:t>* Lots of Code 6’s *</a:t>
            </a:r>
          </a:p>
        </p:txBody>
      </p:sp>
      <p:sp>
        <p:nvSpPr>
          <p:cNvPr id="13" name="TextBox 12">
            <a:extLst>
              <a:ext uri="{FF2B5EF4-FFF2-40B4-BE49-F238E27FC236}">
                <a16:creationId xmlns:a16="http://schemas.microsoft.com/office/drawing/2014/main" id="{0326DF7F-A813-647A-9E58-79ACEEA12067}"/>
              </a:ext>
            </a:extLst>
          </p:cNvPr>
          <p:cNvSpPr txBox="1"/>
          <p:nvPr/>
        </p:nvSpPr>
        <p:spPr>
          <a:xfrm>
            <a:off x="3975155" y="6275640"/>
            <a:ext cx="5543569" cy="369332"/>
          </a:xfrm>
          <a:prstGeom prst="rect">
            <a:avLst/>
          </a:prstGeom>
          <a:noFill/>
        </p:spPr>
        <p:txBody>
          <a:bodyPr wrap="none" rtlCol="0">
            <a:spAutoFit/>
          </a:bodyPr>
          <a:lstStyle/>
          <a:p>
            <a:r>
              <a:rPr lang="en-US" dirty="0"/>
              <a:t>* Code 6’s outside of LA are most common report*</a:t>
            </a:r>
          </a:p>
        </p:txBody>
      </p:sp>
    </p:spTree>
    <p:extLst>
      <p:ext uri="{BB962C8B-B14F-4D97-AF65-F5344CB8AC3E}">
        <p14:creationId xmlns:p14="http://schemas.microsoft.com/office/powerpoint/2010/main" val="132152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6" name="Content Placeholder 5" descr="Vertical Chevron List diagram showing 3 groups arranged one below the other with bullet pointed tasks in each group"/>
          <p:cNvGraphicFramePr>
            <a:graphicFrameLocks noGrp="1"/>
          </p:cNvGraphicFramePr>
          <p:nvPr>
            <p:ph sz="half" idx="1"/>
            <p:extLst>
              <p:ext uri="{D42A27DB-BD31-4B8C-83A1-F6EECF244321}">
                <p14:modId xmlns:p14="http://schemas.microsoft.com/office/powerpoint/2010/main" val="609108911"/>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p:cNvSpPr>
            <a:spLocks noGrp="1"/>
          </p:cNvSpPr>
          <p:nvPr>
            <p:ph sz="half" idx="2"/>
          </p:nvPr>
        </p:nvSpPr>
        <p:spPr/>
        <p:txBody>
          <a:bodyPr>
            <a:normAutofit lnSpcReduction="10000"/>
          </a:bodyPr>
          <a:lstStyle/>
          <a:p>
            <a:r>
              <a:rPr lang="en-US" dirty="0"/>
              <a:t>My first step was to drill down as much as possible into the data I had available from LAPD 2022</a:t>
            </a:r>
          </a:p>
          <a:p>
            <a:r>
              <a:rPr lang="en-US" dirty="0"/>
              <a:t>Next step was to do the same for ACS data related to LA County in 2022</a:t>
            </a:r>
          </a:p>
          <a:p>
            <a:r>
              <a:rPr lang="en-US" dirty="0"/>
              <a:t>Finally, we correlate variables from both or join the tables in order to draw insights from them together</a:t>
            </a:r>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10004838" cy="965200"/>
          </a:xfrm>
        </p:spPr>
        <p:txBody>
          <a:bodyPr/>
          <a:lstStyle/>
          <a:p>
            <a:r>
              <a:rPr lang="en-US" dirty="0"/>
              <a:t>Exploratory Data Analysis – LAPD CFS 2022 (1)</a:t>
            </a:r>
          </a:p>
        </p:txBody>
      </p:sp>
      <p:sp>
        <p:nvSpPr>
          <p:cNvPr id="4" name="Text Placeholder 3"/>
          <p:cNvSpPr>
            <a:spLocks noGrp="1"/>
          </p:cNvSpPr>
          <p:nvPr>
            <p:ph type="body" idx="1"/>
          </p:nvPr>
        </p:nvSpPr>
        <p:spPr>
          <a:xfrm>
            <a:off x="1595587" y="1499616"/>
            <a:ext cx="4818888" cy="721129"/>
          </a:xfrm>
        </p:spPr>
        <p:txBody>
          <a:bodyPr/>
          <a:lstStyle/>
          <a:p>
            <a:r>
              <a:rPr lang="en-US" sz="1800" dirty="0"/>
              <a:t>Bar charts to describe common call types for LA and area-specific</a:t>
            </a:r>
          </a:p>
        </p:txBody>
      </p:sp>
      <p:pic>
        <p:nvPicPr>
          <p:cNvPr id="7" name="Content Placeholder 6" descr="A graph of a number of blue squares&#10;&#10;Description automatically generated">
            <a:extLst>
              <a:ext uri="{FF2B5EF4-FFF2-40B4-BE49-F238E27FC236}">
                <a16:creationId xmlns:a16="http://schemas.microsoft.com/office/drawing/2014/main" id="{90885FD5-15A2-118C-2AF0-853EADBC6801}"/>
              </a:ext>
            </a:extLst>
          </p:cNvPr>
          <p:cNvPicPr>
            <a:picLocks noGrp="1" noChangeAspect="1"/>
          </p:cNvPicPr>
          <p:nvPr>
            <p:ph sz="half" idx="2"/>
          </p:nvPr>
        </p:nvPicPr>
        <p:blipFill>
          <a:blip r:embed="rId2"/>
          <a:stretch>
            <a:fillRect/>
          </a:stretch>
        </p:blipFill>
        <p:spPr>
          <a:xfrm>
            <a:off x="1593436" y="2220745"/>
            <a:ext cx="4814888" cy="2272676"/>
          </a:xfrm>
        </p:spPr>
      </p:pic>
      <p:pic>
        <p:nvPicPr>
          <p:cNvPr id="9" name="Content Placeholder 8" descr="A white background with black text&#10;&#10;Description automatically generated with medium confidence">
            <a:extLst>
              <a:ext uri="{FF2B5EF4-FFF2-40B4-BE49-F238E27FC236}">
                <a16:creationId xmlns:a16="http://schemas.microsoft.com/office/drawing/2014/main" id="{003170FA-C723-6B92-8C5D-F78EA749063F}"/>
              </a:ext>
            </a:extLst>
          </p:cNvPr>
          <p:cNvPicPr>
            <a:picLocks noGrp="1" noChangeAspect="1"/>
          </p:cNvPicPr>
          <p:nvPr>
            <p:ph sz="quarter" idx="4"/>
          </p:nvPr>
        </p:nvPicPr>
        <p:blipFill>
          <a:blip r:embed="rId3"/>
          <a:stretch>
            <a:fillRect/>
          </a:stretch>
        </p:blipFill>
        <p:spPr>
          <a:xfrm>
            <a:off x="1664775" y="4493421"/>
            <a:ext cx="4818062" cy="2272676"/>
          </a:xfrm>
        </p:spPr>
      </p:pic>
      <p:sp>
        <p:nvSpPr>
          <p:cNvPr id="10" name="Text Placeholder 3">
            <a:extLst>
              <a:ext uri="{FF2B5EF4-FFF2-40B4-BE49-F238E27FC236}">
                <a16:creationId xmlns:a16="http://schemas.microsoft.com/office/drawing/2014/main" id="{8F8DD56E-8C22-0F10-77C2-B3A1B4011AF3}"/>
              </a:ext>
            </a:extLst>
          </p:cNvPr>
          <p:cNvSpPr txBox="1">
            <a:spLocks/>
          </p:cNvSpPr>
          <p:nvPr/>
        </p:nvSpPr>
        <p:spPr>
          <a:xfrm>
            <a:off x="6780212" y="1499615"/>
            <a:ext cx="4818888" cy="72112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0"/>
              </a:spcBef>
              <a:buFont typeface="Euphemia"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9pPr>
          </a:lstStyle>
          <a:p>
            <a:r>
              <a:rPr lang="en-US" sz="1800" dirty="0"/>
              <a:t>Line Plots to describe Trends Over the year for certain reports </a:t>
            </a:r>
          </a:p>
        </p:txBody>
      </p:sp>
      <p:pic>
        <p:nvPicPr>
          <p:cNvPr id="13" name="Picture 12" descr="A graph with different colored lines&#10;&#10;Description automatically generated">
            <a:extLst>
              <a:ext uri="{FF2B5EF4-FFF2-40B4-BE49-F238E27FC236}">
                <a16:creationId xmlns:a16="http://schemas.microsoft.com/office/drawing/2014/main" id="{ADE62523-68C9-85E5-5A99-9BD774987FC6}"/>
              </a:ext>
            </a:extLst>
          </p:cNvPr>
          <p:cNvPicPr>
            <a:picLocks noChangeAspect="1"/>
          </p:cNvPicPr>
          <p:nvPr/>
        </p:nvPicPr>
        <p:blipFill>
          <a:blip r:embed="rId4"/>
          <a:stretch>
            <a:fillRect/>
          </a:stretch>
        </p:blipFill>
        <p:spPr>
          <a:xfrm>
            <a:off x="6848574" y="2137946"/>
            <a:ext cx="4750526" cy="2355475"/>
          </a:xfrm>
          <a:prstGeom prst="rect">
            <a:avLst/>
          </a:prstGeom>
        </p:spPr>
      </p:pic>
      <p:pic>
        <p:nvPicPr>
          <p:cNvPr id="15" name="Picture 14" descr="A graph of different colored lines&#10;&#10;Description automatically generated">
            <a:extLst>
              <a:ext uri="{FF2B5EF4-FFF2-40B4-BE49-F238E27FC236}">
                <a16:creationId xmlns:a16="http://schemas.microsoft.com/office/drawing/2014/main" id="{250C3FA4-434C-CC5D-42B4-BDB1C8DD1D3E}"/>
              </a:ext>
            </a:extLst>
          </p:cNvPr>
          <p:cNvPicPr>
            <a:picLocks noChangeAspect="1"/>
          </p:cNvPicPr>
          <p:nvPr/>
        </p:nvPicPr>
        <p:blipFill>
          <a:blip r:embed="rId5"/>
          <a:stretch>
            <a:fillRect/>
          </a:stretch>
        </p:blipFill>
        <p:spPr>
          <a:xfrm>
            <a:off x="6780212" y="4646985"/>
            <a:ext cx="4818062" cy="2119112"/>
          </a:xfrm>
          <a:prstGeom prst="rect">
            <a:avLst/>
          </a:prstGeom>
        </p:spPr>
      </p:pic>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1A19D-2A12-2328-9EBB-39C5F82E4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7E4E8C-EF2D-4781-3011-94841D540FDB}"/>
              </a:ext>
            </a:extLst>
          </p:cNvPr>
          <p:cNvSpPr>
            <a:spLocks noGrp="1"/>
          </p:cNvSpPr>
          <p:nvPr>
            <p:ph type="title"/>
          </p:nvPr>
        </p:nvSpPr>
        <p:spPr>
          <a:xfrm>
            <a:off x="1593436" y="177800"/>
            <a:ext cx="10139776" cy="874695"/>
          </a:xfrm>
        </p:spPr>
        <p:txBody>
          <a:bodyPr/>
          <a:lstStyle/>
          <a:p>
            <a:r>
              <a:rPr lang="en-US" dirty="0"/>
              <a:t>Exploratory Data Analysis – LAPD CFS 2022 (2)</a:t>
            </a:r>
          </a:p>
        </p:txBody>
      </p:sp>
      <p:sp>
        <p:nvSpPr>
          <p:cNvPr id="4" name="Text Placeholder 3">
            <a:extLst>
              <a:ext uri="{FF2B5EF4-FFF2-40B4-BE49-F238E27FC236}">
                <a16:creationId xmlns:a16="http://schemas.microsoft.com/office/drawing/2014/main" id="{7E0602BF-EE4C-588A-76C0-E15317BD4DE3}"/>
              </a:ext>
            </a:extLst>
          </p:cNvPr>
          <p:cNvSpPr>
            <a:spLocks noGrp="1"/>
          </p:cNvSpPr>
          <p:nvPr>
            <p:ph type="body" idx="1"/>
          </p:nvPr>
        </p:nvSpPr>
        <p:spPr>
          <a:xfrm>
            <a:off x="1595587" y="1143000"/>
            <a:ext cx="4818888" cy="1077746"/>
          </a:xfrm>
        </p:spPr>
        <p:txBody>
          <a:bodyPr/>
          <a:lstStyle/>
          <a:p>
            <a:r>
              <a:rPr lang="en-US" sz="1800" dirty="0"/>
              <a:t>Histograms to describe the probability of reports occurring at certain times of the day (also by area and by call type</a:t>
            </a:r>
          </a:p>
        </p:txBody>
      </p:sp>
      <p:sp>
        <p:nvSpPr>
          <p:cNvPr id="10" name="Text Placeholder 3">
            <a:extLst>
              <a:ext uri="{FF2B5EF4-FFF2-40B4-BE49-F238E27FC236}">
                <a16:creationId xmlns:a16="http://schemas.microsoft.com/office/drawing/2014/main" id="{31703E1D-2879-188B-517E-BBD32FB29402}"/>
              </a:ext>
            </a:extLst>
          </p:cNvPr>
          <p:cNvSpPr txBox="1">
            <a:spLocks/>
          </p:cNvSpPr>
          <p:nvPr/>
        </p:nvSpPr>
        <p:spPr>
          <a:xfrm>
            <a:off x="6856412" y="1153479"/>
            <a:ext cx="4818888" cy="81163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0"/>
              </a:spcBef>
              <a:buFont typeface="Euphemia"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9pPr>
          </a:lstStyle>
          <a:p>
            <a:r>
              <a:rPr lang="en-US" sz="1800" dirty="0"/>
              <a:t>Correlation </a:t>
            </a:r>
            <a:r>
              <a:rPr lang="en-US" sz="1800" dirty="0" err="1"/>
              <a:t>matriX</a:t>
            </a:r>
            <a:r>
              <a:rPr lang="en-US" sz="1800" dirty="0"/>
              <a:t> to describe association between variables in the data set (or aggregated values)</a:t>
            </a:r>
          </a:p>
        </p:txBody>
      </p:sp>
      <p:pic>
        <p:nvPicPr>
          <p:cNvPr id="12" name="Content Placeholder 11" descr="A graph of blue bars&#10;&#10;Description automatically generated">
            <a:extLst>
              <a:ext uri="{FF2B5EF4-FFF2-40B4-BE49-F238E27FC236}">
                <a16:creationId xmlns:a16="http://schemas.microsoft.com/office/drawing/2014/main" id="{597E452E-E01C-595D-88F9-43E4E789FB73}"/>
              </a:ext>
            </a:extLst>
          </p:cNvPr>
          <p:cNvPicPr>
            <a:picLocks noGrp="1" noChangeAspect="1"/>
          </p:cNvPicPr>
          <p:nvPr>
            <p:ph sz="half" idx="2"/>
          </p:nvPr>
        </p:nvPicPr>
        <p:blipFill>
          <a:blip r:embed="rId2"/>
          <a:stretch>
            <a:fillRect/>
          </a:stretch>
        </p:blipFill>
        <p:spPr>
          <a:xfrm>
            <a:off x="1575635" y="2239541"/>
            <a:ext cx="4814888" cy="1418059"/>
          </a:xfrm>
        </p:spPr>
      </p:pic>
      <p:pic>
        <p:nvPicPr>
          <p:cNvPr id="16" name="Content Placeholder 15" descr="A graph of different colored bars&#10;&#10;Description automatically generated">
            <a:extLst>
              <a:ext uri="{FF2B5EF4-FFF2-40B4-BE49-F238E27FC236}">
                <a16:creationId xmlns:a16="http://schemas.microsoft.com/office/drawing/2014/main" id="{445918AC-C04D-9B7B-FEED-AE82C75CB3D8}"/>
              </a:ext>
            </a:extLst>
          </p:cNvPr>
          <p:cNvPicPr>
            <a:picLocks noGrp="1" noChangeAspect="1"/>
          </p:cNvPicPr>
          <p:nvPr>
            <p:ph sz="quarter" idx="4"/>
          </p:nvPr>
        </p:nvPicPr>
        <p:blipFill>
          <a:blip r:embed="rId3"/>
          <a:stretch>
            <a:fillRect/>
          </a:stretch>
        </p:blipFill>
        <p:spPr>
          <a:xfrm>
            <a:off x="1596413" y="3689365"/>
            <a:ext cx="4818062" cy="1568435"/>
          </a:xfrm>
        </p:spPr>
      </p:pic>
      <p:pic>
        <p:nvPicPr>
          <p:cNvPr id="18" name="Picture 17" descr="A graph of different colored bars&#10;&#10;Description automatically generated">
            <a:extLst>
              <a:ext uri="{FF2B5EF4-FFF2-40B4-BE49-F238E27FC236}">
                <a16:creationId xmlns:a16="http://schemas.microsoft.com/office/drawing/2014/main" id="{82F4343C-106D-38FF-A0C6-5C7AC49D6C0C}"/>
              </a:ext>
            </a:extLst>
          </p:cNvPr>
          <p:cNvPicPr>
            <a:picLocks noChangeAspect="1"/>
          </p:cNvPicPr>
          <p:nvPr/>
        </p:nvPicPr>
        <p:blipFill>
          <a:blip r:embed="rId4"/>
          <a:stretch>
            <a:fillRect/>
          </a:stretch>
        </p:blipFill>
        <p:spPr>
          <a:xfrm>
            <a:off x="1572461" y="5334000"/>
            <a:ext cx="4818062" cy="1523999"/>
          </a:xfrm>
          <a:prstGeom prst="rect">
            <a:avLst/>
          </a:prstGeom>
        </p:spPr>
      </p:pic>
      <p:pic>
        <p:nvPicPr>
          <p:cNvPr id="20" name="Picture 19" descr="A screenshot of a graph&#10;&#10;Description automatically generated">
            <a:extLst>
              <a:ext uri="{FF2B5EF4-FFF2-40B4-BE49-F238E27FC236}">
                <a16:creationId xmlns:a16="http://schemas.microsoft.com/office/drawing/2014/main" id="{4F0895D2-F344-EDC9-69C3-98B49FF29BF4}"/>
              </a:ext>
            </a:extLst>
          </p:cNvPr>
          <p:cNvPicPr>
            <a:picLocks noChangeAspect="1"/>
          </p:cNvPicPr>
          <p:nvPr/>
        </p:nvPicPr>
        <p:blipFill>
          <a:blip r:embed="rId5"/>
          <a:stretch>
            <a:fillRect/>
          </a:stretch>
        </p:blipFill>
        <p:spPr>
          <a:xfrm>
            <a:off x="6697405" y="2239541"/>
            <a:ext cx="4977896" cy="4440659"/>
          </a:xfrm>
          <a:prstGeom prst="rect">
            <a:avLst/>
          </a:prstGeom>
        </p:spPr>
      </p:pic>
    </p:spTree>
    <p:extLst>
      <p:ext uri="{BB962C8B-B14F-4D97-AF65-F5344CB8AC3E}">
        <p14:creationId xmlns:p14="http://schemas.microsoft.com/office/powerpoint/2010/main" val="3261942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892F3-DF07-841D-D64F-F56489D25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7C13BF-B1A0-CEDF-52DF-560EF8B76AF3}"/>
              </a:ext>
            </a:extLst>
          </p:cNvPr>
          <p:cNvSpPr>
            <a:spLocks noGrp="1"/>
          </p:cNvSpPr>
          <p:nvPr>
            <p:ph type="title"/>
          </p:nvPr>
        </p:nvSpPr>
        <p:spPr>
          <a:xfrm>
            <a:off x="1593436" y="177800"/>
            <a:ext cx="10139776" cy="874695"/>
          </a:xfrm>
        </p:spPr>
        <p:txBody>
          <a:bodyPr/>
          <a:lstStyle/>
          <a:p>
            <a:r>
              <a:rPr lang="en-US" dirty="0"/>
              <a:t>Inferential Data Analysis– LAPD CFS 2022 </a:t>
            </a:r>
          </a:p>
        </p:txBody>
      </p:sp>
      <p:sp>
        <p:nvSpPr>
          <p:cNvPr id="4" name="Text Placeholder 3">
            <a:extLst>
              <a:ext uri="{FF2B5EF4-FFF2-40B4-BE49-F238E27FC236}">
                <a16:creationId xmlns:a16="http://schemas.microsoft.com/office/drawing/2014/main" id="{8094C7BF-D7F7-6A86-EA8A-E07591BE896C}"/>
              </a:ext>
            </a:extLst>
          </p:cNvPr>
          <p:cNvSpPr>
            <a:spLocks noGrp="1"/>
          </p:cNvSpPr>
          <p:nvPr>
            <p:ph type="body" idx="1"/>
          </p:nvPr>
        </p:nvSpPr>
        <p:spPr>
          <a:xfrm>
            <a:off x="1595587" y="1143000"/>
            <a:ext cx="4818888" cy="1077746"/>
          </a:xfrm>
        </p:spPr>
        <p:txBody>
          <a:bodyPr/>
          <a:lstStyle/>
          <a:p>
            <a:r>
              <a:rPr lang="en-US" sz="1800" dirty="0"/>
              <a:t>Use Linear Regression and forecasting to predict likely call volume over time and over year</a:t>
            </a:r>
          </a:p>
        </p:txBody>
      </p:sp>
      <p:sp>
        <p:nvSpPr>
          <p:cNvPr id="10" name="Text Placeholder 3">
            <a:extLst>
              <a:ext uri="{FF2B5EF4-FFF2-40B4-BE49-F238E27FC236}">
                <a16:creationId xmlns:a16="http://schemas.microsoft.com/office/drawing/2014/main" id="{ED237E2B-725B-2CF5-F915-528442A77866}"/>
              </a:ext>
            </a:extLst>
          </p:cNvPr>
          <p:cNvSpPr txBox="1">
            <a:spLocks/>
          </p:cNvSpPr>
          <p:nvPr/>
        </p:nvSpPr>
        <p:spPr>
          <a:xfrm>
            <a:off x="6780212" y="5868566"/>
            <a:ext cx="4818888" cy="81163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0"/>
              </a:spcBef>
              <a:buFont typeface="Euphemia"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600" b="1" kern="1200" baseline="0">
                <a:solidFill>
                  <a:schemeClr val="tx1"/>
                </a:solidFill>
                <a:latin typeface="+mn-lt"/>
                <a:ea typeface="+mn-ea"/>
                <a:cs typeface="+mn-cs"/>
              </a:defRPr>
            </a:lvl9pPr>
          </a:lstStyle>
          <a:p>
            <a:r>
              <a:rPr lang="en-US" sz="1800" dirty="0"/>
              <a:t>Perform statistical tests </a:t>
            </a:r>
          </a:p>
          <a:p>
            <a:r>
              <a:rPr lang="en-US" sz="1800" dirty="0"/>
              <a:t>(anova, tukey, and chi squared)</a:t>
            </a:r>
          </a:p>
          <a:p>
            <a:endParaRPr lang="en-US" sz="1800" dirty="0"/>
          </a:p>
          <a:p>
            <a:r>
              <a:rPr lang="en-US" sz="1800" dirty="0"/>
              <a:t>Anova null: no difference between hours of day and call volume</a:t>
            </a:r>
          </a:p>
          <a:p>
            <a:r>
              <a:rPr lang="en-US" sz="1800" dirty="0"/>
              <a:t>Anova alt: difference between them</a:t>
            </a:r>
          </a:p>
          <a:p>
            <a:endParaRPr lang="en-US" sz="1800" dirty="0"/>
          </a:p>
          <a:p>
            <a:r>
              <a:rPr lang="en-US" sz="1800" dirty="0"/>
              <a:t>Chi^2 null: no association between area and call type</a:t>
            </a:r>
          </a:p>
          <a:p>
            <a:r>
              <a:rPr lang="en-US" sz="1800" dirty="0"/>
              <a:t>Chi^2 alt: association between area and call type</a:t>
            </a:r>
          </a:p>
          <a:p>
            <a:endParaRPr lang="en-US" sz="1800" dirty="0"/>
          </a:p>
          <a:p>
            <a:r>
              <a:rPr lang="en-US" sz="1800" dirty="0"/>
              <a:t>Results for both tests had a ~0 p-value and indicate both alt hypothesis are true. However, this is with a large dataset and should be taken with extreme caution (perform your own tests or allow me to continue my research to evaluate if this can be true)</a:t>
            </a:r>
          </a:p>
          <a:p>
            <a:endParaRPr lang="en-US" sz="1800" dirty="0"/>
          </a:p>
          <a:p>
            <a:r>
              <a:rPr lang="en-US" sz="1800" dirty="0"/>
              <a:t>* More details found in repo * </a:t>
            </a:r>
          </a:p>
        </p:txBody>
      </p:sp>
      <p:pic>
        <p:nvPicPr>
          <p:cNvPr id="13" name="Content Placeholder 12" descr="A graph showing a wave of blue lines&#10;&#10;Description automatically generated with medium confidence">
            <a:extLst>
              <a:ext uri="{FF2B5EF4-FFF2-40B4-BE49-F238E27FC236}">
                <a16:creationId xmlns:a16="http://schemas.microsoft.com/office/drawing/2014/main" id="{7AAD6C1F-C45A-CDB5-DEAD-AC211536FE98}"/>
              </a:ext>
            </a:extLst>
          </p:cNvPr>
          <p:cNvPicPr>
            <a:picLocks noGrp="1" noChangeAspect="1"/>
          </p:cNvPicPr>
          <p:nvPr>
            <p:ph sz="quarter" idx="4"/>
          </p:nvPr>
        </p:nvPicPr>
        <p:blipFill>
          <a:blip r:embed="rId2"/>
          <a:stretch>
            <a:fillRect/>
          </a:stretch>
        </p:blipFill>
        <p:spPr>
          <a:xfrm>
            <a:off x="1593436" y="4495800"/>
            <a:ext cx="4818062" cy="2362200"/>
          </a:xfrm>
        </p:spPr>
      </p:pic>
      <p:pic>
        <p:nvPicPr>
          <p:cNvPr id="9" name="Content Placeholder 8" descr="A graph with a red line and blue dots&#10;&#10;Description automatically generated">
            <a:extLst>
              <a:ext uri="{FF2B5EF4-FFF2-40B4-BE49-F238E27FC236}">
                <a16:creationId xmlns:a16="http://schemas.microsoft.com/office/drawing/2014/main" id="{A46A8D41-5302-2F04-E5C1-08E1C2651035}"/>
              </a:ext>
            </a:extLst>
          </p:cNvPr>
          <p:cNvPicPr>
            <a:picLocks noGrp="1" noChangeAspect="1"/>
          </p:cNvPicPr>
          <p:nvPr>
            <p:ph sz="half" idx="2"/>
          </p:nvPr>
        </p:nvPicPr>
        <p:blipFill>
          <a:blip r:embed="rId3"/>
          <a:stretch>
            <a:fillRect/>
          </a:stretch>
        </p:blipFill>
        <p:spPr>
          <a:xfrm>
            <a:off x="1593436" y="2253172"/>
            <a:ext cx="4814888" cy="2242628"/>
          </a:xfrm>
        </p:spPr>
      </p:pic>
    </p:spTree>
    <p:extLst>
      <p:ext uri="{BB962C8B-B14F-4D97-AF65-F5344CB8AC3E}">
        <p14:creationId xmlns:p14="http://schemas.microsoft.com/office/powerpoint/2010/main" val="1740611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CB201-983F-8778-7BB8-32B09E1DE2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2EF1BA-334F-63CF-1AA7-0A6BEBEF1D08}"/>
              </a:ext>
            </a:extLst>
          </p:cNvPr>
          <p:cNvSpPr>
            <a:spLocks noGrp="1"/>
          </p:cNvSpPr>
          <p:nvPr>
            <p:ph type="title"/>
          </p:nvPr>
        </p:nvSpPr>
        <p:spPr>
          <a:xfrm>
            <a:off x="1593436" y="177800"/>
            <a:ext cx="10139776" cy="874695"/>
          </a:xfrm>
        </p:spPr>
        <p:txBody>
          <a:bodyPr/>
          <a:lstStyle/>
          <a:p>
            <a:r>
              <a:rPr lang="en-US" dirty="0"/>
              <a:t>Results of Analysis</a:t>
            </a:r>
          </a:p>
        </p:txBody>
      </p:sp>
      <p:sp>
        <p:nvSpPr>
          <p:cNvPr id="4" name="Text Placeholder 3">
            <a:extLst>
              <a:ext uri="{FF2B5EF4-FFF2-40B4-BE49-F238E27FC236}">
                <a16:creationId xmlns:a16="http://schemas.microsoft.com/office/drawing/2014/main" id="{428953BB-96A4-72FC-DD78-A28DCBF4C08B}"/>
              </a:ext>
            </a:extLst>
          </p:cNvPr>
          <p:cNvSpPr>
            <a:spLocks noGrp="1"/>
          </p:cNvSpPr>
          <p:nvPr>
            <p:ph type="body" idx="1"/>
          </p:nvPr>
        </p:nvSpPr>
        <p:spPr>
          <a:xfrm>
            <a:off x="1593436" y="1143000"/>
            <a:ext cx="8461226" cy="1077746"/>
          </a:xfrm>
        </p:spPr>
        <p:txBody>
          <a:bodyPr/>
          <a:lstStyle/>
          <a:p>
            <a:r>
              <a:rPr lang="en-US" dirty="0"/>
              <a:t>Insights drawn from the previous table manipulations and visualizations</a:t>
            </a:r>
          </a:p>
        </p:txBody>
      </p:sp>
      <p:sp>
        <p:nvSpPr>
          <p:cNvPr id="7" name="Content Placeholder 6">
            <a:extLst>
              <a:ext uri="{FF2B5EF4-FFF2-40B4-BE49-F238E27FC236}">
                <a16:creationId xmlns:a16="http://schemas.microsoft.com/office/drawing/2014/main" id="{DE431F9A-5133-6EA7-63B2-1A23E92E3D97}"/>
              </a:ext>
            </a:extLst>
          </p:cNvPr>
          <p:cNvSpPr>
            <a:spLocks noGrp="1"/>
          </p:cNvSpPr>
          <p:nvPr>
            <p:ph sz="half" idx="2"/>
          </p:nvPr>
        </p:nvSpPr>
        <p:spPr>
          <a:xfrm>
            <a:off x="1593436" y="2514706"/>
            <a:ext cx="9225376" cy="4038494"/>
          </a:xfrm>
        </p:spPr>
        <p:txBody>
          <a:bodyPr>
            <a:normAutofit fontScale="55000" lnSpcReduction="20000"/>
          </a:bodyPr>
          <a:lstStyle/>
          <a:p>
            <a:r>
              <a:rPr lang="en-US" dirty="0"/>
              <a:t>Most common reported call code for any area is 006, followed by traffic stops, followed by disturbances by men</a:t>
            </a:r>
          </a:p>
          <a:p>
            <a:pPr lvl="1"/>
            <a:r>
              <a:rPr lang="en-US" dirty="0"/>
              <a:t>006 means once officer arrives on scene, when a unit is conducting a field investigation, and no assistance is anticipated</a:t>
            </a:r>
          </a:p>
          <a:p>
            <a:r>
              <a:rPr lang="en-US" dirty="0"/>
              <a:t>Most common area that reports come from are ‘Outside’ LA, followed by Central, followed by 77</a:t>
            </a:r>
            <a:r>
              <a:rPr lang="en-US" baseline="30000" dirty="0"/>
              <a:t>th</a:t>
            </a:r>
            <a:r>
              <a:rPr lang="en-US" dirty="0"/>
              <a:t> street</a:t>
            </a:r>
          </a:p>
          <a:p>
            <a:pPr lvl="1"/>
            <a:r>
              <a:rPr lang="en-US" dirty="0"/>
              <a:t>Most common report for any area is 006 for outside la area</a:t>
            </a:r>
          </a:p>
          <a:p>
            <a:r>
              <a:rPr lang="en-US" dirty="0"/>
              <a:t>Almost all reports or call services from outside LA are either 006 or traffic stops, other calls are year;</a:t>
            </a:r>
          </a:p>
          <a:p>
            <a:r>
              <a:rPr lang="en-US" dirty="0"/>
              <a:t>All reported calls don’t seem to follow many trends throughout the year; However, some do reduce and increase during middle of the year and end/beginning of the year</a:t>
            </a:r>
          </a:p>
          <a:p>
            <a:r>
              <a:rPr lang="en-US" dirty="0"/>
              <a:t>Most calls generally occur around the evening (8pm holds the most)</a:t>
            </a:r>
          </a:p>
          <a:p>
            <a:pPr lvl="1"/>
            <a:r>
              <a:rPr lang="en-US" dirty="0"/>
              <a:t>When grouped by code: interesting insights emerge, such as the fact that most parties and trespassing calls occur in the late hours of the night or early hours of the morning</a:t>
            </a:r>
          </a:p>
          <a:p>
            <a:pPr lvl="1"/>
            <a:r>
              <a:rPr lang="en-US" dirty="0"/>
              <a:t>When grouped by area: interesting insights emerge, such as the fact that 77</a:t>
            </a:r>
            <a:r>
              <a:rPr lang="en-US" baseline="30000" dirty="0"/>
              <a:t>th</a:t>
            </a:r>
            <a:r>
              <a:rPr lang="en-US" dirty="0"/>
              <a:t> street experiences the most calls during peak hours, or that Hollywood receives the most calls during the early hours of the morning.</a:t>
            </a:r>
          </a:p>
          <a:p>
            <a:r>
              <a:rPr lang="en-US" dirty="0"/>
              <a:t>Slight correlation between area and call type in correlation matrix</a:t>
            </a:r>
          </a:p>
          <a:p>
            <a:r>
              <a:rPr lang="en-US" dirty="0"/>
              <a:t>Developed a couple models to predict call volume in certain hours (positive trend) and one to forecast call volume for a foreseeable future (few months give or take)</a:t>
            </a:r>
          </a:p>
          <a:p>
            <a:endParaRPr lang="en-US" dirty="0"/>
          </a:p>
          <a:p>
            <a:pPr lvl="2"/>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67722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858</TotalTime>
  <Words>1179</Words>
  <Application>Microsoft Office PowerPoint</Application>
  <PresentationFormat>Custom</PresentationFormat>
  <Paragraphs>77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Euphemia</vt:lpstr>
      <vt:lpstr>Math 16x9</vt:lpstr>
      <vt:lpstr>ASA Challenge Submission:    Drawing Insights with 2022 LAPD Call for Service Data paired with ACS Data, focused on LA County in the year 2022</vt:lpstr>
      <vt:lpstr>Problem Statement</vt:lpstr>
      <vt:lpstr>Data Overview (1) – LAPD CFS 2022</vt:lpstr>
      <vt:lpstr>Data Overview (2) – LAPD CFS 2022</vt:lpstr>
      <vt:lpstr>Methodology</vt:lpstr>
      <vt:lpstr>Exploratory Data Analysis – LAPD CFS 2022 (1)</vt:lpstr>
      <vt:lpstr>Exploratory Data Analysis – LAPD CFS 2022 (2)</vt:lpstr>
      <vt:lpstr>Inferential Data Analysis– LAPD CFS 2022 </vt:lpstr>
      <vt:lpstr>Results of Analysis</vt:lpstr>
      <vt:lpstr>Challenges, Conclusion,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 Wolf</dc:creator>
  <cp:lastModifiedBy>Tony Wolf</cp:lastModifiedBy>
  <cp:revision>1</cp:revision>
  <dcterms:created xsi:type="dcterms:W3CDTF">2024-12-02T07:39:38Z</dcterms:created>
  <dcterms:modified xsi:type="dcterms:W3CDTF">2024-12-02T21:57:52Z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