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72" r:id="rId4"/>
    <p:sldId id="274" r:id="rId5"/>
    <p:sldId id="270" r:id="rId6"/>
    <p:sldId id="273" r:id="rId7"/>
    <p:sldId id="276" r:id="rId8"/>
    <p:sldId id="277" r:id="rId9"/>
    <p:sldId id="279" r:id="rId10"/>
    <p:sldId id="280" r:id="rId11"/>
    <p:sldId id="281" r:id="rId12"/>
    <p:sldId id="292" r:id="rId13"/>
    <p:sldId id="293" r:id="rId14"/>
    <p:sldId id="294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4E5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1" autoAdjust="0"/>
    <p:restoredTop sz="93176" autoAdjust="0"/>
  </p:normalViewPr>
  <p:slideViewPr>
    <p:cSldViewPr snapToGrid="0">
      <p:cViewPr>
        <p:scale>
          <a:sx n="100" d="100"/>
          <a:sy n="100" d="100"/>
        </p:scale>
        <p:origin x="122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DD190-7D98-462C-A588-1A6A6C9162EC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6E08-A18B-4557-8E1B-C6327B2FA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0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4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34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29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6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20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80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97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36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51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22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0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15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2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86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3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0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3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5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7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02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76E08-A18B-4557-8E1B-C6327B2FAF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nng555/ssmb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lweb.org/anthology/2020.emnlp-main.97.pdf" TargetMode="Externa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93615" y="1356507"/>
            <a:ext cx="11702641" cy="1915199"/>
          </a:xfrm>
          <a:prstGeom prst="round2SameRect">
            <a:avLst>
              <a:gd name="adj1" fmla="val 13428"/>
              <a:gd name="adj2" fmla="val 12689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SSMBA: Self-Supervised Manifold Based Data Augmentation for Improving Out-of-Domain Robustness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0" y="0"/>
            <a:ext cx="12192000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>
                <a:solidFill>
                  <a:prstClr val="white"/>
                </a:solidFill>
              </a:rPr>
              <a:t>JIPYEONJEON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7A63F-CE06-41AB-B8F4-4AF03D230CE4}"/>
              </a:ext>
            </a:extLst>
          </p:cNvPr>
          <p:cNvSpPr txBox="1"/>
          <p:nvPr/>
        </p:nvSpPr>
        <p:spPr>
          <a:xfrm>
            <a:off x="4198235" y="4282600"/>
            <a:ext cx="35625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집현전 중급반</a:t>
            </a:r>
            <a:endParaRPr lang="en-US" altLang="ko-KR"/>
          </a:p>
          <a:p>
            <a:pPr algn="ctr"/>
            <a:r>
              <a:rPr lang="en-US" altLang="ko-KR"/>
              <a:t>https://github.com/jiphyeonjeon</a:t>
            </a:r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발표자 </a:t>
            </a:r>
            <a:r>
              <a:rPr lang="en-US" altLang="ko-KR"/>
              <a:t>: </a:t>
            </a:r>
            <a:r>
              <a:rPr lang="ko-KR" altLang="en-US"/>
              <a:t>박동주</a:t>
            </a:r>
            <a:endParaRPr lang="en-US" altLang="ko-KR"/>
          </a:p>
          <a:p>
            <a:pPr algn="ctr"/>
            <a:r>
              <a:rPr lang="en-US" altLang="ko-KR"/>
              <a:t>https://github.com/toriving</a:t>
            </a: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Natural Language Processing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14" name="Picture 6">
            <a:extLst>
              <a:ext uri="{FF2B5EF4-FFF2-40B4-BE49-F238E27FC236}">
                <a16:creationId xmlns:a16="http://schemas.microsoft.com/office/drawing/2014/main" id="{CC405194-8FC3-4CCE-9576-1720B2B92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39" y="1092371"/>
            <a:ext cx="3371675" cy="25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1 Tree of synonyms and antonyms in WordNet (full arrow = synonyms, dotted arrow = antonyms)">
            <a:extLst>
              <a:ext uri="{FF2B5EF4-FFF2-40B4-BE49-F238E27FC236}">
                <a16:creationId xmlns:a16="http://schemas.microsoft.com/office/drawing/2014/main" id="{C07CAD6D-390B-4446-BC47-5F35F7E8A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04" y="1276541"/>
            <a:ext cx="4904225" cy="196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87495FE-D251-4B41-8AFA-7BC75C641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174" y="3621127"/>
            <a:ext cx="3602632" cy="2819728"/>
          </a:xfrm>
          <a:prstGeom prst="rect">
            <a:avLst/>
          </a:prstGeom>
        </p:spPr>
      </p:pic>
      <p:pic>
        <p:nvPicPr>
          <p:cNvPr id="17" name="Picture 4" descr="back translation에 대한 이미지 검색결과">
            <a:extLst>
              <a:ext uri="{FF2B5EF4-FFF2-40B4-BE49-F238E27FC236}">
                <a16:creationId xmlns:a16="http://schemas.microsoft.com/office/drawing/2014/main" id="{65942AB5-32E8-42D3-8D4B-7FF513574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6" t="20866" r="12176" b="21481"/>
          <a:stretch/>
        </p:blipFill>
        <p:spPr bwMode="auto">
          <a:xfrm>
            <a:off x="7205194" y="4404743"/>
            <a:ext cx="3602632" cy="136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6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Introduction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409176-22CF-43DE-B4DB-7ED8DBC380E7}"/>
              </a:ext>
            </a:extLst>
          </p:cNvPr>
          <p:cNvSpPr/>
          <p:nvPr/>
        </p:nvSpPr>
        <p:spPr>
          <a:xfrm>
            <a:off x="772287" y="1586210"/>
            <a:ext cx="108762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Training distributions often do not cover all of the test distributions we would like a supervised classifier or model to perform well on.</a:t>
            </a:r>
          </a:p>
          <a:p>
            <a:endParaRPr lang="en-US" altLang="ko-KR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Therefore, a key challenge in training machine learning models in these settings is ensuring they are robust to unseen examples. </a:t>
            </a:r>
          </a:p>
          <a:p>
            <a:endParaRPr lang="en-US" altLang="ko-KR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If data concentrates on a low-dimensional manifold then these synthetic examples should lie in a manifold neighborhood of the original examples.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However, in domains such as natural language, it is much more difficult to find a set of invariances that preserves meaning or semantics.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9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Introduction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E047386-3F63-4143-BB55-A4ADA1150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437" y="3859354"/>
            <a:ext cx="4429125" cy="27622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3BEC66-3860-4E7E-AF15-F66A8B38E6C3}"/>
              </a:ext>
            </a:extLst>
          </p:cNvPr>
          <p:cNvSpPr/>
          <p:nvPr/>
        </p:nvSpPr>
        <p:spPr>
          <a:xfrm>
            <a:off x="674913" y="1394936"/>
            <a:ext cx="106244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Self-Supervised Manifold Based Data Augmentation (SSMBA): a data augmentation method for generating synthetic examples in domains where the data manifold is difficult to heuristically characterize. 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Motivation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Denoising</a:t>
            </a:r>
            <a:r>
              <a:rPr lang="ko-KR" altLang="en-US"/>
              <a:t> </a:t>
            </a:r>
            <a:r>
              <a:rPr lang="en-US" altLang="ko-KR"/>
              <a:t>auto-encoders</a:t>
            </a:r>
          </a:p>
          <a:p>
            <a:pPr marL="742950" lvl="1" indent="-285750">
              <a:buFontTx/>
              <a:buChar char="-"/>
            </a:pPr>
            <a:r>
              <a:rPr lang="en-US" altLang="ko-KR"/>
              <a:t>Corruption fuction : Stochastically perturb examples </a:t>
            </a:r>
            <a:r>
              <a:rPr lang="en-US" altLang="ko-KR" i="1"/>
              <a:t>off</a:t>
            </a:r>
            <a:r>
              <a:rPr lang="en-US" altLang="ko-KR"/>
              <a:t> the data manifold</a:t>
            </a:r>
          </a:p>
          <a:p>
            <a:pPr marL="742950" lvl="1" indent="-285750">
              <a:buFontTx/>
              <a:buChar char="-"/>
            </a:pPr>
            <a:r>
              <a:rPr lang="en-US" altLang="ko-KR"/>
              <a:t>Reconstruction function : Project them </a:t>
            </a:r>
            <a:r>
              <a:rPr lang="en-US" altLang="ko-KR" i="1"/>
              <a:t>back</a:t>
            </a:r>
            <a:r>
              <a:rPr lang="en-US" altLang="ko-KR"/>
              <a:t> on. </a:t>
            </a:r>
          </a:p>
        </p:txBody>
      </p:sp>
    </p:spTree>
    <p:extLst>
      <p:ext uri="{BB962C8B-B14F-4D97-AF65-F5344CB8AC3E}">
        <p14:creationId xmlns:p14="http://schemas.microsoft.com/office/powerpoint/2010/main" val="282564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/>
              <a:t>Background and Related Work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78E47F-9EDA-4225-9358-6B80A6E41BF1}"/>
              </a:ext>
            </a:extLst>
          </p:cNvPr>
          <p:cNvSpPr/>
          <p:nvPr/>
        </p:nvSpPr>
        <p:spPr>
          <a:xfrm>
            <a:off x="549615" y="1281879"/>
            <a:ext cx="10161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Data Augmentation in NLP</a:t>
            </a:r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Existing work on improving generalization has focused on data augmentation, where synthetically generated training examples are used to augment an existing dataset. 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It is hypothesized that these examples induce robustness to local perturbations, which has been shown to be effective in semi-supervised and self-supervised settings.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0A9DF-1614-492A-8C81-B99674784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77" y="3846313"/>
            <a:ext cx="3360964" cy="2845230"/>
          </a:xfrm>
          <a:prstGeom prst="rect">
            <a:avLst/>
          </a:prstGeom>
        </p:spPr>
      </p:pic>
      <p:pic>
        <p:nvPicPr>
          <p:cNvPr id="2050" name="Picture 2" descr="BART Explained | Papers With Code">
            <a:extLst>
              <a:ext uri="{FF2B5EF4-FFF2-40B4-BE49-F238E27FC236}">
                <a16:creationId xmlns:a16="http://schemas.microsoft.com/office/drawing/2014/main" id="{6116C659-325F-440C-87B2-DBEF6F23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936" y="4090686"/>
            <a:ext cx="42005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F3A3A6-D93D-4A7E-A1D4-CE541C6EB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2000" r="94286">
                        <a14:foregroundMark x1="9429" y1="38947" x2="17429" y2="15263"/>
                        <a14:foregroundMark x1="11429" y1="15263" x2="7429" y2="50000"/>
                        <a14:foregroundMark x1="9429" y1="38947" x2="13429" y2="78421"/>
                        <a14:foregroundMark x1="13429" y1="78421" x2="14857" y2="81053"/>
                        <a14:foregroundMark x1="7429" y1="68421" x2="28286" y2="88947"/>
                        <a14:foregroundMark x1="28286" y1="88947" x2="35714" y2="88947"/>
                        <a14:foregroundMark x1="46000" y1="78421" x2="78286" y2="68947"/>
                        <a14:foregroundMark x1="52857" y1="58947" x2="74286" y2="41053"/>
                        <a14:foregroundMark x1="74286" y1="41053" x2="80571" y2="41579"/>
                        <a14:foregroundMark x1="49429" y1="23684" x2="68286" y2="24211"/>
                        <a14:foregroundMark x1="41143" y1="27368" x2="83714" y2="30000"/>
                        <a14:foregroundMark x1="73143" y1="15263" x2="92571" y2="26316"/>
                        <a14:foregroundMark x1="87714" y1="17895" x2="94571" y2="51053"/>
                        <a14:foregroundMark x1="91143" y1="17895" x2="86286" y2="59474"/>
                        <a14:foregroundMark x1="86286" y1="59474" x2="83143" y2="64737"/>
                        <a14:foregroundMark x1="10571" y1="54737" x2="6571" y2="76316"/>
                        <a14:foregroundMark x1="5945" y1="26834" x2="23714" y2="17368"/>
                        <a14:foregroundMark x1="2287" y1="4211" x2="1429" y2="3684"/>
                        <a14:foregroundMark x1="23714" y1="17368" x2="7431" y2="7370"/>
                        <a14:foregroundMark x1="6294" y1="7895" x2="25143" y2="24211"/>
                        <a14:foregroundMark x1="1429" y1="3684" x2="2038" y2="4211"/>
                        <a14:foregroundMark x1="25143" y1="24211" x2="79429" y2="13684"/>
                        <a14:foregroundMark x1="79429" y1="13684" x2="92286" y2="47368"/>
                        <a14:foregroundMark x1="92286" y1="47368" x2="76857" y2="81579"/>
                        <a14:foregroundMark x1="76857" y1="81579" x2="26286" y2="95263"/>
                        <a14:foregroundMark x1="26286" y1="95263" x2="47714" y2="46842"/>
                        <a14:foregroundMark x1="47714" y1="46842" x2="87143" y2="14211"/>
                        <a14:foregroundMark x1="87143" y1="14211" x2="91143" y2="68421"/>
                        <a14:foregroundMark x1="91143" y1="68421" x2="60857" y2="85789"/>
                        <a14:foregroundMark x1="60857" y1="85789" x2="6308" y2="88228"/>
                        <a14:foregroundMark x1="91143" y1="13684" x2="91143" y2="13684"/>
                        <a14:foregroundMark x1="91143" y1="11053" x2="93429" y2="17895"/>
                        <a14:backgroundMark x1="2571" y1="4211" x2="2571" y2="7895"/>
                        <a14:backgroundMark x1="1143" y1="28947" x2="1143" y2="37368"/>
                        <a14:backgroundMark x1="2000" y1="3684" x2="2000" y2="3684"/>
                        <a14:backgroundMark x1="2000" y1="7895" x2="1429" y2="14211"/>
                        <a14:backgroundMark x1="2000" y1="26316" x2="1429" y2="41053"/>
                        <a14:backgroundMark x1="1143" y1="88421" x2="2571" y2="95263"/>
                        <a14:backgroundMark x1="2571" y1="92632" x2="2571" y2="85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5171" y="4660679"/>
            <a:ext cx="2201658" cy="11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/>
              <a:t>Background and Related Work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78E47F-9EDA-4225-9358-6B80A6E41BF1}"/>
              </a:ext>
            </a:extLst>
          </p:cNvPr>
          <p:cNvSpPr/>
          <p:nvPr/>
        </p:nvSpPr>
        <p:spPr>
          <a:xfrm>
            <a:off x="549615" y="1281879"/>
            <a:ext cx="10161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VRM and the Manifold Assumption</a:t>
            </a:r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Existing work on improving generalization has focused on data augmentation, where synthetically generated training examples are used to augment an existing dataset. 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It is hypothesized that these examples induce robustness to local perturbations, which has been shown to be effective in semi-supervised and self-supervised settings.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0A9DF-1614-492A-8C81-B99674784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77" y="3846313"/>
            <a:ext cx="3360964" cy="2845230"/>
          </a:xfrm>
          <a:prstGeom prst="rect">
            <a:avLst/>
          </a:prstGeom>
        </p:spPr>
      </p:pic>
      <p:pic>
        <p:nvPicPr>
          <p:cNvPr id="2050" name="Picture 2" descr="BART Explained | Papers With Code">
            <a:extLst>
              <a:ext uri="{FF2B5EF4-FFF2-40B4-BE49-F238E27FC236}">
                <a16:creationId xmlns:a16="http://schemas.microsoft.com/office/drawing/2014/main" id="{6116C659-325F-440C-87B2-DBEF6F23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936" y="4090686"/>
            <a:ext cx="42005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F3A3A6-D93D-4A7E-A1D4-CE541C6EB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2000" r="94286">
                        <a14:foregroundMark x1="9429" y1="38947" x2="17429" y2="15263"/>
                        <a14:foregroundMark x1="11429" y1="15263" x2="7429" y2="50000"/>
                        <a14:foregroundMark x1="9429" y1="38947" x2="13429" y2="78421"/>
                        <a14:foregroundMark x1="13429" y1="78421" x2="14857" y2="81053"/>
                        <a14:foregroundMark x1="7429" y1="68421" x2="28286" y2="88947"/>
                        <a14:foregroundMark x1="28286" y1="88947" x2="35714" y2="88947"/>
                        <a14:foregroundMark x1="46000" y1="78421" x2="78286" y2="68947"/>
                        <a14:foregroundMark x1="52857" y1="58947" x2="74286" y2="41053"/>
                        <a14:foregroundMark x1="74286" y1="41053" x2="80571" y2="41579"/>
                        <a14:foregroundMark x1="49429" y1="23684" x2="68286" y2="24211"/>
                        <a14:foregroundMark x1="41143" y1="27368" x2="83714" y2="30000"/>
                        <a14:foregroundMark x1="73143" y1="15263" x2="92571" y2="26316"/>
                        <a14:foregroundMark x1="87714" y1="17895" x2="94571" y2="51053"/>
                        <a14:foregroundMark x1="91143" y1="17895" x2="86286" y2="59474"/>
                        <a14:foregroundMark x1="86286" y1="59474" x2="83143" y2="64737"/>
                        <a14:foregroundMark x1="10571" y1="54737" x2="6571" y2="76316"/>
                        <a14:foregroundMark x1="5945" y1="26834" x2="23714" y2="17368"/>
                        <a14:foregroundMark x1="2287" y1="4211" x2="1429" y2="3684"/>
                        <a14:foregroundMark x1="23714" y1="17368" x2="7431" y2="7370"/>
                        <a14:foregroundMark x1="6294" y1="7895" x2="25143" y2="24211"/>
                        <a14:foregroundMark x1="1429" y1="3684" x2="2038" y2="4211"/>
                        <a14:foregroundMark x1="25143" y1="24211" x2="79429" y2="13684"/>
                        <a14:foregroundMark x1="79429" y1="13684" x2="92286" y2="47368"/>
                        <a14:foregroundMark x1="92286" y1="47368" x2="76857" y2="81579"/>
                        <a14:foregroundMark x1="76857" y1="81579" x2="26286" y2="95263"/>
                        <a14:foregroundMark x1="26286" y1="95263" x2="47714" y2="46842"/>
                        <a14:foregroundMark x1="47714" y1="46842" x2="87143" y2="14211"/>
                        <a14:foregroundMark x1="87143" y1="14211" x2="91143" y2="68421"/>
                        <a14:foregroundMark x1="91143" y1="68421" x2="60857" y2="85789"/>
                        <a14:foregroundMark x1="60857" y1="85789" x2="6308" y2="88228"/>
                        <a14:foregroundMark x1="91143" y1="13684" x2="91143" y2="13684"/>
                        <a14:foregroundMark x1="91143" y1="11053" x2="93429" y2="17895"/>
                        <a14:backgroundMark x1="2571" y1="4211" x2="2571" y2="7895"/>
                        <a14:backgroundMark x1="1143" y1="28947" x2="1143" y2="37368"/>
                        <a14:backgroundMark x1="2000" y1="3684" x2="2000" y2="3684"/>
                        <a14:backgroundMark x1="2000" y1="7895" x2="1429" y2="14211"/>
                        <a14:backgroundMark x1="2000" y1="26316" x2="1429" y2="41053"/>
                        <a14:backgroundMark x1="1143" y1="88421" x2="2571" y2="95263"/>
                        <a14:backgroundMark x1="2571" y1="92632" x2="2571" y2="85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5171" y="4660679"/>
            <a:ext cx="2201658" cy="11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0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/>
              <a:t>Background and Related Work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B87175E-7B7A-4D99-88FE-43D9078F4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487" y="2300287"/>
            <a:ext cx="43910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9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Natural Language Processing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2CF3357-4788-487B-8CE3-0A7F83B07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1404937"/>
            <a:ext cx="44100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9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Natural Language Processing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2888858-C9F6-4741-A02E-8154E922C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725" y="1283932"/>
            <a:ext cx="44005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4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Natural Language Processing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1F6D40F-AFA1-4D5C-AE66-B20A2E257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775" y="690562"/>
            <a:ext cx="43624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16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Natural Language Processing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C765D00-58B4-47AE-99A6-558315CC5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975" y="1314450"/>
            <a:ext cx="87820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7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About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43FFEB4-91C0-4537-A11B-97DA49DCA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453" y="1405494"/>
            <a:ext cx="7701094" cy="221173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340D9B-0799-4A8D-A229-95B1B7500B67}"/>
              </a:ext>
            </a:extLst>
          </p:cNvPr>
          <p:cNvSpPr/>
          <p:nvPr/>
        </p:nvSpPr>
        <p:spPr>
          <a:xfrm>
            <a:off x="456117" y="3960864"/>
            <a:ext cx="72642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EMNLP2020 – Long paper</a:t>
            </a:r>
          </a:p>
          <a:p>
            <a:endParaRPr lang="en-US" altLang="ko-KR" b="1"/>
          </a:p>
          <a:p>
            <a:r>
              <a:rPr lang="en-US" altLang="ko-KR" b="1"/>
              <a:t>Topic : Data augmentation</a:t>
            </a:r>
          </a:p>
          <a:p>
            <a:endParaRPr lang="en-US" altLang="ko-KR" b="1"/>
          </a:p>
          <a:p>
            <a:r>
              <a:rPr lang="en-US" altLang="ko-KR"/>
              <a:t>Paper : </a:t>
            </a:r>
            <a:r>
              <a:rPr lang="en-US" altLang="ko-KR">
                <a:hlinkClick r:id="rId6"/>
              </a:rPr>
              <a:t>https://www.aclweb.org/anthology/2020.emnlp-main.97.pdf</a:t>
            </a:r>
            <a:r>
              <a:rPr lang="en-US" altLang="ko-KR"/>
              <a:t> </a:t>
            </a:r>
          </a:p>
          <a:p>
            <a:r>
              <a:rPr lang="en-US" altLang="ko-KR"/>
              <a:t>Code : </a:t>
            </a:r>
            <a:r>
              <a:rPr lang="en-US" altLang="ko-KR">
                <a:hlinkClick r:id="rId7"/>
              </a:rPr>
              <a:t>https://github.com/nng555/ssmba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C6E181-AD40-4436-B4ED-0337BA82A48D}"/>
              </a:ext>
            </a:extLst>
          </p:cNvPr>
          <p:cNvSpPr/>
          <p:nvPr/>
        </p:nvSpPr>
        <p:spPr>
          <a:xfrm>
            <a:off x="3947476" y="6393536"/>
            <a:ext cx="77010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https://toriving.github.io/SSMBA-Self-Supervised-Manifold-Based-Data-Augmentation-for-Improving-Out-of-Domain-Robustness</a:t>
            </a:r>
          </a:p>
        </p:txBody>
      </p:sp>
    </p:spTree>
    <p:extLst>
      <p:ext uri="{BB962C8B-B14F-4D97-AF65-F5344CB8AC3E}">
        <p14:creationId xmlns:p14="http://schemas.microsoft.com/office/powerpoint/2010/main" val="3199139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Natural Language Processing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999E06-D63C-43EF-AE39-6A72D3B24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88" y="1747836"/>
            <a:ext cx="4514850" cy="3362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9FF62A-A505-44D6-871E-66665C93C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286" y="1600200"/>
            <a:ext cx="4495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7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Natural Language Processing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61BB71D-E924-4661-8777-9360DC27C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23" y="1743190"/>
            <a:ext cx="4733925" cy="3362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2ABEA4-5886-4AC4-9F2D-34923F471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471" y="1523291"/>
            <a:ext cx="44672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18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Natural Language Processing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56802CA-E7A1-4105-9EAA-1B68A9D3F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33" y="2562225"/>
            <a:ext cx="4562475" cy="1733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355689-F0E5-4701-8AF8-D42B7E58D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878" y="1609725"/>
            <a:ext cx="46291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7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Natural Language Processing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8C8FF96-095B-42E4-95B2-82BE55A35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14" y="1414462"/>
            <a:ext cx="4572000" cy="4029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02143E-190A-47A4-8A9B-EA8BA39BB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715" y="1414462"/>
            <a:ext cx="42576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9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Natural Language Processing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E781698-E118-487A-BFEC-5FD5A603F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912" y="1562100"/>
            <a:ext cx="44481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9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Self-Supervised Learning – Computer Vision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2E541C0-65AE-40C9-9D18-D112CE1AEC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5" t="29753" b="25803"/>
          <a:stretch/>
        </p:blipFill>
        <p:spPr>
          <a:xfrm>
            <a:off x="4781368" y="1492461"/>
            <a:ext cx="6109471" cy="20008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E1B30AA-BFB0-4B25-87D9-FC77DB2731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9" t="26046" b="18052"/>
          <a:stretch/>
        </p:blipFill>
        <p:spPr>
          <a:xfrm>
            <a:off x="4662238" y="3493348"/>
            <a:ext cx="6029189" cy="242960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DCB94EA-B1C9-493D-A000-771087433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7718" y="2255735"/>
            <a:ext cx="25336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8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Self-Supervised Learning – Natural Language Processing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id="{C292145F-314D-4305-A172-C46D0FBDE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94" y="2103856"/>
            <a:ext cx="6578984" cy="37520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14B50EF-814F-4721-8416-BF049C28AD45}"/>
              </a:ext>
            </a:extLst>
          </p:cNvPr>
          <p:cNvSpPr txBox="1"/>
          <p:nvPr/>
        </p:nvSpPr>
        <p:spPr>
          <a:xfrm>
            <a:off x="429221" y="1254512"/>
            <a:ext cx="4269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Natural Language Processing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504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Computer Vision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21" name="그림 20" descr="음식이(가) 표시된 사진&#10;&#10;자동 생성된 설명">
            <a:extLst>
              <a:ext uri="{FF2B5EF4-FFF2-40B4-BE49-F238E27FC236}">
                <a16:creationId xmlns:a16="http://schemas.microsoft.com/office/drawing/2014/main" id="{01F25A36-355C-4D5A-A11A-354A16ECC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40" y="1862492"/>
            <a:ext cx="6878320" cy="399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9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Computer Vision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937ECD9-959D-45D7-AC95-F7E791C6F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680" y="1458335"/>
            <a:ext cx="2105025" cy="1552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E3F3A5-3A84-4DE0-A3CB-921090C19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105" y="4564514"/>
            <a:ext cx="2133600" cy="1562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96196E-8714-48ED-AC65-4348FDEEF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523" y="1439284"/>
            <a:ext cx="2143125" cy="1590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32202B-1D68-4D2C-9271-44F28BD363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4573" y="4564514"/>
            <a:ext cx="2124075" cy="159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9FA24-8F02-467B-9B3A-EE7E7804E978}"/>
              </a:ext>
            </a:extLst>
          </p:cNvPr>
          <p:cNvSpPr txBox="1"/>
          <p:nvPr/>
        </p:nvSpPr>
        <p:spPr>
          <a:xfrm>
            <a:off x="5334272" y="3370285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Rotation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67871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Computer Vision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21" name="Picture 2" descr="data augmentation에 대한 이미지 검색결과">
            <a:extLst>
              <a:ext uri="{FF2B5EF4-FFF2-40B4-BE49-F238E27FC236}">
                <a16:creationId xmlns:a16="http://schemas.microsoft.com/office/drawing/2014/main" id="{EC408BC2-CEF5-4C6C-8494-0E4FA2DA9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7" b="23522"/>
          <a:stretch/>
        </p:blipFill>
        <p:spPr bwMode="auto">
          <a:xfrm>
            <a:off x="1723345" y="1919546"/>
            <a:ext cx="8745309" cy="329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2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84019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Natural Language Processing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F2603FA-8536-42D6-B151-734B477C86F6}"/>
              </a:ext>
            </a:extLst>
          </p:cNvPr>
          <p:cNvSpPr txBox="1"/>
          <p:nvPr/>
        </p:nvSpPr>
        <p:spPr>
          <a:xfrm rot="10800000">
            <a:off x="1787895" y="5178271"/>
            <a:ext cx="18614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I go to school by bus</a:t>
            </a:r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8640E-DDC8-4056-99B2-2514A2537A7C}"/>
              </a:ext>
            </a:extLst>
          </p:cNvPr>
          <p:cNvSpPr txBox="1"/>
          <p:nvPr/>
        </p:nvSpPr>
        <p:spPr>
          <a:xfrm>
            <a:off x="4814826" y="4993605"/>
            <a:ext cx="253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I go to school by bus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B36B16-96FB-4DA8-A633-2FA8267E7A41}"/>
              </a:ext>
            </a:extLst>
          </p:cNvPr>
          <p:cNvSpPr txBox="1"/>
          <p:nvPr/>
        </p:nvSpPr>
        <p:spPr>
          <a:xfrm>
            <a:off x="8674316" y="4993605"/>
            <a:ext cx="23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 go to ????? by bus</a:t>
            </a:r>
            <a:endParaRPr lang="ko-KR" altLang="en-US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535E8B-9942-4214-BE60-D47E67BE1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885" y="1387341"/>
            <a:ext cx="1524000" cy="1866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52C3DE-9B43-4AC6-95C5-27A9F9933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325" y="1396866"/>
            <a:ext cx="1657350" cy="1847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7F911F-AC64-4C1C-96F4-092B6B1E2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5705" y="1406391"/>
            <a:ext cx="1638300" cy="18478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650FB5-2D03-4391-B7D9-9EEE67E73349}"/>
              </a:ext>
            </a:extLst>
          </p:cNvPr>
          <p:cNvGrpSpPr/>
          <p:nvPr/>
        </p:nvGrpSpPr>
        <p:grpSpPr>
          <a:xfrm>
            <a:off x="4132036" y="1262743"/>
            <a:ext cx="78120" cy="4844215"/>
            <a:chOff x="4132036" y="1262743"/>
            <a:chExt cx="78120" cy="4844215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60D8E7C-7331-4640-8AC9-8A175F783A19}"/>
                </a:ext>
              </a:extLst>
            </p:cNvPr>
            <p:cNvCxnSpPr>
              <a:cxnSpLocks/>
            </p:cNvCxnSpPr>
            <p:nvPr/>
          </p:nvCxnSpPr>
          <p:spPr>
            <a:xfrm>
              <a:off x="4169229" y="3820886"/>
              <a:ext cx="0" cy="2286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484B77C-9A37-42D7-A296-268AC231AB62}"/>
                </a:ext>
              </a:extLst>
            </p:cNvPr>
            <p:cNvCxnSpPr>
              <a:cxnSpLocks/>
            </p:cNvCxnSpPr>
            <p:nvPr/>
          </p:nvCxnSpPr>
          <p:spPr>
            <a:xfrm>
              <a:off x="4169229" y="1262743"/>
              <a:ext cx="0" cy="2286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043460B-CD63-4E39-87B9-07EA73A35C31}"/>
                </a:ext>
              </a:extLst>
            </p:cNvPr>
            <p:cNvSpPr/>
            <p:nvPr/>
          </p:nvSpPr>
          <p:spPr>
            <a:xfrm>
              <a:off x="4132036" y="3642367"/>
              <a:ext cx="78120" cy="78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1112FE-E11B-4DDC-98A7-8E40448E3742}"/>
              </a:ext>
            </a:extLst>
          </p:cNvPr>
          <p:cNvGrpSpPr/>
          <p:nvPr/>
        </p:nvGrpSpPr>
        <p:grpSpPr>
          <a:xfrm>
            <a:off x="8103744" y="1254762"/>
            <a:ext cx="78120" cy="4844215"/>
            <a:chOff x="4132036" y="1262743"/>
            <a:chExt cx="78120" cy="4844215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84DB660-F636-4106-9494-0B7F02FE71EA}"/>
                </a:ext>
              </a:extLst>
            </p:cNvPr>
            <p:cNvCxnSpPr>
              <a:cxnSpLocks/>
            </p:cNvCxnSpPr>
            <p:nvPr/>
          </p:nvCxnSpPr>
          <p:spPr>
            <a:xfrm>
              <a:off x="4169229" y="3820886"/>
              <a:ext cx="0" cy="2286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B8EC809-2F3F-4337-AA54-862AD23BE321}"/>
                </a:ext>
              </a:extLst>
            </p:cNvPr>
            <p:cNvCxnSpPr>
              <a:cxnSpLocks/>
            </p:cNvCxnSpPr>
            <p:nvPr/>
          </p:nvCxnSpPr>
          <p:spPr>
            <a:xfrm>
              <a:off x="4169229" y="1262743"/>
              <a:ext cx="0" cy="2286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F27F9F9-339B-4BCD-A856-453951F019ED}"/>
                </a:ext>
              </a:extLst>
            </p:cNvPr>
            <p:cNvSpPr/>
            <p:nvPr/>
          </p:nvSpPr>
          <p:spPr>
            <a:xfrm>
              <a:off x="4132036" y="3642367"/>
              <a:ext cx="78120" cy="78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83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211075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56117" y="287122"/>
            <a:ext cx="1057127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>
                <a:solidFill>
                  <a:srgbClr val="4E5D70"/>
                </a:solidFill>
              </a:rPr>
              <a:t>Data Augmentation – Natural Language Processing</a:t>
            </a:r>
            <a:endParaRPr lang="en-US" altLang="ko-KR" sz="2400" b="1">
              <a:solidFill>
                <a:srgbClr val="4E5D7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648570" y="635160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>
                <a:solidFill>
                  <a:srgbClr val="4E5D70"/>
                </a:solidFill>
              </a:rPr>
              <a:t>01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3E08CA-B400-4E77-B721-B612FB430124}"/>
              </a:ext>
            </a:extLst>
          </p:cNvPr>
          <p:cNvCxnSpPr/>
          <p:nvPr/>
        </p:nvCxnSpPr>
        <p:spPr>
          <a:xfrm>
            <a:off x="361950" y="1002135"/>
            <a:ext cx="114966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B12C47-FB21-4F01-8B60-961B6BAB1104}"/>
              </a:ext>
            </a:extLst>
          </p:cNvPr>
          <p:cNvGrpSpPr/>
          <p:nvPr/>
        </p:nvGrpSpPr>
        <p:grpSpPr>
          <a:xfrm>
            <a:off x="10890839" y="47173"/>
            <a:ext cx="1091603" cy="950271"/>
            <a:chOff x="10890839" y="22006"/>
            <a:chExt cx="1091603" cy="950271"/>
          </a:xfrm>
        </p:grpSpPr>
        <p:pic>
          <p:nvPicPr>
            <p:cNvPr id="1026" name="Picture 2" descr="@jiphyeonjeon">
              <a:extLst>
                <a:ext uri="{FF2B5EF4-FFF2-40B4-BE49-F238E27FC236}">
                  <a16:creationId xmlns:a16="http://schemas.microsoft.com/office/drawing/2014/main" id="{733FBDE2-E2E3-44DE-95E4-246A2DCB6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000" r="92500">
                          <a14:foregroundMark x1="67958" y1="32500" x2="68000" y2="33000"/>
                          <a14:foregroundMark x1="67913" y1="31960" x2="67958" y2="32500"/>
                          <a14:foregroundMark x1="11000" y1="41000" x2="11000" y2="45500"/>
                          <a14:foregroundMark x1="11000" y1="39000" x2="11000" y2="41000"/>
                          <a14:foregroundMark x1="11000" y1="44000" x2="6500" y2="41000"/>
                          <a14:foregroundMark x1="9500" y1="37500" x2="10000" y2="40500"/>
                          <a14:foregroundMark x1="9500" y1="60500" x2="7500" y2="64000"/>
                          <a14:foregroundMark x1="7000" y1="60500" x2="6000" y2="58500"/>
                          <a14:foregroundMark x1="92500" y1="59000" x2="92500" y2="66500"/>
                          <a14:backgroundMark x1="36000" y1="22500" x2="39500" y2="17500"/>
                          <a14:backgroundMark x1="33000" y1="21000" x2="42500" y2="18000"/>
                          <a14:backgroundMark x1="37500" y1="21000" x2="50500" y2="22500"/>
                          <a14:backgroundMark x1="48000" y1="22500" x2="61000" y2="22500"/>
                          <a14:backgroundMark x1="61000" y1="22500" x2="69500" y2="21000"/>
                          <a14:backgroundMark x1="67500" y1="24000" x2="66000" y2="31000"/>
                          <a14:backgroundMark x1="69000" y1="30000" x2="68000" y2="32000"/>
                          <a14:backgroundMark x1="23000" y1="49500" x2="23000" y2="49500"/>
                          <a14:backgroundMark x1="27500" y1="50500" x2="27500" y2="50500"/>
                          <a14:backgroundMark x1="36000" y1="15500" x2="30500" y2="21500"/>
                          <a14:backgroundMark x1="5500" y1="41000" x2="5500" y2="41000"/>
                          <a14:backgroundMark x1="67000" y1="32500" x2="67000" y2="32500"/>
                          <a14:backgroundMark x1="68000" y1="33500" x2="68000" y2="33500"/>
                          <a14:backgroundMark x1="67000" y1="31000" x2="67000" y2="31000"/>
                          <a14:backgroundMark x1="95500" y1="56000" x2="9550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1506" y="22006"/>
              <a:ext cx="950271" cy="9502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0A3E43-A122-4DC9-BBFA-461439D4D9D6}"/>
                </a:ext>
              </a:extLst>
            </p:cNvPr>
            <p:cNvSpPr/>
            <p:nvPr/>
          </p:nvSpPr>
          <p:spPr>
            <a:xfrm>
              <a:off x="10890839" y="722086"/>
              <a:ext cx="10916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latin typeface="Arial Black" panose="020B0A04020102020204" pitchFamily="34" charset="0"/>
                </a:rPr>
                <a:t>JIPHYEONJEON</a:t>
              </a: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B897FF62-38EA-4030-9744-0F9CA182E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795" y="1458335"/>
            <a:ext cx="2105025" cy="15525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5C55653-8526-47F0-88A4-5E597F191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7084" y="1439284"/>
            <a:ext cx="2143125" cy="1590675"/>
          </a:xfrm>
          <a:prstGeom prst="rect">
            <a:avLst/>
          </a:prstGeom>
        </p:spPr>
      </p:pic>
      <p:pic>
        <p:nvPicPr>
          <p:cNvPr id="2" name="Picture 2" descr="Deep Learning - Word Embedding 이란 무엇인가? :: Deep Play">
            <a:extLst>
              <a:ext uri="{FF2B5EF4-FFF2-40B4-BE49-F238E27FC236}">
                <a16:creationId xmlns:a16="http://schemas.microsoft.com/office/drawing/2014/main" id="{BCCFD023-E6AD-456A-93A9-8374E1019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38" y="4531649"/>
            <a:ext cx="4124320" cy="132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t Busy with Word Embeddings - An Introduction | Shane Lynn">
            <a:extLst>
              <a:ext uri="{FF2B5EF4-FFF2-40B4-BE49-F238E27FC236}">
                <a16:creationId xmlns:a16="http://schemas.microsoft.com/office/drawing/2014/main" id="{F4ABD2FF-1666-4861-A9C9-D9C95C93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34" y="3467107"/>
            <a:ext cx="5232627" cy="31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CB584B5-139A-4A7E-BA9E-89BB2E5D7FA8}"/>
              </a:ext>
            </a:extLst>
          </p:cNvPr>
          <p:cNvCxnSpPr>
            <a:cxnSpLocks/>
          </p:cNvCxnSpPr>
          <p:nvPr/>
        </p:nvCxnSpPr>
        <p:spPr>
          <a:xfrm>
            <a:off x="707571" y="3429000"/>
            <a:ext cx="10729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29958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533</Words>
  <Application>Microsoft Office PowerPoint</Application>
  <PresentationFormat>와이드스크린</PresentationFormat>
  <Paragraphs>140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Arial Black</vt:lpstr>
      <vt:lpstr>17_Office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동주 박</cp:lastModifiedBy>
  <cp:revision>16</cp:revision>
  <dcterms:created xsi:type="dcterms:W3CDTF">2020-10-07T02:47:54Z</dcterms:created>
  <dcterms:modified xsi:type="dcterms:W3CDTF">2020-12-12T17:16:54Z</dcterms:modified>
</cp:coreProperties>
</file>