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10287000" cx="18288000"/>
  <p:notesSz cx="6858000" cy="9144000"/>
  <p:embeddedFontLst>
    <p:embeddedFont>
      <p:font typeface="Montserrat"/>
      <p:bold r:id="rId38"/>
      <p:boldItalic r:id="rId39"/>
    </p:embeddedFont>
    <p:embeddedFont>
      <p:font typeface="No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704">
          <p15:clr>
            <a:srgbClr val="747775"/>
          </p15:clr>
        </p15:guide>
        <p15:guide id="2" orient="horz" pos="1152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44" roundtripDataSignature="AMtx7mgvoMAFOebU2iNX5zBcDKfd6/5z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YAAN GOPAL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3A109A-F781-4F9C-A466-018BE0DDD795}">
  <a:tblStyle styleId="{413A109A-F781-4F9C-A466-018BE0DDD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4"/>
        <p:guide pos="11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-regular.fntdata"/><Relationship Id="rId20" Type="http://schemas.openxmlformats.org/officeDocument/2006/relationships/slide" Target="slides/slide13.xml"/><Relationship Id="rId42" Type="http://schemas.openxmlformats.org/officeDocument/2006/relationships/font" Target="fonts/NotoSans-italic.fntdata"/><Relationship Id="rId41" Type="http://schemas.openxmlformats.org/officeDocument/2006/relationships/font" Target="fonts/NotoSans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NotoSans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9.xml"/><Relationship Id="rId38" Type="http://schemas.openxmlformats.org/officeDocument/2006/relationships/font" Target="fonts/Montserra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11T11:06:39.639">
    <p:pos x="1037" y="1565"/>
    <p:text>maybe mention how we can use it to make a prediction for all users to visit the site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nae6h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general, slides should be more on the business side than technical. Focus on implications of findings on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13 seconds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Insert team name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97c4221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197c42215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97c4221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197c42215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a451b7c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1a451b7c4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a451b7c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1a451b7c4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a451b7c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1a451b7c4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a451b7c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1a451b7c4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8f4fb46f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18f4fb46f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195bc152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195bc1525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95bc1525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variables include: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Feature: 0, Score: -0.58502, post_evar23: customer number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Feature: 20, Score: 0.34920, addonsymal=Evar30: Updated 2/6/20 - This now captures month's recency attribute from AudienceStream for order recency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Feature: 31, Score: 0.30922, emailsubscriptionremove: Captures the pageurl of every utag.view and utag.link call.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Feature: 33, Score: -0.36925, cdeincreasepayment = evar 44 :Tagged via tealium. Captures the credit_product from the utag on page load. If a user signs out this data is no longer captured.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Feature: 34, Score: -0.36925, prop44: Customer Attribute Tagging (Utag) (prop 44)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Feature: 44, Score: 0.41805, evar56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195bc1525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7c6ed32ee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</p:txBody>
      </p:sp>
      <p:sp>
        <p:nvSpPr>
          <p:cNvPr id="476" name="Google Shape;476;g217c6ed32ee_1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60</a:t>
            </a:r>
            <a:r>
              <a:rPr b="1" lang="en-US" sz="1600"/>
              <a:t>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Ayaan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3</a:t>
            </a:r>
            <a:r>
              <a:rPr lang="en-US">
                <a:solidFill>
                  <a:schemeClr val="dk2"/>
                </a:solidFill>
              </a:rPr>
              <a:t>3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graph at bottom </a:t>
            </a:r>
            <a:r>
              <a:rPr lang="en-US"/>
              <a:t>demonstrating</a:t>
            </a:r>
            <a:r>
              <a:rPr lang="en-US"/>
              <a:t> data imbalance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Like bolding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bold challenging task for easier flow of eyesight</a:t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18f4fb46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</p:txBody>
      </p:sp>
      <p:sp>
        <p:nvSpPr>
          <p:cNvPr id="487" name="Google Shape;487;g218f4fb46f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18f4fb46f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</p:txBody>
      </p:sp>
      <p:sp>
        <p:nvSpPr>
          <p:cNvPr id="502" name="Google Shape;502;g218f4fb46f4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18f4fb46f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explain how arrows between layers represent connections. The value of the connections determines how ‘important’ a connection 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model training consists of figuring out these weights</a:t>
            </a:r>
            <a:endParaRPr/>
          </a:p>
        </p:txBody>
      </p:sp>
      <p:sp>
        <p:nvSpPr>
          <p:cNvPr id="516" name="Google Shape;516;g218f4fb46f4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8f4fb46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</p:txBody>
      </p:sp>
      <p:sp>
        <p:nvSpPr>
          <p:cNvPr id="595" name="Google Shape;595;g218f4fb46f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18f4fb46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</p:txBody>
      </p:sp>
      <p:sp>
        <p:nvSpPr>
          <p:cNvPr id="609" name="Google Shape;609;g218f4fb46f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8f4fb46f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18f4fb46f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17c6ed32ee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217c6ed32ee_1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18f4fb46f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218f4fb46f4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20c9cec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60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Tori (LR) and Ethan (NN)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57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Tori: Include output of both models are values between 0 and 1 that can be interpreted as the probability a user will make a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mention data that we’re working with and how we are training the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backup slide to include information about a neural network and basics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include some references for help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limit for technical info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include word shallow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impression that input and hidden layers have the same number of nodes (increase number of circles in hidden layer)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Include definition of hyperparameters (intuitively can be thought of as settings of the network that are chosen before it predicts any kind of data (e.g., number of layers))</a:t>
            </a:r>
            <a:endParaRPr/>
          </a:p>
        </p:txBody>
      </p:sp>
      <p:sp>
        <p:nvSpPr>
          <p:cNvPr id="666" name="Google Shape;666;g220c9cecd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20c9cecd5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60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Tori (LR) and Ethan (NN)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57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Tori: Include output of both models are values between 0 and 1 that can be interpreted as the probability a user will make a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mention data that we’re working with and how we are training the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backup slide to include information about a neural network and basics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include some references for help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limit for technical info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include word shallow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impression that input and hidden layers have the same number of nodes (increase number of circles in hidden layer)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Include definition of hyperparameters (intuitively can be thought of as settings of the network that are chosen before it predicts any kind of data (e.g., number of layers))</a:t>
            </a:r>
            <a:endParaRPr/>
          </a:p>
        </p:txBody>
      </p:sp>
      <p:sp>
        <p:nvSpPr>
          <p:cNvPr id="746" name="Google Shape;746;g220c9cecd55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60</a:t>
            </a:r>
            <a:r>
              <a:rPr b="1" lang="en-US" sz="1600">
                <a:solidFill>
                  <a:schemeClr val="dk1"/>
                </a:solidFill>
              </a:rPr>
              <a:t>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Tori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32</a:t>
            </a:r>
            <a:r>
              <a:rPr lang="en-US">
                <a:solidFill>
                  <a:schemeClr val="dk2"/>
                </a:solidFill>
              </a:rPr>
              <a:t>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</a:t>
            </a:r>
            <a:r>
              <a:rPr lang="en-US"/>
              <a:t>Selection</a:t>
            </a:r>
            <a:r>
              <a:rPr lang="en-US"/>
              <a:t>: Employed 4 feature selection techniques to extract predictive variables from the initial 283 variable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Building: </a:t>
            </a:r>
            <a:r>
              <a:rPr lang="en-US"/>
              <a:t>Using the selected feature set, trained a neural network to predict the probability of purchase after the first server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darker lines in between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don’t call it a roadmap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focus on ben as an audience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less jargon (e.g. hyperparameters)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larger font</a:t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20c9cecd5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important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explanation of / reference to neural 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explain how arrows between layers represent connections. The value of the connections determines how ‘important’ a connection 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model training consists of figuring out these weights</a:t>
            </a:r>
            <a:endParaRPr/>
          </a:p>
        </p:txBody>
      </p:sp>
      <p:sp>
        <p:nvSpPr>
          <p:cNvPr id="765" name="Google Shape;765;g220c9cecd55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93752b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60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Ayaan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1:03 min/seconds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need to clarify the dataset we end up with (e.g., top 50 features of the dataset, subsetted by the first clicks of users)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users are labeled non-purchasers if their visit that day did not end with a purchase and users are labeled purchasers if their visit that day did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change wording to make it clearer (e.g., at least as)</a:t>
            </a:r>
            <a:endParaRPr/>
          </a:p>
        </p:txBody>
      </p:sp>
      <p:sp>
        <p:nvSpPr>
          <p:cNvPr id="177" name="Google Shape;177;g2193752bb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943b4a16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60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Ayaan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1:03 min/seconds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need to clarify the dataset we end up with (e.g., top 50 features of the dataset, subsetted by the first clicks of users)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users are labeled non-purchasers if their visit that day did not end with a purchase and users are labeled purchasers if their visit that day did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change wording to make it clearer (e.g., at least as)</a:t>
            </a:r>
            <a:endParaRPr/>
          </a:p>
        </p:txBody>
      </p:sp>
      <p:sp>
        <p:nvSpPr>
          <p:cNvPr id="200" name="Google Shape;200;g21943b4a169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7c6ed32ee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60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Tori (LR) and Ethan (NN)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57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Tori: Include output of both models are values between 0 and 1 that can be interpreted as the probability a user will make a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mention data that we’re working with and how we are training the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backup</a:t>
            </a:r>
            <a:r>
              <a:rPr lang="en-US"/>
              <a:t> slide to include information about a neural network and basics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include some references for help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limit for technical info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include word shallow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impression that input and hidden layers have the same number of nodes (increase number of circles in hidden layer)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Include definition of hyperparameters (intuitively can be thought of as settings of the network that are chosen before it predicts any kind of data (e.g., number of layers))</a:t>
            </a:r>
            <a:endParaRPr/>
          </a:p>
        </p:txBody>
      </p:sp>
      <p:sp>
        <p:nvSpPr>
          <p:cNvPr id="223" name="Google Shape;223;g217c6ed32ee_1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7c6ed32ee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75</a:t>
            </a:r>
            <a:r>
              <a:rPr b="1" lang="en-US" sz="1600"/>
              <a:t>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Ethan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1:14 min/seconds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Clarify motivation for each recommendation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justify intuition (or state explicitly that it’s our intuition)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sentence for putting results in technical backup slides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the robustness of our model can be interesting as we can see if different seasons builds a model that predicts user behavior differently</a:t>
            </a:r>
            <a:endParaRPr/>
          </a:p>
        </p:txBody>
      </p:sp>
      <p:sp>
        <p:nvSpPr>
          <p:cNvPr id="298" name="Google Shape;298;g217c6ed32ee_1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8f4fb46f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90</a:t>
            </a:r>
            <a:r>
              <a:rPr b="1" lang="en-US" sz="1600"/>
              <a:t>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Xi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1:53 min/seconds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Practicality vs predictability tradeoff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Clarify motivation for each recommendation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justify intuition (or state explicitly that it’s our intuition)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sentence for putting results in technical backup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Here, the squares indicate limitations of each area, the diamonds indicate work to be done in each area</a:t>
            </a:r>
            <a:endParaRPr/>
          </a:p>
        </p:txBody>
      </p:sp>
      <p:sp>
        <p:nvSpPr>
          <p:cNvPr id="314" name="Google Shape;314;g218f4fb46f4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7c6ed32e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75</a:t>
            </a:r>
            <a:r>
              <a:rPr b="1" lang="en-US" sz="1600"/>
              <a:t> seconds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Tori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52</a:t>
            </a:r>
            <a:r>
              <a:rPr lang="en-US">
                <a:solidFill>
                  <a:schemeClr val="dk2"/>
                </a:solidFill>
              </a:rPr>
              <a:t>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clarify first server call variables (remind audience of what we’re working with)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Say the accuracy is not actually that low considering we are </a:t>
            </a:r>
            <a:r>
              <a:rPr lang="en-US"/>
              <a:t>only</a:t>
            </a:r>
            <a:r>
              <a:rPr lang="en-US"/>
              <a:t> looking at the first server call; however, a majority of the mistakes comes from the non-purchasers we plug into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geocity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</a:rPr>
              <a:t>post_evar23: customer number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</a:rPr>
              <a:t>addonsymal=Evar30: Updated 2/6/20 - This now captures month's recency attribute from AudienceStream for order recency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</a:rPr>
              <a:t>emailsubscriptionremove: Captures the pageurl of every utag.view and utag.link call.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</a:rPr>
              <a:t>cdeincreasepayment = evar 44 :Tagged via tealium. Captures the credit_product from the utag on page load. If a user signs out this data is no longer captured.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</a:rPr>
              <a:t>prop44: Customer Attribute Tagging (Utag) (prop 44)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</a:rPr>
              <a:t>evar56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17c6ed32e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hyperlink" Target="https://www.spiceworks.com/tech/artificial-intelligence/articles/what-is-logistic-regression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machinelearningmastery.com/choose-an-activation-function-for-deep-learning/" TargetMode="External"/><Relationship Id="rId6" Type="http://schemas.openxmlformats.org/officeDocument/2006/relationships/hyperlink" Target="https://machinelearningmastery.com/implement-backpropagation-algorithm-scratch-python/" TargetMode="External"/><Relationship Id="rId7" Type="http://schemas.openxmlformats.org/officeDocument/2006/relationships/hyperlink" Target="https://machinelearningmastery.com/adam-optimization-algorithm-for-deep-learn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developers.google.com/machine-learning/crash-course/classification/roc-and-auc#:~:text=AUC%20represents%20the%20probability%20that,has%20an%20AUC%20of%201.0." TargetMode="External"/><Relationship Id="rId6" Type="http://schemas.openxmlformats.org/officeDocument/2006/relationships/hyperlink" Target="https://machinelearningmastery.com/dropout-for-regularizing-deep-neural-networks/" TargetMode="External"/><Relationship Id="rId7" Type="http://schemas.openxmlformats.org/officeDocument/2006/relationships/hyperlink" Target="https://machinelearningmastery.com/cross-entropy-for-machine-learnin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hyperlink" Target="https://nni.readthedocs.io/en/v2.5/Overview.html" TargetMode="External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2.png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9.gif"/><Relationship Id="rId6" Type="http://schemas.openxmlformats.org/officeDocument/2006/relationships/image" Target="../media/image5.gif"/><Relationship Id="rId7" Type="http://schemas.openxmlformats.org/officeDocument/2006/relationships/image" Target="../media/image11.gif"/><Relationship Id="rId8" Type="http://schemas.openxmlformats.org/officeDocument/2006/relationships/image" Target="../media/image10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72000"/>
          </a:blip>
          <a:srcRect b="53903" l="0" r="54837" t="0"/>
          <a:stretch/>
        </p:blipFill>
        <p:spPr>
          <a:xfrm rot="5400000">
            <a:off x="10978984" y="3133184"/>
            <a:ext cx="531044" cy="54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 amt="72000"/>
          </a:blip>
          <a:srcRect b="53903" l="0" r="54837" t="0"/>
          <a:stretch/>
        </p:blipFill>
        <p:spPr>
          <a:xfrm rot="5400000">
            <a:off x="16326079" y="567262"/>
            <a:ext cx="1088762" cy="111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 amt="72000"/>
          </a:blip>
          <a:srcRect b="53903" l="0" r="54837" t="0"/>
          <a:stretch/>
        </p:blipFill>
        <p:spPr>
          <a:xfrm rot="5400000">
            <a:off x="16049289" y="1396274"/>
            <a:ext cx="531044" cy="5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775663" y="2261913"/>
            <a:ext cx="9681076" cy="4443306"/>
          </a:xfrm>
          <a:custGeom>
            <a:rect b="b" l="l" r="r" t="t"/>
            <a:pathLst>
              <a:path extrusionOk="0" h="2709333" w="2958312">
                <a:moveTo>
                  <a:pt x="0" y="0"/>
                </a:moveTo>
                <a:lnTo>
                  <a:pt x="2958312" y="0"/>
                </a:lnTo>
                <a:lnTo>
                  <a:pt x="295831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C1FDFF"/>
          </a:solidFill>
          <a:ln cap="flat" cmpd="sng" w="76200">
            <a:solidFill>
              <a:srgbClr val="0657B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"/>
          <p:cNvSpPr txBox="1"/>
          <p:nvPr/>
        </p:nvSpPr>
        <p:spPr>
          <a:xfrm>
            <a:off x="875738" y="2756463"/>
            <a:ext cx="94809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Predicting whether Visitors Purchase after only one </a:t>
            </a:r>
            <a:r>
              <a:rPr b="1" lang="en-US" sz="6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</a:t>
            </a:r>
            <a:r>
              <a:rPr b="1" lang="en-US" sz="6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600">
              <a:solidFill>
                <a:schemeClr val="dk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38675" y="7280175"/>
            <a:ext cx="107406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Ayaan Gopalan </a:t>
            </a:r>
            <a:r>
              <a:rPr b="1"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ᐧ</a:t>
            </a:r>
            <a:r>
              <a:rPr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Tori Wang </a:t>
            </a:r>
            <a:r>
              <a:rPr b="1"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ᐧ</a:t>
            </a:r>
            <a:r>
              <a:rPr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Xi Wu </a:t>
            </a:r>
            <a:r>
              <a:rPr b="1"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ᐧ</a:t>
            </a:r>
            <a:r>
              <a:rPr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Ethan Young</a:t>
            </a:r>
            <a:endParaRPr sz="3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Team Overfitters</a:t>
            </a:r>
            <a:endParaRPr sz="3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9549" y="2793624"/>
            <a:ext cx="4446700" cy="44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16604930" y="8605891"/>
            <a:ext cx="531044" cy="54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97c422157_0_27"/>
          <p:cNvSpPr txBox="1"/>
          <p:nvPr/>
        </p:nvSpPr>
        <p:spPr>
          <a:xfrm>
            <a:off x="0" y="3209800"/>
            <a:ext cx="182880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g2197c422157_0_27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16326079" y="567262"/>
            <a:ext cx="1088762" cy="111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197c422157_0_27"/>
          <p:cNvPicPr preferRelativeResize="0"/>
          <p:nvPr/>
        </p:nvPicPr>
        <p:blipFill rotWithShape="1">
          <a:blip r:embed="rId4">
            <a:alphaModFix amt="72000"/>
          </a:blip>
          <a:srcRect b="53902" l="0" r="54836" t="0"/>
          <a:stretch/>
        </p:blipFill>
        <p:spPr>
          <a:xfrm rot="5400000">
            <a:off x="16049289" y="1396274"/>
            <a:ext cx="531044" cy="542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g2197c422157_0_27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361" name="Google Shape;361;g2197c422157_0_27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362" name="Google Shape;362;g2197c422157_0_27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3" name="Google Shape;363;g2197c422157_0_27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2197c422157_0_44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369" name="Google Shape;369;g2197c422157_0_44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370" name="Google Shape;370;g2197c422157_0_44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1" name="Google Shape;371;g2197c422157_0_44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197c422157_0_44"/>
          <p:cNvSpPr txBox="1"/>
          <p:nvPr/>
        </p:nvSpPr>
        <p:spPr>
          <a:xfrm>
            <a:off x="0" y="3209800"/>
            <a:ext cx="182880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Technical Details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g2197c422157_0_44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16326079" y="567262"/>
            <a:ext cx="1088762" cy="111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2197c422157_0_44"/>
          <p:cNvPicPr preferRelativeResize="0"/>
          <p:nvPr/>
        </p:nvPicPr>
        <p:blipFill rotWithShape="1">
          <a:blip r:embed="rId4">
            <a:alphaModFix amt="72000"/>
          </a:blip>
          <a:srcRect b="53902" l="0" r="54836" t="0"/>
          <a:stretch/>
        </p:blipFill>
        <p:spPr>
          <a:xfrm rot="5400000">
            <a:off x="16049289" y="1396274"/>
            <a:ext cx="531044" cy="54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a451b7c4a_0_3"/>
          <p:cNvSpPr txBox="1"/>
          <p:nvPr/>
        </p:nvSpPr>
        <p:spPr>
          <a:xfrm>
            <a:off x="955850" y="818700"/>
            <a:ext cx="132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Feature Selection</a:t>
            </a: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 (1/4)</a:t>
            </a:r>
            <a:endParaRPr sz="6000"/>
          </a:p>
        </p:txBody>
      </p:sp>
      <p:pic>
        <p:nvPicPr>
          <p:cNvPr id="380" name="Google Shape;380;g21a451b7c4a_0_3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038249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g21a451b7c4a_0_3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382" name="Google Shape;382;g21a451b7c4a_0_3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g21a451b7c4a_0_3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g21a451b7c4a_0_3"/>
          <p:cNvSpPr txBox="1"/>
          <p:nvPr/>
        </p:nvSpPr>
        <p:spPr>
          <a:xfrm>
            <a:off x="1694163" y="2032950"/>
            <a:ext cx="6764400" cy="6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Variables with Missing Values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Because very few visits result in a purchase, we wanted to select variables that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returned non-null values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the purchase visit first server calls</a:t>
            </a:r>
            <a:endParaRPr b="1"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1: Calculated the proportion of null values in the first server calls of purchase visits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2: Graphed the distribution of null values in all the variables in a histogram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3: Examining the histogram, we selected 95% or greater null values as the cutoff for values to remove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85" name="Google Shape;385;g21a451b7c4a_0_3"/>
          <p:cNvSpPr txBox="1"/>
          <p:nvPr/>
        </p:nvSpPr>
        <p:spPr>
          <a:xfrm>
            <a:off x="16705300" y="9210675"/>
            <a:ext cx="9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oto Sans"/>
                <a:ea typeface="Noto Sans"/>
                <a:cs typeface="Noto Sans"/>
                <a:sym typeface="Noto Sans"/>
              </a:rPr>
              <a:t>95%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86" name="Google Shape;386;g21a451b7c4a_0_3"/>
          <p:cNvCxnSpPr>
            <a:stCxn id="385" idx="0"/>
          </p:cNvCxnSpPr>
          <p:nvPr/>
        </p:nvCxnSpPr>
        <p:spPr>
          <a:xfrm rot="10800000">
            <a:off x="17145550" y="8427975"/>
            <a:ext cx="16200" cy="7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87" name="Google Shape;387;g21a451b7c4a_0_3"/>
          <p:cNvPicPr preferRelativeResize="0"/>
          <p:nvPr/>
        </p:nvPicPr>
        <p:blipFill rotWithShape="1">
          <a:blip r:embed="rId5">
            <a:alphaModFix/>
          </a:blip>
          <a:srcRect b="2907" l="2744" r="6370" t="5096"/>
          <a:stretch/>
        </p:blipFill>
        <p:spPr>
          <a:xfrm>
            <a:off x="8776375" y="2396325"/>
            <a:ext cx="9446036" cy="66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a451b7c4a_0_26"/>
          <p:cNvSpPr txBox="1"/>
          <p:nvPr/>
        </p:nvSpPr>
        <p:spPr>
          <a:xfrm>
            <a:off x="955850" y="818700"/>
            <a:ext cx="132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Feature Selection (2/4)</a:t>
            </a:r>
            <a:endParaRPr sz="6000"/>
          </a:p>
        </p:txBody>
      </p:sp>
      <p:pic>
        <p:nvPicPr>
          <p:cNvPr id="393" name="Google Shape;393;g21a451b7c4a_0_26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038249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g21a451b7c4a_0_26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395" name="Google Shape;395;g21a451b7c4a_0_26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g21a451b7c4a_0_26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g21a451b7c4a_0_26"/>
          <p:cNvSpPr txBox="1"/>
          <p:nvPr/>
        </p:nvSpPr>
        <p:spPr>
          <a:xfrm>
            <a:off x="1694175" y="2032950"/>
            <a:ext cx="9676500" cy="6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Variance Threshold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We wanted to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remove variables that return the same value almost every time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 as they are likely not as predictive of visit outcomes 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1: After removing variables from last step, converted null values in the remaining variables into their own category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Fixes any missing values issues, and could unlock useful information in variables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2: Calculated the variance of these variables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3: Removed all variables with a variance of 0.01 or lower (99% or more of the values are similar)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8" name="Google Shape;398;g21a451b7c4a_0_26"/>
          <p:cNvSpPr txBox="1"/>
          <p:nvPr/>
        </p:nvSpPr>
        <p:spPr>
          <a:xfrm>
            <a:off x="12639875" y="2307225"/>
            <a:ext cx="383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Noto Sans"/>
                <a:ea typeface="Noto Sans"/>
                <a:cs typeface="Noto Sans"/>
                <a:sym typeface="Noto Sans"/>
              </a:rPr>
              <a:t>Removed Variables</a:t>
            </a:r>
            <a:endParaRPr sz="2600" u="sng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99" name="Google Shape;399;g21a451b7c4a_0_26"/>
          <p:cNvPicPr preferRelativeResize="0"/>
          <p:nvPr/>
        </p:nvPicPr>
        <p:blipFill rotWithShape="1">
          <a:blip r:embed="rId5">
            <a:alphaModFix/>
          </a:blip>
          <a:srcRect b="2400" l="0" r="0" t="1960"/>
          <a:stretch/>
        </p:blipFill>
        <p:spPr>
          <a:xfrm>
            <a:off x="13383800" y="3376087"/>
            <a:ext cx="2495550" cy="58574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a451b7c4a_0_40"/>
          <p:cNvSpPr txBox="1"/>
          <p:nvPr/>
        </p:nvSpPr>
        <p:spPr>
          <a:xfrm>
            <a:off x="955850" y="818700"/>
            <a:ext cx="132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Feature Selection (3/4)</a:t>
            </a:r>
            <a:endParaRPr sz="6000"/>
          </a:p>
        </p:txBody>
      </p:sp>
      <p:pic>
        <p:nvPicPr>
          <p:cNvPr id="405" name="Google Shape;405;g21a451b7c4a_0_40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038249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g21a451b7c4a_0_40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407" name="Google Shape;407;g21a451b7c4a_0_40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g21a451b7c4a_0_40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" name="Google Shape;409;g21a451b7c4a_0_40"/>
          <p:cNvSpPr txBox="1"/>
          <p:nvPr/>
        </p:nvSpPr>
        <p:spPr>
          <a:xfrm>
            <a:off x="1694175" y="2032950"/>
            <a:ext cx="7451700" cy="7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Random Forest Classifier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After subsetting based on missing values and variance, we wanted to further subset variables </a:t>
            </a:r>
            <a:r>
              <a:rPr b="1"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based on their </a:t>
            </a:r>
            <a:r>
              <a:rPr b="1"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predictivity</a:t>
            </a:r>
            <a:r>
              <a:rPr b="1"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of visit outcomes</a:t>
            </a:r>
            <a:endParaRPr b="1"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1: Trained a Random Forest Classifier on a undersampled data set of remaining variables</a:t>
            </a:r>
            <a:b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683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"/>
              <a:buChar char="-"/>
            </a:pP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Scaled the numerical variables between 0 and 1</a:t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683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"/>
              <a:buChar char="-"/>
            </a:pP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Encoded the categorical variables with target encoding</a:t>
            </a:r>
            <a:b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2: Graphed the cumulative feature importance of the variables</a:t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3: Examining the graph, selected the top 20 variables which captured about 94% of the feature importance</a:t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10" name="Google Shape;410;g21a451b7c4a_0_40"/>
          <p:cNvPicPr preferRelativeResize="0"/>
          <p:nvPr/>
        </p:nvPicPr>
        <p:blipFill rotWithShape="1">
          <a:blip r:embed="rId5">
            <a:alphaModFix/>
          </a:blip>
          <a:srcRect b="1536" l="0" r="5544" t="0"/>
          <a:stretch/>
        </p:blipFill>
        <p:spPr>
          <a:xfrm>
            <a:off x="9520775" y="2634800"/>
            <a:ext cx="8558925" cy="59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g21a451b7c4a_0_40"/>
          <p:cNvCxnSpPr/>
          <p:nvPr/>
        </p:nvCxnSpPr>
        <p:spPr>
          <a:xfrm rot="10800000">
            <a:off x="12161925" y="3896200"/>
            <a:ext cx="16200" cy="402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a451b7c4a_0_60"/>
          <p:cNvSpPr txBox="1"/>
          <p:nvPr/>
        </p:nvSpPr>
        <p:spPr>
          <a:xfrm>
            <a:off x="955850" y="818700"/>
            <a:ext cx="132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Feature Selection (4/4)</a:t>
            </a:r>
            <a:endParaRPr sz="6000"/>
          </a:p>
        </p:txBody>
      </p:sp>
      <p:grpSp>
        <p:nvGrpSpPr>
          <p:cNvPr id="417" name="Google Shape;417;g21a451b7c4a_0_60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418" name="Google Shape;418;g21a451b7c4a_0_60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g21a451b7c4a_0_60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g21a451b7c4a_0_60"/>
          <p:cNvSpPr txBox="1"/>
          <p:nvPr/>
        </p:nvSpPr>
        <p:spPr>
          <a:xfrm>
            <a:off x="1122450" y="2032950"/>
            <a:ext cx="1604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Final Data Set</a:t>
            </a:r>
            <a:endParaRPr sz="2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21" name="Google Shape;421;g21a451b7c4a_0_60"/>
          <p:cNvPicPr preferRelativeResize="0"/>
          <p:nvPr/>
        </p:nvPicPr>
        <p:blipFill rotWithShape="1">
          <a:blip r:embed="rId5">
            <a:alphaModFix/>
          </a:blip>
          <a:srcRect b="48240" l="0" r="0" t="0"/>
          <a:stretch/>
        </p:blipFill>
        <p:spPr>
          <a:xfrm>
            <a:off x="2353275" y="2973250"/>
            <a:ext cx="5616940" cy="64572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g21a451b7c4a_0_60"/>
          <p:cNvPicPr preferRelativeResize="0"/>
          <p:nvPr/>
        </p:nvPicPr>
        <p:blipFill rotWithShape="1">
          <a:blip r:embed="rId6">
            <a:alphaModFix/>
          </a:blip>
          <a:srcRect b="22353" l="30613" r="54588" t="49584"/>
          <a:stretch/>
        </p:blipFill>
        <p:spPr>
          <a:xfrm>
            <a:off x="10574008" y="2973250"/>
            <a:ext cx="5447869" cy="64572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8f4fb46f4_0_120"/>
          <p:cNvSpPr txBox="1"/>
          <p:nvPr/>
        </p:nvSpPr>
        <p:spPr>
          <a:xfrm>
            <a:off x="955850" y="818700"/>
            <a:ext cx="132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Logistic Regression (1/3)</a:t>
            </a:r>
            <a:endParaRPr sz="6000"/>
          </a:p>
        </p:txBody>
      </p:sp>
      <p:pic>
        <p:nvPicPr>
          <p:cNvPr id="428" name="Google Shape;428;g218f4fb46f4_0_120"/>
          <p:cNvPicPr preferRelativeResize="0"/>
          <p:nvPr/>
        </p:nvPicPr>
        <p:blipFill rotWithShape="1">
          <a:blip r:embed="rId3">
            <a:alphaModFix/>
          </a:blip>
          <a:srcRect b="0" l="0" r="0" t="8792"/>
          <a:stretch/>
        </p:blipFill>
        <p:spPr>
          <a:xfrm>
            <a:off x="10539750" y="2721850"/>
            <a:ext cx="6133850" cy="5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18f4fb46f4_0_120"/>
          <p:cNvSpPr txBox="1"/>
          <p:nvPr/>
        </p:nvSpPr>
        <p:spPr>
          <a:xfrm>
            <a:off x="11998825" y="8649700"/>
            <a:ext cx="32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oto Sans"/>
                <a:ea typeface="Noto Sans"/>
                <a:cs typeface="Noto Sans"/>
                <a:sym typeface="Noto Sans"/>
              </a:rPr>
              <a:t>Figure from this </a:t>
            </a:r>
            <a:r>
              <a:rPr lang="en-US" sz="24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4"/>
              </a:rPr>
              <a:t>site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430" name="Google Shape;430;g218f4fb46f4_0_120"/>
          <p:cNvGrpSpPr/>
          <p:nvPr/>
        </p:nvGrpSpPr>
        <p:grpSpPr>
          <a:xfrm>
            <a:off x="2418325" y="6052013"/>
            <a:ext cx="2922300" cy="1083325"/>
            <a:chOff x="10955550" y="233700"/>
            <a:chExt cx="2922300" cy="1083325"/>
          </a:xfrm>
        </p:grpSpPr>
        <p:sp>
          <p:nvSpPr>
            <p:cNvPr id="431" name="Google Shape;431;g218f4fb46f4_0_120"/>
            <p:cNvSpPr txBox="1"/>
            <p:nvPr/>
          </p:nvSpPr>
          <p:spPr>
            <a:xfrm>
              <a:off x="10955550" y="517225"/>
              <a:ext cx="292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0">
                  <a:latin typeface="Calibri"/>
                  <a:ea typeface="Calibri"/>
                  <a:cs typeface="Calibri"/>
                  <a:sym typeface="Calibri"/>
                </a:rPr>
                <a:t>(      )</a:t>
              </a:r>
              <a:endParaRPr sz="8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g218f4fb46f4_0_120"/>
            <p:cNvSpPr txBox="1"/>
            <p:nvPr/>
          </p:nvSpPr>
          <p:spPr>
            <a:xfrm>
              <a:off x="11725500" y="233700"/>
              <a:ext cx="1382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𝑝</a:t>
              </a:r>
              <a:r>
                <a:rPr b="1" lang="en-US" sz="10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  <a:r>
                <a:rPr lang="en-US" sz="2600">
                  <a:latin typeface="Noto Sans"/>
                  <a:ea typeface="Noto Sans"/>
                  <a:cs typeface="Noto Sans"/>
                  <a:sym typeface="Noto Sans"/>
                </a:rPr>
                <a:t>(</a:t>
              </a:r>
              <a:r>
                <a:rPr lang="en-US" sz="1000"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  <a:r>
                <a:rPr b="1"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𝑦</a:t>
              </a:r>
              <a:r>
                <a:rPr b="1" lang="en-US" sz="10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  <a:r>
                <a:rPr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=1</a:t>
              </a:r>
              <a:r>
                <a:rPr lang="en-US" sz="2600">
                  <a:latin typeface="Noto Sans"/>
                  <a:ea typeface="Noto Sans"/>
                  <a:cs typeface="Noto Sans"/>
                  <a:sym typeface="Noto Sans"/>
                </a:rPr>
                <a:t>)</a:t>
              </a:r>
              <a:endParaRPr sz="2600"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433" name="Google Shape;433;g218f4fb46f4_0_120"/>
            <p:cNvSpPr txBox="1"/>
            <p:nvPr/>
          </p:nvSpPr>
          <p:spPr>
            <a:xfrm>
              <a:off x="11505600" y="732025"/>
              <a:ext cx="1822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1 – </a:t>
              </a:r>
              <a:r>
                <a:rPr b="1"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𝑝</a:t>
              </a:r>
              <a:r>
                <a:rPr b="1" lang="en-US" sz="10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  <a:r>
                <a:rPr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(</a:t>
              </a:r>
              <a:r>
                <a:rPr lang="en-US" sz="10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  <a:r>
                <a:rPr b="1"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𝑦</a:t>
              </a:r>
              <a:r>
                <a:rPr b="1" lang="en-US" sz="10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  <a:r>
                <a:rPr lang="en-US" sz="26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=1)</a:t>
              </a:r>
              <a:endParaRPr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cxnSp>
          <p:nvCxnSpPr>
            <p:cNvPr id="434" name="Google Shape;434;g218f4fb46f4_0_120"/>
            <p:cNvCxnSpPr/>
            <p:nvPr/>
          </p:nvCxnSpPr>
          <p:spPr>
            <a:xfrm>
              <a:off x="11666400" y="818700"/>
              <a:ext cx="150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Google Shape;435;g218f4fb46f4_0_120"/>
          <p:cNvSpPr txBox="1"/>
          <p:nvPr/>
        </p:nvSpPr>
        <p:spPr>
          <a:xfrm>
            <a:off x="1647675" y="2874250"/>
            <a:ext cx="8264100" cy="1944900"/>
          </a:xfrm>
          <a:prstGeom prst="rect">
            <a:avLst/>
          </a:prstGeom>
          <a:solidFill>
            <a:srgbClr val="D8FEFF"/>
          </a:solidFill>
          <a:ln cap="flat" cmpd="sng" w="38100">
            <a:solidFill>
              <a:srgbClr val="0657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(binary) classification,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ogistic regression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is a regression technique that outputs a value between 0 and 1 (the input is labeled 0 if the output &lt; 0.5 and 1 if &gt; 0.5)</a:t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36" name="Google Shape;436;g218f4fb46f4_0_120"/>
          <p:cNvPicPr preferRelativeResize="0"/>
          <p:nvPr/>
        </p:nvPicPr>
        <p:blipFill rotWithShape="1">
          <a:blip r:embed="rId5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18f4fb46f4_0_120"/>
          <p:cNvSpPr txBox="1"/>
          <p:nvPr/>
        </p:nvSpPr>
        <p:spPr>
          <a:xfrm>
            <a:off x="1647675" y="2104425"/>
            <a:ext cx="8264100" cy="7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Basics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Mathematically, logistic regression is the logarithm of the odds of an event: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	   log                        =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β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β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𝑥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β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𝑥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+ … +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β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𝑚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𝑥</a:t>
            </a:r>
            <a:r>
              <a:rPr baseline="-25000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𝑚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3 key assumptions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Independent observations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multicollinearity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outliers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438" name="Google Shape;438;g218f4fb46f4_0_120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439" name="Google Shape;439;g218f4fb46f4_0_120"/>
            <p:cNvPicPr preferRelativeResize="0"/>
            <p:nvPr/>
          </p:nvPicPr>
          <p:blipFill rotWithShape="1">
            <a:blip r:embed="rId5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g218f4fb46f4_0_120"/>
            <p:cNvPicPr preferRelativeResize="0"/>
            <p:nvPr/>
          </p:nvPicPr>
          <p:blipFill rotWithShape="1">
            <a:blip r:embed="rId6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g2195bc1525f_0_24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446" name="Google Shape;446;g2195bc1525f_0_24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447" name="Google Shape;447;g2195bc1525f_0_24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g2195bc1525f_0_24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449" name="Google Shape;449;g2195bc1525f_0_24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2195bc1525f_0_24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" name="Google Shape;451;g2195bc1525f_0_24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2195bc1525f_0_24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(2/3)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g2195bc1525f_0_24"/>
          <p:cNvSpPr txBox="1"/>
          <p:nvPr/>
        </p:nvSpPr>
        <p:spPr>
          <a:xfrm>
            <a:off x="9549175" y="6405075"/>
            <a:ext cx="5916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Our model was trained using a dataset that  had size</a:t>
            </a: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: </a:t>
            </a: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4878. This is due to the fact that we used class weight balances in order to prevent our model from only predicting 0 or “no purchase’. This does result in some bias in our model.</a:t>
            </a:r>
            <a:endParaRPr sz="22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54" name="Google Shape;454;g2195bc1525f_0_24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195bc1525f_0_24"/>
          <p:cNvSpPr txBox="1"/>
          <p:nvPr/>
        </p:nvSpPr>
        <p:spPr>
          <a:xfrm>
            <a:off x="1647675" y="2104425"/>
            <a:ext cx="13200300" cy="6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Training and Testing Sets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Variables used in this model were the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 most important features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extracted during feature selection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Variables were then converted to numeric variables using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ordinal encoding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and then scaled, with outliers removed from the scaled dataset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Note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 Our training and testing datasets were limited by issues working on computing clusters and the difficulty handling the large dataset on our personal computers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Size of </a:t>
            </a:r>
            <a:r>
              <a:rPr b="1" lang="en-US" sz="2400">
                <a:solidFill>
                  <a:schemeClr val="dk1"/>
                </a:solidFill>
                <a:highlight>
                  <a:srgbClr val="C1FDFF"/>
                </a:highlight>
                <a:latin typeface="Noto Sans"/>
                <a:ea typeface="Noto Sans"/>
                <a:cs typeface="Noto Sans"/>
                <a:sym typeface="Noto Sans"/>
              </a:rPr>
              <a:t>training set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(sampled from day 1): </a:t>
            </a:r>
            <a:r>
              <a:rPr b="1" lang="en-US" sz="2400">
                <a:solidFill>
                  <a:schemeClr val="dk1"/>
                </a:solidFill>
                <a:highlight>
                  <a:srgbClr val="C1FDFF"/>
                </a:highlight>
                <a:latin typeface="Noto Sans"/>
                <a:ea typeface="Noto Sans"/>
                <a:cs typeface="Noto Sans"/>
                <a:sym typeface="Noto Sans"/>
              </a:rPr>
              <a:t>46657</a:t>
            </a:r>
            <a:endParaRPr b="1" sz="2400">
              <a:solidFill>
                <a:schemeClr val="dk1"/>
              </a:solidFill>
              <a:highlight>
                <a:srgbClr val="C1FD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purchase: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2439</a:t>
            </a:r>
            <a:endParaRPr b="1"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do not purchase: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44218</a:t>
            </a:r>
            <a:endParaRPr b="1"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Size of </a:t>
            </a:r>
            <a:r>
              <a:rPr b="1" lang="en-US" sz="2400">
                <a:solidFill>
                  <a:schemeClr val="dk1"/>
                </a:solidFill>
                <a:highlight>
                  <a:srgbClr val="FFAFAF"/>
                </a:highlight>
                <a:latin typeface="Noto Sans"/>
                <a:ea typeface="Noto Sans"/>
                <a:cs typeface="Noto Sans"/>
                <a:sym typeface="Noto Sans"/>
              </a:rPr>
              <a:t>testing set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(sampled from day 6): </a:t>
            </a:r>
            <a:r>
              <a:rPr b="1" lang="en-US" sz="2400">
                <a:solidFill>
                  <a:schemeClr val="dk1"/>
                </a:solidFill>
                <a:highlight>
                  <a:srgbClr val="FFAFAF"/>
                </a:highlight>
                <a:latin typeface="Noto Sans"/>
                <a:ea typeface="Noto Sans"/>
                <a:cs typeface="Noto Sans"/>
                <a:sym typeface="Noto Sans"/>
              </a:rPr>
              <a:t>20000</a:t>
            </a:r>
            <a:endParaRPr b="1" sz="2400">
              <a:solidFill>
                <a:schemeClr val="dk1"/>
              </a:solidFill>
              <a:highlight>
                <a:srgbClr val="FFAFA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purchase: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1051</a:t>
            </a:r>
            <a:endParaRPr b="1"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do not purchase: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18949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g2195bc1525f_0_53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461" name="Google Shape;461;g2195bc1525f_0_53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462" name="Google Shape;462;g2195bc1525f_0_53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g2195bc1525f_0_53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464" name="Google Shape;464;g2195bc1525f_0_53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g2195bc1525f_0_53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6" name="Google Shape;466;g2195bc1525f_0_53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2195bc1525f_0_53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(3/3)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g2195bc1525f_0_53"/>
          <p:cNvSpPr txBox="1"/>
          <p:nvPr/>
        </p:nvSpPr>
        <p:spPr>
          <a:xfrm>
            <a:off x="1872950" y="2827750"/>
            <a:ext cx="6206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Noto Sans"/>
                <a:ea typeface="Noto Sans"/>
                <a:cs typeface="Noto Sans"/>
                <a:sym typeface="Noto Sans"/>
              </a:rPr>
              <a:t>Test set accuracy rate: 0.6505</a:t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69" name="Google Shape;469;g2195bc1525f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9575" y="3372366"/>
            <a:ext cx="5102775" cy="558235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2195bc1525f_0_53"/>
          <p:cNvSpPr txBox="1"/>
          <p:nvPr/>
        </p:nvSpPr>
        <p:spPr>
          <a:xfrm>
            <a:off x="8943225" y="2827750"/>
            <a:ext cx="8311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Noto Sans"/>
                <a:ea typeface="Noto Sans"/>
                <a:cs typeface="Noto Sans"/>
                <a:sym typeface="Noto Sans"/>
              </a:rPr>
              <a:t>Variable Coefficients: (20 variables coded)</a:t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71" name="Google Shape;471;g2195bc1525f_0_53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2195bc1525f_0_53"/>
          <p:cNvSpPr txBox="1"/>
          <p:nvPr/>
        </p:nvSpPr>
        <p:spPr>
          <a:xfrm>
            <a:off x="1647675" y="2104425"/>
            <a:ext cx="132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Results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73" name="Google Shape;473;g2195bc1525f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9675" y="3865175"/>
            <a:ext cx="6388985" cy="45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217c6ed32ee_1_205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217c6ed32ee_1_205"/>
          <p:cNvSpPr txBox="1"/>
          <p:nvPr/>
        </p:nvSpPr>
        <p:spPr>
          <a:xfrm>
            <a:off x="1647675" y="2104425"/>
            <a:ext cx="14357400" cy="7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Basics (1/3)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Conceptually, the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layers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of a neural network extract qualities of the input data 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𝐗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that allow the model to distinguish between classes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Each layer is composed of a predetermined # of nodes with connections between them (called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weights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 that 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have randomly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chosen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values (initialized before training)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weights between layers compose a weight matrix 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𝐖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biases 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𝐁 in each layer shift the activation function and influence the output values, not the input data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number of biases equals the number of weights in the hidden layers and the output layer (in our case, we have 64+128+1=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193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biases)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80" name="Google Shape;480;g217c6ed32ee_1_205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Neural Network</a:t>
            </a: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 (1/9)</a:t>
            </a:r>
            <a:endParaRPr sz="6000"/>
          </a:p>
        </p:txBody>
      </p:sp>
      <p:sp>
        <p:nvSpPr>
          <p:cNvPr id="481" name="Google Shape;481;g217c6ed32ee_1_205"/>
          <p:cNvSpPr txBox="1"/>
          <p:nvPr/>
        </p:nvSpPr>
        <p:spPr>
          <a:xfrm>
            <a:off x="1664500" y="2933325"/>
            <a:ext cx="14357400" cy="1737600"/>
          </a:xfrm>
          <a:prstGeom prst="rect">
            <a:avLst/>
          </a:prstGeom>
          <a:solidFill>
            <a:srgbClr val="D8FEFF"/>
          </a:solidFill>
          <a:ln cap="flat" cmpd="sng" w="38100">
            <a:solidFill>
              <a:srgbClr val="0657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(binary) classification, a (feedforward)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neural network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sends data through (at least one) layers of computation (i.e., matrix multiplications) to output a value between 0 and 1 (the input is labeled 0 if the output &lt; 0.5 and 1 if &gt; 0.5)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g217c6ed32ee_1_205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483" name="Google Shape;483;g217c6ed32ee_1_205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g217c6ed32ee_1_205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637100" y="2580100"/>
            <a:ext cx="5467800" cy="7154100"/>
          </a:xfrm>
          <a:prstGeom prst="roundRect">
            <a:avLst>
              <a:gd fmla="val 16667" name="adj"/>
            </a:avLst>
          </a:prstGeom>
          <a:solidFill>
            <a:srgbClr val="E7EDF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955850" y="2971425"/>
            <a:ext cx="48606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latin typeface="Noto Sans"/>
                <a:ea typeface="Noto Sans"/>
                <a:cs typeface="Noto Sans"/>
                <a:sym typeface="Noto Sans"/>
              </a:rPr>
              <a:t>Goal</a:t>
            </a:r>
            <a:endParaRPr b="1" sz="58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>
                <a:latin typeface="Noto Sans"/>
                <a:ea typeface="Noto Sans"/>
                <a:cs typeface="Noto Sans"/>
                <a:sym typeface="Noto Sans"/>
              </a:rPr>
              <a:t>P</a:t>
            </a:r>
            <a:r>
              <a:rPr lang="en-US" sz="3800">
                <a:latin typeface="Noto Sans"/>
                <a:ea typeface="Noto Sans"/>
                <a:cs typeface="Noto Sans"/>
                <a:sym typeface="Noto Sans"/>
              </a:rPr>
              <a:t>redict if a visitor to the Fingerhut site will make a purchase </a:t>
            </a:r>
            <a:r>
              <a:rPr b="1"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using </a:t>
            </a:r>
            <a:r>
              <a:rPr b="1" lang="en-US" sz="38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only</a:t>
            </a:r>
            <a:r>
              <a:rPr b="1"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the data from their first server call</a:t>
            </a:r>
            <a:endParaRPr sz="38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16326079" y="567262"/>
            <a:ext cx="1088762" cy="111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4">
            <a:alphaModFix amt="72000"/>
          </a:blip>
          <a:srcRect b="53902" l="0" r="54836" t="0"/>
          <a:stretch/>
        </p:blipFill>
        <p:spPr>
          <a:xfrm rot="5400000">
            <a:off x="16049289" y="1396274"/>
            <a:ext cx="531044" cy="5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955850" y="818700"/>
            <a:ext cx="132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Project Objective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31600" y="2580100"/>
            <a:ext cx="5467800" cy="7154100"/>
          </a:xfrm>
          <a:prstGeom prst="roundRect">
            <a:avLst>
              <a:gd fmla="val 16667" name="adj"/>
            </a:avLst>
          </a:prstGeom>
          <a:solidFill>
            <a:srgbClr val="E7EDF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6841500" y="2971425"/>
            <a:ext cx="48606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Challenge</a:t>
            </a:r>
            <a:endParaRPr b="1" sz="5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Over 95</a:t>
            </a:r>
            <a:r>
              <a:rPr b="1"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%</a:t>
            </a:r>
            <a:r>
              <a:rPr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of visits </a:t>
            </a:r>
            <a:r>
              <a:rPr b="1"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do not result in a purchase</a:t>
            </a:r>
            <a:r>
              <a:rPr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 which presents difficulties in creating an accurate model</a:t>
            </a:r>
            <a:endParaRPr b="1" sz="5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2426100" y="2580100"/>
            <a:ext cx="5467800" cy="7154100"/>
          </a:xfrm>
          <a:prstGeom prst="roundRect">
            <a:avLst>
              <a:gd fmla="val 16667" name="adj"/>
            </a:avLst>
          </a:prstGeom>
          <a:solidFill>
            <a:srgbClr val="E7EDF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12741075" y="2971425"/>
            <a:ext cx="4860600" cy="7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Application</a:t>
            </a:r>
            <a:endParaRPr b="1" sz="5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Immediately generate predictions about </a:t>
            </a:r>
            <a:r>
              <a:rPr b="1"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every visitor</a:t>
            </a:r>
            <a:r>
              <a:rPr lang="en-US" sz="3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to the Fingerhut site and tailor different marketing strategies for each one</a:t>
            </a:r>
            <a:endParaRPr sz="3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7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g218f4fb46f4_0_60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490" name="Google Shape;490;g218f4fb46f4_0_60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491" name="Google Shape;491;g218f4fb46f4_0_60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2" name="Google Shape;492;g218f4fb46f4_0_60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g218f4fb46f4_0_60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494" name="Google Shape;494;g218f4fb46f4_0_60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g218f4fb46f4_0_60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6" name="Google Shape;496;g218f4fb46f4_0_60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18f4fb46f4_0_60"/>
          <p:cNvSpPr txBox="1"/>
          <p:nvPr/>
        </p:nvSpPr>
        <p:spPr>
          <a:xfrm>
            <a:off x="1647675" y="2104425"/>
            <a:ext cx="13708800" cy="7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Basics (2/3)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An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activation function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𝑓(𝑧) (refer to this </a:t>
            </a:r>
            <a:r>
              <a:rPr lang="en-US" sz="24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5"/>
              </a:rPr>
              <a:t>site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 is applied in all layers except the input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They apply nonlinearity by forcing input values to between 0 and 1 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output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ŷ can be interpreted as the probability a user will purchase (if &gt; 0.5) or not (if &lt; 0.5)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Backpropagation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(refer to this </a:t>
            </a:r>
            <a:r>
              <a:rPr lang="en-US" sz="24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6"/>
              </a:rPr>
              <a:t>site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 is the process of pushing the weights of a neural network toward the values that maximize model accuracy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This is done with an optimization algorithm (e.g., gradient descent)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our case, we use backpropagation with the Adam algorithm (refer to this </a:t>
            </a:r>
            <a:r>
              <a:rPr lang="en-US" sz="24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7"/>
              </a:rPr>
              <a:t>site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8" name="Google Shape;498;g218f4fb46f4_0_60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(2/9)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g218f4fb46f4_0_60"/>
          <p:cNvSpPr txBox="1"/>
          <p:nvPr/>
        </p:nvSpPr>
        <p:spPr>
          <a:xfrm>
            <a:off x="1647675" y="3970050"/>
            <a:ext cx="9824100" cy="2042100"/>
          </a:xfrm>
          <a:prstGeom prst="rect">
            <a:avLst/>
          </a:prstGeom>
          <a:solidFill>
            <a:srgbClr val="D8FEFF"/>
          </a:solidFill>
          <a:ln cap="flat" cmpd="sng" w="38100">
            <a:solidFill>
              <a:srgbClr val="0657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Mathematically, a 2-layer feedforward network can be written as: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ŷ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= 𝑓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𝑓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𝑓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𝐗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𝐖</a:t>
            </a:r>
            <a:r>
              <a:rPr baseline="30000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(1)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𝐁</a:t>
            </a:r>
            <a:r>
              <a:rPr baseline="30000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(1)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𝐖</a:t>
            </a:r>
            <a:r>
              <a:rPr baseline="30000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(2)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𝐁</a:t>
            </a:r>
            <a:r>
              <a:rPr baseline="30000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(2)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𝐖</a:t>
            </a:r>
            <a:r>
              <a:rPr baseline="30000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(3)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+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𝐁</a:t>
            </a:r>
            <a:r>
              <a:rPr baseline="30000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(3)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ŷ is the prediction, 𝑓 the activation function, 𝐗 the input data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g218f4fb46f4_0_159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505" name="Google Shape;505;g218f4fb46f4_0_159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506" name="Google Shape;506;g218f4fb46f4_0_159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7" name="Google Shape;507;g218f4fb46f4_0_159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g218f4fb46f4_0_159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509" name="Google Shape;509;g218f4fb46f4_0_159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g218f4fb46f4_0_159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1" name="Google Shape;511;g218f4fb46f4_0_159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18f4fb46f4_0_159"/>
          <p:cNvSpPr txBox="1"/>
          <p:nvPr/>
        </p:nvSpPr>
        <p:spPr>
          <a:xfrm>
            <a:off x="1647675" y="2104425"/>
            <a:ext cx="149181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Basics (3/3)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Intuitively, the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hyperparameters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of a neural network are predetermined, adjustable settings that determine how the model performs before data are inputted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Examples: # layers, # weights in each layer, choice of activation function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To gauge model performance, we use both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accuracy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and ‘area under the ROC curve’ (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AUC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 (see this </a:t>
            </a:r>
            <a:r>
              <a:rPr lang="en-US" sz="26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5"/>
              </a:rPr>
              <a:t>site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AUC considers unbalanced class distributions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Dropout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is a regularization technique that prevents overfitting (refer to this </a:t>
            </a:r>
            <a:r>
              <a:rPr lang="en-US" sz="26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6"/>
              </a:rPr>
              <a:t>site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It does so by ignoring a percentage of the weights during training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loss function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is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binary cross-entropy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(refer to this </a:t>
            </a:r>
            <a:r>
              <a:rPr lang="en-US" sz="26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7"/>
              </a:rPr>
              <a:t>site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-"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model optimizes the weights that minimize this value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3" name="Google Shape;513;g218f4fb46f4_0_159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(3/9)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218f4fb46f4_0_146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218f4fb46f4_0_146"/>
          <p:cNvSpPr txBox="1"/>
          <p:nvPr/>
        </p:nvSpPr>
        <p:spPr>
          <a:xfrm>
            <a:off x="1647675" y="2104425"/>
            <a:ext cx="132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Current Model Architecture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0" name="Google Shape;520;g218f4fb46f4_0_146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(4/9)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1" name="Google Shape;521;g218f4fb46f4_0_146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522" name="Google Shape;522;g218f4fb46f4_0_146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g218f4fb46f4_0_146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" name="Google Shape;524;g218f4fb46f4_0_146"/>
          <p:cNvCxnSpPr>
            <a:stCxn id="525" idx="3"/>
            <a:endCxn id="526" idx="2"/>
          </p:cNvCxnSpPr>
          <p:nvPr/>
        </p:nvCxnSpPr>
        <p:spPr>
          <a:xfrm flipH="1" rot="10800000">
            <a:off x="6681222" y="4526648"/>
            <a:ext cx="1556400" cy="53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g218f4fb46f4_0_146"/>
          <p:cNvCxnSpPr>
            <a:stCxn id="525" idx="3"/>
            <a:endCxn id="528" idx="2"/>
          </p:cNvCxnSpPr>
          <p:nvPr/>
        </p:nvCxnSpPr>
        <p:spPr>
          <a:xfrm>
            <a:off x="6681222" y="5059748"/>
            <a:ext cx="1556400" cy="5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g218f4fb46f4_0_146"/>
          <p:cNvCxnSpPr>
            <a:stCxn id="525" idx="3"/>
            <a:endCxn id="530" idx="2"/>
          </p:cNvCxnSpPr>
          <p:nvPr/>
        </p:nvCxnSpPr>
        <p:spPr>
          <a:xfrm>
            <a:off x="6681222" y="5059748"/>
            <a:ext cx="1556400" cy="22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g218f4fb46f4_0_146"/>
          <p:cNvCxnSpPr>
            <a:stCxn id="532" idx="3"/>
            <a:endCxn id="526" idx="2"/>
          </p:cNvCxnSpPr>
          <p:nvPr/>
        </p:nvCxnSpPr>
        <p:spPr>
          <a:xfrm flipH="1" rot="10800000">
            <a:off x="6681222" y="4526483"/>
            <a:ext cx="1556400" cy="32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g218f4fb46f4_0_146"/>
          <p:cNvCxnSpPr>
            <a:stCxn id="532" idx="3"/>
            <a:endCxn id="528" idx="2"/>
          </p:cNvCxnSpPr>
          <p:nvPr/>
        </p:nvCxnSpPr>
        <p:spPr>
          <a:xfrm flipH="1" rot="10800000">
            <a:off x="6681222" y="5598083"/>
            <a:ext cx="1556400" cy="21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g218f4fb46f4_0_146"/>
          <p:cNvCxnSpPr>
            <a:stCxn id="532" idx="3"/>
            <a:endCxn id="530" idx="2"/>
          </p:cNvCxnSpPr>
          <p:nvPr/>
        </p:nvCxnSpPr>
        <p:spPr>
          <a:xfrm flipH="1" rot="10800000">
            <a:off x="6681222" y="7288583"/>
            <a:ext cx="1556400" cy="4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g218f4fb46f4_0_146"/>
          <p:cNvCxnSpPr>
            <a:stCxn id="536" idx="3"/>
            <a:endCxn id="528" idx="2"/>
          </p:cNvCxnSpPr>
          <p:nvPr/>
        </p:nvCxnSpPr>
        <p:spPr>
          <a:xfrm flipH="1" rot="10800000">
            <a:off x="6681222" y="5598009"/>
            <a:ext cx="1556400" cy="38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g218f4fb46f4_0_146"/>
          <p:cNvCxnSpPr>
            <a:stCxn id="536" idx="3"/>
            <a:endCxn id="526" idx="2"/>
          </p:cNvCxnSpPr>
          <p:nvPr/>
        </p:nvCxnSpPr>
        <p:spPr>
          <a:xfrm flipH="1" rot="10800000">
            <a:off x="6681222" y="4526709"/>
            <a:ext cx="1556400" cy="145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g218f4fb46f4_0_146"/>
          <p:cNvCxnSpPr>
            <a:stCxn id="536" idx="3"/>
            <a:endCxn id="530" idx="2"/>
          </p:cNvCxnSpPr>
          <p:nvPr/>
        </p:nvCxnSpPr>
        <p:spPr>
          <a:xfrm>
            <a:off x="6681222" y="5978709"/>
            <a:ext cx="1556400" cy="130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g218f4fb46f4_0_146"/>
          <p:cNvCxnSpPr>
            <a:stCxn id="525" idx="3"/>
            <a:endCxn id="540" idx="2"/>
          </p:cNvCxnSpPr>
          <p:nvPr/>
        </p:nvCxnSpPr>
        <p:spPr>
          <a:xfrm>
            <a:off x="6681222" y="5059748"/>
            <a:ext cx="1556400" cy="32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g218f4fb46f4_0_146"/>
          <p:cNvCxnSpPr>
            <a:stCxn id="536" idx="3"/>
            <a:endCxn id="540" idx="2"/>
          </p:cNvCxnSpPr>
          <p:nvPr/>
        </p:nvCxnSpPr>
        <p:spPr>
          <a:xfrm>
            <a:off x="6681222" y="5978709"/>
            <a:ext cx="1556400" cy="237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g218f4fb46f4_0_146"/>
          <p:cNvCxnSpPr>
            <a:stCxn id="532" idx="3"/>
            <a:endCxn id="540" idx="2"/>
          </p:cNvCxnSpPr>
          <p:nvPr/>
        </p:nvCxnSpPr>
        <p:spPr>
          <a:xfrm>
            <a:off x="6681222" y="7745483"/>
            <a:ext cx="1556400" cy="60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g218f4fb46f4_0_146"/>
          <p:cNvCxnSpPr>
            <a:stCxn id="526" idx="6"/>
            <a:endCxn id="544" idx="2"/>
          </p:cNvCxnSpPr>
          <p:nvPr/>
        </p:nvCxnSpPr>
        <p:spPr>
          <a:xfrm>
            <a:off x="8672448" y="4526603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g218f4fb46f4_0_146"/>
          <p:cNvCxnSpPr>
            <a:stCxn id="526" idx="6"/>
            <a:endCxn id="546" idx="2"/>
          </p:cNvCxnSpPr>
          <p:nvPr/>
        </p:nvCxnSpPr>
        <p:spPr>
          <a:xfrm>
            <a:off x="8672448" y="4526603"/>
            <a:ext cx="17661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g218f4fb46f4_0_146"/>
          <p:cNvCxnSpPr>
            <a:stCxn id="526" idx="6"/>
            <a:endCxn id="548" idx="2"/>
          </p:cNvCxnSpPr>
          <p:nvPr/>
        </p:nvCxnSpPr>
        <p:spPr>
          <a:xfrm>
            <a:off x="8672448" y="4526603"/>
            <a:ext cx="1766100" cy="27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g218f4fb46f4_0_146"/>
          <p:cNvCxnSpPr>
            <a:stCxn id="528" idx="6"/>
            <a:endCxn id="546" idx="2"/>
          </p:cNvCxnSpPr>
          <p:nvPr/>
        </p:nvCxnSpPr>
        <p:spPr>
          <a:xfrm flipH="1" rot="10800000">
            <a:off x="8672448" y="5592864"/>
            <a:ext cx="1766100" cy="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g218f4fb46f4_0_146"/>
          <p:cNvCxnSpPr>
            <a:stCxn id="528" idx="6"/>
            <a:endCxn id="544" idx="2"/>
          </p:cNvCxnSpPr>
          <p:nvPr/>
        </p:nvCxnSpPr>
        <p:spPr>
          <a:xfrm flipH="1" rot="10800000">
            <a:off x="8672448" y="4526664"/>
            <a:ext cx="1766100" cy="107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g218f4fb46f4_0_146"/>
          <p:cNvCxnSpPr>
            <a:stCxn id="528" idx="6"/>
            <a:endCxn id="548" idx="2"/>
          </p:cNvCxnSpPr>
          <p:nvPr/>
        </p:nvCxnSpPr>
        <p:spPr>
          <a:xfrm>
            <a:off x="8672448" y="5597964"/>
            <a:ext cx="1766100" cy="169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g218f4fb46f4_0_146"/>
          <p:cNvCxnSpPr>
            <a:stCxn id="530" idx="6"/>
            <a:endCxn id="548" idx="2"/>
          </p:cNvCxnSpPr>
          <p:nvPr/>
        </p:nvCxnSpPr>
        <p:spPr>
          <a:xfrm>
            <a:off x="8672448" y="7288538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g218f4fb46f4_0_146"/>
          <p:cNvCxnSpPr>
            <a:stCxn id="530" idx="6"/>
            <a:endCxn id="546" idx="2"/>
          </p:cNvCxnSpPr>
          <p:nvPr/>
        </p:nvCxnSpPr>
        <p:spPr>
          <a:xfrm flipH="1" rot="10800000">
            <a:off x="8672448" y="5592938"/>
            <a:ext cx="1766100" cy="169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g218f4fb46f4_0_146"/>
          <p:cNvCxnSpPr>
            <a:stCxn id="530" idx="6"/>
            <a:endCxn id="544" idx="2"/>
          </p:cNvCxnSpPr>
          <p:nvPr/>
        </p:nvCxnSpPr>
        <p:spPr>
          <a:xfrm flipH="1" rot="10800000">
            <a:off x="8672448" y="4526738"/>
            <a:ext cx="1766100" cy="27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g218f4fb46f4_0_146"/>
          <p:cNvCxnSpPr>
            <a:stCxn id="526" idx="6"/>
            <a:endCxn id="556" idx="2"/>
          </p:cNvCxnSpPr>
          <p:nvPr/>
        </p:nvCxnSpPr>
        <p:spPr>
          <a:xfrm>
            <a:off x="8672448" y="4526603"/>
            <a:ext cx="1766100" cy="382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g218f4fb46f4_0_146"/>
          <p:cNvCxnSpPr>
            <a:stCxn id="528" idx="6"/>
            <a:endCxn id="556" idx="2"/>
          </p:cNvCxnSpPr>
          <p:nvPr/>
        </p:nvCxnSpPr>
        <p:spPr>
          <a:xfrm>
            <a:off x="8672448" y="5597964"/>
            <a:ext cx="1766100" cy="275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g218f4fb46f4_0_146"/>
          <p:cNvCxnSpPr>
            <a:stCxn id="530" idx="6"/>
            <a:endCxn id="556" idx="2"/>
          </p:cNvCxnSpPr>
          <p:nvPr/>
        </p:nvCxnSpPr>
        <p:spPr>
          <a:xfrm>
            <a:off x="8672448" y="7288538"/>
            <a:ext cx="17661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g218f4fb46f4_0_146"/>
          <p:cNvCxnSpPr>
            <a:stCxn id="540" idx="6"/>
            <a:endCxn id="548" idx="2"/>
          </p:cNvCxnSpPr>
          <p:nvPr/>
        </p:nvCxnSpPr>
        <p:spPr>
          <a:xfrm flipH="1" rot="10800000">
            <a:off x="8672458" y="7288608"/>
            <a:ext cx="17661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g218f4fb46f4_0_146"/>
          <p:cNvCxnSpPr>
            <a:stCxn id="540" idx="6"/>
            <a:endCxn id="546" idx="2"/>
          </p:cNvCxnSpPr>
          <p:nvPr/>
        </p:nvCxnSpPr>
        <p:spPr>
          <a:xfrm flipH="1" rot="10800000">
            <a:off x="8672458" y="5593008"/>
            <a:ext cx="1766100" cy="27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g218f4fb46f4_0_146"/>
          <p:cNvCxnSpPr>
            <a:endCxn id="544" idx="2"/>
          </p:cNvCxnSpPr>
          <p:nvPr/>
        </p:nvCxnSpPr>
        <p:spPr>
          <a:xfrm flipH="1" rot="10800000">
            <a:off x="8672410" y="4526603"/>
            <a:ext cx="1766100" cy="382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g218f4fb46f4_0_146"/>
          <p:cNvCxnSpPr>
            <a:stCxn id="540" idx="6"/>
            <a:endCxn id="556" idx="2"/>
          </p:cNvCxnSpPr>
          <p:nvPr/>
        </p:nvCxnSpPr>
        <p:spPr>
          <a:xfrm>
            <a:off x="8672458" y="8354808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g218f4fb46f4_0_146"/>
          <p:cNvSpPr txBox="1"/>
          <p:nvPr/>
        </p:nvSpPr>
        <p:spPr>
          <a:xfrm>
            <a:off x="6505575" y="9173300"/>
            <a:ext cx="622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       </a:t>
            </a:r>
            <a:r>
              <a:rPr lang="en-US" sz="280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                    </a:t>
            </a:r>
            <a:r>
              <a:rPr lang="en-US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                </a:t>
            </a:r>
            <a:r>
              <a:rPr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=</a:t>
            </a:r>
            <a:endParaRPr sz="2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64" name="Google Shape;564;g218f4fb46f4_0_146"/>
          <p:cNvSpPr/>
          <p:nvPr/>
        </p:nvSpPr>
        <p:spPr>
          <a:xfrm>
            <a:off x="6888225" y="9114950"/>
            <a:ext cx="1419300" cy="702000"/>
          </a:xfrm>
          <a:prstGeom prst="rect">
            <a:avLst/>
          </a:prstGeom>
          <a:noFill/>
          <a:ln cap="flat" cmpd="sng" w="762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(30×128)</a:t>
            </a:r>
            <a:endParaRPr sz="1000"/>
          </a:p>
        </p:txBody>
      </p:sp>
      <p:sp>
        <p:nvSpPr>
          <p:cNvPr id="565" name="Google Shape;565;g218f4fb46f4_0_146"/>
          <p:cNvSpPr/>
          <p:nvPr/>
        </p:nvSpPr>
        <p:spPr>
          <a:xfrm>
            <a:off x="8707325" y="9114800"/>
            <a:ext cx="1677000" cy="702000"/>
          </a:xfrm>
          <a:prstGeom prst="rect">
            <a:avLst/>
          </a:prstGeom>
          <a:noFill/>
          <a:ln cap="flat" cmpd="sng" w="762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(128×128) </a:t>
            </a:r>
            <a:endParaRPr sz="1000"/>
          </a:p>
        </p:txBody>
      </p:sp>
      <p:sp>
        <p:nvSpPr>
          <p:cNvPr id="566" name="Google Shape;566;g218f4fb46f4_0_146"/>
          <p:cNvSpPr/>
          <p:nvPr/>
        </p:nvSpPr>
        <p:spPr>
          <a:xfrm>
            <a:off x="10949523" y="9114800"/>
            <a:ext cx="1251600" cy="702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(128×1)</a:t>
            </a:r>
            <a:endParaRPr sz="1000"/>
          </a:p>
        </p:txBody>
      </p:sp>
      <p:sp>
        <p:nvSpPr>
          <p:cNvPr id="526" name="Google Shape;526;g218f4fb46f4_0_146"/>
          <p:cNvSpPr/>
          <p:nvPr/>
        </p:nvSpPr>
        <p:spPr>
          <a:xfrm>
            <a:off x="8237748" y="430925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218f4fb46f4_0_146"/>
          <p:cNvSpPr txBox="1"/>
          <p:nvPr/>
        </p:nvSpPr>
        <p:spPr>
          <a:xfrm>
            <a:off x="7954800" y="2757700"/>
            <a:ext cx="3201300" cy="1066200"/>
          </a:xfrm>
          <a:prstGeom prst="rect">
            <a:avLst/>
          </a:prstGeom>
          <a:noFill/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Noto Sans"/>
                <a:ea typeface="Noto Sans"/>
                <a:cs typeface="Noto Sans"/>
                <a:sym typeface="Noto Sans"/>
              </a:rPr>
              <a:t>2 Hidden Layers</a:t>
            </a:r>
            <a:endParaRPr b="1"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Noto Sans"/>
                <a:ea typeface="Noto Sans"/>
                <a:cs typeface="Noto Sans"/>
                <a:sym typeface="Noto Sans"/>
              </a:rPr>
              <a:t>(128 Nodes; 128 Nodes)</a:t>
            </a:r>
            <a:endParaRPr b="1"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68" name="Google Shape;568;g218f4fb46f4_0_146"/>
          <p:cNvSpPr/>
          <p:nvPr/>
        </p:nvSpPr>
        <p:spPr>
          <a:xfrm rot="5400000">
            <a:off x="9398375" y="2692463"/>
            <a:ext cx="258900" cy="284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18f4fb46f4_0_146"/>
          <p:cNvSpPr/>
          <p:nvPr/>
        </p:nvSpPr>
        <p:spPr>
          <a:xfrm>
            <a:off x="10438510" y="430925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g218f4fb46f4_0_146"/>
          <p:cNvCxnSpPr>
            <a:stCxn id="570" idx="6"/>
            <a:endCxn id="571" idx="1"/>
          </p:cNvCxnSpPr>
          <p:nvPr/>
        </p:nvCxnSpPr>
        <p:spPr>
          <a:xfrm>
            <a:off x="12727164" y="6440705"/>
            <a:ext cx="6912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g218f4fb46f4_0_146"/>
          <p:cNvSpPr/>
          <p:nvPr/>
        </p:nvSpPr>
        <p:spPr>
          <a:xfrm>
            <a:off x="5221549" y="9114800"/>
            <a:ext cx="1266900" cy="702000"/>
          </a:xfrm>
          <a:prstGeom prst="rect">
            <a:avLst/>
          </a:prstGeom>
          <a:noFill/>
          <a:ln cap="flat" cmpd="sng" w="762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(𝑁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×30)</a:t>
            </a:r>
            <a:endParaRPr sz="1000"/>
          </a:p>
        </p:txBody>
      </p:sp>
      <p:sp>
        <p:nvSpPr>
          <p:cNvPr id="573" name="Google Shape;573;g218f4fb46f4_0_146"/>
          <p:cNvSpPr txBox="1"/>
          <p:nvPr/>
        </p:nvSpPr>
        <p:spPr>
          <a:xfrm>
            <a:off x="2720125" y="5866013"/>
            <a:ext cx="2350200" cy="1154400"/>
          </a:xfrm>
          <a:prstGeom prst="rect">
            <a:avLst/>
          </a:prstGeom>
          <a:noFill/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Noto Sans"/>
                <a:ea typeface="Noto Sans"/>
                <a:cs typeface="Noto Sans"/>
                <a:sym typeface="Noto Sans"/>
              </a:rPr>
              <a:t>Input</a:t>
            </a:r>
            <a:endParaRPr b="1"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𝑁 </a:t>
            </a:r>
            <a:r>
              <a:rPr b="1"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Training Data, </a:t>
            </a:r>
            <a:endParaRPr b="1" sz="2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Noto Sans"/>
                <a:ea typeface="Noto Sans"/>
                <a:cs typeface="Noto Sans"/>
                <a:sym typeface="Noto Sans"/>
              </a:rPr>
              <a:t>30</a:t>
            </a:r>
            <a:r>
              <a:rPr b="1" lang="en-US" sz="2000">
                <a:latin typeface="Noto Sans"/>
                <a:ea typeface="Noto Sans"/>
                <a:cs typeface="Noto Sans"/>
                <a:sym typeface="Noto Sans"/>
              </a:rPr>
              <a:t> Features)</a:t>
            </a:r>
            <a:endParaRPr b="1"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1" name="Google Shape;571;g218f4fb46f4_0_146"/>
          <p:cNvSpPr txBox="1"/>
          <p:nvPr/>
        </p:nvSpPr>
        <p:spPr>
          <a:xfrm>
            <a:off x="13418375" y="5986175"/>
            <a:ext cx="2451000" cy="914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Noto Sans"/>
                <a:ea typeface="Noto Sans"/>
                <a:cs typeface="Noto Sans"/>
                <a:sym typeface="Noto Sans"/>
              </a:rPr>
              <a:t>Output</a:t>
            </a:r>
            <a:endParaRPr b="1"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𝑁 </a:t>
            </a:r>
            <a:r>
              <a:rPr b="1"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Predictions</a:t>
            </a:r>
            <a:r>
              <a:rPr b="1" lang="en-US" sz="2000"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b="1" sz="20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574" name="Google Shape;574;g218f4fb46f4_0_146"/>
          <p:cNvCxnSpPr>
            <a:stCxn id="544" idx="6"/>
            <a:endCxn id="570" idx="2"/>
          </p:cNvCxnSpPr>
          <p:nvPr/>
        </p:nvCxnSpPr>
        <p:spPr>
          <a:xfrm>
            <a:off x="10873210" y="4526603"/>
            <a:ext cx="1419300" cy="19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g218f4fb46f4_0_146"/>
          <p:cNvCxnSpPr>
            <a:stCxn id="546" idx="6"/>
            <a:endCxn id="570" idx="2"/>
          </p:cNvCxnSpPr>
          <p:nvPr/>
        </p:nvCxnSpPr>
        <p:spPr>
          <a:xfrm>
            <a:off x="10873210" y="5592873"/>
            <a:ext cx="1419300" cy="8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g218f4fb46f4_0_146"/>
          <p:cNvCxnSpPr>
            <a:stCxn id="548" idx="6"/>
            <a:endCxn id="570" idx="2"/>
          </p:cNvCxnSpPr>
          <p:nvPr/>
        </p:nvCxnSpPr>
        <p:spPr>
          <a:xfrm flipH="1" rot="10800000">
            <a:off x="10873210" y="6440738"/>
            <a:ext cx="1419300" cy="8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g218f4fb46f4_0_146"/>
          <p:cNvCxnSpPr>
            <a:stCxn id="556" idx="6"/>
            <a:endCxn id="570" idx="2"/>
          </p:cNvCxnSpPr>
          <p:nvPr/>
        </p:nvCxnSpPr>
        <p:spPr>
          <a:xfrm flipH="1" rot="10800000">
            <a:off x="10873220" y="6440808"/>
            <a:ext cx="1419300" cy="19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g218f4fb46f4_0_146"/>
          <p:cNvSpPr/>
          <p:nvPr/>
        </p:nvSpPr>
        <p:spPr>
          <a:xfrm>
            <a:off x="12292464" y="6223355"/>
            <a:ext cx="434700" cy="434700"/>
          </a:xfrm>
          <a:prstGeom prst="ellipse">
            <a:avLst/>
          </a:prstGeom>
          <a:solidFill>
            <a:srgbClr val="E64242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18f4fb46f4_0_146"/>
          <p:cNvSpPr/>
          <p:nvPr/>
        </p:nvSpPr>
        <p:spPr>
          <a:xfrm>
            <a:off x="6246522" y="4842398"/>
            <a:ext cx="434700" cy="4347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18f4fb46f4_0_146"/>
          <p:cNvSpPr/>
          <p:nvPr/>
        </p:nvSpPr>
        <p:spPr>
          <a:xfrm>
            <a:off x="6422175" y="6644821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218f4fb46f4_0_146"/>
          <p:cNvSpPr/>
          <p:nvPr/>
        </p:nvSpPr>
        <p:spPr>
          <a:xfrm>
            <a:off x="6422175" y="6820383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18f4fb46f4_0_146"/>
          <p:cNvSpPr/>
          <p:nvPr/>
        </p:nvSpPr>
        <p:spPr>
          <a:xfrm>
            <a:off x="6422175" y="6995945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18f4fb46f4_0_146"/>
          <p:cNvSpPr/>
          <p:nvPr/>
        </p:nvSpPr>
        <p:spPr>
          <a:xfrm>
            <a:off x="6246522" y="7528133"/>
            <a:ext cx="434700" cy="4347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18f4fb46f4_0_146"/>
          <p:cNvSpPr/>
          <p:nvPr/>
        </p:nvSpPr>
        <p:spPr>
          <a:xfrm>
            <a:off x="6246522" y="5761359"/>
            <a:ext cx="434700" cy="4347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18f4fb46f4_0_146"/>
          <p:cNvSpPr/>
          <p:nvPr/>
        </p:nvSpPr>
        <p:spPr>
          <a:xfrm>
            <a:off x="8237748" y="707118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18f4fb46f4_0_146"/>
          <p:cNvSpPr/>
          <p:nvPr/>
        </p:nvSpPr>
        <p:spPr>
          <a:xfrm>
            <a:off x="10438510" y="537552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18f4fb46f4_0_146"/>
          <p:cNvSpPr/>
          <p:nvPr/>
        </p:nvSpPr>
        <p:spPr>
          <a:xfrm>
            <a:off x="10438510" y="707118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18f4fb46f4_0_146"/>
          <p:cNvSpPr/>
          <p:nvPr/>
        </p:nvSpPr>
        <p:spPr>
          <a:xfrm>
            <a:off x="8413326" y="6223376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18f4fb46f4_0_146"/>
          <p:cNvSpPr/>
          <p:nvPr/>
        </p:nvSpPr>
        <p:spPr>
          <a:xfrm>
            <a:off x="8413326" y="6398938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18f4fb46f4_0_146"/>
          <p:cNvSpPr/>
          <p:nvPr/>
        </p:nvSpPr>
        <p:spPr>
          <a:xfrm>
            <a:off x="8413326" y="6574500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18f4fb46f4_0_146"/>
          <p:cNvSpPr/>
          <p:nvPr/>
        </p:nvSpPr>
        <p:spPr>
          <a:xfrm>
            <a:off x="10614088" y="6223376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218f4fb46f4_0_146"/>
          <p:cNvSpPr/>
          <p:nvPr/>
        </p:nvSpPr>
        <p:spPr>
          <a:xfrm>
            <a:off x="10614088" y="6398938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218f4fb46f4_0_146"/>
          <p:cNvSpPr/>
          <p:nvPr/>
        </p:nvSpPr>
        <p:spPr>
          <a:xfrm>
            <a:off x="10614088" y="6574500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18f4fb46f4_0_146"/>
          <p:cNvSpPr/>
          <p:nvPr/>
        </p:nvSpPr>
        <p:spPr>
          <a:xfrm>
            <a:off x="8237748" y="5380614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18f4fb46f4_0_146"/>
          <p:cNvSpPr/>
          <p:nvPr/>
        </p:nvSpPr>
        <p:spPr>
          <a:xfrm>
            <a:off x="8237758" y="813745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18f4fb46f4_0_146"/>
          <p:cNvSpPr/>
          <p:nvPr/>
        </p:nvSpPr>
        <p:spPr>
          <a:xfrm>
            <a:off x="10438520" y="813745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218f4fb46f4_0_146"/>
          <p:cNvSpPr/>
          <p:nvPr/>
        </p:nvSpPr>
        <p:spPr>
          <a:xfrm>
            <a:off x="12643388" y="9114950"/>
            <a:ext cx="1041300" cy="702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𝑁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×1</a:t>
            </a:r>
            <a:endParaRPr sz="1000"/>
          </a:p>
        </p:txBody>
      </p:sp>
      <p:sp>
        <p:nvSpPr>
          <p:cNvPr id="588" name="Google Shape;588;g218f4fb46f4_0_146"/>
          <p:cNvSpPr/>
          <p:nvPr/>
        </p:nvSpPr>
        <p:spPr>
          <a:xfrm>
            <a:off x="5874575" y="4782150"/>
            <a:ext cx="258900" cy="331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18f4fb46f4_0_146"/>
          <p:cNvSpPr/>
          <p:nvPr/>
        </p:nvSpPr>
        <p:spPr>
          <a:xfrm rot="-5400000">
            <a:off x="7449538" y="8118300"/>
            <a:ext cx="258900" cy="1450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18f4fb46f4_0_146"/>
          <p:cNvSpPr/>
          <p:nvPr/>
        </p:nvSpPr>
        <p:spPr>
          <a:xfrm rot="-5400000">
            <a:off x="9426050" y="7902075"/>
            <a:ext cx="258900" cy="188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18f4fb46f4_0_146"/>
          <p:cNvSpPr/>
          <p:nvPr/>
        </p:nvSpPr>
        <p:spPr>
          <a:xfrm rot="-5400000">
            <a:off x="11408913" y="8106825"/>
            <a:ext cx="258900" cy="147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g218f4fb46f4_0_146"/>
          <p:cNvCxnSpPr/>
          <p:nvPr/>
        </p:nvCxnSpPr>
        <p:spPr>
          <a:xfrm>
            <a:off x="5070327" y="6443230"/>
            <a:ext cx="69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g218f4fb46f4_0_47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598" name="Google Shape;598;g218f4fb46f4_0_47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599" name="Google Shape;599;g218f4fb46f4_0_47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0" name="Google Shape;600;g218f4fb46f4_0_47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g218f4fb46f4_0_47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602" name="Google Shape;602;g218f4fb46f4_0_47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g218f4fb46f4_0_47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4" name="Google Shape;604;g218f4fb46f4_0_47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218f4fb46f4_0_47"/>
          <p:cNvSpPr txBox="1"/>
          <p:nvPr/>
        </p:nvSpPr>
        <p:spPr>
          <a:xfrm>
            <a:off x="1647675" y="2104425"/>
            <a:ext cx="13694100" cy="6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and Testing Sets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Feature selection follows from the main presentation (</a:t>
            </a:r>
            <a:r>
              <a:rPr lang="en-US" sz="26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action="ppaction://hlinksldjump" r:id="rId5"/>
              </a:rPr>
              <a:t>slide 4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 and is also explained in the Logistic Regression Technical Details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Instead of class weights, we oversampled users that do not purchase so the data we use slightly resembles the original data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Size of </a:t>
            </a:r>
            <a:r>
              <a:rPr b="1" lang="en-US" sz="2600">
                <a:solidFill>
                  <a:schemeClr val="dk1"/>
                </a:solidFill>
                <a:highlight>
                  <a:srgbClr val="C1FDFF"/>
                </a:highlight>
                <a:latin typeface="Noto Sans"/>
                <a:ea typeface="Noto Sans"/>
                <a:cs typeface="Noto Sans"/>
                <a:sym typeface="Noto Sans"/>
              </a:rPr>
              <a:t>training set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(sampled from days 0–5): </a:t>
            </a:r>
            <a:r>
              <a:rPr b="1" lang="en-US" sz="2600">
                <a:solidFill>
                  <a:schemeClr val="dk1"/>
                </a:solidFill>
                <a:highlight>
                  <a:srgbClr val="C1FDFF"/>
                </a:highlight>
                <a:latin typeface="Noto Sans"/>
                <a:ea typeface="Noto Sans"/>
                <a:cs typeface="Noto Sans"/>
                <a:sym typeface="Noto Sans"/>
              </a:rPr>
              <a:t>34116</a:t>
            </a:r>
            <a:endParaRPr b="1" sz="2600">
              <a:solidFill>
                <a:schemeClr val="dk1"/>
              </a:solidFill>
              <a:highlight>
                <a:srgbClr val="C1FD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purchase: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14058</a:t>
            </a:r>
            <a:endParaRPr b="1"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do not purchase: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20058</a:t>
            </a:r>
            <a:endParaRPr b="1"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Size of </a:t>
            </a:r>
            <a:r>
              <a:rPr b="1" lang="en-US" sz="2600">
                <a:highlight>
                  <a:srgbClr val="FFAFAF"/>
                </a:highlight>
                <a:latin typeface="Noto Sans"/>
                <a:ea typeface="Noto Sans"/>
                <a:cs typeface="Noto Sans"/>
                <a:sym typeface="Noto Sans"/>
              </a:rPr>
              <a:t>testing set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(sampled from day 6): </a:t>
            </a:r>
            <a:r>
              <a:rPr b="1" lang="en-US" sz="2600">
                <a:highlight>
                  <a:srgbClr val="FFAFAF"/>
                </a:highlight>
                <a:latin typeface="Noto Sans"/>
                <a:ea typeface="Noto Sans"/>
                <a:cs typeface="Noto Sans"/>
                <a:sym typeface="Noto Sans"/>
              </a:rPr>
              <a:t>4908</a:t>
            </a:r>
            <a:endParaRPr b="1" sz="2600">
              <a:highlight>
                <a:srgbClr val="FFAFA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purchase: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1954</a:t>
            </a:r>
            <a:endParaRPr b="1"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937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-"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users that do not purchase: </a:t>
            </a:r>
            <a:r>
              <a:rPr b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2954</a:t>
            </a:r>
            <a:endParaRPr b="1"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06" name="Google Shape;606;g218f4fb46f4_0_47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(5/9)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g218f4fb46f4_0_29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612" name="Google Shape;612;g218f4fb46f4_0_29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613" name="Google Shape;613;g218f4fb46f4_0_29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" name="Google Shape;614;g218f4fb46f4_0_29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g218f4fb46f4_0_29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616" name="Google Shape;616;g218f4fb46f4_0_29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g218f4fb46f4_0_29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8" name="Google Shape;618;g218f4fb46f4_0_29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218f4fb46f4_0_29"/>
          <p:cNvSpPr txBox="1"/>
          <p:nvPr/>
        </p:nvSpPr>
        <p:spPr>
          <a:xfrm>
            <a:off x="1647675" y="2104425"/>
            <a:ext cx="13925400" cy="6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Current Hyperparameters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hidden layers: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1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nodes: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64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128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2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Total # trainable parameters (incl. biases):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9793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1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Dropout rates: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0.1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0.2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Batch size: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1024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# epochs: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4000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Optimizer: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Adam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AMSGrad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variant)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1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Step size: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0.001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Activation function: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sigmoid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Loss function: </a:t>
            </a: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binary cross-entropy</a:t>
            </a:r>
            <a:endParaRPr b="1"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20" name="Google Shape;620;g218f4fb46f4_0_29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(6/9)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18f4fb46f4_0_80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626" name="Google Shape;626;g218f4fb46f4_0_80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627" name="Google Shape;627;g218f4fb46f4_0_80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8" name="Google Shape;628;g218f4fb46f4_0_80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g218f4fb46f4_0_80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630" name="Google Shape;630;g218f4fb46f4_0_80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g218f4fb46f4_0_80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2" name="Google Shape;632;g218f4fb46f4_0_80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g218f4fb46f4_0_80"/>
          <p:cNvSpPr txBox="1"/>
          <p:nvPr/>
        </p:nvSpPr>
        <p:spPr>
          <a:xfrm>
            <a:off x="1647675" y="2104425"/>
            <a:ext cx="139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Results (1/2)</a:t>
            </a:r>
            <a:endParaRPr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34" name="Google Shape;634;g218f4fb46f4_0_80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(7/9)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5" name="Google Shape;635;g218f4fb46f4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25" y="3200413"/>
            <a:ext cx="6066420" cy="471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218f4fb46f4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3644" y="3200400"/>
            <a:ext cx="5973566" cy="471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218f4fb46f4_0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77209" y="3200400"/>
            <a:ext cx="5973566" cy="47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g217c6ed32ee_1_345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643" name="Google Shape;643;g217c6ed32ee_1_345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644" name="Google Shape;644;g217c6ed32ee_1_345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5" name="Google Shape;645;g217c6ed32ee_1_345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46;g217c6ed32ee_1_345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647" name="Google Shape;647;g217c6ed32ee_1_345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g217c6ed32ee_1_345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9" name="Google Shape;649;g217c6ed32ee_1_345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217c6ed32ee_1_345"/>
          <p:cNvSpPr txBox="1"/>
          <p:nvPr/>
        </p:nvSpPr>
        <p:spPr>
          <a:xfrm>
            <a:off x="1647675" y="2104425"/>
            <a:ext cx="139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Results (2/2)</a:t>
            </a:r>
            <a:endParaRPr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51" name="Google Shape;651;g217c6ed32ee_1_345"/>
          <p:cNvSpPr txBox="1"/>
          <p:nvPr/>
        </p:nvSpPr>
        <p:spPr>
          <a:xfrm>
            <a:off x="955850" y="818700"/>
            <a:ext cx="165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(8/9)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2" name="Google Shape;652;g217c6ed32ee_1_345"/>
          <p:cNvPicPr preferRelativeResize="0"/>
          <p:nvPr/>
        </p:nvPicPr>
        <p:blipFill rotWithShape="1">
          <a:blip r:embed="rId5">
            <a:alphaModFix/>
          </a:blip>
          <a:srcRect b="2303" l="0" r="0" t="1301"/>
          <a:stretch/>
        </p:blipFill>
        <p:spPr>
          <a:xfrm>
            <a:off x="5378438" y="2600600"/>
            <a:ext cx="7531125" cy="65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g218f4fb46f4_0_255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955852" y="216067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218f4fb46f4_0_255"/>
          <p:cNvSpPr txBox="1"/>
          <p:nvPr/>
        </p:nvSpPr>
        <p:spPr>
          <a:xfrm>
            <a:off x="1647675" y="2104425"/>
            <a:ext cx="13602300" cy="7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Hyperparameter Optimization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Our future work involves performing hyperparameter tuning using grid search with the </a:t>
            </a:r>
            <a:r>
              <a:rPr i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NNI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Python package (refer </a:t>
            </a:r>
            <a:r>
              <a:rPr lang="en-US" sz="26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4"/>
              </a:rPr>
              <a:t>here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for an overview of </a:t>
            </a:r>
            <a:r>
              <a:rPr i="1"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NNI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Below is a table of the ranges of 8 hyperparameters we want to test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457200" lvl="0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2400">
                <a:solidFill>
                  <a:schemeClr val="dk1"/>
                </a:solidFill>
                <a:highlight>
                  <a:srgbClr val="C1FDFF"/>
                </a:highlight>
                <a:latin typeface="Noto Sans"/>
                <a:ea typeface="Noto Sans"/>
                <a:cs typeface="Noto Sans"/>
                <a:sym typeface="Noto Sans"/>
              </a:rPr>
              <a:t>     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indicates values used for results in the main presentation)</a:t>
            </a:r>
            <a:endParaRPr sz="24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59" name="Google Shape;659;g218f4fb46f4_0_255"/>
          <p:cNvSpPr txBox="1"/>
          <p:nvPr/>
        </p:nvSpPr>
        <p:spPr>
          <a:xfrm>
            <a:off x="955850" y="818700"/>
            <a:ext cx="1429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(9/9)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60" name="Google Shape;660;g218f4fb46f4_0_255"/>
          <p:cNvGraphicFramePr/>
          <p:nvPr/>
        </p:nvGraphicFramePr>
        <p:xfrm>
          <a:off x="3910188" y="47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{413A109A-F781-4F9C-A466-018BE0DDD795}</a:tableStyleId>
              </a:tblPr>
              <a:tblGrid>
                <a:gridCol w="5506250"/>
                <a:gridCol w="5506250"/>
              </a:tblGrid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# Epochs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500    </a:t>
                      </a: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1000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2000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4000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Batch Size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32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64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128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256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512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1024</a:t>
                      </a:r>
                      <a:endParaRPr b="1" sz="2400">
                        <a:highlight>
                          <a:srgbClr val="C1FDFF"/>
                        </a:highlight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Step Size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0.00075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0.001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0.0025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# Nodes in Layer 1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32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64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128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256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Dropout Value in Layer 1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0.1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0.2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0.3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# Nodes in Layer 2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32    64    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128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256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Dropout Value in Layer 2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0.1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0.2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0.3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Activation Function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highlight>
                            <a:srgbClr val="C1FDFF"/>
                          </a:highlight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sigmoid</a:t>
                      </a:r>
                      <a:r>
                        <a:rPr b="1" lang="en-US" sz="24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   tanh    relu</a:t>
                      </a:r>
                      <a:endParaRPr b="1" sz="24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61" name="Google Shape;661;g218f4fb46f4_0_255"/>
          <p:cNvGrpSpPr/>
          <p:nvPr/>
        </p:nvGrpSpPr>
        <p:grpSpPr>
          <a:xfrm>
            <a:off x="16021868" y="590105"/>
            <a:ext cx="1382315" cy="1354284"/>
            <a:chOff x="1" y="0"/>
            <a:chExt cx="1843086" cy="1805711"/>
          </a:xfrm>
        </p:grpSpPr>
        <p:pic>
          <p:nvPicPr>
            <p:cNvPr id="662" name="Google Shape;662;g218f4fb46f4_0_255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g218f4fb46f4_0_255"/>
            <p:cNvPicPr preferRelativeResize="0"/>
            <p:nvPr/>
          </p:nvPicPr>
          <p:blipFill rotWithShape="1">
            <a:blip r:embed="rId5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20c9cecd55_0_0"/>
          <p:cNvSpPr/>
          <p:nvPr/>
        </p:nvSpPr>
        <p:spPr>
          <a:xfrm>
            <a:off x="11776725" y="5221500"/>
            <a:ext cx="665700" cy="665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220c9cecd55_0_0"/>
          <p:cNvSpPr/>
          <p:nvPr/>
        </p:nvSpPr>
        <p:spPr>
          <a:xfrm>
            <a:off x="11785775" y="2922550"/>
            <a:ext cx="665700" cy="665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220c9cecd55_0_0"/>
          <p:cNvSpPr/>
          <p:nvPr/>
        </p:nvSpPr>
        <p:spPr>
          <a:xfrm>
            <a:off x="8240950" y="5796250"/>
            <a:ext cx="665700" cy="665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220c9cecd55_0_0"/>
          <p:cNvSpPr/>
          <p:nvPr/>
        </p:nvSpPr>
        <p:spPr>
          <a:xfrm>
            <a:off x="9905950" y="4072000"/>
            <a:ext cx="665700" cy="665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g220c9cecd55_0_0"/>
          <p:cNvCxnSpPr>
            <a:stCxn id="673" idx="6"/>
            <a:endCxn id="674" idx="2"/>
          </p:cNvCxnSpPr>
          <p:nvPr/>
        </p:nvCxnSpPr>
        <p:spPr>
          <a:xfrm>
            <a:off x="4109038" y="3255400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g220c9cecd55_0_0"/>
          <p:cNvSpPr txBox="1"/>
          <p:nvPr/>
        </p:nvSpPr>
        <p:spPr>
          <a:xfrm>
            <a:off x="2444050" y="7278650"/>
            <a:ext cx="46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a)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Standard neural network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6" name="Google Shape;676;g220c9cecd55_0_0"/>
          <p:cNvCxnSpPr>
            <a:stCxn id="677" idx="3"/>
            <a:endCxn id="673" idx="2"/>
          </p:cNvCxnSpPr>
          <p:nvPr/>
        </p:nvCxnSpPr>
        <p:spPr>
          <a:xfrm flipH="1" rot="10800000">
            <a:off x="2444050" y="3255350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g220c9cecd55_0_0"/>
          <p:cNvCxnSpPr>
            <a:stCxn id="677" idx="3"/>
            <a:endCxn id="679" idx="2"/>
          </p:cNvCxnSpPr>
          <p:nvPr/>
        </p:nvCxnSpPr>
        <p:spPr>
          <a:xfrm>
            <a:off x="2444050" y="3830150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g220c9cecd55_0_0"/>
          <p:cNvCxnSpPr>
            <a:stCxn id="677" idx="3"/>
            <a:endCxn id="681" idx="2"/>
          </p:cNvCxnSpPr>
          <p:nvPr/>
        </p:nvCxnSpPr>
        <p:spPr>
          <a:xfrm>
            <a:off x="2444050" y="3830150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g220c9cecd55_0_0"/>
          <p:cNvCxnSpPr>
            <a:stCxn id="683" idx="3"/>
            <a:endCxn id="673" idx="2"/>
          </p:cNvCxnSpPr>
          <p:nvPr/>
        </p:nvCxnSpPr>
        <p:spPr>
          <a:xfrm flipH="1" rot="10800000">
            <a:off x="2444050" y="3255438"/>
            <a:ext cx="1122900" cy="287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g220c9cecd55_0_0"/>
          <p:cNvCxnSpPr>
            <a:stCxn id="683" idx="3"/>
            <a:endCxn id="679" idx="2"/>
          </p:cNvCxnSpPr>
          <p:nvPr/>
        </p:nvCxnSpPr>
        <p:spPr>
          <a:xfrm flipH="1" rot="10800000">
            <a:off x="2444050" y="4405038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g220c9cecd55_0_0"/>
          <p:cNvCxnSpPr>
            <a:stCxn id="683" idx="3"/>
            <a:endCxn id="681" idx="2"/>
          </p:cNvCxnSpPr>
          <p:nvPr/>
        </p:nvCxnSpPr>
        <p:spPr>
          <a:xfrm flipH="1" rot="10800000">
            <a:off x="2444050" y="5554338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g220c9cecd55_0_0"/>
          <p:cNvCxnSpPr>
            <a:stCxn id="687" idx="3"/>
            <a:endCxn id="679" idx="2"/>
          </p:cNvCxnSpPr>
          <p:nvPr/>
        </p:nvCxnSpPr>
        <p:spPr>
          <a:xfrm flipH="1" rot="10800000">
            <a:off x="2444050" y="4404850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g220c9cecd55_0_0"/>
          <p:cNvCxnSpPr>
            <a:stCxn id="687" idx="3"/>
            <a:endCxn id="673" idx="2"/>
          </p:cNvCxnSpPr>
          <p:nvPr/>
        </p:nvCxnSpPr>
        <p:spPr>
          <a:xfrm flipH="1" rot="10800000">
            <a:off x="2444050" y="3255550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g220c9cecd55_0_0"/>
          <p:cNvCxnSpPr>
            <a:stCxn id="687" idx="3"/>
            <a:endCxn id="681" idx="2"/>
          </p:cNvCxnSpPr>
          <p:nvPr/>
        </p:nvCxnSpPr>
        <p:spPr>
          <a:xfrm>
            <a:off x="2444050" y="4979650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g220c9cecd55_0_0"/>
          <p:cNvCxnSpPr>
            <a:stCxn id="677" idx="3"/>
            <a:endCxn id="691" idx="2"/>
          </p:cNvCxnSpPr>
          <p:nvPr/>
        </p:nvCxnSpPr>
        <p:spPr>
          <a:xfrm>
            <a:off x="2444050" y="3830150"/>
            <a:ext cx="1122900" cy="287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g220c9cecd55_0_0"/>
          <p:cNvCxnSpPr>
            <a:stCxn id="687" idx="3"/>
            <a:endCxn id="691" idx="2"/>
          </p:cNvCxnSpPr>
          <p:nvPr/>
        </p:nvCxnSpPr>
        <p:spPr>
          <a:xfrm>
            <a:off x="2444050" y="4979650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g220c9cecd55_0_0"/>
          <p:cNvCxnSpPr>
            <a:stCxn id="683" idx="3"/>
            <a:endCxn id="691" idx="2"/>
          </p:cNvCxnSpPr>
          <p:nvPr/>
        </p:nvCxnSpPr>
        <p:spPr>
          <a:xfrm>
            <a:off x="2444050" y="6129138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g220c9cecd55_0_0"/>
          <p:cNvCxnSpPr>
            <a:stCxn id="673" idx="6"/>
            <a:endCxn id="695" idx="2"/>
          </p:cNvCxnSpPr>
          <p:nvPr/>
        </p:nvCxnSpPr>
        <p:spPr>
          <a:xfrm>
            <a:off x="4109038" y="3255400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g220c9cecd55_0_0"/>
          <p:cNvCxnSpPr>
            <a:stCxn id="673" idx="6"/>
            <a:endCxn id="697" idx="2"/>
          </p:cNvCxnSpPr>
          <p:nvPr/>
        </p:nvCxnSpPr>
        <p:spPr>
          <a:xfrm>
            <a:off x="4109038" y="3255400"/>
            <a:ext cx="1328700" cy="22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g220c9cecd55_0_0"/>
          <p:cNvCxnSpPr>
            <a:stCxn id="679" idx="6"/>
            <a:endCxn id="695" idx="2"/>
          </p:cNvCxnSpPr>
          <p:nvPr/>
        </p:nvCxnSpPr>
        <p:spPr>
          <a:xfrm>
            <a:off x="4109038" y="4404888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g220c9cecd55_0_0"/>
          <p:cNvCxnSpPr>
            <a:stCxn id="679" idx="6"/>
            <a:endCxn id="674" idx="2"/>
          </p:cNvCxnSpPr>
          <p:nvPr/>
        </p:nvCxnSpPr>
        <p:spPr>
          <a:xfrm flipH="1" rot="10800000">
            <a:off x="4109038" y="325528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g220c9cecd55_0_0"/>
          <p:cNvCxnSpPr>
            <a:stCxn id="679" idx="6"/>
            <a:endCxn id="697" idx="2"/>
          </p:cNvCxnSpPr>
          <p:nvPr/>
        </p:nvCxnSpPr>
        <p:spPr>
          <a:xfrm>
            <a:off x="4109038" y="440488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g220c9cecd55_0_0"/>
          <p:cNvCxnSpPr>
            <a:stCxn id="681" idx="6"/>
            <a:endCxn id="697" idx="2"/>
          </p:cNvCxnSpPr>
          <p:nvPr/>
        </p:nvCxnSpPr>
        <p:spPr>
          <a:xfrm>
            <a:off x="4109038" y="5554388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g220c9cecd55_0_0"/>
          <p:cNvCxnSpPr>
            <a:stCxn id="681" idx="6"/>
            <a:endCxn id="695" idx="2"/>
          </p:cNvCxnSpPr>
          <p:nvPr/>
        </p:nvCxnSpPr>
        <p:spPr>
          <a:xfrm flipH="1" rot="10800000">
            <a:off x="4109038" y="440478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g220c9cecd55_0_0"/>
          <p:cNvCxnSpPr>
            <a:stCxn id="681" idx="6"/>
            <a:endCxn id="674" idx="2"/>
          </p:cNvCxnSpPr>
          <p:nvPr/>
        </p:nvCxnSpPr>
        <p:spPr>
          <a:xfrm flipH="1" rot="10800000">
            <a:off x="4109038" y="3255488"/>
            <a:ext cx="1328700" cy="22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g220c9cecd55_0_0"/>
          <p:cNvCxnSpPr>
            <a:stCxn id="673" idx="6"/>
            <a:endCxn id="705" idx="2"/>
          </p:cNvCxnSpPr>
          <p:nvPr/>
        </p:nvCxnSpPr>
        <p:spPr>
          <a:xfrm>
            <a:off x="4109038" y="3255400"/>
            <a:ext cx="1328700" cy="344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g220c9cecd55_0_0"/>
          <p:cNvCxnSpPr>
            <a:stCxn id="679" idx="6"/>
            <a:endCxn id="705" idx="2"/>
          </p:cNvCxnSpPr>
          <p:nvPr/>
        </p:nvCxnSpPr>
        <p:spPr>
          <a:xfrm>
            <a:off x="4109038" y="4404888"/>
            <a:ext cx="1328700" cy="22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g220c9cecd55_0_0"/>
          <p:cNvCxnSpPr>
            <a:stCxn id="681" idx="6"/>
            <a:endCxn id="705" idx="2"/>
          </p:cNvCxnSpPr>
          <p:nvPr/>
        </p:nvCxnSpPr>
        <p:spPr>
          <a:xfrm>
            <a:off x="4109038" y="555438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g220c9cecd55_0_0"/>
          <p:cNvCxnSpPr>
            <a:stCxn id="691" idx="6"/>
            <a:endCxn id="705" idx="2"/>
          </p:cNvCxnSpPr>
          <p:nvPr/>
        </p:nvCxnSpPr>
        <p:spPr>
          <a:xfrm>
            <a:off x="4109050" y="6703888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g220c9cecd55_0_0"/>
          <p:cNvCxnSpPr>
            <a:stCxn id="691" idx="6"/>
            <a:endCxn id="697" idx="2"/>
          </p:cNvCxnSpPr>
          <p:nvPr/>
        </p:nvCxnSpPr>
        <p:spPr>
          <a:xfrm flipH="1" rot="10800000">
            <a:off x="4109050" y="555428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g220c9cecd55_0_0"/>
          <p:cNvCxnSpPr>
            <a:stCxn id="691" idx="6"/>
            <a:endCxn id="695" idx="2"/>
          </p:cNvCxnSpPr>
          <p:nvPr/>
        </p:nvCxnSpPr>
        <p:spPr>
          <a:xfrm flipH="1" rot="10800000">
            <a:off x="4109050" y="4404988"/>
            <a:ext cx="1328700" cy="22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g220c9cecd55_0_0"/>
          <p:cNvCxnSpPr>
            <a:stCxn id="691" idx="6"/>
            <a:endCxn id="674" idx="2"/>
          </p:cNvCxnSpPr>
          <p:nvPr/>
        </p:nvCxnSpPr>
        <p:spPr>
          <a:xfrm flipH="1" rot="10800000">
            <a:off x="4109050" y="3255388"/>
            <a:ext cx="1328700" cy="344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g220c9cecd55_0_0"/>
          <p:cNvCxnSpPr>
            <a:stCxn id="674" idx="6"/>
            <a:endCxn id="713" idx="2"/>
          </p:cNvCxnSpPr>
          <p:nvPr/>
        </p:nvCxnSpPr>
        <p:spPr>
          <a:xfrm>
            <a:off x="5979813" y="3255400"/>
            <a:ext cx="9708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g220c9cecd55_0_0"/>
          <p:cNvCxnSpPr>
            <a:stCxn id="695" idx="6"/>
            <a:endCxn id="713" idx="2"/>
          </p:cNvCxnSpPr>
          <p:nvPr/>
        </p:nvCxnSpPr>
        <p:spPr>
          <a:xfrm>
            <a:off x="5979813" y="4404888"/>
            <a:ext cx="9708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g220c9cecd55_0_0"/>
          <p:cNvCxnSpPr>
            <a:stCxn id="697" idx="6"/>
            <a:endCxn id="713" idx="2"/>
          </p:cNvCxnSpPr>
          <p:nvPr/>
        </p:nvCxnSpPr>
        <p:spPr>
          <a:xfrm flipH="1" rot="10800000">
            <a:off x="5979813" y="4979600"/>
            <a:ext cx="9708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g220c9cecd55_0_0"/>
          <p:cNvCxnSpPr>
            <a:stCxn id="705" idx="6"/>
            <a:endCxn id="713" idx="2"/>
          </p:cNvCxnSpPr>
          <p:nvPr/>
        </p:nvCxnSpPr>
        <p:spPr>
          <a:xfrm flipH="1" rot="10800000">
            <a:off x="5979825" y="4979488"/>
            <a:ext cx="970800" cy="172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g220c9cecd55_0_0"/>
          <p:cNvSpPr/>
          <p:nvPr/>
        </p:nvSpPr>
        <p:spPr>
          <a:xfrm>
            <a:off x="6950625" y="4708550"/>
            <a:ext cx="542100" cy="542100"/>
          </a:xfrm>
          <a:prstGeom prst="ellipse">
            <a:avLst/>
          </a:prstGeom>
          <a:solidFill>
            <a:srgbClr val="E64242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20c9cecd55_0_0"/>
          <p:cNvSpPr/>
          <p:nvPr/>
        </p:nvSpPr>
        <p:spPr>
          <a:xfrm>
            <a:off x="1901950" y="3559100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220c9cecd55_0_0"/>
          <p:cNvSpPr/>
          <p:nvPr/>
        </p:nvSpPr>
        <p:spPr>
          <a:xfrm>
            <a:off x="1901950" y="5858088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20c9cecd55_0_0"/>
          <p:cNvSpPr/>
          <p:nvPr/>
        </p:nvSpPr>
        <p:spPr>
          <a:xfrm>
            <a:off x="1901950" y="4708600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220c9cecd55_0_0"/>
          <p:cNvSpPr/>
          <p:nvPr/>
        </p:nvSpPr>
        <p:spPr>
          <a:xfrm>
            <a:off x="3566938" y="298435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20c9cecd55_0_0"/>
          <p:cNvSpPr/>
          <p:nvPr/>
        </p:nvSpPr>
        <p:spPr>
          <a:xfrm>
            <a:off x="3566938" y="528333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220c9cecd55_0_0"/>
          <p:cNvSpPr/>
          <p:nvPr/>
        </p:nvSpPr>
        <p:spPr>
          <a:xfrm>
            <a:off x="5437713" y="298435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20c9cecd55_0_0"/>
          <p:cNvSpPr/>
          <p:nvPr/>
        </p:nvSpPr>
        <p:spPr>
          <a:xfrm>
            <a:off x="5437713" y="413383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20c9cecd55_0_0"/>
          <p:cNvSpPr/>
          <p:nvPr/>
        </p:nvSpPr>
        <p:spPr>
          <a:xfrm>
            <a:off x="5437713" y="528335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220c9cecd55_0_0"/>
          <p:cNvSpPr/>
          <p:nvPr/>
        </p:nvSpPr>
        <p:spPr>
          <a:xfrm>
            <a:off x="3566938" y="413383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20c9cecd55_0_0"/>
          <p:cNvSpPr/>
          <p:nvPr/>
        </p:nvSpPr>
        <p:spPr>
          <a:xfrm>
            <a:off x="3566950" y="643283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20c9cecd55_0_0"/>
          <p:cNvSpPr/>
          <p:nvPr/>
        </p:nvSpPr>
        <p:spPr>
          <a:xfrm>
            <a:off x="5437725" y="643283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220c9cecd55_0_0"/>
          <p:cNvSpPr txBox="1"/>
          <p:nvPr/>
        </p:nvSpPr>
        <p:spPr>
          <a:xfrm>
            <a:off x="8844850" y="7278600"/>
            <a:ext cx="46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b) Applying dropout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8" name="Google Shape;718;g220c9cecd55_0_0"/>
          <p:cNvCxnSpPr>
            <a:stCxn id="719" idx="3"/>
            <a:endCxn id="720" idx="2"/>
          </p:cNvCxnSpPr>
          <p:nvPr/>
        </p:nvCxnSpPr>
        <p:spPr>
          <a:xfrm flipH="1" rot="10800000">
            <a:off x="8844850" y="3255300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g220c9cecd55_0_0"/>
          <p:cNvCxnSpPr>
            <a:stCxn id="719" idx="3"/>
            <a:endCxn id="722" idx="2"/>
          </p:cNvCxnSpPr>
          <p:nvPr/>
        </p:nvCxnSpPr>
        <p:spPr>
          <a:xfrm>
            <a:off x="8844850" y="3830100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g220c9cecd55_0_0"/>
          <p:cNvCxnSpPr>
            <a:stCxn id="724" idx="3"/>
            <a:endCxn id="720" idx="2"/>
          </p:cNvCxnSpPr>
          <p:nvPr/>
        </p:nvCxnSpPr>
        <p:spPr>
          <a:xfrm flipH="1" rot="10800000">
            <a:off x="8844850" y="3255500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g220c9cecd55_0_0"/>
          <p:cNvCxnSpPr>
            <a:stCxn id="724" idx="3"/>
            <a:endCxn id="722" idx="2"/>
          </p:cNvCxnSpPr>
          <p:nvPr/>
        </p:nvCxnSpPr>
        <p:spPr>
          <a:xfrm>
            <a:off x="8844850" y="4979600"/>
            <a:ext cx="11229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g220c9cecd55_0_0"/>
          <p:cNvCxnSpPr>
            <a:stCxn id="719" idx="3"/>
            <a:endCxn id="727" idx="2"/>
          </p:cNvCxnSpPr>
          <p:nvPr/>
        </p:nvCxnSpPr>
        <p:spPr>
          <a:xfrm>
            <a:off x="8844850" y="3830100"/>
            <a:ext cx="1122900" cy="287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g220c9cecd55_0_0"/>
          <p:cNvCxnSpPr>
            <a:stCxn id="724" idx="3"/>
            <a:endCxn id="727" idx="2"/>
          </p:cNvCxnSpPr>
          <p:nvPr/>
        </p:nvCxnSpPr>
        <p:spPr>
          <a:xfrm>
            <a:off x="8844850" y="4979600"/>
            <a:ext cx="1122900" cy="172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g220c9cecd55_0_0"/>
          <p:cNvCxnSpPr>
            <a:stCxn id="720" idx="6"/>
            <a:endCxn id="730" idx="2"/>
          </p:cNvCxnSpPr>
          <p:nvPr/>
        </p:nvCxnSpPr>
        <p:spPr>
          <a:xfrm>
            <a:off x="10509838" y="3255350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g220c9cecd55_0_0"/>
          <p:cNvCxnSpPr>
            <a:stCxn id="722" idx="6"/>
            <a:endCxn id="730" idx="2"/>
          </p:cNvCxnSpPr>
          <p:nvPr/>
        </p:nvCxnSpPr>
        <p:spPr>
          <a:xfrm flipH="1" rot="10800000">
            <a:off x="10509838" y="440473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g220c9cecd55_0_0"/>
          <p:cNvCxnSpPr>
            <a:stCxn id="720" idx="6"/>
            <a:endCxn id="733" idx="2"/>
          </p:cNvCxnSpPr>
          <p:nvPr/>
        </p:nvCxnSpPr>
        <p:spPr>
          <a:xfrm>
            <a:off x="10509838" y="3255350"/>
            <a:ext cx="1328700" cy="344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g220c9cecd55_0_0"/>
          <p:cNvCxnSpPr>
            <a:stCxn id="722" idx="6"/>
            <a:endCxn id="733" idx="2"/>
          </p:cNvCxnSpPr>
          <p:nvPr/>
        </p:nvCxnSpPr>
        <p:spPr>
          <a:xfrm>
            <a:off x="10509838" y="5554338"/>
            <a:ext cx="1328700" cy="114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g220c9cecd55_0_0"/>
          <p:cNvCxnSpPr>
            <a:stCxn id="727" idx="6"/>
            <a:endCxn id="733" idx="2"/>
          </p:cNvCxnSpPr>
          <p:nvPr/>
        </p:nvCxnSpPr>
        <p:spPr>
          <a:xfrm>
            <a:off x="10509850" y="6703838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g220c9cecd55_0_0"/>
          <p:cNvCxnSpPr>
            <a:stCxn id="727" idx="6"/>
            <a:endCxn id="730" idx="2"/>
          </p:cNvCxnSpPr>
          <p:nvPr/>
        </p:nvCxnSpPr>
        <p:spPr>
          <a:xfrm flipH="1" rot="10800000">
            <a:off x="10509850" y="4404938"/>
            <a:ext cx="1328700" cy="22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g220c9cecd55_0_0"/>
          <p:cNvCxnSpPr>
            <a:stCxn id="730" idx="6"/>
            <a:endCxn id="738" idx="2"/>
          </p:cNvCxnSpPr>
          <p:nvPr/>
        </p:nvCxnSpPr>
        <p:spPr>
          <a:xfrm>
            <a:off x="12380613" y="4404838"/>
            <a:ext cx="994200" cy="57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g220c9cecd55_0_0"/>
          <p:cNvCxnSpPr>
            <a:stCxn id="733" idx="6"/>
            <a:endCxn id="738" idx="2"/>
          </p:cNvCxnSpPr>
          <p:nvPr/>
        </p:nvCxnSpPr>
        <p:spPr>
          <a:xfrm flipH="1" rot="10800000">
            <a:off x="12380625" y="4979438"/>
            <a:ext cx="994200" cy="172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g220c9cecd55_0_0"/>
          <p:cNvSpPr/>
          <p:nvPr/>
        </p:nvSpPr>
        <p:spPr>
          <a:xfrm>
            <a:off x="13374850" y="4708500"/>
            <a:ext cx="542100" cy="542100"/>
          </a:xfrm>
          <a:prstGeom prst="ellipse">
            <a:avLst/>
          </a:prstGeom>
          <a:solidFill>
            <a:srgbClr val="E64242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220c9cecd55_0_0"/>
          <p:cNvSpPr/>
          <p:nvPr/>
        </p:nvSpPr>
        <p:spPr>
          <a:xfrm>
            <a:off x="8302750" y="3559050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220c9cecd55_0_0"/>
          <p:cNvSpPr/>
          <p:nvPr/>
        </p:nvSpPr>
        <p:spPr>
          <a:xfrm>
            <a:off x="8302750" y="5858038"/>
            <a:ext cx="542100" cy="542100"/>
          </a:xfrm>
          <a:prstGeom prst="rect">
            <a:avLst/>
          </a:prstGeom>
          <a:noFill/>
          <a:ln cap="flat" cmpd="sng" w="38100">
            <a:solidFill>
              <a:srgbClr val="8C52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220c9cecd55_0_0"/>
          <p:cNvSpPr/>
          <p:nvPr/>
        </p:nvSpPr>
        <p:spPr>
          <a:xfrm>
            <a:off x="8302750" y="4708550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20c9cecd55_0_0"/>
          <p:cNvSpPr/>
          <p:nvPr/>
        </p:nvSpPr>
        <p:spPr>
          <a:xfrm>
            <a:off x="9967738" y="298430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220c9cecd55_0_0"/>
          <p:cNvSpPr/>
          <p:nvPr/>
        </p:nvSpPr>
        <p:spPr>
          <a:xfrm>
            <a:off x="9967738" y="528328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220c9cecd55_0_0"/>
          <p:cNvSpPr/>
          <p:nvPr/>
        </p:nvSpPr>
        <p:spPr>
          <a:xfrm>
            <a:off x="11838513" y="2984300"/>
            <a:ext cx="542100" cy="542100"/>
          </a:xfrm>
          <a:prstGeom prst="ellipse">
            <a:avLst/>
          </a:prstGeom>
          <a:noFill/>
          <a:ln cap="flat" cmpd="sng" w="38100">
            <a:solidFill>
              <a:srgbClr val="0092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220c9cecd55_0_0"/>
          <p:cNvSpPr/>
          <p:nvPr/>
        </p:nvSpPr>
        <p:spPr>
          <a:xfrm>
            <a:off x="11838513" y="413378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220c9cecd55_0_0"/>
          <p:cNvSpPr/>
          <p:nvPr/>
        </p:nvSpPr>
        <p:spPr>
          <a:xfrm>
            <a:off x="11838513" y="5283300"/>
            <a:ext cx="542100" cy="542100"/>
          </a:xfrm>
          <a:prstGeom prst="ellipse">
            <a:avLst/>
          </a:prstGeom>
          <a:noFill/>
          <a:ln cap="flat" cmpd="sng" w="38100">
            <a:solidFill>
              <a:srgbClr val="0092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220c9cecd55_0_0"/>
          <p:cNvSpPr/>
          <p:nvPr/>
        </p:nvSpPr>
        <p:spPr>
          <a:xfrm>
            <a:off x="9967738" y="4133788"/>
            <a:ext cx="542100" cy="542100"/>
          </a:xfrm>
          <a:prstGeom prst="ellipse">
            <a:avLst/>
          </a:prstGeom>
          <a:noFill/>
          <a:ln cap="flat" cmpd="sng" w="38100">
            <a:solidFill>
              <a:srgbClr val="0092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220c9cecd55_0_0"/>
          <p:cNvSpPr/>
          <p:nvPr/>
        </p:nvSpPr>
        <p:spPr>
          <a:xfrm>
            <a:off x="9967750" y="643278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220c9cecd55_0_0"/>
          <p:cNvSpPr/>
          <p:nvPr/>
        </p:nvSpPr>
        <p:spPr>
          <a:xfrm>
            <a:off x="11838525" y="6432788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20c9cecd55_0_213"/>
          <p:cNvSpPr/>
          <p:nvPr/>
        </p:nvSpPr>
        <p:spPr>
          <a:xfrm rot="10800000">
            <a:off x="5609450" y="2806000"/>
            <a:ext cx="4734408" cy="4744900"/>
          </a:xfrm>
          <a:custGeom>
            <a:rect b="b" l="l" r="r" t="t"/>
            <a:pathLst>
              <a:path extrusionOk="0" h="189796" w="186339">
                <a:moveTo>
                  <a:pt x="0" y="189796"/>
                </a:moveTo>
                <a:cubicBezTo>
                  <a:pt x="10267" y="167599"/>
                  <a:pt x="30548" y="88248"/>
                  <a:pt x="61604" y="56615"/>
                </a:cubicBezTo>
                <a:cubicBezTo>
                  <a:pt x="92661" y="24982"/>
                  <a:pt x="165550" y="9436"/>
                  <a:pt x="186339" y="0"/>
                </a:cubicBezTo>
              </a:path>
            </a:pathLst>
          </a:custGeom>
          <a:noFill/>
          <a:ln cap="flat" cmpd="sng" w="38100">
            <a:solidFill>
              <a:srgbClr val="FC892A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49" name="Google Shape;749;g220c9cecd55_0_213"/>
          <p:cNvCxnSpPr/>
          <p:nvPr/>
        </p:nvCxnSpPr>
        <p:spPr>
          <a:xfrm flipH="1" rot="10800000">
            <a:off x="5609525" y="2805900"/>
            <a:ext cx="4745100" cy="4745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0" name="Google Shape;750;g220c9cecd55_0_213"/>
          <p:cNvSpPr/>
          <p:nvPr/>
        </p:nvSpPr>
        <p:spPr>
          <a:xfrm>
            <a:off x="5609450" y="2805700"/>
            <a:ext cx="4734408" cy="4744900"/>
          </a:xfrm>
          <a:custGeom>
            <a:rect b="b" l="l" r="r" t="t"/>
            <a:pathLst>
              <a:path extrusionOk="0" h="189796" w="186339">
                <a:moveTo>
                  <a:pt x="0" y="189796"/>
                </a:moveTo>
                <a:cubicBezTo>
                  <a:pt x="10267" y="167599"/>
                  <a:pt x="30548" y="88248"/>
                  <a:pt x="61604" y="56615"/>
                </a:cubicBezTo>
                <a:cubicBezTo>
                  <a:pt x="92661" y="24982"/>
                  <a:pt x="165550" y="9436"/>
                  <a:pt x="186339" y="0"/>
                </a:cubicBezTo>
              </a:path>
            </a:pathLst>
          </a:custGeom>
          <a:noFill/>
          <a:ln cap="flat" cmpd="sng" w="38100">
            <a:solidFill>
              <a:srgbClr val="2F9B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51" name="Google Shape;751;g220c9cecd55_0_213"/>
          <p:cNvCxnSpPr/>
          <p:nvPr/>
        </p:nvCxnSpPr>
        <p:spPr>
          <a:xfrm>
            <a:off x="10354625" y="2791050"/>
            <a:ext cx="0" cy="47748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2" name="Google Shape;752;g220c9cecd55_0_213"/>
          <p:cNvCxnSpPr/>
          <p:nvPr/>
        </p:nvCxnSpPr>
        <p:spPr>
          <a:xfrm rot="10800000">
            <a:off x="5609450" y="2797575"/>
            <a:ext cx="47346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3" name="Google Shape;753;g220c9cecd55_0_213"/>
          <p:cNvCxnSpPr/>
          <p:nvPr/>
        </p:nvCxnSpPr>
        <p:spPr>
          <a:xfrm>
            <a:off x="5609500" y="2776200"/>
            <a:ext cx="0" cy="477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g220c9cecd55_0_213"/>
          <p:cNvCxnSpPr/>
          <p:nvPr/>
        </p:nvCxnSpPr>
        <p:spPr>
          <a:xfrm rot="10800000">
            <a:off x="5609450" y="7551000"/>
            <a:ext cx="473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g220c9cecd55_0_213"/>
          <p:cNvSpPr txBox="1"/>
          <p:nvPr/>
        </p:nvSpPr>
        <p:spPr>
          <a:xfrm rot="-5400000">
            <a:off x="2376400" y="4620575"/>
            <a:ext cx="47538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True Positive Rate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g220c9cecd55_0_213"/>
          <p:cNvSpPr txBox="1"/>
          <p:nvPr/>
        </p:nvSpPr>
        <p:spPr>
          <a:xfrm>
            <a:off x="5609525" y="7864125"/>
            <a:ext cx="47451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False Positive Rate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g220c9cecd55_0_213"/>
          <p:cNvSpPr txBox="1"/>
          <p:nvPr/>
        </p:nvSpPr>
        <p:spPr>
          <a:xfrm rot="-5400000">
            <a:off x="2537475" y="4802400"/>
            <a:ext cx="5516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0										1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g220c9cecd55_0_213"/>
          <p:cNvSpPr txBox="1"/>
          <p:nvPr/>
        </p:nvSpPr>
        <p:spPr>
          <a:xfrm>
            <a:off x="5304725" y="7551000"/>
            <a:ext cx="5516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0									    1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g220c9cecd55_0_213"/>
          <p:cNvSpPr txBox="1"/>
          <p:nvPr/>
        </p:nvSpPr>
        <p:spPr>
          <a:xfrm>
            <a:off x="7340375" y="7551000"/>
            <a:ext cx="144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g220c9cecd55_0_213"/>
          <p:cNvSpPr txBox="1"/>
          <p:nvPr/>
        </p:nvSpPr>
        <p:spPr>
          <a:xfrm rot="-5400000">
            <a:off x="4573125" y="4849800"/>
            <a:ext cx="144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g220c9cecd55_0_213"/>
          <p:cNvSpPr/>
          <p:nvPr/>
        </p:nvSpPr>
        <p:spPr>
          <a:xfrm>
            <a:off x="5485900" y="2673975"/>
            <a:ext cx="247200" cy="247200"/>
          </a:xfrm>
          <a:prstGeom prst="ellipse">
            <a:avLst/>
          </a:prstGeom>
          <a:solidFill>
            <a:srgbClr val="0067E7"/>
          </a:solidFill>
          <a:ln cap="flat" cmpd="sng" w="38100">
            <a:solidFill>
              <a:srgbClr val="006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20c9cecd55_0_213"/>
          <p:cNvSpPr txBox="1"/>
          <p:nvPr/>
        </p:nvSpPr>
        <p:spPr>
          <a:xfrm>
            <a:off x="5604100" y="1703200"/>
            <a:ext cx="47451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 flipH="1" rot="8740277">
            <a:off x="12975992" y="4321051"/>
            <a:ext cx="2082668" cy="3513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A829B"/>
          </a:solidFill>
          <a:ln cap="flat" cmpd="sng" w="9525">
            <a:solidFill>
              <a:srgbClr val="8A82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2059447">
            <a:off x="9588988" y="4152851"/>
            <a:ext cx="2270721" cy="3513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A829B"/>
          </a:solidFill>
          <a:ln cap="flat" cmpd="sng" w="9525">
            <a:solidFill>
              <a:srgbClr val="8A82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flipH="1" rot="8740459">
            <a:off x="5957252" y="4360651"/>
            <a:ext cx="2212641" cy="3513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A829B"/>
          </a:solidFill>
          <a:ln cap="flat" cmpd="sng" w="9525">
            <a:solidFill>
              <a:srgbClr val="8A82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 rot="2060232">
            <a:off x="2777149" y="4065501"/>
            <a:ext cx="2232200" cy="3513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A829B"/>
          </a:solidFill>
          <a:ln cap="flat" cmpd="sng" w="9525">
            <a:solidFill>
              <a:srgbClr val="8A82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6"/>
          <p:cNvGrpSpPr/>
          <p:nvPr/>
        </p:nvGrpSpPr>
        <p:grpSpPr>
          <a:xfrm>
            <a:off x="941473" y="2661813"/>
            <a:ext cx="3121751" cy="2704225"/>
            <a:chOff x="0" y="0"/>
            <a:chExt cx="4162334" cy="3605633"/>
          </a:xfrm>
        </p:grpSpPr>
        <p:grpSp>
          <p:nvGrpSpPr>
            <p:cNvPr id="114" name="Google Shape;114;p6"/>
            <p:cNvGrpSpPr/>
            <p:nvPr/>
          </p:nvGrpSpPr>
          <p:grpSpPr>
            <a:xfrm>
              <a:off x="0" y="198061"/>
              <a:ext cx="4114800" cy="3407572"/>
              <a:chOff x="0" y="0"/>
              <a:chExt cx="812800" cy="673100"/>
            </a:xfrm>
          </p:grpSpPr>
          <p:sp>
            <p:nvSpPr>
              <p:cNvPr id="115" name="Google Shape;115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</p:sp>
          <p:sp>
            <p:nvSpPr>
              <p:cNvPr id="116" name="Google Shape;116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6"/>
            <p:cNvGrpSpPr/>
            <p:nvPr/>
          </p:nvGrpSpPr>
          <p:grpSpPr>
            <a:xfrm>
              <a:off x="47534" y="0"/>
              <a:ext cx="4114800" cy="3407572"/>
              <a:chOff x="0" y="0"/>
              <a:chExt cx="812800" cy="673100"/>
            </a:xfrm>
          </p:grpSpPr>
          <p:sp>
            <p:nvSpPr>
              <p:cNvPr id="118" name="Google Shape;118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" name="Google Shape;120;p6"/>
          <p:cNvGrpSpPr/>
          <p:nvPr/>
        </p:nvGrpSpPr>
        <p:grpSpPr>
          <a:xfrm>
            <a:off x="4053699" y="4642278"/>
            <a:ext cx="3121750" cy="2704225"/>
            <a:chOff x="0" y="0"/>
            <a:chExt cx="4162334" cy="3605633"/>
          </a:xfrm>
        </p:grpSpPr>
        <p:grpSp>
          <p:nvGrpSpPr>
            <p:cNvPr id="121" name="Google Shape;121;p6"/>
            <p:cNvGrpSpPr/>
            <p:nvPr/>
          </p:nvGrpSpPr>
          <p:grpSpPr>
            <a:xfrm>
              <a:off x="0" y="198061"/>
              <a:ext cx="4114800" cy="3407572"/>
              <a:chOff x="0" y="0"/>
              <a:chExt cx="812800" cy="673100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</p:sp>
          <p:sp>
            <p:nvSpPr>
              <p:cNvPr id="123" name="Google Shape;123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>
              <a:off x="47534" y="0"/>
              <a:ext cx="4114800" cy="3407572"/>
              <a:chOff x="0" y="0"/>
              <a:chExt cx="812800" cy="673100"/>
            </a:xfrm>
          </p:grpSpPr>
          <p:sp>
            <p:nvSpPr>
              <p:cNvPr id="125" name="Google Shape;125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6" name="Google Shape;126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" name="Google Shape;127;p6"/>
          <p:cNvGrpSpPr/>
          <p:nvPr/>
        </p:nvGrpSpPr>
        <p:grpSpPr>
          <a:xfrm>
            <a:off x="7443255" y="2661813"/>
            <a:ext cx="3121750" cy="2704225"/>
            <a:chOff x="0" y="0"/>
            <a:chExt cx="4162334" cy="3605633"/>
          </a:xfrm>
        </p:grpSpPr>
        <p:grpSp>
          <p:nvGrpSpPr>
            <p:cNvPr id="128" name="Google Shape;128;p6"/>
            <p:cNvGrpSpPr/>
            <p:nvPr/>
          </p:nvGrpSpPr>
          <p:grpSpPr>
            <a:xfrm>
              <a:off x="0" y="198061"/>
              <a:ext cx="4114800" cy="3407572"/>
              <a:chOff x="0" y="0"/>
              <a:chExt cx="812800" cy="673100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</p:sp>
          <p:sp>
            <p:nvSpPr>
              <p:cNvPr id="130" name="Google Shape;130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6"/>
            <p:cNvGrpSpPr/>
            <p:nvPr/>
          </p:nvGrpSpPr>
          <p:grpSpPr>
            <a:xfrm>
              <a:off x="47534" y="0"/>
              <a:ext cx="4114800" cy="3407572"/>
              <a:chOff x="0" y="0"/>
              <a:chExt cx="812800" cy="673100"/>
            </a:xfrm>
          </p:grpSpPr>
          <p:sp>
            <p:nvSpPr>
              <p:cNvPr id="132" name="Google Shape;132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3" name="Google Shape;133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" name="Google Shape;134;p6"/>
          <p:cNvGrpSpPr/>
          <p:nvPr/>
        </p:nvGrpSpPr>
        <p:grpSpPr>
          <a:xfrm>
            <a:off x="11015335" y="4674779"/>
            <a:ext cx="3121751" cy="2704225"/>
            <a:chOff x="0" y="0"/>
            <a:chExt cx="4162334" cy="3605633"/>
          </a:xfrm>
        </p:grpSpPr>
        <p:grpSp>
          <p:nvGrpSpPr>
            <p:cNvPr id="135" name="Google Shape;135;p6"/>
            <p:cNvGrpSpPr/>
            <p:nvPr/>
          </p:nvGrpSpPr>
          <p:grpSpPr>
            <a:xfrm>
              <a:off x="0" y="198061"/>
              <a:ext cx="4114800" cy="3407572"/>
              <a:chOff x="0" y="0"/>
              <a:chExt cx="812800" cy="673100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</p:sp>
          <p:sp>
            <p:nvSpPr>
              <p:cNvPr id="137" name="Google Shape;137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6"/>
            <p:cNvGrpSpPr/>
            <p:nvPr/>
          </p:nvGrpSpPr>
          <p:grpSpPr>
            <a:xfrm>
              <a:off x="47534" y="0"/>
              <a:ext cx="4114800" cy="3407572"/>
              <a:chOff x="0" y="0"/>
              <a:chExt cx="812800" cy="673100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0" name="Google Shape;140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" name="Google Shape;141;p6"/>
          <p:cNvGrpSpPr/>
          <p:nvPr/>
        </p:nvGrpSpPr>
        <p:grpSpPr>
          <a:xfrm>
            <a:off x="14173636" y="2550130"/>
            <a:ext cx="3121751" cy="2704225"/>
            <a:chOff x="0" y="0"/>
            <a:chExt cx="4162334" cy="3605633"/>
          </a:xfrm>
        </p:grpSpPr>
        <p:grpSp>
          <p:nvGrpSpPr>
            <p:cNvPr id="142" name="Google Shape;142;p6"/>
            <p:cNvGrpSpPr/>
            <p:nvPr/>
          </p:nvGrpSpPr>
          <p:grpSpPr>
            <a:xfrm>
              <a:off x="0" y="198061"/>
              <a:ext cx="4114800" cy="3407572"/>
              <a:chOff x="0" y="0"/>
              <a:chExt cx="812800" cy="673100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</p:sp>
          <p:sp>
            <p:nvSpPr>
              <p:cNvPr id="144" name="Google Shape;144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>
              <a:off x="47534" y="0"/>
              <a:ext cx="4114800" cy="3407572"/>
              <a:chOff x="0" y="0"/>
              <a:chExt cx="812800" cy="67310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812800" cy="389969"/>
              </a:xfrm>
              <a:custGeom>
                <a:rect b="b" l="l" r="r" t="t"/>
                <a:pathLst>
                  <a:path extrusionOk="0" h="389969" w="812800">
                    <a:moveTo>
                      <a:pt x="406400" y="0"/>
                    </a:moveTo>
                    <a:lnTo>
                      <a:pt x="812800" y="194985"/>
                    </a:lnTo>
                    <a:lnTo>
                      <a:pt x="406400" y="389969"/>
                    </a:lnTo>
                    <a:lnTo>
                      <a:pt x="0" y="1949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7" name="Google Shape;147;p6"/>
              <p:cNvSpPr txBox="1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" name="Google Shape;148;p6"/>
          <p:cNvGrpSpPr/>
          <p:nvPr/>
        </p:nvGrpSpPr>
        <p:grpSpPr>
          <a:xfrm>
            <a:off x="16043793" y="578530"/>
            <a:ext cx="1382315" cy="1354284"/>
            <a:chOff x="0" y="0"/>
            <a:chExt cx="1843086" cy="1805712"/>
          </a:xfrm>
        </p:grpSpPr>
        <p:pic>
          <p:nvPicPr>
            <p:cNvPr id="149" name="Google Shape;149;p6"/>
            <p:cNvPicPr preferRelativeResize="0"/>
            <p:nvPr/>
          </p:nvPicPr>
          <p:blipFill rotWithShape="1">
            <a:blip r:embed="rId3">
              <a:alphaModFix amt="72000"/>
            </a:blip>
            <a:srcRect b="53903" l="0" r="54837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6"/>
            <p:cNvPicPr preferRelativeResize="0"/>
            <p:nvPr/>
          </p:nvPicPr>
          <p:blipFill rotWithShape="1">
            <a:blip r:embed="rId4">
              <a:alphaModFix amt="72000"/>
            </a:blip>
            <a:srcRect b="53903" l="0" r="54837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080" y="2520977"/>
            <a:ext cx="940536" cy="1022322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9842" y="4969312"/>
            <a:ext cx="609464" cy="97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10523" y="2845887"/>
            <a:ext cx="987213" cy="98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50179" y="4930370"/>
            <a:ext cx="920276" cy="892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6"/>
          <p:cNvGrpSpPr/>
          <p:nvPr/>
        </p:nvGrpSpPr>
        <p:grpSpPr>
          <a:xfrm>
            <a:off x="433050" y="4632975"/>
            <a:ext cx="3493373" cy="2264461"/>
            <a:chOff x="-1039204" y="158209"/>
            <a:chExt cx="4925100" cy="1979078"/>
          </a:xfrm>
        </p:grpSpPr>
        <p:sp>
          <p:nvSpPr>
            <p:cNvPr id="156" name="Google Shape;156;p6"/>
            <p:cNvSpPr txBox="1"/>
            <p:nvPr/>
          </p:nvSpPr>
          <p:spPr>
            <a:xfrm>
              <a:off x="-1039204" y="158209"/>
              <a:ext cx="49251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latin typeface="Noto Sans"/>
                  <a:ea typeface="Noto Sans"/>
                  <a:cs typeface="Noto Sans"/>
                  <a:sym typeface="Noto Sans"/>
                </a:rPr>
                <a:t>Objective</a:t>
              </a:r>
              <a:endParaRPr sz="2000"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-990000" y="464187"/>
              <a:ext cx="4838400" cy="16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</a:rPr>
                <a:t>Identify likely purchasers using only their first server call</a:t>
              </a:r>
              <a:endParaRPr sz="2500"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3885350" y="6511950"/>
            <a:ext cx="3493125" cy="3039800"/>
            <a:chOff x="-934016" y="-162468"/>
            <a:chExt cx="4657500" cy="4053067"/>
          </a:xfrm>
        </p:grpSpPr>
        <p:sp>
          <p:nvSpPr>
            <p:cNvPr id="159" name="Google Shape;159;p6"/>
            <p:cNvSpPr txBox="1"/>
            <p:nvPr/>
          </p:nvSpPr>
          <p:spPr>
            <a:xfrm>
              <a:off x="-916316" y="-162468"/>
              <a:ext cx="462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latin typeface="Noto Sans"/>
                  <a:ea typeface="Noto Sans"/>
                  <a:cs typeface="Noto Sans"/>
                  <a:sym typeface="Noto Sans"/>
                </a:rPr>
                <a:t>Feature Selection</a:t>
              </a:r>
              <a:endParaRPr sz="2000"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-934016" y="500299"/>
              <a:ext cx="4657500" cy="3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</a:rPr>
                <a:t>3-step procedure to </a:t>
              </a:r>
              <a:r>
                <a:rPr lang="en-US" sz="2500">
                  <a:solidFill>
                    <a:schemeClr val="dk1"/>
                  </a:solidFill>
                </a:rPr>
                <a:t>select</a:t>
              </a:r>
              <a:r>
                <a:rPr lang="en-US" sz="2500">
                  <a:solidFill>
                    <a:schemeClr val="dk1"/>
                  </a:solidFill>
                </a:rPr>
                <a:t> important features and narrow down large dataset</a:t>
              </a:r>
              <a:endParaRPr sz="25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10698875" y="6511950"/>
            <a:ext cx="37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oto Sans"/>
                <a:ea typeface="Noto Sans"/>
                <a:cs typeface="Noto Sans"/>
                <a:sym typeface="Noto Sans"/>
              </a:rPr>
              <a:t>Results</a:t>
            </a:r>
            <a:endParaRPr b="1" sz="3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0716875" y="7042925"/>
            <a:ext cx="37689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</a:t>
            </a:r>
            <a:r>
              <a:rPr lang="en-US" sz="2500">
                <a:solidFill>
                  <a:schemeClr val="dk1"/>
                </a:solidFill>
              </a:rPr>
              <a:t>ifferent marketing strategies depending on the prediction</a:t>
            </a:r>
            <a:endParaRPr sz="1500"/>
          </a:p>
        </p:txBody>
      </p:sp>
      <p:grpSp>
        <p:nvGrpSpPr>
          <p:cNvPr id="163" name="Google Shape;163;p6"/>
          <p:cNvGrpSpPr/>
          <p:nvPr/>
        </p:nvGrpSpPr>
        <p:grpSpPr>
          <a:xfrm>
            <a:off x="7394850" y="4632975"/>
            <a:ext cx="3431952" cy="2264401"/>
            <a:chOff x="-997468" y="52142"/>
            <a:chExt cx="5397000" cy="2370852"/>
          </a:xfrm>
        </p:grpSpPr>
        <p:sp>
          <p:nvSpPr>
            <p:cNvPr id="164" name="Google Shape;164;p6"/>
            <p:cNvSpPr txBox="1"/>
            <p:nvPr/>
          </p:nvSpPr>
          <p:spPr>
            <a:xfrm>
              <a:off x="-997468" y="52142"/>
              <a:ext cx="53970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Neural Network</a:t>
              </a:r>
              <a:endParaRPr b="1" sz="3000"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-997468" y="397394"/>
              <a:ext cx="5397000" cy="20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</a:rPr>
                <a:t>Train a neural network and compare results to baseline</a:t>
              </a:r>
              <a:endParaRPr sz="1900"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14312975" y="4632975"/>
            <a:ext cx="3493340" cy="2743275"/>
            <a:chOff x="-952775" y="-139404"/>
            <a:chExt cx="4682133" cy="3657700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-952742" y="-139404"/>
              <a:ext cx="468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latin typeface="Noto Sans"/>
                  <a:ea typeface="Noto Sans"/>
                  <a:cs typeface="Noto Sans"/>
                  <a:sym typeface="Noto Sans"/>
                </a:rPr>
                <a:t>Future Work</a:t>
              </a:r>
              <a:endParaRPr sz="3000"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-952775" y="400096"/>
              <a:ext cx="4682100" cy="31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extLst>
                    <a:ext uri="http://customooxmlschemas.google.com/">
                      <go:slidesCustomData xmlns:go="http://customooxmlschemas.google.com/" textRoundtripDataId="1"/>
                    </a:ext>
                  </a:extLst>
                </a:rPr>
                <a:t>Optimize model and improve feature selection to increase accuracy</a:t>
              </a:r>
              <a:endParaRPr sz="1900"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  <p:pic>
        <p:nvPicPr>
          <p:cNvPr id="169" name="Google Shape;169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86363" y="2994938"/>
            <a:ext cx="831963" cy="8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0975" y="4932475"/>
            <a:ext cx="1006400" cy="9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42288" y="2980513"/>
            <a:ext cx="920275" cy="8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19888" y="2830025"/>
            <a:ext cx="1083787" cy="9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065675" y="4951288"/>
            <a:ext cx="1006400" cy="86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955850" y="818700"/>
            <a:ext cx="132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Project Roadmap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7" name="Google Shape;767;g220c9cecd55_0_125"/>
          <p:cNvCxnSpPr>
            <a:stCxn id="768" idx="3"/>
          </p:cNvCxnSpPr>
          <p:nvPr/>
        </p:nvCxnSpPr>
        <p:spPr>
          <a:xfrm>
            <a:off x="4969975" y="4788050"/>
            <a:ext cx="69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g220c9cecd55_0_125"/>
          <p:cNvCxnSpPr>
            <a:stCxn id="770" idx="3"/>
            <a:endCxn id="771" idx="2"/>
          </p:cNvCxnSpPr>
          <p:nvPr/>
        </p:nvCxnSpPr>
        <p:spPr>
          <a:xfrm flipH="1" rot="10800000">
            <a:off x="6580872" y="2871473"/>
            <a:ext cx="1556400" cy="53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g220c9cecd55_0_125"/>
          <p:cNvCxnSpPr>
            <a:stCxn id="770" idx="3"/>
            <a:endCxn id="773" idx="2"/>
          </p:cNvCxnSpPr>
          <p:nvPr/>
        </p:nvCxnSpPr>
        <p:spPr>
          <a:xfrm>
            <a:off x="6580872" y="3404573"/>
            <a:ext cx="1556400" cy="5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g220c9cecd55_0_125"/>
          <p:cNvCxnSpPr>
            <a:stCxn id="770" idx="3"/>
            <a:endCxn id="775" idx="2"/>
          </p:cNvCxnSpPr>
          <p:nvPr/>
        </p:nvCxnSpPr>
        <p:spPr>
          <a:xfrm>
            <a:off x="6580872" y="3404573"/>
            <a:ext cx="1556400" cy="22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g220c9cecd55_0_125"/>
          <p:cNvCxnSpPr>
            <a:stCxn id="777" idx="3"/>
            <a:endCxn id="771" idx="2"/>
          </p:cNvCxnSpPr>
          <p:nvPr/>
        </p:nvCxnSpPr>
        <p:spPr>
          <a:xfrm flipH="1" rot="10800000">
            <a:off x="6580872" y="2871308"/>
            <a:ext cx="1556400" cy="32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g220c9cecd55_0_125"/>
          <p:cNvCxnSpPr>
            <a:stCxn id="777" idx="3"/>
            <a:endCxn id="773" idx="2"/>
          </p:cNvCxnSpPr>
          <p:nvPr/>
        </p:nvCxnSpPr>
        <p:spPr>
          <a:xfrm flipH="1" rot="10800000">
            <a:off x="6580872" y="3942908"/>
            <a:ext cx="1556400" cy="21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g220c9cecd55_0_125"/>
          <p:cNvCxnSpPr>
            <a:stCxn id="777" idx="3"/>
            <a:endCxn id="775" idx="2"/>
          </p:cNvCxnSpPr>
          <p:nvPr/>
        </p:nvCxnSpPr>
        <p:spPr>
          <a:xfrm flipH="1" rot="10800000">
            <a:off x="6580872" y="5633408"/>
            <a:ext cx="1556400" cy="4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g220c9cecd55_0_125"/>
          <p:cNvCxnSpPr>
            <a:stCxn id="781" idx="3"/>
            <a:endCxn id="773" idx="2"/>
          </p:cNvCxnSpPr>
          <p:nvPr/>
        </p:nvCxnSpPr>
        <p:spPr>
          <a:xfrm flipH="1" rot="10800000">
            <a:off x="6580872" y="3942834"/>
            <a:ext cx="1556400" cy="38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g220c9cecd55_0_125"/>
          <p:cNvCxnSpPr>
            <a:stCxn id="781" idx="3"/>
            <a:endCxn id="771" idx="2"/>
          </p:cNvCxnSpPr>
          <p:nvPr/>
        </p:nvCxnSpPr>
        <p:spPr>
          <a:xfrm flipH="1" rot="10800000">
            <a:off x="6580872" y="2871534"/>
            <a:ext cx="1556400" cy="145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g220c9cecd55_0_125"/>
          <p:cNvCxnSpPr>
            <a:stCxn id="781" idx="3"/>
            <a:endCxn id="775" idx="2"/>
          </p:cNvCxnSpPr>
          <p:nvPr/>
        </p:nvCxnSpPr>
        <p:spPr>
          <a:xfrm>
            <a:off x="6580872" y="4323534"/>
            <a:ext cx="1556400" cy="130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g220c9cecd55_0_125"/>
          <p:cNvCxnSpPr>
            <a:stCxn id="770" idx="3"/>
            <a:endCxn id="785" idx="2"/>
          </p:cNvCxnSpPr>
          <p:nvPr/>
        </p:nvCxnSpPr>
        <p:spPr>
          <a:xfrm>
            <a:off x="6580872" y="3404573"/>
            <a:ext cx="1556400" cy="32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g220c9cecd55_0_125"/>
          <p:cNvCxnSpPr>
            <a:stCxn id="781" idx="3"/>
            <a:endCxn id="785" idx="2"/>
          </p:cNvCxnSpPr>
          <p:nvPr/>
        </p:nvCxnSpPr>
        <p:spPr>
          <a:xfrm>
            <a:off x="6580872" y="4323534"/>
            <a:ext cx="1556400" cy="237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g220c9cecd55_0_125"/>
          <p:cNvCxnSpPr>
            <a:stCxn id="777" idx="3"/>
            <a:endCxn id="785" idx="2"/>
          </p:cNvCxnSpPr>
          <p:nvPr/>
        </p:nvCxnSpPr>
        <p:spPr>
          <a:xfrm>
            <a:off x="6580872" y="6090308"/>
            <a:ext cx="1556400" cy="60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g220c9cecd55_0_125"/>
          <p:cNvCxnSpPr>
            <a:stCxn id="771" idx="6"/>
            <a:endCxn id="789" idx="2"/>
          </p:cNvCxnSpPr>
          <p:nvPr/>
        </p:nvCxnSpPr>
        <p:spPr>
          <a:xfrm>
            <a:off x="8572098" y="2871428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g220c9cecd55_0_125"/>
          <p:cNvCxnSpPr>
            <a:stCxn id="771" idx="6"/>
            <a:endCxn id="791" idx="2"/>
          </p:cNvCxnSpPr>
          <p:nvPr/>
        </p:nvCxnSpPr>
        <p:spPr>
          <a:xfrm>
            <a:off x="8572098" y="2871428"/>
            <a:ext cx="17661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g220c9cecd55_0_125"/>
          <p:cNvCxnSpPr>
            <a:stCxn id="771" idx="6"/>
            <a:endCxn id="793" idx="2"/>
          </p:cNvCxnSpPr>
          <p:nvPr/>
        </p:nvCxnSpPr>
        <p:spPr>
          <a:xfrm>
            <a:off x="8572098" y="2871428"/>
            <a:ext cx="1766100" cy="27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g220c9cecd55_0_125"/>
          <p:cNvCxnSpPr>
            <a:stCxn id="773" idx="6"/>
            <a:endCxn id="791" idx="2"/>
          </p:cNvCxnSpPr>
          <p:nvPr/>
        </p:nvCxnSpPr>
        <p:spPr>
          <a:xfrm flipH="1" rot="10800000">
            <a:off x="8572098" y="3937689"/>
            <a:ext cx="1766100" cy="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g220c9cecd55_0_125"/>
          <p:cNvCxnSpPr>
            <a:stCxn id="773" idx="6"/>
            <a:endCxn id="789" idx="2"/>
          </p:cNvCxnSpPr>
          <p:nvPr/>
        </p:nvCxnSpPr>
        <p:spPr>
          <a:xfrm flipH="1" rot="10800000">
            <a:off x="8572098" y="2871489"/>
            <a:ext cx="1766100" cy="107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g220c9cecd55_0_125"/>
          <p:cNvCxnSpPr>
            <a:stCxn id="773" idx="6"/>
            <a:endCxn id="793" idx="2"/>
          </p:cNvCxnSpPr>
          <p:nvPr/>
        </p:nvCxnSpPr>
        <p:spPr>
          <a:xfrm>
            <a:off x="8572098" y="3942789"/>
            <a:ext cx="1766100" cy="169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g220c9cecd55_0_125"/>
          <p:cNvCxnSpPr>
            <a:stCxn id="775" idx="6"/>
            <a:endCxn id="793" idx="2"/>
          </p:cNvCxnSpPr>
          <p:nvPr/>
        </p:nvCxnSpPr>
        <p:spPr>
          <a:xfrm>
            <a:off x="8572098" y="5633363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Google Shape;798;g220c9cecd55_0_125"/>
          <p:cNvCxnSpPr>
            <a:stCxn id="775" idx="6"/>
            <a:endCxn id="791" idx="2"/>
          </p:cNvCxnSpPr>
          <p:nvPr/>
        </p:nvCxnSpPr>
        <p:spPr>
          <a:xfrm flipH="1" rot="10800000">
            <a:off x="8572098" y="3937763"/>
            <a:ext cx="1766100" cy="169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g220c9cecd55_0_125"/>
          <p:cNvCxnSpPr>
            <a:stCxn id="775" idx="6"/>
            <a:endCxn id="789" idx="2"/>
          </p:cNvCxnSpPr>
          <p:nvPr/>
        </p:nvCxnSpPr>
        <p:spPr>
          <a:xfrm flipH="1" rot="10800000">
            <a:off x="8572098" y="2871563"/>
            <a:ext cx="1766100" cy="27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g220c9cecd55_0_125"/>
          <p:cNvCxnSpPr>
            <a:stCxn id="771" idx="6"/>
            <a:endCxn id="801" idx="2"/>
          </p:cNvCxnSpPr>
          <p:nvPr/>
        </p:nvCxnSpPr>
        <p:spPr>
          <a:xfrm>
            <a:off x="8572098" y="2871428"/>
            <a:ext cx="1766100" cy="382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g220c9cecd55_0_125"/>
          <p:cNvCxnSpPr>
            <a:stCxn id="773" idx="6"/>
            <a:endCxn id="801" idx="2"/>
          </p:cNvCxnSpPr>
          <p:nvPr/>
        </p:nvCxnSpPr>
        <p:spPr>
          <a:xfrm>
            <a:off x="8572098" y="3942789"/>
            <a:ext cx="1766100" cy="275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g220c9cecd55_0_125"/>
          <p:cNvCxnSpPr>
            <a:stCxn id="775" idx="6"/>
            <a:endCxn id="801" idx="2"/>
          </p:cNvCxnSpPr>
          <p:nvPr/>
        </p:nvCxnSpPr>
        <p:spPr>
          <a:xfrm>
            <a:off x="8572098" y="5633363"/>
            <a:ext cx="17661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g220c9cecd55_0_125"/>
          <p:cNvCxnSpPr>
            <a:stCxn id="785" idx="6"/>
            <a:endCxn id="793" idx="2"/>
          </p:cNvCxnSpPr>
          <p:nvPr/>
        </p:nvCxnSpPr>
        <p:spPr>
          <a:xfrm flipH="1" rot="10800000">
            <a:off x="8572108" y="5633433"/>
            <a:ext cx="1766100" cy="10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g220c9cecd55_0_125"/>
          <p:cNvCxnSpPr>
            <a:stCxn id="785" idx="6"/>
            <a:endCxn id="791" idx="2"/>
          </p:cNvCxnSpPr>
          <p:nvPr/>
        </p:nvCxnSpPr>
        <p:spPr>
          <a:xfrm flipH="1" rot="10800000">
            <a:off x="8572108" y="3937833"/>
            <a:ext cx="1766100" cy="27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g220c9cecd55_0_125"/>
          <p:cNvCxnSpPr>
            <a:endCxn id="789" idx="2"/>
          </p:cNvCxnSpPr>
          <p:nvPr/>
        </p:nvCxnSpPr>
        <p:spPr>
          <a:xfrm flipH="1" rot="10800000">
            <a:off x="8572060" y="2871428"/>
            <a:ext cx="1766100" cy="382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g220c9cecd55_0_125"/>
          <p:cNvCxnSpPr>
            <a:stCxn id="785" idx="6"/>
            <a:endCxn id="801" idx="2"/>
          </p:cNvCxnSpPr>
          <p:nvPr/>
        </p:nvCxnSpPr>
        <p:spPr>
          <a:xfrm>
            <a:off x="8572108" y="6699633"/>
            <a:ext cx="176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g220c9cecd55_0_125"/>
          <p:cNvSpPr txBox="1"/>
          <p:nvPr/>
        </p:nvSpPr>
        <p:spPr>
          <a:xfrm>
            <a:off x="6405225" y="7518125"/>
            <a:ext cx="622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       </a:t>
            </a:r>
            <a:r>
              <a:rPr lang="en-US" sz="280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                    </a:t>
            </a:r>
            <a:r>
              <a:rPr lang="en-US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                </a:t>
            </a:r>
            <a:r>
              <a:rPr lang="en-US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=</a:t>
            </a:r>
            <a:endParaRPr sz="2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09" name="Google Shape;809;g220c9cecd55_0_125"/>
          <p:cNvSpPr/>
          <p:nvPr/>
        </p:nvSpPr>
        <p:spPr>
          <a:xfrm>
            <a:off x="6787875" y="7459775"/>
            <a:ext cx="1419300" cy="702000"/>
          </a:xfrm>
          <a:prstGeom prst="rect">
            <a:avLst/>
          </a:prstGeom>
          <a:noFill/>
          <a:ln cap="flat" cmpd="sng" w="762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(30×256)</a:t>
            </a:r>
            <a:endParaRPr sz="1000"/>
          </a:p>
        </p:txBody>
      </p:sp>
      <p:sp>
        <p:nvSpPr>
          <p:cNvPr id="810" name="Google Shape;810;g220c9cecd55_0_125"/>
          <p:cNvSpPr/>
          <p:nvPr/>
        </p:nvSpPr>
        <p:spPr>
          <a:xfrm>
            <a:off x="8606975" y="7459625"/>
            <a:ext cx="1677000" cy="702000"/>
          </a:xfrm>
          <a:prstGeom prst="rect">
            <a:avLst/>
          </a:prstGeom>
          <a:noFill/>
          <a:ln cap="flat" cmpd="sng" w="762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256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256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) </a:t>
            </a:r>
            <a:endParaRPr sz="1000"/>
          </a:p>
        </p:txBody>
      </p:sp>
      <p:sp>
        <p:nvSpPr>
          <p:cNvPr id="811" name="Google Shape;811;g220c9cecd55_0_125"/>
          <p:cNvSpPr/>
          <p:nvPr/>
        </p:nvSpPr>
        <p:spPr>
          <a:xfrm>
            <a:off x="10849173" y="7459625"/>
            <a:ext cx="1251600" cy="702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256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×1)</a:t>
            </a:r>
            <a:endParaRPr sz="1000"/>
          </a:p>
        </p:txBody>
      </p:sp>
      <p:sp>
        <p:nvSpPr>
          <p:cNvPr id="771" name="Google Shape;771;g220c9cecd55_0_125"/>
          <p:cNvSpPr/>
          <p:nvPr/>
        </p:nvSpPr>
        <p:spPr>
          <a:xfrm>
            <a:off x="8137398" y="265407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220c9cecd55_0_125"/>
          <p:cNvSpPr txBox="1"/>
          <p:nvPr/>
        </p:nvSpPr>
        <p:spPr>
          <a:xfrm>
            <a:off x="7854500" y="1121525"/>
            <a:ext cx="3201300" cy="1066200"/>
          </a:xfrm>
          <a:prstGeom prst="rect">
            <a:avLst/>
          </a:prstGeom>
          <a:noFill/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2 Hidden Layers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(256 Nodes; 256 Nodes)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g220c9cecd55_0_125"/>
          <p:cNvSpPr/>
          <p:nvPr/>
        </p:nvSpPr>
        <p:spPr>
          <a:xfrm rot="5400000">
            <a:off x="9325700" y="1037438"/>
            <a:ext cx="258900" cy="284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220c9cecd55_0_125"/>
          <p:cNvSpPr/>
          <p:nvPr/>
        </p:nvSpPr>
        <p:spPr>
          <a:xfrm>
            <a:off x="10338160" y="265407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4" name="Google Shape;814;g220c9cecd55_0_125"/>
          <p:cNvCxnSpPr>
            <a:stCxn id="815" idx="6"/>
            <a:endCxn id="816" idx="1"/>
          </p:cNvCxnSpPr>
          <p:nvPr/>
        </p:nvCxnSpPr>
        <p:spPr>
          <a:xfrm>
            <a:off x="12626814" y="4785530"/>
            <a:ext cx="6912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g220c9cecd55_0_125"/>
          <p:cNvSpPr/>
          <p:nvPr/>
        </p:nvSpPr>
        <p:spPr>
          <a:xfrm>
            <a:off x="5121199" y="7459625"/>
            <a:ext cx="1266900" cy="702000"/>
          </a:xfrm>
          <a:prstGeom prst="rect">
            <a:avLst/>
          </a:prstGeom>
          <a:noFill/>
          <a:ln cap="flat" cmpd="sng" w="762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(𝑁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×30)</a:t>
            </a:r>
            <a:endParaRPr sz="1000"/>
          </a:p>
        </p:txBody>
      </p:sp>
      <p:sp>
        <p:nvSpPr>
          <p:cNvPr id="768" name="Google Shape;768;g220c9cecd55_0_125"/>
          <p:cNvSpPr txBox="1"/>
          <p:nvPr/>
        </p:nvSpPr>
        <p:spPr>
          <a:xfrm>
            <a:off x="2518975" y="4133150"/>
            <a:ext cx="2451000" cy="1309800"/>
          </a:xfrm>
          <a:prstGeom prst="rect">
            <a:avLst/>
          </a:prstGeom>
          <a:noFill/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𝑁 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30 Features)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g220c9cecd55_0_125"/>
          <p:cNvSpPr txBox="1"/>
          <p:nvPr/>
        </p:nvSpPr>
        <p:spPr>
          <a:xfrm>
            <a:off x="13318025" y="4331000"/>
            <a:ext cx="2451000" cy="914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𝑁 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8" name="Google Shape;818;g220c9cecd55_0_125"/>
          <p:cNvCxnSpPr>
            <a:stCxn id="789" idx="6"/>
            <a:endCxn id="815" idx="2"/>
          </p:cNvCxnSpPr>
          <p:nvPr/>
        </p:nvCxnSpPr>
        <p:spPr>
          <a:xfrm>
            <a:off x="10772860" y="2871428"/>
            <a:ext cx="1419300" cy="19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g220c9cecd55_0_125"/>
          <p:cNvCxnSpPr>
            <a:stCxn id="791" idx="6"/>
            <a:endCxn id="815" idx="2"/>
          </p:cNvCxnSpPr>
          <p:nvPr/>
        </p:nvCxnSpPr>
        <p:spPr>
          <a:xfrm>
            <a:off x="10772860" y="3937698"/>
            <a:ext cx="1419300" cy="8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g220c9cecd55_0_125"/>
          <p:cNvCxnSpPr>
            <a:stCxn id="793" idx="6"/>
            <a:endCxn id="815" idx="2"/>
          </p:cNvCxnSpPr>
          <p:nvPr/>
        </p:nvCxnSpPr>
        <p:spPr>
          <a:xfrm flipH="1" rot="10800000">
            <a:off x="10772860" y="4785563"/>
            <a:ext cx="1419300" cy="8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g220c9cecd55_0_125"/>
          <p:cNvCxnSpPr>
            <a:stCxn id="801" idx="6"/>
            <a:endCxn id="815" idx="2"/>
          </p:cNvCxnSpPr>
          <p:nvPr/>
        </p:nvCxnSpPr>
        <p:spPr>
          <a:xfrm flipH="1" rot="10800000">
            <a:off x="10772870" y="4785633"/>
            <a:ext cx="1419300" cy="191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g220c9cecd55_0_125"/>
          <p:cNvSpPr/>
          <p:nvPr/>
        </p:nvSpPr>
        <p:spPr>
          <a:xfrm>
            <a:off x="12192114" y="4568180"/>
            <a:ext cx="434700" cy="434700"/>
          </a:xfrm>
          <a:prstGeom prst="ellipse">
            <a:avLst/>
          </a:prstGeom>
          <a:solidFill>
            <a:srgbClr val="E64242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220c9cecd55_0_125"/>
          <p:cNvSpPr/>
          <p:nvPr/>
        </p:nvSpPr>
        <p:spPr>
          <a:xfrm>
            <a:off x="6146172" y="3187223"/>
            <a:ext cx="434700" cy="4347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220c9cecd55_0_125"/>
          <p:cNvSpPr/>
          <p:nvPr/>
        </p:nvSpPr>
        <p:spPr>
          <a:xfrm>
            <a:off x="6321825" y="4989646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20c9cecd55_0_125"/>
          <p:cNvSpPr/>
          <p:nvPr/>
        </p:nvSpPr>
        <p:spPr>
          <a:xfrm>
            <a:off x="6321825" y="5165208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220c9cecd55_0_125"/>
          <p:cNvSpPr/>
          <p:nvPr/>
        </p:nvSpPr>
        <p:spPr>
          <a:xfrm>
            <a:off x="6321825" y="5340770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220c9cecd55_0_125"/>
          <p:cNvSpPr/>
          <p:nvPr/>
        </p:nvSpPr>
        <p:spPr>
          <a:xfrm>
            <a:off x="6146172" y="5872958"/>
            <a:ext cx="434700" cy="4347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220c9cecd55_0_125"/>
          <p:cNvSpPr/>
          <p:nvPr/>
        </p:nvSpPr>
        <p:spPr>
          <a:xfrm>
            <a:off x="6146172" y="4106184"/>
            <a:ext cx="434700" cy="4347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220c9cecd55_0_125"/>
          <p:cNvSpPr/>
          <p:nvPr/>
        </p:nvSpPr>
        <p:spPr>
          <a:xfrm>
            <a:off x="8137398" y="541601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220c9cecd55_0_125"/>
          <p:cNvSpPr/>
          <p:nvPr/>
        </p:nvSpPr>
        <p:spPr>
          <a:xfrm>
            <a:off x="10338160" y="3720348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20c9cecd55_0_125"/>
          <p:cNvSpPr/>
          <p:nvPr/>
        </p:nvSpPr>
        <p:spPr>
          <a:xfrm>
            <a:off x="10338160" y="541601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220c9cecd55_0_125"/>
          <p:cNvSpPr/>
          <p:nvPr/>
        </p:nvSpPr>
        <p:spPr>
          <a:xfrm>
            <a:off x="8312976" y="4568201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220c9cecd55_0_125"/>
          <p:cNvSpPr/>
          <p:nvPr/>
        </p:nvSpPr>
        <p:spPr>
          <a:xfrm>
            <a:off x="8312976" y="4743763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220c9cecd55_0_125"/>
          <p:cNvSpPr/>
          <p:nvPr/>
        </p:nvSpPr>
        <p:spPr>
          <a:xfrm>
            <a:off x="8312976" y="4919325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220c9cecd55_0_125"/>
          <p:cNvSpPr/>
          <p:nvPr/>
        </p:nvSpPr>
        <p:spPr>
          <a:xfrm>
            <a:off x="10513738" y="4568201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220c9cecd55_0_125"/>
          <p:cNvSpPr/>
          <p:nvPr/>
        </p:nvSpPr>
        <p:spPr>
          <a:xfrm>
            <a:off x="10513738" y="4743763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220c9cecd55_0_125"/>
          <p:cNvSpPr/>
          <p:nvPr/>
        </p:nvSpPr>
        <p:spPr>
          <a:xfrm>
            <a:off x="10513738" y="4919325"/>
            <a:ext cx="83400" cy="8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220c9cecd55_0_125"/>
          <p:cNvSpPr/>
          <p:nvPr/>
        </p:nvSpPr>
        <p:spPr>
          <a:xfrm>
            <a:off x="8137398" y="3725439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220c9cecd55_0_125"/>
          <p:cNvSpPr/>
          <p:nvPr/>
        </p:nvSpPr>
        <p:spPr>
          <a:xfrm>
            <a:off x="8137408" y="648228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220c9cecd55_0_125"/>
          <p:cNvSpPr/>
          <p:nvPr/>
        </p:nvSpPr>
        <p:spPr>
          <a:xfrm>
            <a:off x="10338170" y="6482283"/>
            <a:ext cx="434700" cy="4347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220c9cecd55_0_125"/>
          <p:cNvSpPr/>
          <p:nvPr/>
        </p:nvSpPr>
        <p:spPr>
          <a:xfrm>
            <a:off x="12543038" y="7459775"/>
            <a:ext cx="1041300" cy="7020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𝑁</a:t>
            </a:r>
            <a:r>
              <a:rPr lang="en-US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×1</a:t>
            </a:r>
            <a:endParaRPr sz="1000"/>
          </a:p>
        </p:txBody>
      </p:sp>
      <p:sp>
        <p:nvSpPr>
          <p:cNvPr id="832" name="Google Shape;832;g220c9cecd55_0_125"/>
          <p:cNvSpPr/>
          <p:nvPr/>
        </p:nvSpPr>
        <p:spPr>
          <a:xfrm>
            <a:off x="5774225" y="3126975"/>
            <a:ext cx="258900" cy="331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220c9cecd55_0_125"/>
          <p:cNvSpPr/>
          <p:nvPr/>
        </p:nvSpPr>
        <p:spPr>
          <a:xfrm rot="-5400000">
            <a:off x="7349188" y="6463125"/>
            <a:ext cx="258900" cy="1450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220c9cecd55_0_125"/>
          <p:cNvSpPr/>
          <p:nvPr/>
        </p:nvSpPr>
        <p:spPr>
          <a:xfrm rot="-5400000">
            <a:off x="9323188" y="6246900"/>
            <a:ext cx="258900" cy="188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220c9cecd55_0_125"/>
          <p:cNvSpPr/>
          <p:nvPr/>
        </p:nvSpPr>
        <p:spPr>
          <a:xfrm rot="-5400000">
            <a:off x="11308588" y="6451650"/>
            <a:ext cx="258900" cy="147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220c9cecd55_0_125"/>
          <p:cNvSpPr/>
          <p:nvPr/>
        </p:nvSpPr>
        <p:spPr>
          <a:xfrm>
            <a:off x="5313200" y="8482475"/>
            <a:ext cx="882900" cy="702000"/>
          </a:xfrm>
          <a:prstGeom prst="rect">
            <a:avLst/>
          </a:prstGeom>
          <a:noFill/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𝐗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g220c9cecd55_0_125"/>
          <p:cNvSpPr/>
          <p:nvPr/>
        </p:nvSpPr>
        <p:spPr>
          <a:xfrm>
            <a:off x="6976875" y="8482475"/>
            <a:ext cx="1041300" cy="702000"/>
          </a:xfrm>
          <a:prstGeom prst="rect">
            <a:avLst/>
          </a:prstGeom>
          <a:noFill/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𝐖</a:t>
            </a:r>
            <a:r>
              <a:rPr baseline="30000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3400"/>
          </a:p>
        </p:txBody>
      </p:sp>
      <p:sp>
        <p:nvSpPr>
          <p:cNvPr id="838" name="Google Shape;838;g220c9cecd55_0_125"/>
          <p:cNvSpPr/>
          <p:nvPr/>
        </p:nvSpPr>
        <p:spPr>
          <a:xfrm>
            <a:off x="8996775" y="8482475"/>
            <a:ext cx="1041300" cy="702000"/>
          </a:xfrm>
          <a:prstGeom prst="rect">
            <a:avLst/>
          </a:prstGeom>
          <a:noFill/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𝐖</a:t>
            </a:r>
            <a:r>
              <a:rPr baseline="30000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2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9" name="Google Shape;839;g220c9cecd55_0_125"/>
          <p:cNvSpPr/>
          <p:nvPr/>
        </p:nvSpPr>
        <p:spPr>
          <a:xfrm>
            <a:off x="10917375" y="8482475"/>
            <a:ext cx="1041300" cy="702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𝐖</a:t>
            </a:r>
            <a:r>
              <a:rPr baseline="30000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sz="2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40" name="Google Shape;840;g220c9cecd55_0_125"/>
          <p:cNvSpPr/>
          <p:nvPr/>
        </p:nvSpPr>
        <p:spPr>
          <a:xfrm>
            <a:off x="12718096" y="8482475"/>
            <a:ext cx="691200" cy="702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2193752bba5_0_0"/>
          <p:cNvGrpSpPr/>
          <p:nvPr/>
        </p:nvGrpSpPr>
        <p:grpSpPr>
          <a:xfrm>
            <a:off x="802375" y="5023075"/>
            <a:ext cx="4160764" cy="3057875"/>
            <a:chOff x="-4945799" y="203209"/>
            <a:chExt cx="20476200" cy="4077167"/>
          </a:xfrm>
        </p:grpSpPr>
        <p:sp>
          <p:nvSpPr>
            <p:cNvPr id="180" name="Google Shape;180;g2193752bba5_0_0"/>
            <p:cNvSpPr txBox="1"/>
            <p:nvPr/>
          </p:nvSpPr>
          <p:spPr>
            <a:xfrm>
              <a:off x="-4190507" y="203209"/>
              <a:ext cx="19026300" cy="14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Variables with m</a:t>
              </a:r>
              <a:r>
                <a:rPr b="1" lang="en-US" sz="33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issing values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g2193752bba5_0_0"/>
            <p:cNvSpPr txBox="1"/>
            <p:nvPr/>
          </p:nvSpPr>
          <p:spPr>
            <a:xfrm>
              <a:off x="-4945799" y="2096376"/>
              <a:ext cx="20476200" cy="21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latin typeface="Noto Sans"/>
                  <a:ea typeface="Noto Sans"/>
                  <a:cs typeface="Noto Sans"/>
                  <a:sym typeface="Noto Sans"/>
                </a:rPr>
                <a:t>Variables with </a:t>
              </a:r>
              <a:r>
                <a:rPr lang="en-US" sz="2800">
                  <a:latin typeface="Noto Sans"/>
                  <a:ea typeface="Noto Sans"/>
                  <a:cs typeface="Noto Sans"/>
                  <a:sym typeface="Noto Sans"/>
                </a:rPr>
                <a:t>at least </a:t>
              </a:r>
              <a:r>
                <a:rPr lang="en-US" sz="2800">
                  <a:latin typeface="Noto Sans"/>
                  <a:ea typeface="Noto Sans"/>
                  <a:cs typeface="Noto Sans"/>
                  <a:sym typeface="Noto Sans"/>
                </a:rPr>
                <a:t>95% missing values were removed</a:t>
              </a:r>
              <a:endParaRPr sz="2800"/>
            </a:p>
          </p:txBody>
        </p:sp>
      </p:grpSp>
      <p:sp>
        <p:nvSpPr>
          <p:cNvPr id="182" name="Google Shape;182;g2193752bba5_0_0"/>
          <p:cNvSpPr txBox="1"/>
          <p:nvPr/>
        </p:nvSpPr>
        <p:spPr>
          <a:xfrm>
            <a:off x="6980400" y="10000900"/>
            <a:ext cx="15981039" cy="3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3" name="Google Shape;183;g2193752bba5_0_0"/>
          <p:cNvSpPr/>
          <p:nvPr/>
        </p:nvSpPr>
        <p:spPr>
          <a:xfrm>
            <a:off x="2563712" y="4124075"/>
            <a:ext cx="638100" cy="647400"/>
          </a:xfrm>
          <a:prstGeom prst="ellipse">
            <a:avLst/>
          </a:prstGeom>
          <a:solidFill>
            <a:srgbClr val="ADDBDD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g2193752bba5_0_0"/>
          <p:cNvGrpSpPr/>
          <p:nvPr/>
        </p:nvGrpSpPr>
        <p:grpSpPr>
          <a:xfrm>
            <a:off x="6545950" y="5023075"/>
            <a:ext cx="5176723" cy="3564975"/>
            <a:chOff x="-8012789" y="203209"/>
            <a:chExt cx="25476000" cy="4753300"/>
          </a:xfrm>
        </p:grpSpPr>
        <p:sp>
          <p:nvSpPr>
            <p:cNvPr id="185" name="Google Shape;185;g2193752bba5_0_0"/>
            <p:cNvSpPr txBox="1"/>
            <p:nvPr/>
          </p:nvSpPr>
          <p:spPr>
            <a:xfrm>
              <a:off x="-3374995" y="203209"/>
              <a:ext cx="15084600" cy="22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3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Variance Threshold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86" name="Google Shape;186;g2193752bba5_0_0"/>
            <p:cNvSpPr txBox="1"/>
            <p:nvPr/>
          </p:nvSpPr>
          <p:spPr>
            <a:xfrm>
              <a:off x="-8012789" y="2029709"/>
              <a:ext cx="25476000" cy="29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Variables where at least 99% of the values were similar were removed</a:t>
              </a:r>
              <a:endParaRPr sz="2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187" name="Google Shape;187;g2193752bba5_0_0"/>
          <p:cNvGrpSpPr/>
          <p:nvPr/>
        </p:nvGrpSpPr>
        <p:grpSpPr>
          <a:xfrm>
            <a:off x="12683349" y="5003225"/>
            <a:ext cx="4789383" cy="4113900"/>
            <a:chOff x="-7641607" y="176743"/>
            <a:chExt cx="23569800" cy="5485200"/>
          </a:xfrm>
        </p:grpSpPr>
        <p:sp>
          <p:nvSpPr>
            <p:cNvPr id="188" name="Google Shape;188;g2193752bba5_0_0"/>
            <p:cNvSpPr txBox="1"/>
            <p:nvPr/>
          </p:nvSpPr>
          <p:spPr>
            <a:xfrm>
              <a:off x="-6707672" y="176743"/>
              <a:ext cx="21868800" cy="14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Random Forest Feature Importance</a:t>
              </a:r>
              <a:endParaRPr b="1" sz="33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189" name="Google Shape;189;g2193752bba5_0_0"/>
            <p:cNvSpPr txBox="1"/>
            <p:nvPr/>
          </p:nvSpPr>
          <p:spPr>
            <a:xfrm>
              <a:off x="-7641607" y="1930543"/>
              <a:ext cx="23569800" cy="3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rPr>
                <a:t>Trained a random forest classifier and extracted the top 20 variables in terms of feature importance</a:t>
              </a:r>
              <a:endParaRPr sz="2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  <p:sp>
        <p:nvSpPr>
          <p:cNvPr id="190" name="Google Shape;190;g2193752bba5_0_0"/>
          <p:cNvSpPr txBox="1"/>
          <p:nvPr/>
        </p:nvSpPr>
        <p:spPr>
          <a:xfrm>
            <a:off x="876500" y="2112300"/>
            <a:ext cx="170082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Noto Sans"/>
                <a:ea typeface="Noto Sans"/>
                <a:cs typeface="Noto Sans"/>
                <a:sym typeface="Noto Sans"/>
              </a:rPr>
              <a:t>Extracted</a:t>
            </a:r>
            <a:r>
              <a:rPr lang="en-US" sz="3700">
                <a:latin typeface="Noto Sans"/>
                <a:ea typeface="Noto Sans"/>
                <a:cs typeface="Noto Sans"/>
                <a:sym typeface="Noto Sans"/>
              </a:rPr>
              <a:t> the</a:t>
            </a:r>
            <a:r>
              <a:rPr b="1" lang="en-US" sz="3700">
                <a:latin typeface="Noto Sans"/>
                <a:ea typeface="Noto Sans"/>
                <a:cs typeface="Noto Sans"/>
                <a:sym typeface="Noto Sans"/>
              </a:rPr>
              <a:t> first server calls</a:t>
            </a:r>
            <a:r>
              <a:rPr lang="en-US" sz="3700">
                <a:latin typeface="Noto Sans"/>
                <a:ea typeface="Noto Sans"/>
                <a:cs typeface="Noto Sans"/>
                <a:sym typeface="Noto Sans"/>
              </a:rPr>
              <a:t> from all visits in the original dataset, then employed a </a:t>
            </a:r>
            <a:r>
              <a:rPr b="1" lang="en-US" sz="3700">
                <a:latin typeface="Noto Sans"/>
                <a:ea typeface="Noto Sans"/>
                <a:cs typeface="Noto Sans"/>
                <a:sym typeface="Noto Sans"/>
              </a:rPr>
              <a:t>3-step feature selection </a:t>
            </a:r>
            <a:r>
              <a:rPr lang="en-US" sz="3700">
                <a:latin typeface="Noto Sans"/>
                <a:ea typeface="Noto Sans"/>
                <a:cs typeface="Noto Sans"/>
                <a:sym typeface="Noto Sans"/>
              </a:rPr>
              <a:t>process to narrow down the variables:</a:t>
            </a:r>
            <a:endParaRPr sz="37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1" name="Google Shape;191;g2193752bba5_0_0"/>
          <p:cNvSpPr/>
          <p:nvPr/>
        </p:nvSpPr>
        <p:spPr>
          <a:xfrm>
            <a:off x="8701900" y="4124075"/>
            <a:ext cx="638100" cy="647400"/>
          </a:xfrm>
          <a:prstGeom prst="ellipse">
            <a:avLst/>
          </a:prstGeom>
          <a:solidFill>
            <a:srgbClr val="ADDBDD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2193752bba5_0_0"/>
          <p:cNvSpPr/>
          <p:nvPr/>
        </p:nvSpPr>
        <p:spPr>
          <a:xfrm>
            <a:off x="14840089" y="4124075"/>
            <a:ext cx="638100" cy="647400"/>
          </a:xfrm>
          <a:prstGeom prst="ellipse">
            <a:avLst/>
          </a:prstGeom>
          <a:solidFill>
            <a:srgbClr val="ADDBDD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3" name="Google Shape;193;g2193752bba5_0_0"/>
          <p:cNvGrpSpPr/>
          <p:nvPr/>
        </p:nvGrpSpPr>
        <p:grpSpPr>
          <a:xfrm>
            <a:off x="16043793" y="578530"/>
            <a:ext cx="1382315" cy="1354284"/>
            <a:chOff x="1" y="0"/>
            <a:chExt cx="1843086" cy="1805711"/>
          </a:xfrm>
        </p:grpSpPr>
        <p:pic>
          <p:nvPicPr>
            <p:cNvPr id="194" name="Google Shape;194;g2193752bba5_0_0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g2193752bba5_0_0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g2193752bba5_0_0"/>
          <p:cNvSpPr txBox="1"/>
          <p:nvPr/>
        </p:nvSpPr>
        <p:spPr>
          <a:xfrm>
            <a:off x="876500" y="9228125"/>
            <a:ext cx="1677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Noto Sans"/>
                <a:ea typeface="Noto Sans"/>
                <a:cs typeface="Noto Sans"/>
                <a:sym typeface="Noto Sans"/>
              </a:rPr>
              <a:t>* More details</a:t>
            </a:r>
            <a:r>
              <a:rPr lang="en-US" sz="2700">
                <a:latin typeface="Noto Sans"/>
                <a:ea typeface="Noto Sans"/>
                <a:cs typeface="Noto Sans"/>
                <a:sym typeface="Noto Sans"/>
              </a:rPr>
              <a:t> about feature selection process are in the Technical Details slides</a:t>
            </a:r>
            <a:endParaRPr sz="27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7" name="Google Shape;197;g2193752bba5_0_0"/>
          <p:cNvSpPr txBox="1"/>
          <p:nvPr/>
        </p:nvSpPr>
        <p:spPr>
          <a:xfrm>
            <a:off x="955850" y="818700"/>
            <a:ext cx="132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Feature Selection (1/2)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943b4a169_1_24"/>
          <p:cNvSpPr txBox="1"/>
          <p:nvPr/>
        </p:nvSpPr>
        <p:spPr>
          <a:xfrm>
            <a:off x="6980400" y="10000900"/>
            <a:ext cx="159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3" name="Google Shape;203;g21943b4a169_1_24"/>
          <p:cNvSpPr txBox="1"/>
          <p:nvPr/>
        </p:nvSpPr>
        <p:spPr>
          <a:xfrm>
            <a:off x="1669825" y="3446975"/>
            <a:ext cx="63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4" name="Google Shape;204;g21943b4a169_1_24"/>
          <p:cNvPicPr preferRelativeResize="0"/>
          <p:nvPr/>
        </p:nvPicPr>
        <p:blipFill rotWithShape="1">
          <a:blip r:embed="rId3">
            <a:alphaModFix/>
          </a:blip>
          <a:srcRect b="2429" l="20439" r="0" t="0"/>
          <a:stretch/>
        </p:blipFill>
        <p:spPr>
          <a:xfrm>
            <a:off x="12792825" y="3840700"/>
            <a:ext cx="4651125" cy="36132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5" name="Google Shape;205;g21943b4a169_1_24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206" name="Google Shape;206;g21943b4a169_1_24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207" name="Google Shape;207;g21943b4a169_1_24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g21943b4a169_1_24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209" name="Google Shape;209;g21943b4a169_1_24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g21943b4a169_1_24"/>
            <p:cNvPicPr preferRelativeResize="0"/>
            <p:nvPr/>
          </p:nvPicPr>
          <p:blipFill rotWithShape="1">
            <a:blip r:embed="rId5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Google Shape;211;g21943b4a169_1_24"/>
          <p:cNvPicPr preferRelativeResize="0"/>
          <p:nvPr/>
        </p:nvPicPr>
        <p:blipFill rotWithShape="1">
          <a:blip r:embed="rId4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1943b4a169_1_24"/>
          <p:cNvSpPr txBox="1"/>
          <p:nvPr/>
        </p:nvSpPr>
        <p:spPr>
          <a:xfrm>
            <a:off x="9233100" y="2794700"/>
            <a:ext cx="857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Noto Sans"/>
                <a:ea typeface="Noto Sans"/>
                <a:cs typeface="Noto Sans"/>
                <a:sym typeface="Noto Sans"/>
              </a:rPr>
              <a:t>Random Forest Feature Importance: Top 5 Variables</a:t>
            </a:r>
            <a:endParaRPr sz="27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3" name="Google Shape;213;g21943b4a169_1_24"/>
          <p:cNvSpPr/>
          <p:nvPr/>
        </p:nvSpPr>
        <p:spPr>
          <a:xfrm>
            <a:off x="1516150" y="2566100"/>
            <a:ext cx="6338400" cy="5845800"/>
          </a:xfrm>
          <a:prstGeom prst="roundRect">
            <a:avLst>
              <a:gd fmla="val 16667" name="adj"/>
            </a:avLst>
          </a:prstGeom>
          <a:solidFill>
            <a:srgbClr val="E7EDF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1943b4a169_1_24"/>
          <p:cNvSpPr txBox="1"/>
          <p:nvPr/>
        </p:nvSpPr>
        <p:spPr>
          <a:xfrm>
            <a:off x="1966150" y="2871300"/>
            <a:ext cx="54384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Noto Sans"/>
                <a:ea typeface="Noto Sans"/>
                <a:cs typeface="Noto Sans"/>
                <a:sym typeface="Noto Sans"/>
              </a:rPr>
              <a:t>Final Data Set</a:t>
            </a:r>
            <a:endParaRPr b="1" sz="50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final subsetted data set consisted of </a:t>
            </a:r>
            <a:r>
              <a:rPr b="1" lang="en-US" sz="3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 variables</a:t>
            </a:r>
            <a:r>
              <a:rPr lang="en-US" sz="3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from all of the first server calls, and a </a:t>
            </a:r>
            <a:r>
              <a:rPr b="1" lang="en-US" sz="3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binary variable</a:t>
            </a:r>
            <a:r>
              <a:rPr lang="en-US" sz="3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denoting if a visit resulted in a purchase</a:t>
            </a:r>
            <a:endParaRPr sz="3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5" name="Google Shape;215;g21943b4a169_1_24"/>
          <p:cNvSpPr txBox="1"/>
          <p:nvPr/>
        </p:nvSpPr>
        <p:spPr>
          <a:xfrm>
            <a:off x="9281550" y="4605400"/>
            <a:ext cx="32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IP address</a:t>
            </a:r>
            <a:endParaRPr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6" name="Google Shape;216;g21943b4a169_1_24"/>
          <p:cNvSpPr txBox="1"/>
          <p:nvPr/>
        </p:nvSpPr>
        <p:spPr>
          <a:xfrm>
            <a:off x="9281550" y="5193538"/>
            <a:ext cx="32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Last Member ID value</a:t>
            </a:r>
            <a:endParaRPr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7" name="Google Shape;217;g21943b4a169_1_24"/>
          <p:cNvSpPr txBox="1"/>
          <p:nvPr/>
        </p:nvSpPr>
        <p:spPr>
          <a:xfrm>
            <a:off x="9281550" y="5776125"/>
            <a:ext cx="32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Pipeline Session ID</a:t>
            </a:r>
            <a:endParaRPr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8" name="Google Shape;218;g21943b4a169_1_24"/>
          <p:cNvSpPr txBox="1"/>
          <p:nvPr/>
        </p:nvSpPr>
        <p:spPr>
          <a:xfrm>
            <a:off x="9281550" y="6358700"/>
            <a:ext cx="32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List of events triggered</a:t>
            </a:r>
            <a:endParaRPr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9" name="Google Shape;219;g21943b4a169_1_24"/>
          <p:cNvSpPr txBox="1"/>
          <p:nvPr/>
        </p:nvSpPr>
        <p:spPr>
          <a:xfrm>
            <a:off x="9281550" y="6962400"/>
            <a:ext cx="32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Last platform value</a:t>
            </a:r>
            <a:endParaRPr sz="20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0" name="Google Shape;220;g21943b4a169_1_24"/>
          <p:cNvSpPr txBox="1"/>
          <p:nvPr/>
        </p:nvSpPr>
        <p:spPr>
          <a:xfrm>
            <a:off x="955850" y="818700"/>
            <a:ext cx="132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Feature Selection (2/2)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217c6ed32ee_1_136"/>
          <p:cNvCxnSpPr>
            <a:stCxn id="226" idx="6"/>
            <a:endCxn id="227" idx="2"/>
          </p:cNvCxnSpPr>
          <p:nvPr/>
        </p:nvCxnSpPr>
        <p:spPr>
          <a:xfrm>
            <a:off x="12247363" y="3414725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8" name="Google Shape;228;g217c6ed32ee_1_136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229" name="Google Shape;229;g217c6ed32ee_1_136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230" name="Google Shape;230;g217c6ed32ee_1_136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1" name="Google Shape;231;g217c6ed32ee_1_136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1021652" y="4305899"/>
            <a:ext cx="440251" cy="439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g217c6ed32ee_1_136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233" name="Google Shape;233;g217c6ed32ee_1_136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g217c6ed32ee_1_136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g217c6ed32ee_1_136"/>
          <p:cNvSpPr txBox="1"/>
          <p:nvPr/>
        </p:nvSpPr>
        <p:spPr>
          <a:xfrm>
            <a:off x="1713475" y="4249650"/>
            <a:ext cx="63384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Logistic Regression (Baseline)</a:t>
            </a:r>
            <a:endParaRPr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Trained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with class weight balances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Fast computation, but struggles with imbalanced data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36" name="Google Shape;236;g217c6ed32ee_1_136"/>
          <p:cNvPicPr preferRelativeResize="0"/>
          <p:nvPr/>
        </p:nvPicPr>
        <p:blipFill rotWithShape="1">
          <a:blip r:embed="rId3">
            <a:alphaModFix/>
          </a:blip>
          <a:srcRect b="46711" l="45162" r="7620" t="6105"/>
          <a:stretch/>
        </p:blipFill>
        <p:spPr>
          <a:xfrm>
            <a:off x="1021665" y="6643124"/>
            <a:ext cx="440251" cy="4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17c6ed32ee_1_136"/>
          <p:cNvSpPr txBox="1"/>
          <p:nvPr/>
        </p:nvSpPr>
        <p:spPr>
          <a:xfrm>
            <a:off x="1713488" y="6629088"/>
            <a:ext cx="63384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Shallow 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Neural Network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Trained using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undersampled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data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More flexible model that performs comparatively better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8" name="Google Shape;238;g217c6ed32ee_1_136"/>
          <p:cNvSpPr txBox="1"/>
          <p:nvPr/>
        </p:nvSpPr>
        <p:spPr>
          <a:xfrm>
            <a:off x="8746850" y="8520950"/>
            <a:ext cx="826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Noto Sans"/>
                <a:ea typeface="Noto Sans"/>
                <a:cs typeface="Noto Sans"/>
                <a:sym typeface="Noto Sans"/>
              </a:rPr>
              <a:t>Diagram of the neural network</a:t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Noto Sans"/>
                <a:ea typeface="Noto Sans"/>
                <a:cs typeface="Noto Sans"/>
                <a:sym typeface="Noto Sans"/>
              </a:rPr>
              <a:t>(A detailed version 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is</a:t>
            </a: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in the Technical Details slides)</a:t>
            </a:r>
            <a:endParaRPr sz="26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9" name="Google Shape;239;g217c6ed32ee_1_136"/>
          <p:cNvSpPr txBox="1"/>
          <p:nvPr/>
        </p:nvSpPr>
        <p:spPr>
          <a:xfrm>
            <a:off x="8589200" y="2296600"/>
            <a:ext cx="2378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Noto Sans"/>
                <a:ea typeface="Noto Sans"/>
                <a:cs typeface="Noto Sans"/>
                <a:sym typeface="Noto Sans"/>
              </a:rPr>
              <a:t>Input</a:t>
            </a:r>
            <a:endParaRPr b="1"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Noto Sans"/>
                <a:ea typeface="Noto Sans"/>
                <a:cs typeface="Noto Sans"/>
                <a:sym typeface="Noto Sans"/>
              </a:rPr>
              <a:t>(Training Data w/ 50 Features)</a:t>
            </a:r>
            <a:endParaRPr b="1" sz="22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40" name="Google Shape;240;g217c6ed32ee_1_136"/>
          <p:cNvSpPr txBox="1"/>
          <p:nvPr/>
        </p:nvSpPr>
        <p:spPr>
          <a:xfrm>
            <a:off x="11330113" y="1940425"/>
            <a:ext cx="31632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Noto Sans"/>
                <a:ea typeface="Noto Sans"/>
                <a:cs typeface="Noto Sans"/>
                <a:sym typeface="Noto Sans"/>
              </a:rPr>
              <a:t>2 </a:t>
            </a:r>
            <a:r>
              <a:rPr b="1" lang="en-US" sz="2800">
                <a:latin typeface="Noto Sans"/>
                <a:ea typeface="Noto Sans"/>
                <a:cs typeface="Noto Sans"/>
                <a:sym typeface="Noto Sans"/>
              </a:rPr>
              <a:t>Hidden Layers</a:t>
            </a:r>
            <a:endParaRPr b="1"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41" name="Google Shape;241;g217c6ed32ee_1_136"/>
          <p:cNvSpPr txBox="1"/>
          <p:nvPr/>
        </p:nvSpPr>
        <p:spPr>
          <a:xfrm>
            <a:off x="14741748" y="2309950"/>
            <a:ext cx="2570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Noto Sans"/>
                <a:ea typeface="Noto Sans"/>
                <a:cs typeface="Noto Sans"/>
                <a:sym typeface="Noto Sans"/>
              </a:rPr>
              <a:t>Output</a:t>
            </a:r>
            <a:endParaRPr b="1" sz="26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Noto Sans"/>
                <a:ea typeface="Noto Sans"/>
                <a:cs typeface="Noto Sans"/>
                <a:sym typeface="Noto Sans"/>
              </a:rPr>
              <a:t>(Purchase </a:t>
            </a:r>
            <a:r>
              <a:rPr lang="en-US" sz="2200">
                <a:latin typeface="Noto Sans"/>
                <a:ea typeface="Noto Sans"/>
                <a:cs typeface="Noto Sans"/>
                <a:sym typeface="Noto Sans"/>
              </a:rPr>
              <a:t>or</a:t>
            </a:r>
            <a:r>
              <a:rPr b="1" lang="en-US" sz="2200"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b="1" sz="22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Noto Sans"/>
                <a:ea typeface="Noto Sans"/>
                <a:cs typeface="Noto Sans"/>
                <a:sym typeface="Noto Sans"/>
              </a:rPr>
              <a:t>No Purchase)</a:t>
            </a:r>
            <a:endParaRPr b="1" sz="22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42" name="Google Shape;242;g217c6ed32ee_1_136"/>
          <p:cNvSpPr/>
          <p:nvPr/>
        </p:nvSpPr>
        <p:spPr>
          <a:xfrm rot="5400000">
            <a:off x="12750187" y="1394045"/>
            <a:ext cx="323100" cy="297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17c6ed32ee_1_136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217c6ed32ee_1_136"/>
          <p:cNvCxnSpPr>
            <a:stCxn id="245" idx="3"/>
            <a:endCxn id="226" idx="2"/>
          </p:cNvCxnSpPr>
          <p:nvPr/>
        </p:nvCxnSpPr>
        <p:spPr>
          <a:xfrm flipH="1" rot="10800000">
            <a:off x="10067675" y="3414675"/>
            <a:ext cx="1637700" cy="5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g217c6ed32ee_1_136"/>
          <p:cNvCxnSpPr>
            <a:stCxn id="245" idx="3"/>
            <a:endCxn id="247" idx="2"/>
          </p:cNvCxnSpPr>
          <p:nvPr/>
        </p:nvCxnSpPr>
        <p:spPr>
          <a:xfrm>
            <a:off x="10067675" y="3984675"/>
            <a:ext cx="1637700" cy="57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217c6ed32ee_1_136"/>
          <p:cNvCxnSpPr>
            <a:stCxn id="245" idx="3"/>
            <a:endCxn id="249" idx="2"/>
          </p:cNvCxnSpPr>
          <p:nvPr/>
        </p:nvCxnSpPr>
        <p:spPr>
          <a:xfrm>
            <a:off x="10067675" y="3984675"/>
            <a:ext cx="1637700" cy="287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217c6ed32ee_1_136"/>
          <p:cNvCxnSpPr>
            <a:stCxn id="251" idx="3"/>
            <a:endCxn id="226" idx="2"/>
          </p:cNvCxnSpPr>
          <p:nvPr/>
        </p:nvCxnSpPr>
        <p:spPr>
          <a:xfrm flipH="1" rot="10800000">
            <a:off x="10067675" y="3414750"/>
            <a:ext cx="1637700" cy="401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g217c6ed32ee_1_136"/>
          <p:cNvCxnSpPr>
            <a:stCxn id="251" idx="3"/>
            <a:endCxn id="247" idx="2"/>
          </p:cNvCxnSpPr>
          <p:nvPr/>
        </p:nvCxnSpPr>
        <p:spPr>
          <a:xfrm flipH="1" rot="10800000">
            <a:off x="10067675" y="4561050"/>
            <a:ext cx="1637700" cy="28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g217c6ed32ee_1_136"/>
          <p:cNvCxnSpPr>
            <a:stCxn id="251" idx="3"/>
            <a:endCxn id="249" idx="2"/>
          </p:cNvCxnSpPr>
          <p:nvPr/>
        </p:nvCxnSpPr>
        <p:spPr>
          <a:xfrm flipH="1" rot="10800000">
            <a:off x="10067675" y="6859650"/>
            <a:ext cx="1637700" cy="5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g217c6ed32ee_1_136"/>
          <p:cNvCxnSpPr>
            <a:stCxn id="255" idx="3"/>
            <a:endCxn id="247" idx="2"/>
          </p:cNvCxnSpPr>
          <p:nvPr/>
        </p:nvCxnSpPr>
        <p:spPr>
          <a:xfrm flipH="1" rot="10800000">
            <a:off x="10067675" y="4560900"/>
            <a:ext cx="1637700" cy="5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217c6ed32ee_1_136"/>
          <p:cNvCxnSpPr>
            <a:stCxn id="255" idx="3"/>
            <a:endCxn id="226" idx="2"/>
          </p:cNvCxnSpPr>
          <p:nvPr/>
        </p:nvCxnSpPr>
        <p:spPr>
          <a:xfrm flipH="1" rot="10800000">
            <a:off x="10067675" y="3414600"/>
            <a:ext cx="1637700" cy="171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217c6ed32ee_1_136"/>
          <p:cNvCxnSpPr>
            <a:stCxn id="255" idx="3"/>
            <a:endCxn id="249" idx="2"/>
          </p:cNvCxnSpPr>
          <p:nvPr/>
        </p:nvCxnSpPr>
        <p:spPr>
          <a:xfrm>
            <a:off x="10067675" y="5130900"/>
            <a:ext cx="1637700" cy="17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217c6ed32ee_1_136"/>
          <p:cNvCxnSpPr>
            <a:stCxn id="245" idx="3"/>
            <a:endCxn id="259" idx="2"/>
          </p:cNvCxnSpPr>
          <p:nvPr/>
        </p:nvCxnSpPr>
        <p:spPr>
          <a:xfrm>
            <a:off x="10067675" y="3984675"/>
            <a:ext cx="1637700" cy="401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217c6ed32ee_1_136"/>
          <p:cNvCxnSpPr>
            <a:stCxn id="255" idx="3"/>
            <a:endCxn id="259" idx="2"/>
          </p:cNvCxnSpPr>
          <p:nvPr/>
        </p:nvCxnSpPr>
        <p:spPr>
          <a:xfrm>
            <a:off x="10067675" y="5130900"/>
            <a:ext cx="1637700" cy="28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g217c6ed32ee_1_136"/>
          <p:cNvCxnSpPr>
            <a:stCxn id="251" idx="3"/>
            <a:endCxn id="259" idx="2"/>
          </p:cNvCxnSpPr>
          <p:nvPr/>
        </p:nvCxnSpPr>
        <p:spPr>
          <a:xfrm>
            <a:off x="10067675" y="7429650"/>
            <a:ext cx="1637700" cy="57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g217c6ed32ee_1_136"/>
          <p:cNvCxnSpPr>
            <a:stCxn id="226" idx="6"/>
            <a:endCxn id="263" idx="2"/>
          </p:cNvCxnSpPr>
          <p:nvPr/>
        </p:nvCxnSpPr>
        <p:spPr>
          <a:xfrm>
            <a:off x="12247363" y="3414725"/>
            <a:ext cx="1328700" cy="114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217c6ed32ee_1_136"/>
          <p:cNvCxnSpPr>
            <a:stCxn id="226" idx="6"/>
            <a:endCxn id="265" idx="2"/>
          </p:cNvCxnSpPr>
          <p:nvPr/>
        </p:nvCxnSpPr>
        <p:spPr>
          <a:xfrm>
            <a:off x="12247363" y="3414725"/>
            <a:ext cx="1328700" cy="344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217c6ed32ee_1_136"/>
          <p:cNvCxnSpPr>
            <a:stCxn id="247" idx="6"/>
            <a:endCxn id="263" idx="2"/>
          </p:cNvCxnSpPr>
          <p:nvPr/>
        </p:nvCxnSpPr>
        <p:spPr>
          <a:xfrm flipH="1" rot="10800000">
            <a:off x="12247363" y="4554650"/>
            <a:ext cx="13287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g217c6ed32ee_1_136"/>
          <p:cNvCxnSpPr>
            <a:stCxn id="247" idx="6"/>
            <a:endCxn id="227" idx="2"/>
          </p:cNvCxnSpPr>
          <p:nvPr/>
        </p:nvCxnSpPr>
        <p:spPr>
          <a:xfrm flipH="1" rot="10800000">
            <a:off x="12247363" y="3414650"/>
            <a:ext cx="1328700" cy="114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g217c6ed32ee_1_136"/>
          <p:cNvCxnSpPr>
            <a:stCxn id="247" idx="6"/>
            <a:endCxn id="265" idx="2"/>
          </p:cNvCxnSpPr>
          <p:nvPr/>
        </p:nvCxnSpPr>
        <p:spPr>
          <a:xfrm>
            <a:off x="12247363" y="4560950"/>
            <a:ext cx="1328700" cy="229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g217c6ed32ee_1_136"/>
          <p:cNvCxnSpPr>
            <a:stCxn id="249" idx="6"/>
            <a:endCxn id="265" idx="2"/>
          </p:cNvCxnSpPr>
          <p:nvPr/>
        </p:nvCxnSpPr>
        <p:spPr>
          <a:xfrm>
            <a:off x="12247363" y="6859700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g217c6ed32ee_1_136"/>
          <p:cNvCxnSpPr>
            <a:stCxn id="249" idx="6"/>
            <a:endCxn id="263" idx="2"/>
          </p:cNvCxnSpPr>
          <p:nvPr/>
        </p:nvCxnSpPr>
        <p:spPr>
          <a:xfrm flipH="1" rot="10800000">
            <a:off x="12247363" y="4554500"/>
            <a:ext cx="1328700" cy="230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g217c6ed32ee_1_136"/>
          <p:cNvCxnSpPr>
            <a:stCxn id="249" idx="6"/>
            <a:endCxn id="227" idx="2"/>
          </p:cNvCxnSpPr>
          <p:nvPr/>
        </p:nvCxnSpPr>
        <p:spPr>
          <a:xfrm flipH="1" rot="10800000">
            <a:off x="12247363" y="3414800"/>
            <a:ext cx="1328700" cy="344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217c6ed32ee_1_136"/>
          <p:cNvCxnSpPr>
            <a:stCxn id="226" idx="6"/>
            <a:endCxn id="273" idx="2"/>
          </p:cNvCxnSpPr>
          <p:nvPr/>
        </p:nvCxnSpPr>
        <p:spPr>
          <a:xfrm>
            <a:off x="12247363" y="3414725"/>
            <a:ext cx="1328700" cy="458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g217c6ed32ee_1_136"/>
          <p:cNvCxnSpPr>
            <a:stCxn id="247" idx="6"/>
            <a:endCxn id="273" idx="2"/>
          </p:cNvCxnSpPr>
          <p:nvPr/>
        </p:nvCxnSpPr>
        <p:spPr>
          <a:xfrm>
            <a:off x="12247363" y="4560950"/>
            <a:ext cx="1328700" cy="3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g217c6ed32ee_1_136"/>
          <p:cNvCxnSpPr>
            <a:stCxn id="249" idx="6"/>
            <a:endCxn id="273" idx="2"/>
          </p:cNvCxnSpPr>
          <p:nvPr/>
        </p:nvCxnSpPr>
        <p:spPr>
          <a:xfrm>
            <a:off x="12247363" y="6859700"/>
            <a:ext cx="1328700" cy="114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g217c6ed32ee_1_136"/>
          <p:cNvCxnSpPr>
            <a:stCxn id="259" idx="6"/>
            <a:endCxn id="273" idx="2"/>
          </p:cNvCxnSpPr>
          <p:nvPr/>
        </p:nvCxnSpPr>
        <p:spPr>
          <a:xfrm>
            <a:off x="12247375" y="7999575"/>
            <a:ext cx="13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217c6ed32ee_1_136"/>
          <p:cNvCxnSpPr>
            <a:stCxn id="259" idx="6"/>
            <a:endCxn id="265" idx="2"/>
          </p:cNvCxnSpPr>
          <p:nvPr/>
        </p:nvCxnSpPr>
        <p:spPr>
          <a:xfrm flipH="1" rot="10800000">
            <a:off x="12247375" y="6859575"/>
            <a:ext cx="1328700" cy="114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217c6ed32ee_1_136"/>
          <p:cNvCxnSpPr>
            <a:stCxn id="259" idx="6"/>
            <a:endCxn id="263" idx="2"/>
          </p:cNvCxnSpPr>
          <p:nvPr/>
        </p:nvCxnSpPr>
        <p:spPr>
          <a:xfrm flipH="1" rot="10800000">
            <a:off x="12247375" y="4554675"/>
            <a:ext cx="1328700" cy="344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217c6ed32ee_1_136"/>
          <p:cNvCxnSpPr>
            <a:stCxn id="259" idx="6"/>
            <a:endCxn id="227" idx="2"/>
          </p:cNvCxnSpPr>
          <p:nvPr/>
        </p:nvCxnSpPr>
        <p:spPr>
          <a:xfrm flipH="1" rot="10800000">
            <a:off x="12247375" y="3414675"/>
            <a:ext cx="1328700" cy="458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217c6ed32ee_1_136"/>
          <p:cNvCxnSpPr>
            <a:stCxn id="227" idx="6"/>
            <a:endCxn id="281" idx="2"/>
          </p:cNvCxnSpPr>
          <p:nvPr/>
        </p:nvCxnSpPr>
        <p:spPr>
          <a:xfrm>
            <a:off x="14118138" y="3414725"/>
            <a:ext cx="1637700" cy="229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217c6ed32ee_1_136"/>
          <p:cNvCxnSpPr>
            <a:stCxn id="263" idx="6"/>
            <a:endCxn id="281" idx="2"/>
          </p:cNvCxnSpPr>
          <p:nvPr/>
        </p:nvCxnSpPr>
        <p:spPr>
          <a:xfrm>
            <a:off x="14118138" y="4554600"/>
            <a:ext cx="1637700" cy="11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217c6ed32ee_1_136"/>
          <p:cNvCxnSpPr>
            <a:stCxn id="265" idx="6"/>
            <a:endCxn id="281" idx="2"/>
          </p:cNvCxnSpPr>
          <p:nvPr/>
        </p:nvCxnSpPr>
        <p:spPr>
          <a:xfrm flipH="1" rot="10800000">
            <a:off x="14118138" y="5707100"/>
            <a:ext cx="1637700" cy="11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217c6ed32ee_1_136"/>
          <p:cNvCxnSpPr>
            <a:stCxn id="273" idx="6"/>
            <a:endCxn id="281" idx="2"/>
          </p:cNvCxnSpPr>
          <p:nvPr/>
        </p:nvCxnSpPr>
        <p:spPr>
          <a:xfrm flipH="1" rot="10800000">
            <a:off x="14118150" y="5707275"/>
            <a:ext cx="1637700" cy="229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217c6ed32ee_1_136"/>
          <p:cNvSpPr/>
          <p:nvPr/>
        </p:nvSpPr>
        <p:spPr>
          <a:xfrm>
            <a:off x="15755750" y="5436100"/>
            <a:ext cx="542100" cy="542100"/>
          </a:xfrm>
          <a:prstGeom prst="ellipse">
            <a:avLst/>
          </a:prstGeom>
          <a:solidFill>
            <a:srgbClr val="E64242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17c6ed32ee_1_136"/>
          <p:cNvSpPr/>
          <p:nvPr/>
        </p:nvSpPr>
        <p:spPr>
          <a:xfrm>
            <a:off x="9525575" y="3713625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17c6ed32ee_1_136"/>
          <p:cNvSpPr/>
          <p:nvPr/>
        </p:nvSpPr>
        <p:spPr>
          <a:xfrm>
            <a:off x="9744575" y="6006076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17c6ed32ee_1_136"/>
          <p:cNvSpPr/>
          <p:nvPr/>
        </p:nvSpPr>
        <p:spPr>
          <a:xfrm>
            <a:off x="9744575" y="6225055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17c6ed32ee_1_136"/>
          <p:cNvSpPr/>
          <p:nvPr/>
        </p:nvSpPr>
        <p:spPr>
          <a:xfrm>
            <a:off x="9744575" y="6444034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17c6ed32ee_1_136"/>
          <p:cNvSpPr/>
          <p:nvPr/>
        </p:nvSpPr>
        <p:spPr>
          <a:xfrm>
            <a:off x="9525575" y="7158600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17c6ed32ee_1_136"/>
          <p:cNvSpPr/>
          <p:nvPr/>
        </p:nvSpPr>
        <p:spPr>
          <a:xfrm>
            <a:off x="9525575" y="4859850"/>
            <a:ext cx="542100" cy="542100"/>
          </a:xfrm>
          <a:prstGeom prst="rect">
            <a:avLst/>
          </a:prstGeom>
          <a:solidFill>
            <a:srgbClr val="DF9AFF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17c6ed32ee_1_136"/>
          <p:cNvSpPr/>
          <p:nvPr/>
        </p:nvSpPr>
        <p:spPr>
          <a:xfrm>
            <a:off x="11705263" y="3143675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17c6ed32ee_1_136"/>
          <p:cNvSpPr/>
          <p:nvPr/>
        </p:nvSpPr>
        <p:spPr>
          <a:xfrm>
            <a:off x="11705263" y="658865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17c6ed32ee_1_136"/>
          <p:cNvSpPr/>
          <p:nvPr/>
        </p:nvSpPr>
        <p:spPr>
          <a:xfrm>
            <a:off x="13576038" y="3143675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17c6ed32ee_1_136"/>
          <p:cNvSpPr/>
          <p:nvPr/>
        </p:nvSpPr>
        <p:spPr>
          <a:xfrm>
            <a:off x="13576038" y="428355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17c6ed32ee_1_136"/>
          <p:cNvSpPr/>
          <p:nvPr/>
        </p:nvSpPr>
        <p:spPr>
          <a:xfrm>
            <a:off x="13576038" y="658865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17c6ed32ee_1_136"/>
          <p:cNvSpPr/>
          <p:nvPr/>
        </p:nvSpPr>
        <p:spPr>
          <a:xfrm>
            <a:off x="11924263" y="5436126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17c6ed32ee_1_136"/>
          <p:cNvSpPr/>
          <p:nvPr/>
        </p:nvSpPr>
        <p:spPr>
          <a:xfrm>
            <a:off x="11924263" y="5655105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17c6ed32ee_1_136"/>
          <p:cNvSpPr/>
          <p:nvPr/>
        </p:nvSpPr>
        <p:spPr>
          <a:xfrm>
            <a:off x="11924263" y="5874084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17c6ed32ee_1_136"/>
          <p:cNvSpPr/>
          <p:nvPr/>
        </p:nvSpPr>
        <p:spPr>
          <a:xfrm>
            <a:off x="13795038" y="5436126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17c6ed32ee_1_136"/>
          <p:cNvSpPr/>
          <p:nvPr/>
        </p:nvSpPr>
        <p:spPr>
          <a:xfrm>
            <a:off x="13795038" y="5655105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17c6ed32ee_1_136"/>
          <p:cNvSpPr/>
          <p:nvPr/>
        </p:nvSpPr>
        <p:spPr>
          <a:xfrm>
            <a:off x="13795038" y="5874084"/>
            <a:ext cx="104100" cy="1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17c6ed32ee_1_136"/>
          <p:cNvSpPr/>
          <p:nvPr/>
        </p:nvSpPr>
        <p:spPr>
          <a:xfrm>
            <a:off x="11705263" y="4289900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17c6ed32ee_1_136"/>
          <p:cNvSpPr/>
          <p:nvPr/>
        </p:nvSpPr>
        <p:spPr>
          <a:xfrm>
            <a:off x="11705275" y="7728525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17c6ed32ee_1_136"/>
          <p:cNvSpPr/>
          <p:nvPr/>
        </p:nvSpPr>
        <p:spPr>
          <a:xfrm>
            <a:off x="13576050" y="7728525"/>
            <a:ext cx="542100" cy="542100"/>
          </a:xfrm>
          <a:prstGeom prst="ellipse">
            <a:avLst/>
          </a:prstGeom>
          <a:solidFill>
            <a:srgbClr val="00C2CB"/>
          </a:solidFill>
          <a:ln cap="flat" cmpd="sng" w="38100">
            <a:solidFill>
              <a:srgbClr val="009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17c6ed32ee_1_136"/>
          <p:cNvSpPr txBox="1"/>
          <p:nvPr/>
        </p:nvSpPr>
        <p:spPr>
          <a:xfrm>
            <a:off x="827575" y="2260113"/>
            <a:ext cx="7615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</a:t>
            </a:r>
            <a:r>
              <a:rPr lang="en-US" sz="2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 implemented 2 models using the dataset with the 20 most important variables: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17c6ed32ee_1_136"/>
          <p:cNvSpPr txBox="1"/>
          <p:nvPr/>
        </p:nvSpPr>
        <p:spPr>
          <a:xfrm>
            <a:off x="955850" y="818700"/>
            <a:ext cx="132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7c6ed32ee_1_309"/>
          <p:cNvSpPr/>
          <p:nvPr/>
        </p:nvSpPr>
        <p:spPr>
          <a:xfrm>
            <a:off x="1004150" y="5776075"/>
            <a:ext cx="16590300" cy="2641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7EDF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17c6ed32ee_1_309"/>
          <p:cNvSpPr/>
          <p:nvPr/>
        </p:nvSpPr>
        <p:spPr>
          <a:xfrm>
            <a:off x="955850" y="2284800"/>
            <a:ext cx="16590300" cy="318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7EDF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g217c6ed32ee_1_309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303" name="Google Shape;303;g217c6ed32ee_1_309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304" name="Google Shape;304;g217c6ed32ee_1_309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g217c6ed32ee_1_309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306" name="Google Shape;306;g217c6ed32ee_1_309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g217c6ed32ee_1_309"/>
            <p:cNvPicPr preferRelativeResize="0"/>
            <p:nvPr/>
          </p:nvPicPr>
          <p:blipFill rotWithShape="1">
            <a:blip r:embed="rId5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8" name="Google Shape;308;g217c6ed32ee_1_309"/>
          <p:cNvPicPr preferRelativeResize="0"/>
          <p:nvPr/>
        </p:nvPicPr>
        <p:blipFill rotWithShape="1">
          <a:blip r:embed="rId4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17c6ed32ee_1_309"/>
          <p:cNvSpPr txBox="1"/>
          <p:nvPr/>
        </p:nvSpPr>
        <p:spPr>
          <a:xfrm>
            <a:off x="1647675" y="2485425"/>
            <a:ext cx="15898500" cy="57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Plug in data collected in real time to pre-trained model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to make predictions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Possible strategy based on if a user will: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Purchase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 optimize search results and offer promotional codes based on subsequent page visits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-"/>
            </a:pPr>
            <a:r>
              <a:rPr b="1"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Not purchase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 show personalized homepage with targeted item recommendations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Retrain neural network seasonally using data from the previous year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Opportunity to understand how customer behavior can vary throughout the year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Using a larger dataset helps train a more robust model that predicts more consistently and with more confidence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10" name="Google Shape;310;g217c6ed32ee_1_309"/>
          <p:cNvSpPr txBox="1"/>
          <p:nvPr/>
        </p:nvSpPr>
        <p:spPr>
          <a:xfrm>
            <a:off x="955850" y="818700"/>
            <a:ext cx="16590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Applicatio</a:t>
            </a:r>
            <a:r>
              <a:rPr b="1" lang="en-US" sz="7500"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n</a:t>
            </a: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s of Results</a:t>
            </a:r>
            <a:endParaRPr/>
          </a:p>
        </p:txBody>
      </p:sp>
      <p:sp>
        <p:nvSpPr>
          <p:cNvPr id="311" name="Google Shape;311;g217c6ed32ee_1_309"/>
          <p:cNvSpPr txBox="1"/>
          <p:nvPr/>
        </p:nvSpPr>
        <p:spPr>
          <a:xfrm>
            <a:off x="1914788" y="8655725"/>
            <a:ext cx="1500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* Details of model performance are in the Technical Details slides</a:t>
            </a:r>
            <a:endParaRPr sz="2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8f4fb46f4_0_100"/>
          <p:cNvSpPr/>
          <p:nvPr/>
        </p:nvSpPr>
        <p:spPr>
          <a:xfrm>
            <a:off x="9775350" y="2291250"/>
            <a:ext cx="7146300" cy="6219300"/>
          </a:xfrm>
          <a:prstGeom prst="rect">
            <a:avLst/>
          </a:prstGeom>
          <a:solidFill>
            <a:srgbClr val="FFDCBA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18f4fb46f4_0_100"/>
          <p:cNvSpPr/>
          <p:nvPr/>
        </p:nvSpPr>
        <p:spPr>
          <a:xfrm flipH="1" rot="10800000">
            <a:off x="10010400" y="6338850"/>
            <a:ext cx="6676200" cy="1844400"/>
          </a:xfrm>
          <a:prstGeom prst="wedgeRectCallout">
            <a:avLst>
              <a:gd fmla="val -20320" name="adj1"/>
              <a:gd fmla="val 69278" name="adj2"/>
            </a:avLst>
          </a:prstGeom>
          <a:solidFill>
            <a:srgbClr val="EFE7FD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18f4fb46f4_0_100"/>
          <p:cNvSpPr/>
          <p:nvPr/>
        </p:nvSpPr>
        <p:spPr>
          <a:xfrm>
            <a:off x="1366350" y="2291800"/>
            <a:ext cx="7146300" cy="6219300"/>
          </a:xfrm>
          <a:prstGeom prst="rect">
            <a:avLst/>
          </a:prstGeom>
          <a:solidFill>
            <a:srgbClr val="D8FEFF"/>
          </a:solidFill>
          <a:ln cap="flat" cmpd="sng" w="38100">
            <a:solidFill>
              <a:srgbClr val="0657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g218f4fb46f4_0_100"/>
          <p:cNvGrpSpPr/>
          <p:nvPr/>
        </p:nvGrpSpPr>
        <p:grpSpPr>
          <a:xfrm>
            <a:off x="0" y="8986092"/>
            <a:ext cx="18832871" cy="3339753"/>
            <a:chOff x="0" y="-66675"/>
            <a:chExt cx="4960065" cy="879600"/>
          </a:xfrm>
        </p:grpSpPr>
        <p:sp>
          <p:nvSpPr>
            <p:cNvPr id="320" name="Google Shape;320;g218f4fb46f4_0_100"/>
            <p:cNvSpPr/>
            <p:nvPr/>
          </p:nvSpPr>
          <p:spPr>
            <a:xfrm>
              <a:off x="0" y="0"/>
              <a:ext cx="4960065" cy="294847"/>
            </a:xfrm>
            <a:custGeom>
              <a:rect b="b" l="l" r="r" t="t"/>
              <a:pathLst>
                <a:path extrusionOk="0" h="294847" w="4960065">
                  <a:moveTo>
                    <a:pt x="0" y="0"/>
                  </a:moveTo>
                  <a:lnTo>
                    <a:pt x="4960065" y="0"/>
                  </a:lnTo>
                  <a:lnTo>
                    <a:pt x="4960065" y="294847"/>
                  </a:lnTo>
                  <a:lnTo>
                    <a:pt x="0" y="294847"/>
                  </a:lnTo>
                  <a:close/>
                </a:path>
              </a:pathLst>
            </a:custGeom>
            <a:solidFill>
              <a:srgbClr val="00C2CB"/>
            </a:solidFill>
            <a:ln>
              <a:noFill/>
            </a:ln>
          </p:spPr>
        </p:sp>
        <p:sp>
          <p:nvSpPr>
            <p:cNvPr id="321" name="Google Shape;321;g218f4fb46f4_0_100"/>
            <p:cNvSpPr txBox="1"/>
            <p:nvPr/>
          </p:nvSpPr>
          <p:spPr>
            <a:xfrm>
              <a:off x="0" y="-66675"/>
              <a:ext cx="8127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g218f4fb46f4_0_100"/>
          <p:cNvGrpSpPr/>
          <p:nvPr/>
        </p:nvGrpSpPr>
        <p:grpSpPr>
          <a:xfrm>
            <a:off x="16645593" y="8562105"/>
            <a:ext cx="1382315" cy="1354284"/>
            <a:chOff x="1" y="0"/>
            <a:chExt cx="1843086" cy="1805711"/>
          </a:xfrm>
        </p:grpSpPr>
        <p:pic>
          <p:nvPicPr>
            <p:cNvPr id="323" name="Google Shape;323;g218f4fb46f4_0_100"/>
            <p:cNvPicPr preferRelativeResize="0"/>
            <p:nvPr/>
          </p:nvPicPr>
          <p:blipFill rotWithShape="1">
            <a:blip r:embed="rId3">
              <a:alphaModFix amt="72000"/>
            </a:blip>
            <a:srcRect b="53902" l="0" r="54836" t="0"/>
            <a:stretch/>
          </p:blipFill>
          <p:spPr>
            <a:xfrm rot="5400000">
              <a:off x="376381" y="-15024"/>
              <a:ext cx="1451682" cy="14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g218f4fb46f4_0_100"/>
            <p:cNvPicPr preferRelativeResize="0"/>
            <p:nvPr/>
          </p:nvPicPr>
          <p:blipFill rotWithShape="1">
            <a:blip r:embed="rId4">
              <a:alphaModFix amt="72000"/>
            </a:blip>
            <a:srcRect b="53902" l="0" r="54836" t="0"/>
            <a:stretch/>
          </p:blipFill>
          <p:spPr>
            <a:xfrm rot="5400000">
              <a:off x="7328" y="1090325"/>
              <a:ext cx="708059" cy="7227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5" name="Google Shape;325;g218f4fb46f4_0_100"/>
          <p:cNvPicPr preferRelativeResize="0"/>
          <p:nvPr/>
        </p:nvPicPr>
        <p:blipFill rotWithShape="1">
          <a:blip r:embed="rId3">
            <a:alphaModFix amt="72000"/>
          </a:blip>
          <a:srcRect b="53902" l="0" r="54836" t="0"/>
          <a:stretch/>
        </p:blipFill>
        <p:spPr>
          <a:xfrm rot="5400000">
            <a:off x="836058" y="8820787"/>
            <a:ext cx="819954" cy="8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18f4fb46f4_0_100"/>
          <p:cNvSpPr txBox="1"/>
          <p:nvPr/>
        </p:nvSpPr>
        <p:spPr>
          <a:xfrm>
            <a:off x="955850" y="818700"/>
            <a:ext cx="15898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Limitations &amp; Future Work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g218f4fb46f4_0_100"/>
          <p:cNvSpPr txBox="1"/>
          <p:nvPr/>
        </p:nvSpPr>
        <p:spPr>
          <a:xfrm>
            <a:off x="9875100" y="2291250"/>
            <a:ext cx="6130800" cy="5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Models</a:t>
            </a:r>
            <a:endParaRPr b="1" sz="3400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Methods addressing class (purchase / no purchase) imbalance introduce bias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Neural networks are flexible, but lack interpretability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❖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Optimize neural network to improve model accuracy and confidence of predictions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18f4fb46f4_0_100"/>
          <p:cNvSpPr/>
          <p:nvPr/>
        </p:nvSpPr>
        <p:spPr>
          <a:xfrm flipH="1" rot="10800000">
            <a:off x="1601400" y="6338850"/>
            <a:ext cx="6676200" cy="1844400"/>
          </a:xfrm>
          <a:prstGeom prst="wedgeRectCallout">
            <a:avLst>
              <a:gd fmla="val -20320" name="adj1"/>
              <a:gd fmla="val 69278" name="adj2"/>
            </a:avLst>
          </a:prstGeom>
          <a:solidFill>
            <a:srgbClr val="EFE7FD"/>
          </a:solidFill>
          <a:ln cap="flat" cmpd="sng" w="38100">
            <a:solidFill>
              <a:srgbClr val="8C5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18f4fb46f4_0_100"/>
          <p:cNvSpPr txBox="1"/>
          <p:nvPr/>
        </p:nvSpPr>
        <p:spPr>
          <a:xfrm>
            <a:off x="1466100" y="2383500"/>
            <a:ext cx="6933900" cy="5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</a:t>
            </a:r>
            <a:endParaRPr b="1" sz="3400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Only 1 week of data limits applicability of results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❏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Features selected are predictive, but may not always be of practical interest</a:t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064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❖"/>
            </a:pP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Incorporate 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2nd, 3rd, etc server calls to</a:t>
            </a:r>
            <a:r>
              <a:rPr lang="en-US" sz="2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utilize more data as visitors spend more time on the site</a:t>
            </a:r>
            <a:endParaRPr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217c6ed32ee_1_1"/>
          <p:cNvGrpSpPr/>
          <p:nvPr/>
        </p:nvGrpSpPr>
        <p:grpSpPr>
          <a:xfrm>
            <a:off x="517000" y="2295875"/>
            <a:ext cx="17254000" cy="7747218"/>
            <a:chOff x="517000" y="2067275"/>
            <a:chExt cx="17254000" cy="7747218"/>
          </a:xfrm>
        </p:grpSpPr>
        <p:sp>
          <p:nvSpPr>
            <p:cNvPr id="335" name="Google Shape;335;g217c6ed32ee_1_1"/>
            <p:cNvSpPr/>
            <p:nvPr/>
          </p:nvSpPr>
          <p:spPr>
            <a:xfrm>
              <a:off x="6389100" y="2067325"/>
              <a:ext cx="5509800" cy="7487400"/>
            </a:xfrm>
            <a:prstGeom prst="roundRect">
              <a:avLst>
                <a:gd fmla="val 16667" name="adj"/>
              </a:avLst>
            </a:prstGeom>
            <a:solidFill>
              <a:srgbClr val="E7EDF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g217c6ed32ee_1_1"/>
            <p:cNvGrpSpPr/>
            <p:nvPr/>
          </p:nvGrpSpPr>
          <p:grpSpPr>
            <a:xfrm>
              <a:off x="6597350" y="2327212"/>
              <a:ext cx="5081499" cy="7487281"/>
              <a:chOff x="-658781" y="-7"/>
              <a:chExt cx="12939900" cy="3198068"/>
            </a:xfrm>
          </p:grpSpPr>
          <p:sp>
            <p:nvSpPr>
              <p:cNvPr id="337" name="Google Shape;337;g217c6ed32ee_1_1"/>
              <p:cNvSpPr txBox="1"/>
              <p:nvPr/>
            </p:nvSpPr>
            <p:spPr>
              <a:xfrm>
                <a:off x="-10" y="-7"/>
                <a:ext cx="11804700" cy="4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Feature Selection </a:t>
                </a:r>
                <a:endParaRPr b="1" sz="3200">
                  <a:solidFill>
                    <a:schemeClr val="dk1"/>
                  </a:solidFill>
                  <a:latin typeface="Noto Sans"/>
                  <a:ea typeface="Noto Sans"/>
                  <a:cs typeface="Noto Sans"/>
                  <a:sym typeface="Noto Sans"/>
                </a:endParaRPr>
              </a:p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and Models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8" name="Google Shape;338;g217c6ed32ee_1_1"/>
              <p:cNvSpPr txBox="1"/>
              <p:nvPr/>
            </p:nvSpPr>
            <p:spPr>
              <a:xfrm>
                <a:off x="-658781" y="1659361"/>
                <a:ext cx="12939900" cy="15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387350" lvl="0" marL="45720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Noto Sans"/>
                  <a:buChar char="➔"/>
                </a:pPr>
                <a:r>
                  <a:rPr lang="en-US" sz="25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3-step f</a:t>
                </a:r>
                <a:r>
                  <a:rPr lang="en-US" sz="25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eature selection and addressed the data imbalance</a:t>
                </a:r>
                <a:endParaRPr sz="2500">
                  <a:latin typeface="Noto Sans"/>
                  <a:ea typeface="Noto Sans"/>
                  <a:cs typeface="Noto Sans"/>
                  <a:sym typeface="Noto Sans"/>
                </a:endParaRPr>
              </a:p>
              <a:p>
                <a:pPr indent="-387350" lvl="0" marL="45720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Noto Sans"/>
                  <a:buChar char="➔"/>
                </a:pPr>
                <a:r>
                  <a:rPr lang="en-US" sz="25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  <a:extLst>
                      <a:ext uri="http://customooxmlschemas.google.com/">
                        <go:slidesCustomData xmlns:go="http://customooxmlschemas.google.com/" textRoundtripDataId="5"/>
                      </a:ext>
                    </a:extLst>
                  </a:rPr>
                  <a:t>Results suggest variables in the first server </a:t>
                </a:r>
                <a:r>
                  <a:rPr lang="en-US" sz="25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call contains strong insights about the likelihood of purchase</a:t>
                </a:r>
                <a:endParaRPr sz="2500">
                  <a:latin typeface="Noto Sans"/>
                  <a:ea typeface="Noto Sans"/>
                  <a:cs typeface="Noto Sans"/>
                  <a:sym typeface="Noto Sans"/>
                </a:endParaRPr>
              </a:p>
              <a:p>
                <a:pPr indent="0" lvl="0" marL="457200" marR="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</p:grpSp>
        <p:sp>
          <p:nvSpPr>
            <p:cNvPr id="339" name="Google Shape;339;g217c6ed32ee_1_1"/>
            <p:cNvSpPr/>
            <p:nvPr/>
          </p:nvSpPr>
          <p:spPr>
            <a:xfrm>
              <a:off x="7939950" y="3622592"/>
              <a:ext cx="2408100" cy="2377852"/>
            </a:xfrm>
            <a:prstGeom prst="ellipse">
              <a:avLst/>
            </a:prstGeom>
            <a:solidFill>
              <a:srgbClr val="78B8BB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latin typeface="Montserrat"/>
                  <a:ea typeface="Montserrat"/>
                  <a:cs typeface="Montserrat"/>
                  <a:sym typeface="Montserrat"/>
                </a:rPr>
                <a:t>~</a:t>
              </a:r>
              <a:r>
                <a:rPr b="1" lang="en-US" sz="4200">
                  <a:latin typeface="Montserrat"/>
                  <a:ea typeface="Montserrat"/>
                  <a:cs typeface="Montserrat"/>
                  <a:sym typeface="Montserrat"/>
                </a:rPr>
                <a:t>70%</a:t>
              </a:r>
              <a:r>
                <a:rPr lang="en-US" sz="4400"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500">
                  <a:latin typeface="Montserrat"/>
                  <a:ea typeface="Montserrat"/>
                  <a:cs typeface="Montserrat"/>
                  <a:sym typeface="Montserrat"/>
                </a:rPr>
                <a:t>Accuracy</a:t>
              </a:r>
              <a:endParaRPr sz="25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0" name="Google Shape;340;g217c6ed32ee_1_1"/>
            <p:cNvSpPr/>
            <p:nvPr/>
          </p:nvSpPr>
          <p:spPr>
            <a:xfrm>
              <a:off x="12261200" y="2067325"/>
              <a:ext cx="5509800" cy="7487400"/>
            </a:xfrm>
            <a:prstGeom prst="roundRect">
              <a:avLst>
                <a:gd fmla="val 16667" name="adj"/>
              </a:avLst>
            </a:prstGeom>
            <a:solidFill>
              <a:srgbClr val="E7EDF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g217c6ed32ee_1_1"/>
            <p:cNvGrpSpPr/>
            <p:nvPr/>
          </p:nvGrpSpPr>
          <p:grpSpPr>
            <a:xfrm>
              <a:off x="12668350" y="2327673"/>
              <a:ext cx="4757765" cy="6951112"/>
              <a:chOff x="-9" y="-131864"/>
              <a:chExt cx="15891000" cy="2963785"/>
            </a:xfrm>
          </p:grpSpPr>
          <p:sp>
            <p:nvSpPr>
              <p:cNvPr id="342" name="Google Shape;342;g217c6ed32ee_1_1"/>
              <p:cNvSpPr txBox="1"/>
              <p:nvPr/>
            </p:nvSpPr>
            <p:spPr>
              <a:xfrm>
                <a:off x="-9" y="-131864"/>
                <a:ext cx="151530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Sales and Advertising Strategy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g217c6ed32ee_1_1"/>
              <p:cNvSpPr txBox="1"/>
              <p:nvPr/>
            </p:nvSpPr>
            <p:spPr>
              <a:xfrm>
                <a:off x="-9" y="1519121"/>
                <a:ext cx="15891000" cy="13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387350" lvl="0" marL="457200" marR="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Noto Sans"/>
                  <a:buChar char="➔"/>
                </a:pPr>
                <a:r>
                  <a:rPr lang="en-US" sz="2500">
                    <a:latin typeface="Noto Sans"/>
                    <a:ea typeface="Noto Sans"/>
                    <a:cs typeface="Noto Sans"/>
                    <a:sym typeface="Noto Sans"/>
                  </a:rPr>
                  <a:t>Real time prediction to more accurately target different types of visitors with different strategies</a:t>
                </a:r>
                <a:endParaRPr sz="2500">
                  <a:latin typeface="Noto Sans"/>
                  <a:ea typeface="Noto Sans"/>
                  <a:cs typeface="Noto Sans"/>
                  <a:sym typeface="Noto Sans"/>
                </a:endParaRPr>
              </a:p>
              <a:p>
                <a:pPr indent="-387350" lvl="0" marL="45720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Noto Sans"/>
                  <a:buChar char="➔"/>
                </a:pPr>
                <a:r>
                  <a:rPr lang="en-US" sz="25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Opportunity to retrain model with seasonal data</a:t>
                </a:r>
                <a:endParaRPr sz="2500"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</p:grpSp>
        <p:pic>
          <p:nvPicPr>
            <p:cNvPr id="344" name="Google Shape;344;g217c6ed32ee_1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37221" y="3679300"/>
              <a:ext cx="2220042" cy="2252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g217c6ed32ee_1_1"/>
            <p:cNvSpPr/>
            <p:nvPr/>
          </p:nvSpPr>
          <p:spPr>
            <a:xfrm>
              <a:off x="517000" y="2067275"/>
              <a:ext cx="5509800" cy="7487400"/>
            </a:xfrm>
            <a:prstGeom prst="roundRect">
              <a:avLst>
                <a:gd fmla="val 16667" name="adj"/>
              </a:avLst>
            </a:prstGeom>
            <a:solidFill>
              <a:srgbClr val="E7EDF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g217c6ed32ee_1_1"/>
            <p:cNvGrpSpPr/>
            <p:nvPr/>
          </p:nvGrpSpPr>
          <p:grpSpPr>
            <a:xfrm>
              <a:off x="861275" y="2323875"/>
              <a:ext cx="4909597" cy="6958926"/>
              <a:chOff x="-86" y="-65936"/>
              <a:chExt cx="15153076" cy="3010437"/>
            </a:xfrm>
          </p:grpSpPr>
          <p:sp>
            <p:nvSpPr>
              <p:cNvPr id="347" name="Google Shape;347;g217c6ed32ee_1_1"/>
              <p:cNvSpPr txBox="1"/>
              <p:nvPr/>
            </p:nvSpPr>
            <p:spPr>
              <a:xfrm>
                <a:off x="-9" y="-65936"/>
                <a:ext cx="151530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Noto Sans"/>
                    <a:ea typeface="Noto Sans"/>
                    <a:cs typeface="Noto Sans"/>
                    <a:sym typeface="Noto Sans"/>
                  </a:rPr>
                  <a:t>Project Objective Revisited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8" name="Google Shape;348;g217c6ed32ee_1_1"/>
              <p:cNvSpPr txBox="1"/>
              <p:nvPr/>
            </p:nvSpPr>
            <p:spPr>
              <a:xfrm>
                <a:off x="-86" y="1619401"/>
                <a:ext cx="15153000" cy="13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387350" lvl="0" marL="457200" marR="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Noto Sans"/>
                  <a:buChar char="➔"/>
                </a:pPr>
                <a:r>
                  <a:rPr lang="en-US" sz="2500">
                    <a:latin typeface="Noto Sans"/>
                    <a:ea typeface="Noto Sans"/>
                    <a:cs typeface="Noto Sans"/>
                    <a:sym typeface="Noto Sans"/>
                  </a:rPr>
                  <a:t>Can we predict which users will make a purchase using only their first server call?</a:t>
                </a:r>
                <a:endParaRPr sz="2500">
                  <a:latin typeface="Noto Sans"/>
                  <a:ea typeface="Noto Sans"/>
                  <a:cs typeface="Noto Sans"/>
                  <a:sym typeface="Noto Sans"/>
                </a:endParaRPr>
              </a:p>
              <a:p>
                <a:pPr indent="-387350" lvl="0" marL="457200" marR="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Noto Sans"/>
                  <a:buChar char="➔"/>
                </a:pPr>
                <a:r>
                  <a:rPr lang="en-US" sz="2500">
                    <a:latin typeface="Noto Sans"/>
                    <a:ea typeface="Noto Sans"/>
                    <a:cs typeface="Noto Sans"/>
                    <a:sym typeface="Noto Sans"/>
                  </a:rPr>
                  <a:t>Key challenge of most users not making a purchase</a:t>
                </a:r>
                <a:endParaRPr sz="2500">
                  <a:latin typeface="Noto Sans"/>
                  <a:ea typeface="Noto Sans"/>
                  <a:cs typeface="Noto Sans"/>
                  <a:sym typeface="Noto Sans"/>
                </a:endParaRPr>
              </a:p>
              <a:p>
                <a:pPr indent="0" lvl="0" marL="0" marR="0" rtl="0" algn="l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</p:grpSp>
        <p:pic>
          <p:nvPicPr>
            <p:cNvPr id="349" name="Google Shape;349;g217c6ed32ee_1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4458" y="3692451"/>
              <a:ext cx="2074868" cy="2166375"/>
            </a:xfrm>
            <a:prstGeom prst="rect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350" name="Google Shape;350;g217c6ed32ee_1_1"/>
          <p:cNvPicPr preferRelativeResize="0"/>
          <p:nvPr/>
        </p:nvPicPr>
        <p:blipFill rotWithShape="1">
          <a:blip r:embed="rId5">
            <a:alphaModFix amt="72000"/>
          </a:blip>
          <a:srcRect b="53902" l="0" r="54836" t="0"/>
          <a:stretch/>
        </p:blipFill>
        <p:spPr>
          <a:xfrm rot="5400000">
            <a:off x="16326079" y="567262"/>
            <a:ext cx="1088762" cy="111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17c6ed32ee_1_1"/>
          <p:cNvPicPr preferRelativeResize="0"/>
          <p:nvPr/>
        </p:nvPicPr>
        <p:blipFill rotWithShape="1">
          <a:blip r:embed="rId6">
            <a:alphaModFix amt="72000"/>
          </a:blip>
          <a:srcRect b="53902" l="0" r="54836" t="0"/>
          <a:stretch/>
        </p:blipFill>
        <p:spPr>
          <a:xfrm rot="5400000">
            <a:off x="16049289" y="1396274"/>
            <a:ext cx="531044" cy="54203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17c6ed32ee_1_1"/>
          <p:cNvSpPr txBox="1"/>
          <p:nvPr/>
        </p:nvSpPr>
        <p:spPr>
          <a:xfrm>
            <a:off x="955850" y="818700"/>
            <a:ext cx="132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