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Fira Code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D07625-48C4-48CE-BEB5-C22256CBA486}">
  <a:tblStyle styleId="{98D07625-48C4-48CE-BEB5-C22256CBA4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FiraCod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Cod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f8fdcfb294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f8fdcfb294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f8fdcfb294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f8fdcfb294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f8fdcfb294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f8fdcfb29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f8fdcfb294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f8fdcfb294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f8fdcfb294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f8fdcfb294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f8fdcfb294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f8fdcfb294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f8fdcfb294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f8fdcfb294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f8fdcfb294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f8fdcfb294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f8fdcfb294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f8fdcfb294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06b9eca7d9_7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06b9eca7d9_7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f8fdcfb29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f8fdcfb29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f96f1eb7f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f96f1eb7f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f96f1eb7f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f96f1eb7f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f96f1eb7f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f96f1eb7f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f8fdcfb29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f8fdcfb29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f8fdcfb29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f8fdcfb29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f8fdcfb294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f8fdcfb294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f8fdcfb294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f8fdcfb294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7f9c668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e7f9c668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f8fdcfb29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f8fdcfb29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f8fdcfb294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f8fdcfb29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ithub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675195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DACademy session #1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GitHub + Intro to Python [1] 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87772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SIM Data Analytics Club 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For Beginners</a:t>
            </a:r>
            <a:r>
              <a:rPr lang="en">
                <a:solidFill>
                  <a:schemeClr val="lt1"/>
                </a:solidFill>
              </a:rPr>
              <a:t>!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dac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github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ipynb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3" name="Google Shape;463;p25"/>
          <p:cNvSpPr txBox="1"/>
          <p:nvPr>
            <p:ph idx="1" type="subTitle"/>
          </p:nvPr>
        </p:nvSpPr>
        <p:spPr>
          <a:xfrm>
            <a:off x="2237557" y="3149622"/>
            <a:ext cx="4916100" cy="8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Discover How to Share, Collaborate,</a:t>
            </a:r>
            <a:r>
              <a:rPr lang="en" sz="1400">
                <a:solidFill>
                  <a:schemeClr val="dk2"/>
                </a:solidFill>
              </a:rPr>
              <a:t>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and Showcase Your Projects!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4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dac.html</a:t>
            </a:r>
            <a:endParaRPr/>
          </a:p>
        </p:txBody>
      </p:sp>
      <p:sp>
        <p:nvSpPr>
          <p:cNvPr id="551" name="Google Shape;551;p34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github.ipynb</a:t>
            </a:r>
            <a:endParaRPr/>
          </a:p>
        </p:txBody>
      </p:sp>
      <p:sp>
        <p:nvSpPr>
          <p:cNvPr id="552" name="Google Shape;552;p34"/>
          <p:cNvSpPr txBox="1"/>
          <p:nvPr>
            <p:ph type="title"/>
          </p:nvPr>
        </p:nvSpPr>
        <p:spPr>
          <a:xfrm>
            <a:off x="1212350" y="756125"/>
            <a:ext cx="4303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 to GitHub!</a:t>
            </a:r>
            <a:endParaRPr/>
          </a:p>
        </p:txBody>
      </p:sp>
      <p:pic>
        <p:nvPicPr>
          <p:cNvPr id="553" name="Google Shape;553;p34"/>
          <p:cNvPicPr preferRelativeResize="0"/>
          <p:nvPr/>
        </p:nvPicPr>
        <p:blipFill rotWithShape="1">
          <a:blip r:embed="rId3">
            <a:alphaModFix/>
          </a:blip>
          <a:srcRect b="25037" l="26000" r="26588" t="2869"/>
          <a:stretch/>
        </p:blipFill>
        <p:spPr>
          <a:xfrm>
            <a:off x="2793248" y="1296825"/>
            <a:ext cx="3557499" cy="3087599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34"/>
          <p:cNvSpPr/>
          <p:nvPr/>
        </p:nvSpPr>
        <p:spPr>
          <a:xfrm>
            <a:off x="3943825" y="2320300"/>
            <a:ext cx="985800" cy="12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5" name="Google Shape;555;p34"/>
          <p:cNvSpPr txBox="1"/>
          <p:nvPr/>
        </p:nvSpPr>
        <p:spPr>
          <a:xfrm>
            <a:off x="3891835" y="2241074"/>
            <a:ext cx="1474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12121"/>
                </a:solidFill>
              </a:rPr>
              <a:t>abc123@gmail.com</a:t>
            </a:r>
            <a:endParaRPr sz="700">
              <a:solidFill>
                <a:srgbClr val="212121"/>
              </a:solidFill>
            </a:endParaRPr>
          </a:p>
        </p:txBody>
      </p:sp>
      <p:sp>
        <p:nvSpPr>
          <p:cNvPr id="556" name="Google Shape;556;p34"/>
          <p:cNvSpPr txBox="1"/>
          <p:nvPr>
            <p:ph idx="2" type="subTitle"/>
          </p:nvPr>
        </p:nvSpPr>
        <p:spPr>
          <a:xfrm>
            <a:off x="710125" y="4687772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SIM Data Analytics Club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5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dac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2" name="Google Shape;562;p35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github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ipynb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3" name="Google Shape;563;p35"/>
          <p:cNvSpPr txBox="1"/>
          <p:nvPr/>
        </p:nvSpPr>
        <p:spPr>
          <a:xfrm>
            <a:off x="1241350" y="1286263"/>
            <a:ext cx="67584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Click the green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“New” button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on your dashboard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Name your repo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"hello-world"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Type a short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description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(e.g., "This repository is for practicing the GitHub Flow.")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Choose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"Public" or "Private"</a:t>
            </a:r>
            <a:endParaRPr sz="13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Select "Add a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README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file"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Click “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Create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repository” – Congratulations, you made a repo!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4" name="Google Shape;564;p35"/>
          <p:cNvSpPr txBox="1"/>
          <p:nvPr/>
        </p:nvSpPr>
        <p:spPr>
          <a:xfrm>
            <a:off x="1144250" y="805100"/>
            <a:ext cx="7695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Creating Your First Repository!</a:t>
            </a:r>
            <a:endParaRPr sz="30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5" name="Google Shape;565;p35"/>
          <p:cNvSpPr txBox="1"/>
          <p:nvPr>
            <p:ph idx="2" type="subTitle"/>
          </p:nvPr>
        </p:nvSpPr>
        <p:spPr>
          <a:xfrm>
            <a:off x="710125" y="4687772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SIM Data Analytics Club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6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dac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6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github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ipynb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2" name="Google Shape;572;p36"/>
          <p:cNvSpPr txBox="1"/>
          <p:nvPr/>
        </p:nvSpPr>
        <p:spPr>
          <a:xfrm>
            <a:off x="1192800" y="1237975"/>
            <a:ext cx="6758400" cy="3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Let’s Add a README File ----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 README file serves as the introduction to your project.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It gives visitors an overview of what your project is about, what it does, and how to use it. Think of it as the "about" section for your project.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Edit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Your README.md: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Navigate to your README.md file in the repository and click to open it.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Personalize Your README: 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Add information about yourself or the project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Save Your Changes: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After editing, </a:t>
            </a:r>
            <a:r>
              <a:rPr b="1"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scroll down and click “Commit changes.” 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Briefly describe what you changed in the commit message box (e.g., “Updated project description”).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3" name="Google Shape;573;p36"/>
          <p:cNvSpPr txBox="1"/>
          <p:nvPr/>
        </p:nvSpPr>
        <p:spPr>
          <a:xfrm>
            <a:off x="1192800" y="773100"/>
            <a:ext cx="7695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Adding Your First File</a:t>
            </a:r>
            <a:endParaRPr sz="30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4" name="Google Shape;574;p36"/>
          <p:cNvSpPr txBox="1"/>
          <p:nvPr>
            <p:ph idx="2" type="subTitle"/>
          </p:nvPr>
        </p:nvSpPr>
        <p:spPr>
          <a:xfrm>
            <a:off x="710125" y="4687772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SIM Data Analytics Club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dac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0" name="Google Shape;580;p37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github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ipynb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1" name="Google Shape;581;p37"/>
          <p:cNvSpPr txBox="1"/>
          <p:nvPr/>
        </p:nvSpPr>
        <p:spPr>
          <a:xfrm>
            <a:off x="1192800" y="1237975"/>
            <a:ext cx="6758400" cy="3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What is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Branching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?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Branching allows you to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work on new features </a:t>
            </a:r>
            <a:r>
              <a:rPr lang="en" sz="1300" u="sng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without changing the main code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endParaRPr sz="13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Click the Code tab, select the dropdown for "main," type a branch name (e.g., "readme-edits"), and click “Create branch.”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Now you can make changes without affecting the main branch!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2" name="Google Shape;582;p37"/>
          <p:cNvSpPr txBox="1"/>
          <p:nvPr/>
        </p:nvSpPr>
        <p:spPr>
          <a:xfrm>
            <a:off x="1192800" y="773100"/>
            <a:ext cx="7695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Creating and Managing Branches</a:t>
            </a:r>
            <a:endParaRPr sz="30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3" name="Google Shape;583;p37"/>
          <p:cNvSpPr txBox="1"/>
          <p:nvPr>
            <p:ph idx="2" type="subTitle"/>
          </p:nvPr>
        </p:nvSpPr>
        <p:spPr>
          <a:xfrm>
            <a:off x="710125" y="4687772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SIM Data Analytics Club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8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dac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9" name="Google Shape;589;p38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github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ipynb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0" name="Google Shape;590;p38"/>
          <p:cNvSpPr txBox="1"/>
          <p:nvPr/>
        </p:nvSpPr>
        <p:spPr>
          <a:xfrm>
            <a:off x="1192800" y="1237975"/>
            <a:ext cx="6758400" cy="3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Edit Your File: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Open the file in your repository and make your desired changes.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What is a Commit?: 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A </a:t>
            </a:r>
            <a:r>
              <a:rPr lang="en" sz="1300" u="sng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commit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saves your changes as a snapshot of your project. It allows you to track progress and revert if needed.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Write a Commit Message: 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Briefly describe your changes in the commit message box (e.g., “Updated project description” or “Fixed typo in README.md”).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Commit Your Changes: 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Click the “Commit changes” button to save your edits and record them in your project history!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1" name="Google Shape;591;p38"/>
          <p:cNvSpPr txBox="1"/>
          <p:nvPr/>
        </p:nvSpPr>
        <p:spPr>
          <a:xfrm>
            <a:off x="1192800" y="773100"/>
            <a:ext cx="7695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Making Changes and Committing</a:t>
            </a:r>
            <a:endParaRPr sz="30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2" name="Google Shape;592;p38"/>
          <p:cNvSpPr txBox="1"/>
          <p:nvPr>
            <p:ph idx="2" type="subTitle"/>
          </p:nvPr>
        </p:nvSpPr>
        <p:spPr>
          <a:xfrm>
            <a:off x="710125" y="4687772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SIM Data Analytics Club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9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dac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8" name="Google Shape;598;p39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github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ipynb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9" name="Google Shape;599;p39"/>
          <p:cNvSpPr txBox="1"/>
          <p:nvPr/>
        </p:nvSpPr>
        <p:spPr>
          <a:xfrm>
            <a:off x="1192800" y="1632450"/>
            <a:ext cx="6758400" cy="19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A pull request is a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request to merge your changes from one branch into another,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allowing others to review, discuss, and suggest modifications before integrating the updates into the main project.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After making changes in your branch, you can propose these changes to be merged into the main branch by opening a pull request.</a:t>
            </a:r>
            <a:endParaRPr sz="13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0" name="Google Shape;600;p39"/>
          <p:cNvSpPr txBox="1"/>
          <p:nvPr/>
        </p:nvSpPr>
        <p:spPr>
          <a:xfrm>
            <a:off x="1152762" y="1209167"/>
            <a:ext cx="7695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Pull Request </a:t>
            </a:r>
            <a:endParaRPr sz="30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1" name="Google Shape;601;p39"/>
          <p:cNvSpPr txBox="1"/>
          <p:nvPr>
            <p:ph idx="2" type="subTitle"/>
          </p:nvPr>
        </p:nvSpPr>
        <p:spPr>
          <a:xfrm>
            <a:off x="710125" y="4687772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SIM Data Analytics Club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0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dac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7" name="Google Shape;607;p40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github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ipynb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8" name="Google Shape;608;p40"/>
          <p:cNvSpPr txBox="1"/>
          <p:nvPr/>
        </p:nvSpPr>
        <p:spPr>
          <a:xfrm>
            <a:off x="1192800" y="1012700"/>
            <a:ext cx="7382400" cy="36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How to Open a Pull Request:</a:t>
            </a:r>
            <a:endParaRPr sz="13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Char char="●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Navigate to the </a:t>
            </a:r>
            <a:r>
              <a:rPr b="1"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Pull Requests tab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in your repository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Char char="●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Click on </a:t>
            </a:r>
            <a:r>
              <a:rPr b="1"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“New pull request”</a:t>
            </a:r>
            <a:endParaRPr b="1"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Char char="●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Select your branch from the dropdown menu to compare it with the </a:t>
            </a:r>
            <a:r>
              <a:rPr b="1"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main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branch.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Provide Details:</a:t>
            </a:r>
            <a:endParaRPr sz="13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Char char="●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Give your pull request a descriptive </a:t>
            </a:r>
            <a:r>
              <a:rPr b="1"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title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that summarizes your changes.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Char char="●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In the </a:t>
            </a:r>
            <a:r>
              <a:rPr b="1"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description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box, explain what changes you made and why. This helps reviewers understand your intentions and the purpose of your edits.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Ready for Review! 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Once submitted, your pull request is open for others to review, discuss, and eventually merge into the main project.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9" name="Google Shape;609;p40"/>
          <p:cNvSpPr txBox="1"/>
          <p:nvPr/>
        </p:nvSpPr>
        <p:spPr>
          <a:xfrm>
            <a:off x="1116600" y="683779"/>
            <a:ext cx="7695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Open a Pull Request</a:t>
            </a:r>
            <a:endParaRPr sz="30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0" name="Google Shape;610;p40"/>
          <p:cNvSpPr txBox="1"/>
          <p:nvPr>
            <p:ph idx="2" type="subTitle"/>
          </p:nvPr>
        </p:nvSpPr>
        <p:spPr>
          <a:xfrm>
            <a:off x="710125" y="4687772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SIM Data Analytics Club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1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dac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6" name="Google Shape;616;p41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github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ipynb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7" name="Google Shape;617;p41"/>
          <p:cNvSpPr txBox="1"/>
          <p:nvPr/>
        </p:nvSpPr>
        <p:spPr>
          <a:xfrm>
            <a:off x="1081275" y="971786"/>
            <a:ext cx="6758400" cy="3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Before merging,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review your pull request to ensure everything is correct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, helping to prevent potential issues in the future.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Once you’ve reviewed everything, click the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“Merge pull request”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button to combine your changes into the main branch.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After clicking to 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merge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confirm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the action to proceed. This ensures you want to complete the merge.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If the branch is no longer needed, click “Delete branch” to keep your repository organized.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8" name="Google Shape;618;p41"/>
          <p:cNvSpPr txBox="1"/>
          <p:nvPr/>
        </p:nvSpPr>
        <p:spPr>
          <a:xfrm>
            <a:off x="1144250" y="893466"/>
            <a:ext cx="7030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Merging Your Pull Request</a:t>
            </a:r>
            <a:endParaRPr sz="30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9" name="Google Shape;619;p41"/>
          <p:cNvSpPr txBox="1"/>
          <p:nvPr>
            <p:ph idx="2" type="subTitle"/>
          </p:nvPr>
        </p:nvSpPr>
        <p:spPr>
          <a:xfrm>
            <a:off x="710125" y="4687772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SIM Data Analytics Club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2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dac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5" name="Google Shape;625;p42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github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ipynb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6" name="Google Shape;626;p42"/>
          <p:cNvSpPr txBox="1"/>
          <p:nvPr/>
        </p:nvSpPr>
        <p:spPr>
          <a:xfrm>
            <a:off x="1081275" y="971786"/>
            <a:ext cx="6758400" cy="3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Forking: </a:t>
            </a:r>
            <a:r>
              <a:rPr b="1"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Copying someone else’s repo to your own account; 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Create a copy of someone else’s repository to experiment and propose changes via a pull request</a:t>
            </a:r>
            <a:endParaRPr b="1"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Cloning: </a:t>
            </a:r>
            <a:r>
              <a:rPr b="1"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Downloading a copy to your computer; 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Download a repository to your computer to work offline and test changes before pushing updates</a:t>
            </a:r>
            <a:endParaRPr b="1"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Opening Issues: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If you find a bug or have an idea to improve the project, you can open an "issue". 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Commenting on Code: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You can leave comments on specific lines of code in a pull request. This allows you to give feedback, ask questions, or suggest changes, making it easier for everyone to collaborate.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42"/>
          <p:cNvSpPr txBox="1"/>
          <p:nvPr/>
        </p:nvSpPr>
        <p:spPr>
          <a:xfrm>
            <a:off x="1144250" y="741066"/>
            <a:ext cx="7030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Collaborating with Others</a:t>
            </a:r>
            <a:endParaRPr sz="30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8" name="Google Shape;628;p42"/>
          <p:cNvSpPr txBox="1"/>
          <p:nvPr>
            <p:ph idx="2" type="subTitle"/>
          </p:nvPr>
        </p:nvSpPr>
        <p:spPr>
          <a:xfrm>
            <a:off x="710125" y="4687772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SIM Data Analytics Club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3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dac.html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" name="Google Shape;634;p43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github.ipynb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" name="Google Shape;635;p43"/>
          <p:cNvSpPr txBox="1"/>
          <p:nvPr/>
        </p:nvSpPr>
        <p:spPr>
          <a:xfrm>
            <a:off x="1413525" y="1144250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GitHub Cheat Sheet</a:t>
            </a:r>
            <a:endParaRPr sz="30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43"/>
          <p:cNvSpPr txBox="1"/>
          <p:nvPr/>
        </p:nvSpPr>
        <p:spPr>
          <a:xfrm>
            <a:off x="2862575" y="1722700"/>
            <a:ext cx="5788800" cy="23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A reference guide that summarizes essential Git commands for version control, helping you manage and track changes in your projects efficiently, both locally and on platforms like GitHub.</a:t>
            </a:r>
            <a:endParaRPr sz="2000">
              <a:solidFill>
                <a:srgbClr val="72D9F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43"/>
          <p:cNvSpPr txBox="1"/>
          <p:nvPr/>
        </p:nvSpPr>
        <p:spPr>
          <a:xfrm>
            <a:off x="5692400" y="1220200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(Next 3 slides)</a:t>
            </a:r>
            <a:endParaRPr sz="10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43"/>
          <p:cNvSpPr txBox="1"/>
          <p:nvPr/>
        </p:nvSpPr>
        <p:spPr>
          <a:xfrm>
            <a:off x="710125" y="4687772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SIM Data Analytics Club 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 txBox="1"/>
          <p:nvPr/>
        </p:nvSpPr>
        <p:spPr>
          <a:xfrm>
            <a:off x="1413525" y="1144250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What is GitHub?</a:t>
            </a:r>
            <a:endParaRPr sz="30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9" name="Google Shape;469;p26"/>
          <p:cNvSpPr txBox="1"/>
          <p:nvPr/>
        </p:nvSpPr>
        <p:spPr>
          <a:xfrm>
            <a:off x="2331025" y="2019050"/>
            <a:ext cx="57888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GitHub is a platform to store and share your coding projects online.</a:t>
            </a:r>
            <a:endParaRPr sz="3000">
              <a:solidFill>
                <a:srgbClr val="72D9F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" name="Google Shape;470;p26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dac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1" name="Google Shape;471;p26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github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ipynb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2" name="Google Shape;472;p26"/>
          <p:cNvSpPr txBox="1"/>
          <p:nvPr>
            <p:ph idx="2" type="subTitle"/>
          </p:nvPr>
        </p:nvSpPr>
        <p:spPr>
          <a:xfrm>
            <a:off x="710125" y="4687772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SIM Data Analytics Club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4"/>
          <p:cNvSpPr txBox="1"/>
          <p:nvPr>
            <p:ph idx="1" type="subTitle"/>
          </p:nvPr>
        </p:nvSpPr>
        <p:spPr>
          <a:xfrm>
            <a:off x="1288275" y="547150"/>
            <a:ext cx="6924900" cy="25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</a:rPr>
              <a:t>Basic Git Commands</a:t>
            </a:r>
            <a:endParaRPr b="1"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Initialize a Git Repository: </a:t>
            </a:r>
            <a:r>
              <a:rPr lang="en" sz="900">
                <a:solidFill>
                  <a:schemeClr val="accent2"/>
                </a:solidFill>
              </a:rPr>
              <a:t>git init</a:t>
            </a:r>
            <a:br>
              <a:rPr lang="en" sz="900">
                <a:solidFill>
                  <a:schemeClr val="accent2"/>
                </a:solidFill>
              </a:rPr>
            </a:br>
            <a:r>
              <a:rPr i="1" lang="en" sz="900">
                <a:solidFill>
                  <a:srgbClr val="FFFFFF"/>
                </a:solidFill>
              </a:rPr>
              <a:t>Creates a Git repository in the current directory.</a:t>
            </a:r>
            <a:endParaRPr i="1" sz="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Clone a Repository: </a:t>
            </a:r>
            <a:r>
              <a:rPr lang="en" sz="900">
                <a:solidFill>
                  <a:schemeClr val="accent2"/>
                </a:solidFill>
              </a:rPr>
              <a:t>git clone &lt;remote-repo-address&gt;</a:t>
            </a:r>
            <a:br>
              <a:rPr lang="en" sz="900"/>
            </a:br>
            <a:r>
              <a:rPr i="1" lang="en" sz="900">
                <a:solidFill>
                  <a:srgbClr val="FFFFFF"/>
                </a:solidFill>
              </a:rPr>
              <a:t>Copies the entire repository from a remote server to your local machine.</a:t>
            </a:r>
            <a:endParaRPr i="1" sz="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Add Files to Staging: </a:t>
            </a:r>
            <a:r>
              <a:rPr lang="en" sz="900">
                <a:solidFill>
                  <a:schemeClr val="accent2"/>
                </a:solidFill>
              </a:rPr>
              <a:t>git add &lt;file.txt&gt;</a:t>
            </a:r>
            <a:br>
              <a:rPr lang="en" sz="900"/>
            </a:br>
            <a:r>
              <a:rPr i="1" lang="en" sz="900">
                <a:solidFill>
                  <a:srgbClr val="FFFFFF"/>
                </a:solidFill>
              </a:rPr>
              <a:t>Stages files or folders, preparing them for a commit.</a:t>
            </a:r>
            <a:endParaRPr i="1" sz="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Commit Changes: </a:t>
            </a:r>
            <a:r>
              <a:rPr lang="en" sz="900">
                <a:solidFill>
                  <a:schemeClr val="accent2"/>
                </a:solidFill>
              </a:rPr>
              <a:t>git commit -m "Commit message" </a:t>
            </a:r>
            <a:br>
              <a:rPr lang="en" sz="900">
                <a:solidFill>
                  <a:schemeClr val="accent2"/>
                </a:solidFill>
              </a:rPr>
            </a:br>
            <a:r>
              <a:rPr i="1" lang="en" sz="900">
                <a:solidFill>
                  <a:srgbClr val="FFFFFF"/>
                </a:solidFill>
              </a:rPr>
              <a:t>Creates a snapshot of the changes in the staging area with a message describing the changes.</a:t>
            </a:r>
            <a:endParaRPr sz="900"/>
          </a:p>
        </p:txBody>
      </p:sp>
      <p:sp>
        <p:nvSpPr>
          <p:cNvPr id="644" name="Google Shape;644;p44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dac.html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" name="Google Shape;645;p44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github.ipynb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6" name="Google Shape;646;p44"/>
          <p:cNvSpPr txBox="1"/>
          <p:nvPr>
            <p:ph idx="1" type="subTitle"/>
          </p:nvPr>
        </p:nvSpPr>
        <p:spPr>
          <a:xfrm>
            <a:off x="1288275" y="2972628"/>
            <a:ext cx="6924900" cy="14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</a:rPr>
              <a:t>Configuring Git</a:t>
            </a:r>
            <a:endParaRPr b="1"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900"/>
              <a:t>Set User Information:</a:t>
            </a:r>
            <a:br>
              <a:rPr lang="en" sz="900"/>
            </a:br>
            <a:r>
              <a:rPr lang="en" sz="900">
                <a:solidFill>
                  <a:schemeClr val="accent2"/>
                </a:solidFill>
              </a:rPr>
              <a:t>git config --global user.name "Your Name"</a:t>
            </a:r>
            <a:br>
              <a:rPr lang="en" sz="900">
                <a:solidFill>
                  <a:schemeClr val="accent2"/>
                </a:solidFill>
              </a:rPr>
            </a:br>
            <a:r>
              <a:rPr lang="en" sz="900">
                <a:solidFill>
                  <a:schemeClr val="accent2"/>
                </a:solidFill>
              </a:rPr>
              <a:t>git config --global user.email "your.email@example.com"</a:t>
            </a:r>
            <a:br>
              <a:rPr lang="en" sz="900">
                <a:solidFill>
                  <a:schemeClr val="accent6"/>
                </a:solidFill>
              </a:rPr>
            </a:br>
            <a:r>
              <a:rPr i="1" lang="en" sz="900">
                <a:solidFill>
                  <a:schemeClr val="accent6"/>
                </a:solidFill>
              </a:rPr>
              <a:t>Sets user-specific configurations like name and email.</a:t>
            </a:r>
            <a:endParaRPr sz="900">
              <a:solidFill>
                <a:schemeClr val="accent3"/>
              </a:solidFill>
            </a:endParaRPr>
          </a:p>
        </p:txBody>
      </p:sp>
      <p:sp>
        <p:nvSpPr>
          <p:cNvPr id="647" name="Google Shape;647;p44"/>
          <p:cNvSpPr txBox="1"/>
          <p:nvPr/>
        </p:nvSpPr>
        <p:spPr>
          <a:xfrm>
            <a:off x="710125" y="4687772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SIM Data Analytics Club 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5"/>
          <p:cNvSpPr txBox="1"/>
          <p:nvPr>
            <p:ph idx="1" type="subTitle"/>
          </p:nvPr>
        </p:nvSpPr>
        <p:spPr>
          <a:xfrm>
            <a:off x="1288275" y="885075"/>
            <a:ext cx="6924900" cy="14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</a:rPr>
              <a:t>Tracking and Managing Changes  </a:t>
            </a:r>
            <a:endParaRPr b="1"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Check the Status of Changes: </a:t>
            </a:r>
            <a:r>
              <a:rPr lang="en" sz="900">
                <a:solidFill>
                  <a:schemeClr val="accent2"/>
                </a:solidFill>
              </a:rPr>
              <a:t>git status</a:t>
            </a:r>
            <a:br>
              <a:rPr lang="en" sz="900">
                <a:solidFill>
                  <a:schemeClr val="accent2"/>
                </a:solidFill>
              </a:rPr>
            </a:br>
            <a:r>
              <a:rPr i="1" lang="en" sz="900">
                <a:solidFill>
                  <a:srgbClr val="FFFFFF"/>
                </a:solidFill>
              </a:rPr>
              <a:t>Shows the list of changed files and their current state (staged, unstaged, etc.).</a:t>
            </a:r>
            <a:endParaRPr i="1" sz="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View Commit History: </a:t>
            </a:r>
            <a:r>
              <a:rPr lang="en" sz="900">
                <a:solidFill>
                  <a:schemeClr val="accent2"/>
                </a:solidFill>
              </a:rPr>
              <a:t>git log</a:t>
            </a:r>
            <a:br>
              <a:rPr lang="en" sz="900"/>
            </a:br>
            <a:r>
              <a:rPr i="1" lang="en" sz="900">
                <a:solidFill>
                  <a:srgbClr val="FFFFFF"/>
                </a:solidFill>
              </a:rPr>
              <a:t>Displays a detailed list of commits in the current branch.</a:t>
            </a:r>
            <a:endParaRPr sz="900"/>
          </a:p>
        </p:txBody>
      </p:sp>
      <p:sp>
        <p:nvSpPr>
          <p:cNvPr id="653" name="Google Shape;653;p4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dac.html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4" name="Google Shape;654;p4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github.ipynb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5" name="Google Shape;655;p45"/>
          <p:cNvSpPr txBox="1"/>
          <p:nvPr>
            <p:ph idx="1" type="subTitle"/>
          </p:nvPr>
        </p:nvSpPr>
        <p:spPr>
          <a:xfrm>
            <a:off x="1288275" y="2548650"/>
            <a:ext cx="6924900" cy="14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</a:rPr>
              <a:t>Pushing and Pulling Changes</a:t>
            </a:r>
            <a:r>
              <a:rPr b="1" lang="en" sz="1600">
                <a:solidFill>
                  <a:schemeClr val="accent3"/>
                </a:solidFill>
              </a:rPr>
              <a:t>  </a:t>
            </a:r>
            <a:endParaRPr b="1"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Push Local Changes to Remote Repository: </a:t>
            </a:r>
            <a:r>
              <a:rPr lang="en" sz="900">
                <a:solidFill>
                  <a:schemeClr val="accent2"/>
                </a:solidFill>
              </a:rPr>
              <a:t>git push &lt;remote-name&gt; &lt;branch-name&gt;</a:t>
            </a:r>
            <a:br>
              <a:rPr lang="en" sz="900">
                <a:solidFill>
                  <a:schemeClr val="accent2"/>
                </a:solidFill>
              </a:rPr>
            </a:br>
            <a:r>
              <a:rPr i="1" lang="en" sz="900">
                <a:solidFill>
                  <a:srgbClr val="FFFFFF"/>
                </a:solidFill>
              </a:rPr>
              <a:t>Sends local commits to a remote branch.</a:t>
            </a:r>
            <a:endParaRPr i="1" sz="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Pull Latest Changes from Remote: </a:t>
            </a:r>
            <a:r>
              <a:rPr lang="en" sz="900">
                <a:solidFill>
                  <a:schemeClr val="accent2"/>
                </a:solidFill>
              </a:rPr>
              <a:t>git pull</a:t>
            </a:r>
            <a:br>
              <a:rPr lang="en" sz="900"/>
            </a:br>
            <a:r>
              <a:rPr i="1" lang="en" sz="900">
                <a:solidFill>
                  <a:srgbClr val="FFFFFF"/>
                </a:solidFill>
              </a:rPr>
              <a:t>Merges changes from a remote repository into your local directory.</a:t>
            </a:r>
            <a:endParaRPr sz="900"/>
          </a:p>
        </p:txBody>
      </p:sp>
      <p:sp>
        <p:nvSpPr>
          <p:cNvPr id="656" name="Google Shape;656;p45"/>
          <p:cNvSpPr txBox="1"/>
          <p:nvPr/>
        </p:nvSpPr>
        <p:spPr>
          <a:xfrm>
            <a:off x="710125" y="4687772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SIM Data Analytics Club 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6"/>
          <p:cNvSpPr txBox="1"/>
          <p:nvPr>
            <p:ph idx="1" type="subTitle"/>
          </p:nvPr>
        </p:nvSpPr>
        <p:spPr>
          <a:xfrm>
            <a:off x="1347550" y="2017289"/>
            <a:ext cx="6924900" cy="14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</a:rPr>
              <a:t>Remote Management</a:t>
            </a:r>
            <a:r>
              <a:rPr b="1" lang="en" sz="1600">
                <a:solidFill>
                  <a:schemeClr val="accent3"/>
                </a:solidFill>
              </a:rPr>
              <a:t>  </a:t>
            </a:r>
            <a:endParaRPr b="1"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View Remote Repositories: </a:t>
            </a:r>
            <a:r>
              <a:rPr lang="en" sz="900">
                <a:solidFill>
                  <a:schemeClr val="accent2"/>
                </a:solidFill>
              </a:rPr>
              <a:t>git remote -v</a:t>
            </a:r>
            <a:br>
              <a:rPr lang="en" sz="900">
                <a:solidFill>
                  <a:schemeClr val="accent2"/>
                </a:solidFill>
              </a:rPr>
            </a:br>
            <a:r>
              <a:rPr i="1" lang="en" sz="900">
                <a:solidFill>
                  <a:srgbClr val="FFFFFF"/>
                </a:solidFill>
              </a:rPr>
              <a:t>Lists the URLs of the remote repositories connected to your project.</a:t>
            </a:r>
            <a:endParaRPr i="1" sz="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Add a New Remote Repository: </a:t>
            </a:r>
            <a:r>
              <a:rPr lang="en" sz="900">
                <a:solidFill>
                  <a:schemeClr val="accent2"/>
                </a:solidFill>
              </a:rPr>
              <a:t>git remote add &lt;remote-name&gt; &lt;host-or-remoteURL&gt;</a:t>
            </a:r>
            <a:br>
              <a:rPr lang="en" sz="900">
                <a:solidFill>
                  <a:schemeClr val="accent2"/>
                </a:solidFill>
              </a:rPr>
            </a:br>
            <a:r>
              <a:rPr i="1" lang="en" sz="900">
                <a:solidFill>
                  <a:srgbClr val="FFFFFF"/>
                </a:solidFill>
              </a:rPr>
              <a:t>Adds a new remote server to your local repository.</a:t>
            </a:r>
            <a:endParaRPr sz="900"/>
          </a:p>
        </p:txBody>
      </p:sp>
      <p:sp>
        <p:nvSpPr>
          <p:cNvPr id="662" name="Google Shape;662;p4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dac.html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3" name="Google Shape;663;p4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github.ipynb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4" name="Google Shape;664;p46"/>
          <p:cNvSpPr txBox="1"/>
          <p:nvPr>
            <p:ph idx="1" type="subTitle"/>
          </p:nvPr>
        </p:nvSpPr>
        <p:spPr>
          <a:xfrm>
            <a:off x="1347550" y="3476075"/>
            <a:ext cx="69249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</a:rPr>
              <a:t>Merging and Resolving Conflicts</a:t>
            </a:r>
            <a:r>
              <a:rPr b="1" lang="en" sz="1600">
                <a:solidFill>
                  <a:schemeClr val="accent3"/>
                </a:solidFill>
              </a:rPr>
              <a:t>  </a:t>
            </a:r>
            <a:endParaRPr b="1"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Merge a Branch into Current Branch: </a:t>
            </a:r>
            <a:r>
              <a:rPr lang="en" sz="900">
                <a:solidFill>
                  <a:schemeClr val="accent2"/>
                </a:solidFill>
              </a:rPr>
              <a:t>git merge &lt;branch-name&gt;</a:t>
            </a:r>
            <a:br>
              <a:rPr lang="en" sz="900">
                <a:solidFill>
                  <a:schemeClr val="accent2"/>
                </a:solidFill>
              </a:rPr>
            </a:br>
            <a:r>
              <a:rPr i="1" lang="en" sz="900">
                <a:solidFill>
                  <a:srgbClr val="FFFFFF"/>
                </a:solidFill>
              </a:rPr>
              <a:t>Combines changes from one branch into the current branch.</a:t>
            </a:r>
            <a:endParaRPr sz="900"/>
          </a:p>
        </p:txBody>
      </p:sp>
      <p:sp>
        <p:nvSpPr>
          <p:cNvPr id="665" name="Google Shape;665;p46"/>
          <p:cNvSpPr txBox="1"/>
          <p:nvPr>
            <p:ph idx="1" type="subTitle"/>
          </p:nvPr>
        </p:nvSpPr>
        <p:spPr>
          <a:xfrm>
            <a:off x="1347553" y="554701"/>
            <a:ext cx="6924900" cy="14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</a:rPr>
              <a:t>Branching  </a:t>
            </a:r>
            <a:endParaRPr b="1"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Create and Switch to a New Branch:</a:t>
            </a:r>
            <a:r>
              <a:rPr lang="en" sz="900">
                <a:solidFill>
                  <a:schemeClr val="accent2"/>
                </a:solidFill>
              </a:rPr>
              <a:t> git checkout -b &lt;branch-name&gt;</a:t>
            </a:r>
            <a:br>
              <a:rPr lang="en" sz="900">
                <a:solidFill>
                  <a:schemeClr val="accent2"/>
                </a:solidFill>
              </a:rPr>
            </a:br>
            <a:r>
              <a:rPr i="1" lang="en" sz="900">
                <a:solidFill>
                  <a:srgbClr val="FFFFFF"/>
                </a:solidFill>
              </a:rPr>
              <a:t>Creates a new branch and switches to it.</a:t>
            </a:r>
            <a:endParaRPr i="1" sz="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Delete a Branch: </a:t>
            </a:r>
            <a:r>
              <a:rPr lang="en" sz="900">
                <a:solidFill>
                  <a:schemeClr val="accent2"/>
                </a:solidFill>
              </a:rPr>
              <a:t>git branch -d &lt;branch-name&gt;</a:t>
            </a:r>
            <a:br>
              <a:rPr lang="en" sz="900">
                <a:solidFill>
                  <a:schemeClr val="accent2"/>
                </a:solidFill>
              </a:rPr>
            </a:br>
            <a:r>
              <a:rPr i="1" lang="en" sz="900">
                <a:solidFill>
                  <a:srgbClr val="FFFFFF"/>
                </a:solidFill>
              </a:rPr>
              <a:t>Deletes a specified branch.</a:t>
            </a:r>
            <a:endParaRPr i="1" sz="900">
              <a:solidFill>
                <a:srgbClr val="FFFFFF"/>
              </a:solidFill>
            </a:endParaRPr>
          </a:p>
        </p:txBody>
      </p:sp>
      <p:sp>
        <p:nvSpPr>
          <p:cNvPr id="666" name="Google Shape;666;p46"/>
          <p:cNvSpPr txBox="1"/>
          <p:nvPr/>
        </p:nvSpPr>
        <p:spPr>
          <a:xfrm>
            <a:off x="710125" y="4687772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SIM Data Analytics Club 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dac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8" name="Google Shape;478;p27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github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ipynb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9" name="Google Shape;479;p27"/>
          <p:cNvSpPr txBox="1"/>
          <p:nvPr/>
        </p:nvSpPr>
        <p:spPr>
          <a:xfrm>
            <a:off x="1241350" y="1286263"/>
            <a:ext cx="67584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A cloud platform to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store, share, and collaborate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on coding projects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Your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digital workspace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for organizing and tracking code changes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Efficient project management with a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history of changes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and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collaboration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through pull requests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Create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repositories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to store and share your projects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Easily work with others, receive feedback, and contribute to open-source projects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0" name="Google Shape;480;p27"/>
          <p:cNvSpPr txBox="1"/>
          <p:nvPr/>
        </p:nvSpPr>
        <p:spPr>
          <a:xfrm>
            <a:off x="1144250" y="805093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Key Features of GitHub</a:t>
            </a:r>
            <a:endParaRPr sz="30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1" name="Google Shape;481;p27"/>
          <p:cNvSpPr txBox="1"/>
          <p:nvPr>
            <p:ph idx="2" type="subTitle"/>
          </p:nvPr>
        </p:nvSpPr>
        <p:spPr>
          <a:xfrm>
            <a:off x="710125" y="4687772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SIM Data Analytics Club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dac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7" name="Google Shape;487;p28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github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ipynb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8" name="Google Shape;488;p28"/>
          <p:cNvSpPr txBox="1"/>
          <p:nvPr/>
        </p:nvSpPr>
        <p:spPr>
          <a:xfrm>
            <a:off x="1144250" y="1132955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Why use GitHub?</a:t>
            </a:r>
            <a:endParaRPr sz="30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9" name="Google Shape;489;p28"/>
          <p:cNvSpPr txBox="1"/>
          <p:nvPr/>
        </p:nvSpPr>
        <p:spPr>
          <a:xfrm>
            <a:off x="1241350" y="1045675"/>
            <a:ext cx="67584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Share your code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with others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Collaborate on projects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with your team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Showcase your projects like an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online portfolio</a:t>
            </a:r>
            <a:endParaRPr sz="13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Contribute to open-source projects and </a:t>
            </a: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build your skills!</a:t>
            </a:r>
            <a:endParaRPr sz="13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0" name="Google Shape;490;p28"/>
          <p:cNvSpPr txBox="1"/>
          <p:nvPr>
            <p:ph idx="2" type="subTitle"/>
          </p:nvPr>
        </p:nvSpPr>
        <p:spPr>
          <a:xfrm>
            <a:off x="710125" y="4687772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SIM Data Analytics Club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9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dac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6" name="Google Shape;496;p29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github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ipynb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7" name="Google Shape;497;p29"/>
          <p:cNvSpPr txBox="1"/>
          <p:nvPr/>
        </p:nvSpPr>
        <p:spPr>
          <a:xfrm>
            <a:off x="1144250" y="980555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Basic Concepts to Know</a:t>
            </a:r>
            <a:endParaRPr sz="30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8" name="Google Shape;498;p29"/>
          <p:cNvSpPr txBox="1"/>
          <p:nvPr/>
        </p:nvSpPr>
        <p:spPr>
          <a:xfrm>
            <a:off x="1241350" y="1574250"/>
            <a:ext cx="6758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Definitions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Repository (Repo): 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A project folder that stores your code and files.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Commit: 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A snapshot of your code at a specific point in time.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Branch: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A separate version of your project where you can make changes without affecting the main code.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Pull Request: </a:t>
            </a: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A way to propose changes to the main project.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9" name="Google Shape;499;p29"/>
          <p:cNvSpPr txBox="1"/>
          <p:nvPr>
            <p:ph idx="2" type="subTitle"/>
          </p:nvPr>
        </p:nvSpPr>
        <p:spPr>
          <a:xfrm>
            <a:off x="710125" y="4687772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SIM Data Analytics Club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0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dac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5" name="Google Shape;505;p30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github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ipynb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/>
          <p:nvPr/>
        </p:nvSpPr>
        <p:spPr>
          <a:xfrm>
            <a:off x="1413525" y="1144250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Git</a:t>
            </a:r>
            <a:r>
              <a:rPr lang="en" sz="30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30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vs.</a:t>
            </a:r>
            <a:r>
              <a:rPr lang="en" sz="30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 GitHub</a:t>
            </a:r>
            <a:endParaRPr sz="30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7" name="Google Shape;507;p30"/>
          <p:cNvSpPr txBox="1"/>
          <p:nvPr/>
        </p:nvSpPr>
        <p:spPr>
          <a:xfrm>
            <a:off x="4778000" y="1220200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(Two separate things, but they work together!)</a:t>
            </a:r>
            <a:endParaRPr sz="10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8" name="Google Shape;508;p30"/>
          <p:cNvSpPr txBox="1"/>
          <p:nvPr/>
        </p:nvSpPr>
        <p:spPr>
          <a:xfrm>
            <a:off x="2581325" y="1866075"/>
            <a:ext cx="5788800" cy="22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Different Roles, Same Team. </a:t>
            </a:r>
            <a:r>
              <a:rPr i="1" lang="en" sz="300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One tracks changes, the other shares them</a:t>
            </a:r>
            <a:r>
              <a:rPr lang="en" sz="300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endParaRPr sz="3000">
              <a:solidFill>
                <a:srgbClr val="72D9F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9" name="Google Shape;509;p30"/>
          <p:cNvSpPr txBox="1"/>
          <p:nvPr>
            <p:ph idx="2" type="subTitle"/>
          </p:nvPr>
        </p:nvSpPr>
        <p:spPr>
          <a:xfrm>
            <a:off x="710125" y="4687772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SIM Data Analytics Club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/>
          <p:nvPr>
            <p:ph idx="2" type="subTitle"/>
          </p:nvPr>
        </p:nvSpPr>
        <p:spPr>
          <a:xfrm>
            <a:off x="1764183" y="939040"/>
            <a:ext cx="6354000" cy="17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dk2"/>
                </a:solidFill>
              </a:rPr>
              <a:t>version control system</a:t>
            </a:r>
            <a:r>
              <a:rPr lang="en"/>
              <a:t> that tracks changes to your code, supports branching, and allows for collaborative workflows across different team members.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simple terms: A </a:t>
            </a:r>
            <a:r>
              <a:rPr lang="en">
                <a:solidFill>
                  <a:schemeClr val="dk2"/>
                </a:solidFill>
              </a:rPr>
              <a:t>tool</a:t>
            </a:r>
            <a:r>
              <a:rPr lang="en"/>
              <a:t> that </a:t>
            </a:r>
            <a:r>
              <a:rPr lang="en">
                <a:solidFill>
                  <a:schemeClr val="dk2"/>
                </a:solidFill>
              </a:rPr>
              <a:t>helps you save, track, and manage changes</a:t>
            </a:r>
            <a:r>
              <a:rPr lang="en"/>
              <a:t> in your code.</a:t>
            </a:r>
            <a:endParaRPr/>
          </a:p>
        </p:txBody>
      </p:sp>
      <p:sp>
        <p:nvSpPr>
          <p:cNvPr id="515" name="Google Shape;515;p31"/>
          <p:cNvSpPr txBox="1"/>
          <p:nvPr>
            <p:ph idx="1" type="subTitle"/>
          </p:nvPr>
        </p:nvSpPr>
        <p:spPr>
          <a:xfrm>
            <a:off x="1764175" y="2970067"/>
            <a:ext cx="6873300" cy="16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solidFill>
                  <a:schemeClr val="dk2"/>
                </a:solidFill>
              </a:rPr>
              <a:t>online platform</a:t>
            </a:r>
            <a:r>
              <a:rPr lang="en"/>
              <a:t> built around Git that hosts your code and provides tools for collaboration, version control, and project management.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simple terms: A </a:t>
            </a:r>
            <a:r>
              <a:rPr lang="en">
                <a:solidFill>
                  <a:schemeClr val="dk2"/>
                </a:solidFill>
              </a:rPr>
              <a:t>website</a:t>
            </a:r>
            <a:r>
              <a:rPr lang="en"/>
              <a:t> to</a:t>
            </a:r>
            <a:r>
              <a:rPr lang="en">
                <a:solidFill>
                  <a:schemeClr val="dk2"/>
                </a:solidFill>
              </a:rPr>
              <a:t> store, share, and work on coding projects together.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6" name="Google Shape;516;p31"/>
          <p:cNvSpPr txBox="1"/>
          <p:nvPr>
            <p:ph idx="3" type="subTitle"/>
          </p:nvPr>
        </p:nvSpPr>
        <p:spPr>
          <a:xfrm>
            <a:off x="1143232" y="2553504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5858"/>
                </a:solidFill>
              </a:rPr>
              <a:t>GitHub</a:t>
            </a:r>
            <a:endParaRPr>
              <a:solidFill>
                <a:srgbClr val="FF5858"/>
              </a:solidFill>
            </a:endParaRPr>
          </a:p>
        </p:txBody>
      </p:sp>
      <p:sp>
        <p:nvSpPr>
          <p:cNvPr id="517" name="Google Shape;517;p31"/>
          <p:cNvSpPr txBox="1"/>
          <p:nvPr>
            <p:ph type="title"/>
          </p:nvPr>
        </p:nvSpPr>
        <p:spPr>
          <a:xfrm>
            <a:off x="1143250" y="593440"/>
            <a:ext cx="65439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CF27"/>
                </a:solidFill>
              </a:rPr>
              <a:t>Git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/>
          </a:p>
        </p:txBody>
      </p:sp>
      <p:sp>
        <p:nvSpPr>
          <p:cNvPr id="518" name="Google Shape;518;p31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dac.html</a:t>
            </a:r>
            <a:endParaRPr/>
          </a:p>
        </p:txBody>
      </p:sp>
      <p:sp>
        <p:nvSpPr>
          <p:cNvPr id="519" name="Google Shape;519;p31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github.ipynb</a:t>
            </a:r>
            <a:endParaRPr/>
          </a:p>
        </p:txBody>
      </p:sp>
      <p:grpSp>
        <p:nvGrpSpPr>
          <p:cNvPr id="520" name="Google Shape;520;p31"/>
          <p:cNvGrpSpPr/>
          <p:nvPr/>
        </p:nvGrpSpPr>
        <p:grpSpPr>
          <a:xfrm>
            <a:off x="1084825" y="3119732"/>
            <a:ext cx="506100" cy="1366862"/>
            <a:chOff x="1084825" y="3203163"/>
            <a:chExt cx="506100" cy="1366863"/>
          </a:xfrm>
        </p:grpSpPr>
        <p:cxnSp>
          <p:nvCxnSpPr>
            <p:cNvPr id="521" name="Google Shape;521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2" name="Google Shape;522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23" name="Google Shape;523;p31"/>
          <p:cNvGrpSpPr/>
          <p:nvPr/>
        </p:nvGrpSpPr>
        <p:grpSpPr>
          <a:xfrm>
            <a:off x="1084825" y="1180239"/>
            <a:ext cx="506100" cy="1366863"/>
            <a:chOff x="1084825" y="3203163"/>
            <a:chExt cx="506100" cy="1366863"/>
          </a:xfrm>
        </p:grpSpPr>
        <p:cxnSp>
          <p:nvCxnSpPr>
            <p:cNvPr id="524" name="Google Shape;524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5" name="Google Shape;525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26" name="Google Shape;526;p31"/>
          <p:cNvSpPr txBox="1"/>
          <p:nvPr>
            <p:ph idx="2" type="subTitle"/>
          </p:nvPr>
        </p:nvSpPr>
        <p:spPr>
          <a:xfrm>
            <a:off x="710125" y="4687772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SIM Data Analytics Club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dac.html</a:t>
            </a:r>
            <a:endParaRPr/>
          </a:p>
        </p:txBody>
      </p:sp>
      <p:sp>
        <p:nvSpPr>
          <p:cNvPr id="532" name="Google Shape;532;p32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github.ipynb</a:t>
            </a:r>
            <a:endParaRPr/>
          </a:p>
        </p:txBody>
      </p:sp>
      <p:sp>
        <p:nvSpPr>
          <p:cNvPr id="533" name="Google Shape;533;p32"/>
          <p:cNvSpPr txBox="1"/>
          <p:nvPr/>
        </p:nvSpPr>
        <p:spPr>
          <a:xfrm>
            <a:off x="1201405" y="691386"/>
            <a:ext cx="77916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Summary Table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aphicFrame>
        <p:nvGraphicFramePr>
          <p:cNvPr id="534" name="Google Shape;534;p32"/>
          <p:cNvGraphicFramePr/>
          <p:nvPr/>
        </p:nvGraphicFramePr>
        <p:xfrm>
          <a:off x="1284225" y="12798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{98D07625-48C4-48CE-BEB5-C22256CBA486}</a:tableStyleId>
              </a:tblPr>
              <a:tblGrid>
                <a:gridCol w="3475425"/>
                <a:gridCol w="3763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A5CF27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Git</a:t>
                      </a:r>
                      <a:endParaRPr sz="1100">
                        <a:solidFill>
                          <a:srgbClr val="A5CF27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5858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GitHub</a:t>
                      </a:r>
                      <a:endParaRPr sz="1100">
                        <a:solidFill>
                          <a:srgbClr val="FF5858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Software; 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 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version control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tool for tracking changes in your code</a:t>
                      </a:r>
                      <a:endParaRPr sz="1100">
                        <a:solidFill>
                          <a:srgbClr val="FFFFFF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Service; 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An online platform for hosting and sharing your code projects</a:t>
                      </a:r>
                      <a:endParaRPr sz="1100">
                        <a:solidFill>
                          <a:srgbClr val="FFFFFF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Installed on your computer</a:t>
                      </a:r>
                      <a:endParaRPr sz="1100">
                        <a:solidFill>
                          <a:srgbClr val="FFFFFF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Accessible from anywhere via the internet</a:t>
                      </a:r>
                      <a:endParaRPr sz="1100">
                        <a:solidFill>
                          <a:srgbClr val="FFFFFF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Manages different versions of your project locally, allowing you to revert changes as needed</a:t>
                      </a:r>
                      <a:endParaRPr sz="1100">
                        <a:solidFill>
                          <a:srgbClr val="FFFFFF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Offers collaboration features, version control, and a community for sharing and discussing code</a:t>
                      </a:r>
                      <a:endParaRPr sz="1100">
                        <a:solidFill>
                          <a:srgbClr val="FFFFFF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5" name="Google Shape;535;p32"/>
          <p:cNvSpPr txBox="1"/>
          <p:nvPr/>
        </p:nvSpPr>
        <p:spPr>
          <a:xfrm>
            <a:off x="1326225" y="3295900"/>
            <a:ext cx="71550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Analogy to help you understand better: </a:t>
            </a:r>
            <a:endParaRPr b="1" sz="10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Git</a:t>
            </a:r>
            <a:r>
              <a:rPr lang="en" sz="10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is like a </a:t>
            </a:r>
            <a:r>
              <a:rPr b="1" lang="en" sz="10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diary</a:t>
            </a:r>
            <a:r>
              <a:rPr lang="en" sz="10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that records every draft, edit, and change you make while writing a story.</a:t>
            </a:r>
            <a:endParaRPr sz="10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GitHub</a:t>
            </a:r>
            <a:r>
              <a:rPr lang="en" sz="10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is like an </a:t>
            </a:r>
            <a:r>
              <a:rPr b="1" lang="en" sz="10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online library </a:t>
            </a:r>
            <a:r>
              <a:rPr lang="en" sz="10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where you publish your diary so others can read, comment, and suggest edits to your story</a:t>
            </a:r>
            <a:endParaRPr sz="10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6" name="Google Shape;536;p32"/>
          <p:cNvSpPr txBox="1"/>
          <p:nvPr>
            <p:ph idx="2" type="subTitle"/>
          </p:nvPr>
        </p:nvSpPr>
        <p:spPr>
          <a:xfrm>
            <a:off x="511950" y="4639475"/>
            <a:ext cx="8120100" cy="4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</a:rPr>
              <a:t>Git is the tool that captures your work process, while GitHub is where you store and share it!</a:t>
            </a:r>
            <a:endParaRPr sz="1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3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dac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2" name="Google Shape;542;p33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github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ipynb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3"/>
          <p:cNvSpPr txBox="1"/>
          <p:nvPr/>
        </p:nvSpPr>
        <p:spPr>
          <a:xfrm>
            <a:off x="1144250" y="1132955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Setting Up GitHub </a:t>
            </a:r>
            <a:endParaRPr sz="30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4" name="Google Shape;544;p33"/>
          <p:cNvSpPr txBox="1"/>
          <p:nvPr/>
        </p:nvSpPr>
        <p:spPr>
          <a:xfrm>
            <a:off x="1241350" y="1550150"/>
            <a:ext cx="6758400" cy="25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Go to </a:t>
            </a:r>
            <a:r>
              <a:rPr lang="en" sz="1300" u="sng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</a:t>
            </a:r>
            <a:endParaRPr sz="13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Sign up for an account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Pick a username and password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Fira Code"/>
              <a:buAutoNum type="arabicPeriod"/>
            </a:pPr>
            <a:r>
              <a:rPr lang="en" sz="13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Verify your email and explore your new dashboard!</a:t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5" name="Google Shape;545;p33"/>
          <p:cNvSpPr txBox="1"/>
          <p:nvPr>
            <p:ph idx="2" type="subTitle"/>
          </p:nvPr>
        </p:nvSpPr>
        <p:spPr>
          <a:xfrm>
            <a:off x="710125" y="4687772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SIM Data Analytics Club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