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d15204ca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d15204ca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d15204ca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d15204ca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d15204ca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d15204ca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d15204ca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d15204ca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d15204ca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d15204ca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d15204ca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d15204ca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d15204ca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d15204ca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d15204ca2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d15204ca2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d15204ca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d15204ca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d15204ca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d15204ca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d15204ca2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d15204ca2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d15204ca2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d15204ca2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d15204ca2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d15204ca2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d15204ca2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d15204ca2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d15204ca2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d15204ca2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d15204ca2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d15204ca2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d15204ca2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d15204ca2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d15204ca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d15204ca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d15204ca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bd15204ca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d15204ca2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d15204ca2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d15204ca2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d15204ca2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efd0ee65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efd0ee65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d15204ca2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bd15204ca2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d15204ca2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bd15204ca2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d15204ca2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bd15204ca2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d15204ca2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d15204ca2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d15204ca2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d15204ca2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d15204ca2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d15204ca2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d15204c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d15204c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d15204ca2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d15204ca2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d15204ca2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d15204ca2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d15204ca2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d15204ca2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d15204ca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d15204ca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d15204ca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d15204ca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d15204ca2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d15204ca2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d15204ca2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d15204ca2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d15204ca2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d15204ca2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d15204ca2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d15204ca2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d15204ca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d15204ca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d15204ca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d15204ca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d15204ca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d15204ca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d15204ca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d15204ca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d15204ca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d15204ca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506731"/>
            <a:ext cx="8520600" cy="17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Times New Roman"/>
              <a:buNone/>
              <a:defRPr sz="50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363794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3200"/>
              <a:buNone/>
              <a:defRPr sz="3200">
                <a:solidFill>
                  <a:srgbClr val="93C47D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250825" y="30361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457200" y="1329929"/>
            <a:ext cx="8229600" cy="3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759575" y="4806553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468313" y="4786313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3124200" y="4806553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6000"/>
              <a:buFont typeface="Times New Roman"/>
              <a:buNone/>
              <a:defRPr sz="6000">
                <a:solidFill>
                  <a:srgbClr val="E066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11700" y="3363794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3200"/>
              <a:buNone/>
              <a:defRPr sz="3200">
                <a:solidFill>
                  <a:srgbClr val="EA999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" y="47446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None/>
              <a:defRPr sz="2800" b="1">
                <a:solidFill>
                  <a:srgbClr val="38761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  <a:defRPr sz="1800">
                <a:solidFill>
                  <a:srgbClr val="38761D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  <a:defRPr>
                <a:solidFill>
                  <a:srgbClr val="38761D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400"/>
              <a:buChar char="■"/>
              <a:defRPr>
                <a:solidFill>
                  <a:srgbClr val="38761D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  <a:defRPr>
                <a:solidFill>
                  <a:srgbClr val="38761D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  <a:defRPr>
                <a:solidFill>
                  <a:srgbClr val="38761D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400"/>
              <a:buChar char="■"/>
              <a:defRPr>
                <a:solidFill>
                  <a:srgbClr val="38761D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  <a:defRPr>
                <a:solidFill>
                  <a:srgbClr val="38761D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  <a:defRPr>
                <a:solidFill>
                  <a:srgbClr val="38761D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8761D"/>
              </a:buClr>
              <a:buSzPts val="1400"/>
              <a:buChar char="■"/>
              <a:defRPr>
                <a:solidFill>
                  <a:srgbClr val="38761D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" y="47446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75"/>
            <a:ext cx="1816920" cy="73190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.roberts@sheffield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ate.ac.uk/info/help/online-api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ate.ac.uk/register/inde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cloud.gate.ac.uk/login/index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UOUyA7KcsNjZn2eAIdSCCG0-dgZglBJF?usp=sharin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ate.ac.uk/shopfront/displayItem/yodie-en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u6fJeVMDa7nznVI2EQK90YLWvhZxxL5vjAL9Fjdbj5I/edit?usp=sharing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ate.ac.u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ate.ac.uk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ateNLP/cloud-client" TargetMode="External"/><Relationship Id="rId4" Type="http://schemas.openxmlformats.org/officeDocument/2006/relationships/hyperlink" Target="https://cloud.gate.ac.uk/info/help/online-api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ate.ac.uk/shopfro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0" y="1506731"/>
            <a:ext cx="8520600" cy="17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3: GATE Cloud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11700" y="3363794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Introduction to GATE Cloud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Ian Roberts (</a:t>
            </a:r>
            <a:r>
              <a:rPr lang="en-GB" sz="2400" u="sng" dirty="0">
                <a:solidFill>
                  <a:schemeClr val="hlink"/>
                </a:solidFill>
                <a:hlinkClick r:id="rId3"/>
              </a:rPr>
              <a:t>i.roberts@sheffield.ac.uk</a:t>
            </a:r>
            <a:r>
              <a:rPr lang="en-GB" sz="2400" dirty="0"/>
              <a:t>)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Setting parameters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4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One pipeline can produce several different annotations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Each pipeline specifies its “default” and “additional” annotation types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Click “annotation details”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938" y="1008050"/>
            <a:ext cx="418147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Setting parameters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853900"/>
            <a:ext cx="8520600" cy="3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“Customize annotations” to select the types you want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GATE Cloud services can handle any document type that GATE can parse - select “document format”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1463488"/>
            <a:ext cx="84582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2688" y="3165738"/>
            <a:ext cx="425767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- processing HTML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087" y="971575"/>
            <a:ext cx="6641176" cy="41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/>
          <p:nvPr/>
        </p:nvSpPr>
        <p:spPr>
          <a:xfrm>
            <a:off x="3609250" y="2502575"/>
            <a:ext cx="741900" cy="327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5"/>
          <p:cNvSpPr/>
          <p:nvPr/>
        </p:nvSpPr>
        <p:spPr>
          <a:xfrm>
            <a:off x="3345150" y="3007075"/>
            <a:ext cx="2313900" cy="327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150900" y="2434300"/>
            <a:ext cx="2125200" cy="2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Load an HTML file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Set the format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Text parsed out of the HTML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formats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Choose JSON or XML output format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Both produce the same clickable view but the “download” link gives access to the raw API response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XML is the GATE standoff XML format - for examples see the documents you used in module 1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JSON is based on Twitter data format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 example</a:t>
            </a: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277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“entities” has a list of annotations of each type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“indices”: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[start,end]</a:t>
            </a:r>
            <a:r>
              <a:rPr lang="en-GB"/>
              <a:t> positions within the “text”, exactly* as in GATE Developer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800" y="1036781"/>
            <a:ext cx="4399801" cy="343763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462600" y="4527275"/>
            <a:ext cx="36999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* not quite exactly, if text has emoji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 API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Try out interface is simply one front end on top of API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You can call the same API directly from your own code, in any language with an HTTP client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We have developed clients for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GATE Developer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Google Sheets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 API</a:t>
            </a:r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79100" cy="3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581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Each pipeline has its own endpoint URL</a:t>
            </a:r>
            <a:endParaRPr/>
          </a:p>
          <a:p>
            <a:pPr marL="457200" lvl="0" indent="-3581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HTTP POST to that URL with the document as body (with appropriate value for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Content-Type</a:t>
            </a:r>
            <a:r>
              <a:rPr lang="en-GB"/>
              <a:t> header)</a:t>
            </a:r>
            <a:endParaRPr/>
          </a:p>
          <a:p>
            <a:pPr marL="457200" lvl="0" indent="-3581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JSON response by default,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Accept: application/xml</a:t>
            </a:r>
            <a:r>
              <a:rPr lang="en-GB"/>
              <a:t> to get XML instead</a:t>
            </a:r>
            <a:endParaRPr/>
          </a:p>
          <a:p>
            <a:pPr marL="457200" lvl="0" indent="-3581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Full docs on cloud.gate.ac.uk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649" y="1328825"/>
            <a:ext cx="4316225" cy="31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Authentication and rate limits</a:t>
            </a: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Public pipelines work without authentication, but at very low daily quota and rate limit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dirty="0"/>
              <a:t>1 call per 10 seconds on average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dirty="0"/>
              <a:t>~100 calls per day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The advertised 1,200 per day, 2 calls per second is the baseline for </a:t>
            </a:r>
            <a:r>
              <a:rPr lang="en-GB" i="1" dirty="0"/>
              <a:t>registered</a:t>
            </a:r>
            <a:r>
              <a:rPr lang="en-GB" dirty="0"/>
              <a:t> users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To get this quota you must authenticate using an </a:t>
            </a:r>
            <a:r>
              <a:rPr lang="en-GB" i="1" dirty="0"/>
              <a:t>API Key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GATE Cloud API Keys</a:t>
            </a:r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If you haven’t already,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register now</a:t>
            </a:r>
            <a:r>
              <a:rPr lang="en-GB" dirty="0"/>
              <a:t> for an account on GATE Cloud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dirty="0"/>
              <a:t>If you have already registered, </a:t>
            </a:r>
            <a:r>
              <a:rPr lang="en-GB" u="sng" dirty="0">
                <a:solidFill>
                  <a:schemeClr val="hlink"/>
                </a:solidFill>
                <a:hlinkClick r:id="rId4"/>
              </a:rPr>
              <a:t>log in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Go to “&lt;your name&gt; account” in</a:t>
            </a:r>
            <a:br>
              <a:rPr lang="en-GB" dirty="0"/>
            </a:br>
            <a:r>
              <a:rPr lang="en-GB" dirty="0"/>
              <a:t>the top right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Scroll to the bottom and</a:t>
            </a:r>
            <a:br>
              <a:rPr lang="en-GB" dirty="0"/>
            </a:br>
            <a:r>
              <a:rPr lang="en-GB" dirty="0"/>
              <a:t>“Manage your API keys”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Generate a new key</a:t>
            </a:r>
            <a:endParaRPr dirty="0"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0738" y="2555875"/>
            <a:ext cx="31527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4475" y="3470838"/>
            <a:ext cx="382905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GATE Cloud API Keys</a:t>
            </a:r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API key is in two parts, the “key ID” and the “password”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Copy and paste both into a text editor for future reference</a:t>
            </a:r>
            <a:br>
              <a:rPr lang="en-GB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Note the warning:</a:t>
            </a:r>
            <a:br>
              <a:rPr lang="en-GB"/>
            </a:br>
            <a:r>
              <a:rPr lang="en-GB"/>
              <a:t>if you lose the</a:t>
            </a:r>
            <a:br>
              <a:rPr lang="en-GB"/>
            </a:br>
            <a:r>
              <a:rPr lang="en-GB"/>
              <a:t>password you must</a:t>
            </a:r>
            <a:br>
              <a:rPr lang="en-GB"/>
            </a:br>
            <a:r>
              <a:rPr lang="en-GB"/>
              <a:t>generate a new key</a:t>
            </a:r>
            <a:br>
              <a:rPr lang="en-GB"/>
            </a:br>
            <a:r>
              <a:rPr lang="en-GB"/>
              <a:t>(changing both ID</a:t>
            </a:r>
            <a:br>
              <a:rPr lang="en-GB"/>
            </a:br>
            <a:r>
              <a:rPr lang="en-GB"/>
              <a:t>and password)</a:t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725" y="2295100"/>
            <a:ext cx="5107557" cy="26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This session will be recorded</a:t>
            </a:r>
            <a:endParaRPr sz="600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Recorded video will be available after this session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example</a:t>
            </a:r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GB" dirty="0"/>
              <a:t>Open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this notebook</a:t>
            </a:r>
            <a:r>
              <a:rPr lang="en-GB" u="sng" dirty="0">
                <a:solidFill>
                  <a:schemeClr val="hlink"/>
                </a:solidFill>
              </a:rPr>
              <a:t> (Google </a:t>
            </a:r>
            <a:r>
              <a:rPr lang="en-GB" u="sng" dirty="0" err="1">
                <a:solidFill>
                  <a:schemeClr val="hlink"/>
                </a:solidFill>
              </a:rPr>
              <a:t>Colab</a:t>
            </a:r>
            <a:r>
              <a:rPr lang="en-GB" u="sng" dirty="0">
                <a:solidFill>
                  <a:schemeClr val="hlink"/>
                </a:solidFill>
              </a:rPr>
              <a:t>)</a:t>
            </a:r>
            <a:endParaRPr lang="en-GB" dirty="0"/>
          </a:p>
          <a:p>
            <a:r>
              <a:rPr lang="en-GB" dirty="0"/>
              <a:t>Save a copy in your own Google Drive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Example of how to call GATE Cloud with the 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requests</a:t>
            </a:r>
            <a:r>
              <a:rPr lang="en-GB" dirty="0"/>
              <a:t> module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Calling GATE Cloud in Developer</a:t>
            </a:r>
            <a:endParaRPr/>
          </a:p>
        </p:txBody>
      </p:sp>
      <p:sp>
        <p:nvSpPr>
          <p:cNvPr id="196" name="Google Shape;19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We provide a GATE PR to call a GATE Cloud pipeline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Start GATE Developer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Load the “GATE Cloud Client” plugin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Create a new “GATE Cloud API Client” processing resource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Calling GATE Cloud in Developer</a:t>
            </a:r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22800" cy="30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Parameters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b="1"/>
              <a:t>apiKey</a:t>
            </a:r>
            <a:r>
              <a:rPr lang="en-GB"/>
              <a:t> - the key ID you just created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b="1"/>
              <a:t>apiPassword</a:t>
            </a:r>
            <a:r>
              <a:rPr lang="en-GB"/>
              <a:t> - the matching password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b="1"/>
              <a:t>endpointUrl</a:t>
            </a:r>
            <a:r>
              <a:rPr lang="en-GB"/>
              <a:t> - the URL copied from “use this pipeline”</a:t>
            </a:r>
            <a:endParaRPr/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701" y="1363851"/>
            <a:ext cx="6355600" cy="29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Configuring the PR</a:t>
            </a:r>
            <a:endParaRPr/>
          </a:p>
        </p:txBody>
      </p:sp>
      <p:sp>
        <p:nvSpPr>
          <p:cNvPr id="209" name="Google Shape;20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23300" cy="3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Double-click the new PR in the tree, then “fetch service metadata”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Annotation type checkboxes as on “test this pipeline”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Annotation sets…</a:t>
            </a:r>
            <a:endParaRPr dirty="0"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449" y="924325"/>
            <a:ext cx="5805825" cy="42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Annotation sets and types</a:t>
            </a:r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Recall: in GATE each document has one or more annotation sets, each containing annotations of one or more types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Think back to those “annotation details”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See the colon - “:”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Annotations are specified to GATE Cloud as </a:t>
            </a:r>
            <a:r>
              <a:rPr lang="en-GB" i="1" dirty="0"/>
              <a:t>selector</a:t>
            </a:r>
            <a:r>
              <a:rPr lang="en-GB" dirty="0"/>
              <a:t> expressions “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SetName:AnnotationType</a:t>
            </a:r>
            <a:r>
              <a:rPr lang="en-GB" dirty="0"/>
              <a:t>”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Most pipelines use the default set (which has no name)</a:t>
            </a:r>
            <a:endParaRPr dirty="0"/>
          </a:p>
        </p:txBody>
      </p:sp>
      <p:sp>
        <p:nvSpPr>
          <p:cNvPr id="217" name="Google Shape;217;p37"/>
          <p:cNvSpPr txBox="1"/>
          <p:nvPr/>
        </p:nvSpPr>
        <p:spPr>
          <a:xfrm>
            <a:off x="6614875" y="2351675"/>
            <a:ext cx="2301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 b="1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Default annotations</a:t>
            </a:r>
            <a:endParaRPr sz="1450" b="1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:Person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:Location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:Organization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Mapping annotation sets</a:t>
            </a:r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By default, cloud client PR puts annotations that come back from service into the same set the service used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But this is configurable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e.g. call ANNIE, but put its output into a set called “cloud”</a:t>
            </a:r>
            <a:endParaRPr/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3049525"/>
            <a:ext cx="57721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 it</a:t>
            </a:r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Configure your GATE Cloud Client PR to map ANNIE default set to local “cloud” set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Load a document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Create a corpus (shortcut - you can right-click on the document, then “new corpus with this document”)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Load the default ANNIE application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Add the GATE Cloud Client PR to the end of the ANNIE pipeline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Run the app over your (one document) corpus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 it</a:t>
            </a:r>
            <a:endParaRPr/>
          </a:p>
        </p:txBody>
      </p:sp>
      <p:pic>
        <p:nvPicPr>
          <p:cNvPr id="236" name="Google Shape;2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225" y="731975"/>
            <a:ext cx="6319849" cy="459272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80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Cloud ANNIE has found the same annotations as local ANNIE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 a different service</a:t>
            </a:r>
            <a:endParaRPr/>
          </a:p>
        </p:txBody>
      </p:sp>
      <p:sp>
        <p:nvSpPr>
          <p:cNvPr id="243" name="Google Shape;243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ANNIE is a good test, but not one you’d really use in this way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There are other pipelines on GATE Cloud that are not available for you to run locally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Delete your Cloud Client PR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Create another one calling a different service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dirty="0"/>
              <a:t>e.g.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YODIE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YODIE uses the “</a:t>
            </a:r>
            <a:r>
              <a:rPr lang="en-GB" dirty="0" err="1"/>
              <a:t>Shef</a:t>
            </a:r>
            <a:r>
              <a:rPr lang="en-GB" dirty="0"/>
              <a:t>” annotation set by default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 Sheets</a:t>
            </a:r>
            <a:endParaRPr/>
          </a:p>
        </p:txBody>
      </p:sp>
      <p:sp>
        <p:nvSpPr>
          <p:cNvPr id="249" name="Google Shape;249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We have recently developed an add-on for Google Sheets to process text in a spreadsheet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Particularly useful for people who are comfortable with spreadsheets but not programming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Currently in beta - not yet a published add-on you can install to your own sheets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For testing purposes take a copy of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this Google Sheet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You can only </a:t>
            </a:r>
            <a:r>
              <a:rPr lang="en-GB" i="1"/>
              <a:t>view</a:t>
            </a:r>
            <a:r>
              <a:rPr lang="en-GB"/>
              <a:t> the original, not edit it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go to File → “Make a copy”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GATE Cloud Overview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Online platform operated by the GATE team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https://cloud.gate.ac.uk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Two principal strands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dirty="0"/>
              <a:t>Dedicated servers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dirty="0"/>
              <a:t>Processing pipelines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dirty="0"/>
              <a:t>Free rate limited REST API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dirty="0"/>
              <a:t>PAYG batch processing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Originally launched around 2010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Authorisation</a:t>
            </a:r>
            <a:endParaRPr/>
          </a:p>
        </p:txBody>
      </p:sp>
      <p:sp>
        <p:nvSpPr>
          <p:cNvPr id="255" name="Google Shape;255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In your copy of the sheet, “Add-ons” → “GATE Cloud Text Analysis” → “Open sidebar”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First time you do this it will request authorisation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Your email will appear as the developer, this is normal!</a:t>
            </a:r>
            <a:endParaRPr/>
          </a:p>
        </p:txBody>
      </p:sp>
      <p:pic>
        <p:nvPicPr>
          <p:cNvPr id="256" name="Google Shape;2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50" y="3130196"/>
            <a:ext cx="3083999" cy="12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000" y="2958296"/>
            <a:ext cx="3880000" cy="21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Authorisation</a:t>
            </a:r>
            <a:endParaRPr/>
          </a:p>
        </p:txBody>
      </p:sp>
      <p:sp>
        <p:nvSpPr>
          <p:cNvPr id="263" name="Google Shape;263;p44"/>
          <p:cNvSpPr txBox="1">
            <a:spLocks noGrp="1"/>
          </p:cNvSpPr>
          <p:nvPr>
            <p:ph type="body" idx="1"/>
          </p:nvPr>
        </p:nvSpPr>
        <p:spPr>
          <a:xfrm>
            <a:off x="311700" y="2439700"/>
            <a:ext cx="4165200" cy="24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When the add-on is published properly then we will be the developer and it won’t be considered “unsafe”</a:t>
            </a:r>
            <a:endParaRPr/>
          </a:p>
        </p:txBody>
      </p:sp>
      <p:pic>
        <p:nvPicPr>
          <p:cNvPr id="264" name="Google Shape;2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48" y="1229150"/>
            <a:ext cx="3378058" cy="101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1351" y="1014150"/>
            <a:ext cx="4460931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 add-on</a:t>
            </a:r>
            <a:endParaRPr/>
          </a:p>
        </p:txBody>
      </p:sp>
      <p:sp>
        <p:nvSpPr>
          <p:cNvPr id="271" name="Google Shape;271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85700" cy="3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Once authorised, “open sidebar” again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“Configure credentials” lets you supply your API key ID and password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Intended workflow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Choose a column of texts to process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Typically, set destination immediately to the right of the top-most input cell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/>
              <a:t>For input B2:B9, destination would be C2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Choose the service to use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Configure annotations you want to extract using column headings</a:t>
            </a:r>
            <a:endParaRPr/>
          </a:p>
        </p:txBody>
      </p:sp>
      <p:pic>
        <p:nvPicPr>
          <p:cNvPr id="272" name="Google Shape;2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153" y="0"/>
            <a:ext cx="28218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278" name="Google Shape;278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The “BBC example” sheet has a few BBC news articles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Select the cells with input text (B2 to B9)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Under “Range to analyse” click “use selected range”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We will put the output alongside - click into cell C2, then under destination click “use current cell”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Results from processing B2 will go in C2, D2, …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B3 will go in C3, D3, …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Etc.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Select ANNIE as the service to use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Configuring annotations</a:t>
            </a:r>
            <a:endParaRPr/>
          </a:p>
        </p:txBody>
      </p:sp>
      <p:sp>
        <p:nvSpPr>
          <p:cNvPr id="284" name="Google Shape;284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One service can produce many different annotations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Approach taken here is to map output into several columns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“Configuration range” (typically column headers) defines what to extract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Scroll sidebar down, click</a:t>
            </a:r>
            <a:br>
              <a:rPr lang="en-GB"/>
            </a:br>
            <a:r>
              <a:rPr lang="en-GB"/>
              <a:t>“Open configuration helper”</a:t>
            </a:r>
            <a:endParaRPr/>
          </a:p>
        </p:txBody>
      </p:sp>
      <p:pic>
        <p:nvPicPr>
          <p:cNvPr id="285" name="Google Shape;28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1925" y="3142975"/>
            <a:ext cx="28003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Configuring annotations</a:t>
            </a:r>
            <a:endParaRPr/>
          </a:p>
        </p:txBody>
      </p:sp>
      <p:sp>
        <p:nvSpPr>
          <p:cNvPr id="291" name="Google Shape;291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Click into cell C1, fill a horizontal range of 6 cells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You will see C1 to H1 filled with headings, and the range selected - click “Use selected range”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Column headings are annotation types</a:t>
            </a:r>
            <a:endParaRPr/>
          </a:p>
        </p:txBody>
      </p:sp>
      <p:pic>
        <p:nvPicPr>
          <p:cNvPr id="292" name="Google Shape;29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600" y="1640936"/>
            <a:ext cx="489585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Explanation</a:t>
            </a:r>
            <a:endParaRPr/>
          </a:p>
        </p:txBody>
      </p:sp>
      <p:sp>
        <p:nvSpPr>
          <p:cNvPr id="298" name="Google Shape;298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To summarise: you’ve now configured the tool to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process the text in B2:B9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using ANNIE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extract the annotations specified by C1:H1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and put the results in cells starting at C2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“Submit job”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The tool will post each input cell in turn to GATE Cloud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If the input set were bigger, you’d see a percentage progress bar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Tool is careful to respect rate limit &amp; quota, and will slow down processing or wait if necessary for quota to reset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0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advanced configuration</a:t>
            </a:r>
            <a:endParaRPr/>
          </a:p>
        </p:txBody>
      </p:sp>
      <p:sp>
        <p:nvSpPr>
          <p:cNvPr id="304" name="Google Shape;304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For a column heading like “Person”, tool outputs the text under each Person annotation in the API response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But we know GATE annotations have other features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Configuration is actually a pattern language that can extract any combination of features for each annotation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advanced configuration</a:t>
            </a:r>
            <a:endParaRPr/>
          </a:p>
        </p:txBody>
      </p:sp>
      <p:sp>
        <p:nvSpPr>
          <p:cNvPr id="310" name="Google Shape;310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AnnotationType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pattern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en-GB" dirty="0"/>
              <a:t> can be any sequence of feature names separated by spaces or punctuation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Person gender			→	</a:t>
            </a:r>
            <a:r>
              <a:rPr lang="en-GB" dirty="0"/>
              <a:t>male</a:t>
            </a:r>
            <a:br>
              <a:rPr lang="en-GB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Location text (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locType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)	→	</a:t>
            </a:r>
            <a:r>
              <a:rPr lang="en-GB" dirty="0"/>
              <a:t>Sheffield (city)</a:t>
            </a:r>
            <a:endParaRPr dirty="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GB" dirty="0"/>
              <a:t> is a “magic” feature name representing the text under the annotation (like 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@string</a:t>
            </a:r>
            <a:r>
              <a:rPr lang="en-GB" dirty="0"/>
              <a:t> in JAPE)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2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advanced configuration</a:t>
            </a:r>
            <a:endParaRPr/>
          </a:p>
        </p:txBody>
      </p:sp>
      <p:sp>
        <p:nvSpPr>
          <p:cNvPr id="316" name="Google Shape;316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Configuration helper creates drop-down options on the headers but these are not exhaustive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You can edit the headings to fit your requirements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Use “test this pipeline” to see what features are available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dirty="0"/>
              <a:t>“Full details” link under service description will take you there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Dedicated servers - briefly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Rent a virtual server pre-installed with our software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Pay per hour of running time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Two types of server available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Mímir indexing and search engine for GATE documents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Twitter data collector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Covered in more detail this afternoon in Social Media module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3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Another example - YODIE</a:t>
            </a:r>
            <a:endParaRPr/>
          </a:p>
        </p:txBody>
      </p:sp>
      <p:sp>
        <p:nvSpPr>
          <p:cNvPr id="322" name="Google Shape;322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Let’s run a different pipeline on the same texts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Range to analyse is still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B2:B9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Service: “YODIE named entity disambiguation (English)”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Destination: use cell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Configuration helper: click in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I1</a:t>
            </a:r>
            <a:r>
              <a:rPr lang="en-GB"/>
              <a:t> and generate a one-cell range, then “use selected range”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Drop down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I1</a:t>
            </a:r>
            <a:r>
              <a:rPr lang="en-GB"/>
              <a:t> to see example configs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All the same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Mention</a:t>
            </a:r>
            <a:r>
              <a:rPr lang="en-GB"/>
              <a:t> annotation type, but different combinations of features -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inst</a:t>
            </a:r>
            <a:r>
              <a:rPr lang="en-GB"/>
              <a:t> is the DBPedia instance URI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4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Another example - YODIE</a:t>
            </a:r>
            <a:endParaRPr/>
          </a:p>
        </p:txBody>
      </p:sp>
      <p:sp>
        <p:nvSpPr>
          <p:cNvPr id="328" name="Google Shape;328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Submit the job and let it process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Note “Myanmar” and “Burma” both map to the same concept in DBPedia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It’s not perfect - “the WHO” is treated as the band, not the World Health Organization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5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Batch processing overview</a:t>
            </a:r>
            <a:endParaRPr/>
          </a:p>
        </p:txBody>
      </p:sp>
      <p:sp>
        <p:nvSpPr>
          <p:cNvPr id="334" name="Google Shape;334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If you want to process large numbers of documents in a hurry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Upload documents as ZIP files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or collect data from Twitter (see module 4)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Reserve an “annotation job”, either for a standard pipeline, or upload your own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Processing done on Amazon EC2 with many VMs in parallel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Output as JSON or (ZIP files of) XML like the online API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Pay for the compute time you use - buy credit vouchers from the University of Sheffield online shop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6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340" name="Google Shape;340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GATE Cloud offers a REST API to process text with any of our published pipelines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API can be called by any client that speaks HTTP(S)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“Test this pipeline”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PR from GATE Developer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Your own code in Python/Java/golang/etc.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Google Sheets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Everyone gets a basic free quota, enhanced quotas available for research users on request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PAYG batch mode for larger jobs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Links</a:t>
            </a:r>
            <a:endParaRPr/>
          </a:p>
        </p:txBody>
      </p:sp>
      <p:sp>
        <p:nvSpPr>
          <p:cNvPr id="346" name="Google Shape;346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Home page: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https://cloud.gate.ac.uk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API spec: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https://cloud.gate.ac.uk/info/help/online-api.html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Java library: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https://github.com/GateNLP/cloud-client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600" b="1"/>
              <a:t>Thank you!</a:t>
            </a:r>
            <a:endParaRPr sz="36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GATE Cloud Pipelines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Recall: in GATE you build complex processing </a:t>
            </a:r>
            <a:r>
              <a:rPr lang="en-GB" i="1"/>
              <a:t>pipelines</a:t>
            </a:r>
            <a:r>
              <a:rPr lang="en-GB"/>
              <a:t> out of simple components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GATE Cloud lets us publish “pipeline-as-a-service”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80+ pipelines available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https://cloud.gate.ac.uk/shopfront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GATE Cloud Pipelines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600" y="528175"/>
            <a:ext cx="6918201" cy="47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a GATE Cloud Pipeline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19700" cy="38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Two interfaces</a:t>
            </a:r>
            <a:endParaRPr sz="22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“Online” API</a:t>
            </a:r>
            <a:endParaRPr sz="20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Send one text, get back annotations immediately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Free but quota-controlled</a:t>
            </a:r>
            <a:endParaRPr sz="18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Batch “annotation job”</a:t>
            </a:r>
            <a:endParaRPr sz="20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Process large bundles of data in parallel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Unlimited, pay-as-you-go</a:t>
            </a:r>
            <a:endParaRPr sz="18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We will focus mainly on online API</a:t>
            </a:r>
            <a:endParaRPr sz="22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800" y="1566869"/>
            <a:ext cx="314325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2840075" y="159281"/>
            <a:ext cx="5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Trying it out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17900" cy="37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You can try out any pipeline direct from the user interface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Enter text you want to process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Results shown as colour highlights, much like the GATE Developer UI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Try it yourself!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363" y="1251325"/>
            <a:ext cx="4268925" cy="35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927" y="81750"/>
            <a:ext cx="61804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2020</Words>
  <Application>Microsoft Macintosh PowerPoint</Application>
  <PresentationFormat>On-screen Show (16:9)</PresentationFormat>
  <Paragraphs>239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Courier New</vt:lpstr>
      <vt:lpstr>Times New Roman</vt:lpstr>
      <vt:lpstr>Verdana</vt:lpstr>
      <vt:lpstr>Simple Light</vt:lpstr>
      <vt:lpstr>Module 3: GATE Cloud</vt:lpstr>
      <vt:lpstr>This session will be recorded</vt:lpstr>
      <vt:lpstr>GATE Cloud Overview</vt:lpstr>
      <vt:lpstr>Dedicated servers - briefly</vt:lpstr>
      <vt:lpstr>GATE Cloud Pipelines</vt:lpstr>
      <vt:lpstr>GATE Cloud Pipelines</vt:lpstr>
      <vt:lpstr>Using a GATE Cloud Pipeline</vt:lpstr>
      <vt:lpstr>Trying it out</vt:lpstr>
      <vt:lpstr>PowerPoint Presentation</vt:lpstr>
      <vt:lpstr>Setting parameters</vt:lpstr>
      <vt:lpstr>Setting parameters</vt:lpstr>
      <vt:lpstr>Example - processing HTML</vt:lpstr>
      <vt:lpstr>Output formats</vt:lpstr>
      <vt:lpstr>JSON example</vt:lpstr>
      <vt:lpstr>Using the API</vt:lpstr>
      <vt:lpstr>Using the API</vt:lpstr>
      <vt:lpstr>Authentication and rate limits</vt:lpstr>
      <vt:lpstr>GATE Cloud API Keys</vt:lpstr>
      <vt:lpstr>GATE Cloud API Keys</vt:lpstr>
      <vt:lpstr>Python example</vt:lpstr>
      <vt:lpstr>Calling GATE Cloud in Developer</vt:lpstr>
      <vt:lpstr>Calling GATE Cloud in Developer</vt:lpstr>
      <vt:lpstr>Configuring the PR</vt:lpstr>
      <vt:lpstr>Annotation sets and types</vt:lpstr>
      <vt:lpstr>Mapping annotation sets</vt:lpstr>
      <vt:lpstr>Try it</vt:lpstr>
      <vt:lpstr>Try it</vt:lpstr>
      <vt:lpstr>Try a different service</vt:lpstr>
      <vt:lpstr>Google Sheets</vt:lpstr>
      <vt:lpstr>Authorisation</vt:lpstr>
      <vt:lpstr>Authorisation</vt:lpstr>
      <vt:lpstr>Using the add-on</vt:lpstr>
      <vt:lpstr>Demo</vt:lpstr>
      <vt:lpstr>Configuring annotations</vt:lpstr>
      <vt:lpstr>Configuring annotations</vt:lpstr>
      <vt:lpstr>Explanation</vt:lpstr>
      <vt:lpstr>More advanced configuration</vt:lpstr>
      <vt:lpstr>More advanced configuration</vt:lpstr>
      <vt:lpstr>More advanced configuration</vt:lpstr>
      <vt:lpstr>Another example - YODIE</vt:lpstr>
      <vt:lpstr>Another example - YODIE</vt:lpstr>
      <vt:lpstr>Batch processing overview</vt:lpstr>
      <vt:lpstr>Summary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3: GATE Cloud</dc:title>
  <cp:lastModifiedBy>Ian Roberts</cp:lastModifiedBy>
  <cp:revision>2</cp:revision>
  <dcterms:modified xsi:type="dcterms:W3CDTF">2021-02-16T16:21:06Z</dcterms:modified>
</cp:coreProperties>
</file>