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56d9998d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56d9998d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be94a75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bbe94a75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be94a75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be94a75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be94a75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bbe94a75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be94a75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be94a75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bbe94a75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bbe94a75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bbe94a75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bbe94a75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56d9998d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56d9998d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56d9998d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56d9998d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bbe94a75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bbe94a75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56d9998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56d9998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56d9998d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56d9998d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bbe94a75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bbe94a75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56d9998d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56d9998d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bbe94a75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bbe94a75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bbe94a75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bbe94a75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bbe94a75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bbe94a75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56d9998d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56d9998d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bbe94a75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bbe94a75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bbe94a75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bbe94a75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bbe94a75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bbe94a75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bbe94a75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bbe94a75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56d9998d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56d9998d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56d9998d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56d9998d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bbe94a75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bbe94a75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56d9998d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56d9998d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bbe94a75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bbe94a75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bbe94a75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bbe94a75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d39900f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d39900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56d9998d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56d9998d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bbe94a75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bbe94a75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bbe94a75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bbe94a75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bbe94a75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bbe94a75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56d9998d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56d9998d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bbe94a75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bbe94a75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bbe94a75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bbe94a75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bbe94a757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bbe94a757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56d9998d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56d9998d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bbe94a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bbe94a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bbe94a7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bbe94a7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bbe94a75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bbe94a75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bbe94a75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bbe94a75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bbe94a75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bbe94a75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be94a75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be94a75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bbe94a75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bbbe94a75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bbe94a75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bbe94a75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bbe94a75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bbbe94a75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bbe94a75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bbbe94a75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bd37ed6d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bd37ed6d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bbe94a75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bbe94a75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bbe94a75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bbe94a75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56d9998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56d9998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bbe94a75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bbe94a7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506731"/>
            <a:ext cx="8520600" cy="17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None/>
              <a:defRPr b="0" sz="5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363794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3200"/>
              <a:buNone/>
              <a:defRPr sz="3200">
                <a:solidFill>
                  <a:srgbClr val="93C47D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250825" y="30361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329929"/>
            <a:ext cx="82296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759575" y="4806553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68313" y="4786313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124200" y="4806553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6000"/>
              <a:buFont typeface="Times New Roman"/>
              <a:buNone/>
              <a:defRPr sz="6000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3363794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3200"/>
              <a:buNone/>
              <a:defRPr sz="3200">
                <a:solidFill>
                  <a:srgbClr val="EA999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None/>
              <a:defRPr b="1" sz="2800">
                <a:solidFill>
                  <a:srgbClr val="38761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  <a:defRPr sz="1800">
                <a:solidFill>
                  <a:srgbClr val="38761D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  <a:defRPr>
                <a:solidFill>
                  <a:srgbClr val="38761D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■"/>
              <a:defRPr>
                <a:solidFill>
                  <a:srgbClr val="38761D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  <a:defRPr>
                <a:solidFill>
                  <a:srgbClr val="38761D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  <a:defRPr>
                <a:solidFill>
                  <a:srgbClr val="38761D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■"/>
              <a:defRPr>
                <a:solidFill>
                  <a:srgbClr val="38761D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  <a:defRPr>
                <a:solidFill>
                  <a:srgbClr val="38761D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  <a:defRPr>
                <a:solidFill>
                  <a:srgbClr val="38761D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8761D"/>
              </a:buClr>
              <a:buSzPts val="1400"/>
              <a:buChar char="■"/>
              <a:defRPr>
                <a:solidFill>
                  <a:srgbClr val="38761D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75"/>
            <a:ext cx="1816920" cy="73190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gate.ac.uk/userguide/chap:jape" TargetMode="External"/><Relationship Id="rId4" Type="http://schemas.openxmlformats.org/officeDocument/2006/relationships/hyperlink" Target="https://jenkins.gate.ac.uk/job/gate-core/javadoc/index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06731"/>
            <a:ext cx="8520600" cy="17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Annotation Patterns Engine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363803"/>
            <a:ext cx="85206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Xingyi Song and Mehmet Bakir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13th GATE Course, Module 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LHS of the rule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pattern combination that you want to label is enclosed in round brackets, followed by a colon and the label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label name can be any legal name you want: it's only used within the rule itself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400" y="2959300"/>
            <a:ext cx="5212550" cy="13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JAPE RHS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label on the RHS must match a label on the LHS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825" y="2258925"/>
            <a:ext cx="4344250" cy="27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/>
          <p:nvPr/>
        </p:nvSpPr>
        <p:spPr>
          <a:xfrm>
            <a:off x="4465550" y="3965850"/>
            <a:ext cx="924000" cy="28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1634900" y="4602600"/>
            <a:ext cx="879300" cy="20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JAPE RHS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label on the RHS must match a label on the LHS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Generate an annotation with type “Location”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825" y="2258925"/>
            <a:ext cx="4344250" cy="27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2595975" y="4594900"/>
            <a:ext cx="879300" cy="20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JAPE RHS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label on the RHS must match a label on the LHS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Generate an annotation with type “Location”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feature to the new generated annotation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825" y="2258925"/>
            <a:ext cx="4344250" cy="27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>
            <a:off x="3692700" y="4602575"/>
            <a:ext cx="1289400" cy="20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JAPE RHS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 and values are optional, and you can have as many as you 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the following are valid: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:orgName.Organization = {}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:orgName.Organization = {kind=university}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:orgName.Organization =   {kind=university, rule=University1}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first JAPE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Load “ANNIE” for some basic annotations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“Processing Resources”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New --&gt; “JAPE Transducer”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In </a:t>
            </a:r>
            <a:r>
              <a:rPr lang="en-GB"/>
              <a:t>g</a:t>
            </a:r>
            <a:r>
              <a:rPr lang="en-GB"/>
              <a:t>rammarURL select the jape file located at “JAPE/grammar/university1.jape”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Language Resources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New </a:t>
            </a:r>
            <a:r>
              <a:rPr lang="en-GB"/>
              <a:t>--&gt;</a:t>
            </a:r>
            <a:r>
              <a:rPr lang="en-GB"/>
              <a:t> “GATE Document”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Select “JAPE/corpus/university1.txt”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the newly created document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Select “New corpus with this document”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Double click ANNIE under Applications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Remove ANNIE NE Transducer (by using the left hand side arrows)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Remove ANNIE OrthoMatcher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Move the JAPE PR (by using the right hand side arrows)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Set the corpus and run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the “Applications”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“Restore Application from File”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“JAPE/main.xgapp”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 on the LHS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Operators </a:t>
            </a:r>
            <a:r>
              <a:rPr lang="en-GB"/>
              <a:t>include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>
                <a:solidFill>
                  <a:srgbClr val="4472C4"/>
                </a:solidFill>
              </a:rPr>
              <a:t>|</a:t>
            </a:r>
            <a:r>
              <a:rPr lang="en-GB" sz="1800"/>
              <a:t>     OR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 sz="1800">
                <a:solidFill>
                  <a:srgbClr val="4472C4"/>
                </a:solidFill>
              </a:rPr>
              <a:t>*</a:t>
            </a:r>
            <a:r>
              <a:rPr lang="en-GB" sz="1800"/>
              <a:t>    zero or more occurrences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 sz="1800">
                <a:solidFill>
                  <a:srgbClr val="4472C4"/>
                </a:solidFill>
              </a:rPr>
              <a:t>?</a:t>
            </a:r>
            <a:r>
              <a:rPr lang="en-GB" sz="1800"/>
              <a:t>   zero or one occurrence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 sz="1800">
                <a:solidFill>
                  <a:srgbClr val="4472C4"/>
                </a:solidFill>
              </a:rPr>
              <a:t>+</a:t>
            </a:r>
            <a:r>
              <a:rPr lang="en-GB" sz="1800"/>
              <a:t>   one or more occurrences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round brackets to delimit the range of the operators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○"/>
            </a:pPr>
            <a:r>
              <a:rPr lang="en-GB" sz="1800">
                <a:solidFill>
                  <a:srgbClr val="4472C4"/>
                </a:solidFill>
              </a:rPr>
              <a:t>({Lookup.minorType == city} | {Lookup.minorType == country})</a:t>
            </a:r>
            <a:endParaRPr sz="1800"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4472C4"/>
              </a:buClr>
              <a:buSzPts val="1400"/>
              <a:buChar char="○"/>
            </a:pPr>
            <a:r>
              <a:rPr lang="en-GB" sz="1800">
                <a:solidFill>
                  <a:srgbClr val="4472C4"/>
                </a:solidFill>
              </a:rPr>
              <a:t>({Lookup.minorType == city} | {Lookup.minorType == country})+</a:t>
            </a:r>
            <a:endParaRPr>
              <a:solidFill>
                <a:srgbClr val="4472C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 on the LHS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({Lookup.minorType == city} | {Lookup.minorType == country})+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One or more cities or countries in any order and combination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({Lookup.minorType == city} | ({Lookup.minorType == country})+)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One city OR one or more countries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find universities with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Sheffield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Sheffield UK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UK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Sheffield US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JAPE_Examples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Disable uni1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  uni2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JAPE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 Annotation Patterns Engine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Specially developed pattern matching language for GATE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JAPE allows you to recognise regular expressions in annotations on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Gazetteer lists are designed for annotating simple, regular features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recognising e-mail addresses using just a gazetteer would be impossible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450" y="2624250"/>
            <a:ext cx="3751625" cy="23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Multi-constraint statements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Just separate the constraints with a comma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Equal to and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Char char="○"/>
            </a:pPr>
            <a:r>
              <a:rPr lang="en-GB" sz="1800">
                <a:solidFill>
                  <a:srgbClr val="4472C4"/>
                </a:solidFill>
              </a:rPr>
              <a:t>{Lookup.minorType == city, Lookup.minorType1 == country}</a:t>
            </a:r>
            <a:endParaRPr sz="1800">
              <a:solidFill>
                <a:srgbClr val="4472C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 sure that all constraints are enclosed within one pair of curly brackets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Char char="○"/>
            </a:pPr>
            <a:r>
              <a:rPr lang="en-GB" sz="1800">
                <a:solidFill>
                  <a:srgbClr val="4472C4"/>
                </a:solidFill>
              </a:rPr>
              <a:t>{Lookup.minorType == city, Lookup.minorType1 == country} </a:t>
            </a:r>
            <a:r>
              <a:rPr lang="en-GB" sz="1800">
                <a:solidFill>
                  <a:srgbClr val="38761D"/>
                </a:solidFill>
              </a:rPr>
              <a:t>-- and</a:t>
            </a:r>
            <a:endParaRPr sz="1800">
              <a:solidFill>
                <a:srgbClr val="38761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Char char="○"/>
            </a:pPr>
            <a:r>
              <a:rPr lang="en-GB" sz="1800">
                <a:solidFill>
                  <a:srgbClr val="4472C4"/>
                </a:solidFill>
              </a:rPr>
              <a:t>{Lookup.minorType == city} {Lookup.minorType1 == country} </a:t>
            </a:r>
            <a:r>
              <a:rPr lang="en-GB" sz="1800">
                <a:solidFill>
                  <a:srgbClr val="38761D"/>
                </a:solidFill>
              </a:rPr>
              <a:t>-- sequence</a:t>
            </a:r>
            <a:endParaRPr sz="1800">
              <a:solidFill>
                <a:srgbClr val="38761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Char char="○"/>
            </a:pPr>
            <a:r>
              <a:rPr lang="en-GB" sz="1800">
                <a:solidFill>
                  <a:srgbClr val="4472C4"/>
                </a:solidFill>
              </a:rPr>
              <a:t>({Lookup.minorType == city} | {Lookup.minorType1 == country}) </a:t>
            </a:r>
            <a:r>
              <a:rPr lang="en-GB" sz="1800">
                <a:solidFill>
                  <a:srgbClr val="38761D"/>
                </a:solidFill>
              </a:rPr>
              <a:t>-- or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Exclude</a:t>
            </a:r>
            <a:r>
              <a:rPr lang="en-GB"/>
              <a:t> universities with country that is not from United Kingdom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-GB">
                <a:solidFill>
                  <a:srgbClr val="FF0000"/>
                </a:solidFill>
              </a:rPr>
              <a:t>University of US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-GB">
                <a:solidFill>
                  <a:srgbClr val="FF0000"/>
                </a:solidFill>
              </a:rPr>
              <a:t>University of Sheffield US</a:t>
            </a:r>
            <a:endParaRPr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 (half solution):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JAPE_Examples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Disable uni2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  uni2and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Negative constraints 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use the ! operator to indicate negation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{Lookup.minorType == city, Lookup.minorType1 != country} </a:t>
            </a:r>
            <a:endParaRPr>
              <a:solidFill>
                <a:srgbClr val="4472C4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Lookup.minorType is city expect Lookup.minorType1 is not country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{Token.orth == upperInitial, !Lookup}</a:t>
            </a:r>
            <a:endParaRPr>
              <a:solidFill>
                <a:srgbClr val="4472C4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Token.orth is upperInitial but not a Lookup annotation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{Lookup.minorType != country} </a:t>
            </a:r>
            <a:endParaRPr>
              <a:solidFill>
                <a:srgbClr val="4472C4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This matches ANY annotation except a Lookup whose minorType is “country”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Exclude universities with country that is not from United Kingdom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-GB">
                <a:solidFill>
                  <a:srgbClr val="FF0000"/>
                </a:solidFill>
              </a:rPr>
              <a:t>University of US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-GB">
                <a:solidFill>
                  <a:srgbClr val="FF0000"/>
                </a:solidFill>
              </a:rPr>
              <a:t>University of Sheffield US</a:t>
            </a:r>
            <a:endParaRPr>
              <a:solidFill>
                <a:srgbClr val="FF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-GB"/>
              <a:t>“uni2and” solution create a false positive annotation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 to solve it?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JAPE_Examples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Disable uni2and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  uni2not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find universities with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Sheffield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Sheffield UK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UK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Nice Weather Sheffield UK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 (half solution):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JAPE_Examples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Disable uni2not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  uni3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find universities with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Sheffield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Sheffield UK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UK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Nice Weather Sheffield UK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“Input” to make rule aware sentence split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 (</a:t>
            </a:r>
            <a:r>
              <a:rPr lang="en-GB"/>
              <a:t>half solution</a:t>
            </a:r>
            <a:r>
              <a:rPr lang="en-GB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JAPE_Examples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Disable uni3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  uni3Split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</a:t>
            </a:r>
            <a:r>
              <a:rPr lang="en-GB"/>
              <a:t> operators</a:t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also use the comparison operators </a:t>
            </a:r>
            <a:r>
              <a:rPr lang="en-GB">
                <a:solidFill>
                  <a:srgbClr val="4472C4"/>
                </a:solidFill>
              </a:rPr>
              <a:t>&gt;</a:t>
            </a:r>
            <a:r>
              <a:rPr lang="en-GB"/>
              <a:t>, </a:t>
            </a:r>
            <a:r>
              <a:rPr lang="en-GB">
                <a:solidFill>
                  <a:srgbClr val="4472C4"/>
                </a:solidFill>
              </a:rPr>
              <a:t>&gt;=</a:t>
            </a:r>
            <a:r>
              <a:rPr lang="en-GB"/>
              <a:t>. </a:t>
            </a:r>
            <a:r>
              <a:rPr lang="en-GB">
                <a:solidFill>
                  <a:srgbClr val="4472C4"/>
                </a:solidFill>
              </a:rPr>
              <a:t>&lt;</a:t>
            </a:r>
            <a:r>
              <a:rPr lang="en-GB"/>
              <a:t> and </a:t>
            </a:r>
            <a:r>
              <a:rPr lang="en-GB">
                <a:solidFill>
                  <a:srgbClr val="4472C4"/>
                </a:solidFill>
              </a:rPr>
              <a:t>&lt;=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{Token.length &gt; 3}</a:t>
            </a:r>
            <a:r>
              <a:rPr lang="en-GB"/>
              <a:t> matches a Token annotation whose length is an integer greater than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specify ranges when you don't know the exact number of occurrences of something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({Token})[2,5]</a:t>
            </a:r>
            <a:r>
              <a:rPr lang="en-GB"/>
              <a:t> will find between 2 and 5 consecutive Tokens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find universities with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Sheffield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Sheffield UK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UK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Nice Weather Sheffield UK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 (full solution):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JAPE_Examples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Disable </a:t>
            </a:r>
            <a:r>
              <a:rPr lang="en-GB"/>
              <a:t>uni3Split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(uni4toklen) Solution1: use Token.length &gt; 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(uni4numtok) Solution2: use Token[0, 2]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(uni4) Solution 3:  Token.orth == upperInitial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operators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also use </a:t>
            </a:r>
            <a:r>
              <a:rPr lang="en-GB">
                <a:solidFill>
                  <a:srgbClr val="4472C4"/>
                </a:solidFill>
              </a:rPr>
              <a:t>=~</a:t>
            </a:r>
            <a:r>
              <a:rPr lang="en-GB"/>
              <a:t> and </a:t>
            </a:r>
            <a:r>
              <a:rPr lang="en-GB">
                <a:solidFill>
                  <a:srgbClr val="4472C4"/>
                </a:solidFill>
              </a:rPr>
              <a:t>==~</a:t>
            </a:r>
            <a:r>
              <a:rPr lang="en-GB"/>
              <a:t> to match regular expressions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{Token.string ==~ "[Dd]ogs"}</a:t>
            </a:r>
            <a:r>
              <a:rPr lang="en-GB"/>
              <a:t> matches a Token whose string feature value is (exactly) either “dogs” or “Dogs”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{Token.string =~ "[Dd]ogs"}</a:t>
            </a:r>
            <a:r>
              <a:rPr lang="en-GB"/>
              <a:t> is the same but matches a Token whose string feature contains either “dogs” or “Dogs” within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Similarly, you can use </a:t>
            </a:r>
            <a:r>
              <a:rPr lang="en-GB">
                <a:solidFill>
                  <a:srgbClr val="4472C4"/>
                </a:solidFill>
              </a:rPr>
              <a:t>!=~</a:t>
            </a:r>
            <a:r>
              <a:rPr lang="en-GB"/>
              <a:t> and </a:t>
            </a:r>
            <a:r>
              <a:rPr lang="en-GB">
                <a:solidFill>
                  <a:srgbClr val="4472C4"/>
                </a:solidFill>
              </a:rPr>
              <a:t>!~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find universities with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Sheffield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Sheffield UK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UK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Nice Weather Sheffield UK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Universidade de Coimbra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/>
              <a:t>“Universidade” and “University” share “Universi”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 (half solution):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JAPE_Examples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Disable uni4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  regex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Annotations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381"/>
            <a:ext cx="8616187" cy="4106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Contextual operators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contextual operators “</a:t>
            </a:r>
            <a:r>
              <a:rPr lang="en-GB">
                <a:solidFill>
                  <a:srgbClr val="4472C4"/>
                </a:solidFill>
              </a:rPr>
              <a:t>contains</a:t>
            </a:r>
            <a:r>
              <a:rPr lang="en-GB"/>
              <a:t>” and “</a:t>
            </a:r>
            <a:r>
              <a:rPr lang="en-GB">
                <a:solidFill>
                  <a:srgbClr val="4472C4"/>
                </a:solidFill>
              </a:rPr>
              <a:t>within</a:t>
            </a:r>
            <a:r>
              <a:rPr lang="en-GB"/>
              <a:t>” match annotations within the context of other annotations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{Organization contains Lookup}</a:t>
            </a:r>
            <a:r>
              <a:rPr lang="en-GB"/>
              <a:t>  matches if an Organization annotation completely contains a Lookup annotation.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{Lookup within Organization}</a:t>
            </a:r>
            <a:r>
              <a:rPr lang="en-GB"/>
              <a:t> matches if a Lookup annotation lies completely within an Organization annotation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difference between the two is that the first annotation specified is the one matched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first example, Organization is matched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second example, Lookup is matched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Combining operators</a:t>
            </a:r>
            <a:endParaRPr/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combine operators of different types, e.g.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{Person within {Lookup.majorType == organization}}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{!Person within {Lookup.majorType == organization}}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{Person within {Lookup.majorType != organization}}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{Person contains {!Lookup}, Person within {Organization}}</a:t>
            </a:r>
            <a:endParaRPr>
              <a:solidFill>
                <a:srgbClr val="4472C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 be sure you know what you're doing, as it can get quite complicated!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</a:t>
            </a:r>
            <a:endParaRPr/>
          </a:p>
        </p:txBody>
      </p:sp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Based on regex,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</a:t>
            </a:r>
            <a:r>
              <a:rPr lang="en-GB"/>
              <a:t>ow to find city within university?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 to find university contains city?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JAPE_Examples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Keep  regex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</a:t>
            </a:r>
            <a:r>
              <a:rPr lang="en-GB"/>
              <a:t> Annotation Set Transfer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We need it to transfer Annotations from output to input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 citywithin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 unicontain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Copying </a:t>
            </a:r>
            <a:r>
              <a:rPr lang="en-GB" sz="2700"/>
              <a:t>Feature</a:t>
            </a:r>
            <a:r>
              <a:rPr lang="en-GB" sz="2700"/>
              <a:t> Values to the RHS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311700" y="1152475"/>
            <a:ext cx="8520600" cy="3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JAPE provides simple support for copying feature values from the LHS to the RHS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472C4"/>
                </a:solidFill>
              </a:rPr>
              <a:t>(</a:t>
            </a:r>
            <a:endParaRPr sz="1400">
              <a:solidFill>
                <a:srgbClr val="4472C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472C4"/>
                </a:solidFill>
              </a:rPr>
              <a:t>  {Lookup.majorType == location}</a:t>
            </a:r>
            <a:endParaRPr sz="1400">
              <a:solidFill>
                <a:srgbClr val="4472C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472C4"/>
                </a:solidFill>
              </a:rPr>
              <a:t>):loc  </a:t>
            </a:r>
            <a:endParaRPr sz="1400">
              <a:solidFill>
                <a:srgbClr val="4472C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472C4"/>
                </a:solidFill>
              </a:rPr>
              <a:t>--&gt;   </a:t>
            </a:r>
            <a:endParaRPr sz="1400">
              <a:solidFill>
                <a:srgbClr val="4472C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472C4"/>
                </a:solidFill>
              </a:rPr>
              <a:t>:loc.Location = { type = :loc.Lookup.minorType} </a:t>
            </a:r>
            <a:endParaRPr sz="1400">
              <a:solidFill>
                <a:srgbClr val="4472C4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more than one Lookup annotation is covered by the label, then one of them is chosen at random to copy the feature value from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Copying String and length to the RHS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311700" y="1152475"/>
            <a:ext cx="8520600" cy="3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JAPE provides simple support for copying feature values from the LHS to the RHS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70C0"/>
                </a:solidFill>
              </a:rPr>
              <a:t>(</a:t>
            </a:r>
            <a:endParaRPr sz="14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70C0"/>
                </a:solidFill>
              </a:rPr>
              <a:t>{Lookup.majorType == location}</a:t>
            </a:r>
            <a:endParaRPr sz="14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70C0"/>
                </a:solidFill>
              </a:rPr>
              <a:t>):loc  </a:t>
            </a:r>
            <a:endParaRPr sz="14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70C0"/>
                </a:solidFill>
              </a:rPr>
              <a:t>--&gt;   </a:t>
            </a:r>
            <a:endParaRPr sz="14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70C0"/>
                </a:solidFill>
              </a:rPr>
              <a:t>:loc.Location = { string = :loc.Lookup</a:t>
            </a:r>
            <a:r>
              <a:rPr lang="en-GB" sz="1400">
                <a:solidFill>
                  <a:srgbClr val="0070C0"/>
                </a:solidFill>
              </a:rPr>
              <a:t>@string, size = :loc@length</a:t>
            </a:r>
            <a:r>
              <a:rPr lang="en-GB" sz="1400">
                <a:solidFill>
                  <a:srgbClr val="0070C0"/>
                </a:solidFill>
              </a:rPr>
              <a:t>} </a:t>
            </a:r>
            <a:endParaRPr sz="1400">
              <a:solidFill>
                <a:srgbClr val="0070C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-GB" sz="1400">
                <a:solidFill>
                  <a:srgbClr val="38761D"/>
                </a:solidFill>
              </a:rPr>
              <a:t>@string : Copy the text string of the annotation</a:t>
            </a:r>
            <a:endParaRPr sz="1400"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-GB" sz="1400">
                <a:solidFill>
                  <a:srgbClr val="38761D"/>
                </a:solidFill>
              </a:rPr>
              <a:t>@length: Copy the text string length of the annotation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</a:t>
            </a:r>
            <a:endParaRPr/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 regex for how to copy features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JAPE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311700" y="1152475"/>
            <a:ext cx="85206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JAPE rule consists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Rule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LHS which contains patterns to match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RHS which describe the actions of matched pattens </a:t>
            </a:r>
            <a:endParaRPr/>
          </a:p>
        </p:txBody>
      </p:sp>
      <p:pic>
        <p:nvPicPr>
          <p:cNvPr id="299" name="Google Shape;2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550" y="2643350"/>
            <a:ext cx="3751625" cy="23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9"/>
          <p:cNvSpPr/>
          <p:nvPr/>
        </p:nvSpPr>
        <p:spPr>
          <a:xfrm>
            <a:off x="1791375" y="2643350"/>
            <a:ext cx="23604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9"/>
          <p:cNvSpPr txBox="1"/>
          <p:nvPr/>
        </p:nvSpPr>
        <p:spPr>
          <a:xfrm>
            <a:off x="4812925" y="2706675"/>
            <a:ext cx="891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Header</a:t>
            </a:r>
            <a:endParaRPr/>
          </a:p>
        </p:txBody>
      </p:sp>
      <p:sp>
        <p:nvSpPr>
          <p:cNvPr id="302" name="Google Shape;302;p49"/>
          <p:cNvSpPr/>
          <p:nvPr/>
        </p:nvSpPr>
        <p:spPr>
          <a:xfrm>
            <a:off x="1775350" y="3452075"/>
            <a:ext cx="2360400" cy="21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9"/>
          <p:cNvSpPr txBox="1"/>
          <p:nvPr/>
        </p:nvSpPr>
        <p:spPr>
          <a:xfrm>
            <a:off x="4572000" y="3297300"/>
            <a:ext cx="1747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Rule Name</a:t>
            </a:r>
            <a:endParaRPr/>
          </a:p>
        </p:txBody>
      </p:sp>
      <p:sp>
        <p:nvSpPr>
          <p:cNvPr id="304" name="Google Shape;304;p49"/>
          <p:cNvSpPr/>
          <p:nvPr/>
        </p:nvSpPr>
        <p:spPr>
          <a:xfrm>
            <a:off x="1775350" y="3702975"/>
            <a:ext cx="3368100" cy="84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9"/>
          <p:cNvSpPr txBox="1"/>
          <p:nvPr/>
        </p:nvSpPr>
        <p:spPr>
          <a:xfrm>
            <a:off x="5523975" y="3954225"/>
            <a:ext cx="1747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LHS Rule</a:t>
            </a:r>
            <a:endParaRPr/>
          </a:p>
        </p:txBody>
      </p:sp>
      <p:sp>
        <p:nvSpPr>
          <p:cNvPr id="306" name="Google Shape;306;p49"/>
          <p:cNvSpPr/>
          <p:nvPr/>
        </p:nvSpPr>
        <p:spPr>
          <a:xfrm>
            <a:off x="1775350" y="4611150"/>
            <a:ext cx="3751500" cy="41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9"/>
          <p:cNvSpPr txBox="1"/>
          <p:nvPr/>
        </p:nvSpPr>
        <p:spPr>
          <a:xfrm>
            <a:off x="5704825" y="4611150"/>
            <a:ext cx="1747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RHS Rule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</a:t>
            </a:r>
            <a:endParaRPr/>
          </a:p>
        </p:txBody>
      </p:sp>
      <p:pic>
        <p:nvPicPr>
          <p:cNvPr id="313" name="Google Shape;3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775" y="899756"/>
            <a:ext cx="7009870" cy="4106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Based on regex,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 to find city within university?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 to find university contains city?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if we put  </a:t>
            </a:r>
            <a:r>
              <a:rPr lang="en-GB">
                <a:solidFill>
                  <a:srgbClr val="4472C4"/>
                </a:solidFill>
              </a:rPr>
              <a:t>citywithin</a:t>
            </a:r>
            <a:r>
              <a:rPr lang="en-GB"/>
              <a:t> and </a:t>
            </a:r>
            <a:r>
              <a:rPr lang="en-GB">
                <a:solidFill>
                  <a:srgbClr val="4472C4"/>
                </a:solidFill>
              </a:rPr>
              <a:t>unicontain</a:t>
            </a:r>
            <a:r>
              <a:rPr lang="en-GB" sz="1400"/>
              <a:t> </a:t>
            </a:r>
            <a:r>
              <a:rPr lang="en-GB"/>
              <a:t>into</a:t>
            </a:r>
            <a:r>
              <a:rPr lang="en-GB" sz="1400"/>
              <a:t> </a:t>
            </a:r>
            <a:r>
              <a:rPr lang="en-GB"/>
              <a:t>one</a:t>
            </a:r>
            <a:r>
              <a:rPr lang="en-GB" sz="1600"/>
              <a:t> </a:t>
            </a:r>
            <a:r>
              <a:rPr lang="en-GB"/>
              <a:t>file?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JAPE_Examples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Disable citywithin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Disable unicontain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 control_appelt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</a:t>
            </a:r>
            <a:endParaRPr/>
          </a:p>
        </p:txBody>
      </p:sp>
      <p:sp>
        <p:nvSpPr>
          <p:cNvPr id="325" name="Google Shape;32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city annotation anymore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Appelt find the longest match and stop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Recommend put rules for different tasks into different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change control to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Disable control_appelt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 control_all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JAPE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JAPE rule consists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Rule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LHS which contains patterns to match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RHS which describe the actions of matched pattens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550" y="2643350"/>
            <a:ext cx="3751625" cy="23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1791375" y="2643350"/>
            <a:ext cx="23604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812925" y="2706675"/>
            <a:ext cx="891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Header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775350" y="3452075"/>
            <a:ext cx="2360400" cy="21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572000" y="3297300"/>
            <a:ext cx="1747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Rule Name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775350" y="3702975"/>
            <a:ext cx="3368100" cy="84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523975" y="3954225"/>
            <a:ext cx="1747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LHS Rule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775350" y="4611150"/>
            <a:ext cx="3751500" cy="41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704825" y="4611150"/>
            <a:ext cx="1747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RHS Rule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Appelt style</a:t>
            </a:r>
            <a:endParaRPr/>
          </a:p>
        </p:txBody>
      </p:sp>
      <p:sp>
        <p:nvSpPr>
          <p:cNvPr id="331" name="Google Shape;331;p53"/>
          <p:cNvSpPr txBox="1"/>
          <p:nvPr>
            <p:ph idx="1" type="body"/>
          </p:nvPr>
        </p:nvSpPr>
        <p:spPr>
          <a:xfrm>
            <a:off x="311700" y="1152475"/>
            <a:ext cx="8520600" cy="25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appelt style,  which rule to apply is selected in the following order: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longest match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explicit priority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Higher numbers have greater priority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no explicit priority parameter, default value is -1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rule defined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Once a match has fired, matching continues from the next offset following the end of the match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425" y="3858100"/>
            <a:ext cx="38195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</a:t>
            </a:r>
            <a:endParaRPr/>
          </a:p>
        </p:txBody>
      </p:sp>
      <p:sp>
        <p:nvSpPr>
          <p:cNvPr id="338" name="Google Shape;33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 of rule defined first matches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JAPE_Examples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Disable </a:t>
            </a:r>
            <a:r>
              <a:rPr lang="en-GB"/>
              <a:t>control_all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 control_first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(Create University1)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 of rule with priority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JAPE_Examples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Disable control_first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 control_priority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(Create University2)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Multiphase</a:t>
            </a:r>
            <a:endParaRPr/>
          </a:p>
        </p:txBody>
      </p:sp>
      <p:sp>
        <p:nvSpPr>
          <p:cNvPr id="344" name="Google Shape;344;p55"/>
          <p:cNvSpPr txBox="1"/>
          <p:nvPr>
            <p:ph idx="1" type="body"/>
          </p:nvPr>
        </p:nvSpPr>
        <p:spPr>
          <a:xfrm>
            <a:off x="311700" y="1152475"/>
            <a:ext cx="85206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multiphase transducer lists the other JAPE to be loaded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all you need to load is this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example if we want load both unicontain and citywithin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Short cut example can be found in “multiphase”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625" y="3317425"/>
            <a:ext cx="20859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 macro in a rule</a:t>
            </a:r>
            <a:endParaRPr/>
          </a:p>
        </p:txBody>
      </p:sp>
      <p:sp>
        <p:nvSpPr>
          <p:cNvPr id="351" name="Google Shape;351;p56"/>
          <p:cNvSpPr txBox="1"/>
          <p:nvPr>
            <p:ph idx="1" type="body"/>
          </p:nvPr>
        </p:nvSpPr>
        <p:spPr>
          <a:xfrm>
            <a:off x="311700" y="1152475"/>
            <a:ext cx="8520600" cy="10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Macros provide an easy way to reuse long or complex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macro is specified once at the beginning of the grammar, and can then be reused by simply referring to its name, in all future rules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00" y="2429075"/>
            <a:ext cx="484822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6"/>
          <p:cNvSpPr txBox="1"/>
          <p:nvPr>
            <p:ph idx="1" type="body"/>
          </p:nvPr>
        </p:nvSpPr>
        <p:spPr>
          <a:xfrm>
            <a:off x="311700" y="3707125"/>
            <a:ext cx="8520600" cy="10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 example can be found in “macro”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7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 macro in a rule</a:t>
            </a:r>
            <a:endParaRPr/>
          </a:p>
        </p:txBody>
      </p:sp>
      <p:pic>
        <p:nvPicPr>
          <p:cNvPr id="359" name="Google Shape;35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381"/>
            <a:ext cx="8839201" cy="330012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7"/>
          <p:cNvSpPr/>
          <p:nvPr/>
        </p:nvSpPr>
        <p:spPr>
          <a:xfrm>
            <a:off x="168325" y="1440850"/>
            <a:ext cx="2992500" cy="66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Google Shape;361;p57"/>
          <p:cNvCxnSpPr/>
          <p:nvPr/>
        </p:nvCxnSpPr>
        <p:spPr>
          <a:xfrm flipH="1">
            <a:off x="817050" y="2101325"/>
            <a:ext cx="2115900" cy="68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57"/>
          <p:cNvSpPr/>
          <p:nvPr/>
        </p:nvSpPr>
        <p:spPr>
          <a:xfrm>
            <a:off x="168325" y="2703350"/>
            <a:ext cx="648600" cy="18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JAPE</a:t>
            </a:r>
            <a:endParaRPr/>
          </a:p>
        </p:txBody>
      </p:sp>
      <p:sp>
        <p:nvSpPr>
          <p:cNvPr id="368" name="Google Shape;368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Include Java in RHS JAPE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Delete annotations from the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complex 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Collect statistics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Don’t worry if you are not a (Java) developer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This section will show you a number of ‘recipes’ which you can edit slightly for specific task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JAPE</a:t>
            </a:r>
            <a:endParaRPr/>
          </a:p>
        </p:txBody>
      </p:sp>
      <p:sp>
        <p:nvSpPr>
          <p:cNvPr id="374" name="Google Shape;37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pre-defined variables available to Java RHS blocks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doc</a:t>
            </a:r>
            <a:r>
              <a:rPr lang="en-GB"/>
              <a:t> The document currently being processed (</a:t>
            </a:r>
            <a:r>
              <a:rPr lang="en-GB">
                <a:solidFill>
                  <a:srgbClr val="4472C4"/>
                </a:solidFill>
              </a:rPr>
              <a:t>String</a:t>
            </a:r>
            <a:r>
              <a:rPr lang="en-GB"/>
              <a:t>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inputAS</a:t>
            </a:r>
            <a:r>
              <a:rPr lang="en-GB"/>
              <a:t> The </a:t>
            </a:r>
            <a:r>
              <a:rPr lang="en-GB">
                <a:solidFill>
                  <a:srgbClr val="4472C4"/>
                </a:solidFill>
              </a:rPr>
              <a:t>AnnotationSet</a:t>
            </a:r>
            <a:r>
              <a:rPr lang="en-GB"/>
              <a:t> specified by the inputASName runtime parameter to the JAPE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outputAS</a:t>
            </a:r>
            <a:r>
              <a:rPr lang="en-GB"/>
              <a:t> The </a:t>
            </a:r>
            <a:r>
              <a:rPr lang="en-GB">
                <a:solidFill>
                  <a:srgbClr val="4472C4"/>
                </a:solidFill>
              </a:rPr>
              <a:t>AnnotationSet</a:t>
            </a:r>
            <a:r>
              <a:rPr lang="en-GB"/>
              <a:t> specified by the outputASName runtime parameter to the JAPE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bindings</a:t>
            </a:r>
            <a:r>
              <a:rPr lang="en-GB"/>
              <a:t> The bindings map </a:t>
            </a:r>
            <a:r>
              <a:rPr lang="en-GB">
                <a:solidFill>
                  <a:srgbClr val="4472C4"/>
                </a:solidFill>
              </a:rPr>
              <a:t>AnnotationSet</a:t>
            </a:r>
            <a:r>
              <a:rPr lang="en-GB"/>
              <a:t>.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0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JAPE</a:t>
            </a:r>
            <a:endParaRPr/>
          </a:p>
        </p:txBody>
      </p:sp>
      <p:sp>
        <p:nvSpPr>
          <p:cNvPr id="380" name="Google Shape;38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 Document API Calls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Obtain the document content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DocumentContent getContent();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the default annotation set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AnnotationSet getAnnotations();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38761D"/>
                </a:solidFill>
              </a:rPr>
              <a:t>Get the names for the annotation sets</a:t>
            </a:r>
            <a:endParaRPr>
              <a:solidFill>
                <a:srgbClr val="38761D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AnnotationSet getAnnotations(String name);</a:t>
            </a:r>
            <a:endParaRPr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1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</a:t>
            </a:r>
            <a:endParaRPr/>
          </a:p>
        </p:txBody>
      </p:sp>
      <p:sp>
        <p:nvSpPr>
          <p:cNvPr id="386" name="Google Shape;38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Print document content to Message tab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String docContent = doc.getContent().toString();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System.out.println(docContent);</a:t>
            </a:r>
            <a:endParaRPr>
              <a:solidFill>
                <a:srgbClr val="4472C4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Disable  regex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Disable Annotation Set Transfer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Disable multiphase and macro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 java1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JAPE</a:t>
            </a:r>
            <a:endParaRPr/>
          </a:p>
        </p:txBody>
      </p:sp>
      <p:sp>
        <p:nvSpPr>
          <p:cNvPr id="392" name="Google Shape;392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 Document API Calls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Obtain the document content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DocumentContent getContent();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the default annotation set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AnnotationSet getAnnotations();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38761D"/>
                </a:solidFill>
              </a:rPr>
              <a:t>Get the names for the annotation sets</a:t>
            </a:r>
            <a:endParaRPr>
              <a:solidFill>
                <a:srgbClr val="38761D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AnnotationSet getAnnotations(String name);</a:t>
            </a:r>
            <a:endParaRPr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JAPE Headers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25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JAPE file must contain a set of headers at the 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contain Phase name, set of Input annotations and other Options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Phase name makes up part of the Java class name for the compiled RHS actions, so it must contain alphanumeric characters and underscores only, and cannot start with a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Rules in the same phase compete for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Rules in separate phases run independently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675" y="3878775"/>
            <a:ext cx="3816925" cy="10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JAPE</a:t>
            </a:r>
            <a:endParaRPr/>
          </a:p>
        </p:txBody>
      </p:sp>
      <p:sp>
        <p:nvSpPr>
          <p:cNvPr id="398" name="Google Shape;39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 AnnotationSet API Calls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annotation by 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Annotation get(Integer id);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all annotations of one type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AnnotationSet getAnnotations(String type)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all annotations starting at a given location, or right after.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AnnotationSet getAnnotations(Long offset)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all annotations that overlap an interval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AnnotationSet getAnnotations(Long startOffset, Long endOffset)</a:t>
            </a:r>
            <a:endParaRPr>
              <a:solidFill>
                <a:srgbClr val="4472C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Combined get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by type and feature constraints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AnnotationSet getAnnotations(String type, FeatureMap constraints)</a:t>
            </a:r>
            <a:endParaRPr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4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GATE Annotations</a:t>
            </a:r>
            <a:endParaRPr/>
          </a:p>
        </p:txBody>
      </p:sp>
      <p:sp>
        <p:nvSpPr>
          <p:cNvPr id="404" name="Google Shape;404;p64"/>
          <p:cNvSpPr txBox="1"/>
          <p:nvPr>
            <p:ph idx="1" type="body"/>
          </p:nvPr>
        </p:nvSpPr>
        <p:spPr>
          <a:xfrm>
            <a:off x="311700" y="1152475"/>
            <a:ext cx="85206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</a:t>
            </a:r>
            <a:r>
              <a:rPr lang="en-GB"/>
              <a:t>ave a start and an end Node (gate.Node);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 Annotation 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its type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String getType();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start node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Node getStartNode();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end node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Node getEndNode();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Feature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FeatureMap getFeatures();</a:t>
            </a:r>
            <a:endParaRPr>
              <a:solidFill>
                <a:srgbClr val="4472C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 Node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offset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Long getOffset();</a:t>
            </a:r>
            <a:endParaRPr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5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</a:t>
            </a:r>
            <a:endParaRPr/>
          </a:p>
        </p:txBody>
      </p:sp>
      <p:sp>
        <p:nvSpPr>
          <p:cNvPr id="410" name="Google Shape;410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Print Annotations 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AnnotationSet TestAnnoInDoc = doc.getAnnotations("Test");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System.out.println(TestAnnoInDoc);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System.out.println(outputAS);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Disable java1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 java2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6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</a:t>
            </a:r>
            <a:endParaRPr/>
          </a:p>
        </p:txBody>
      </p:sp>
      <p:sp>
        <p:nvSpPr>
          <p:cNvPr id="416" name="Google Shape;416;p66"/>
          <p:cNvSpPr txBox="1"/>
          <p:nvPr>
            <p:ph idx="1" type="body"/>
          </p:nvPr>
        </p:nvSpPr>
        <p:spPr>
          <a:xfrm>
            <a:off x="311700" y="1152475"/>
            <a:ext cx="85206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 city and country Lookup annotation from input set if they are </a:t>
            </a:r>
            <a:r>
              <a:rPr lang="en-GB"/>
              <a:t>overlap</a:t>
            </a:r>
            <a:r>
              <a:rPr lang="en-GB"/>
              <a:t> with “new” university annotation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and</a:t>
            </a:r>
            <a:r>
              <a:rPr lang="en-GB"/>
              <a:t> Create new </a:t>
            </a:r>
            <a:r>
              <a:rPr lang="en-GB"/>
              <a:t>Lookup annotation with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Original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Put a new feature “haveUni” with value “name of the university”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Disable java2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 removeuni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7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About JAPE JAVA</a:t>
            </a:r>
            <a:endParaRPr/>
          </a:p>
        </p:txBody>
      </p:sp>
      <p:sp>
        <p:nvSpPr>
          <p:cNvPr id="422" name="Google Shape;422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want know more about GATE JAVA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Module 8:  GATE Embedded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JAPE Document: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https://gate.ac.uk/userguide/chap:jape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JAVA Document: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https://jenkins.gate.ac.uk/job/gate-core/javadoc/index.html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JAPE Headers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25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Input Annotations list contains a list of all the annotation types you want to use for matching on the LHS of rules in that grammar phase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an annotation is listed in Input but not used in the rules, it can block the matching (e.g Split)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no input is included, then all annotations are used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675" y="3878775"/>
            <a:ext cx="3816925" cy="10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2020675" y="4227250"/>
            <a:ext cx="2946000" cy="28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JAPE Headers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25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matching style controls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Which rule gets applied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 much document content is ‘consumed’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Which location to attempt matching next 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675" y="3878775"/>
            <a:ext cx="3816925" cy="10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2056975" y="4532050"/>
            <a:ext cx="3816900" cy="28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LHS of the rule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LHS is everything before the arrow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describes the pattern to be matched, in terms of annotations and (optionally) their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annotation is enclosed in curly brackets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775" y="2876950"/>
            <a:ext cx="5212550" cy="13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Universities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19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simple LHS rule matches Universities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rule looks for specific words such as “University of” followed by the name of a city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To match a string of text, use the “Token” annotation and the “string” feature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{Token.string == "University"}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gazetteer might contain the word “Sheffield” in the list of cities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The </a:t>
            </a:r>
            <a:r>
              <a:rPr lang="en-GB"/>
              <a:t>gazetteer matches will be output as “Lookup” annotation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4472C4"/>
                </a:solidFill>
              </a:rPr>
              <a:t>{Lookup.minorType == city}</a:t>
            </a:r>
            <a:r>
              <a:rPr lang="en-GB"/>
              <a:t> 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925" y="3219575"/>
            <a:ext cx="5212550" cy="13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