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</p:sldIdLst>
  <p:sldSz cy="5143500" cx="9144000"/>
  <p:notesSz cx="6858000" cy="9144000"/>
  <p:embeddedFontLst>
    <p:embeddedFont>
      <p:font typeface="Gill Sans"/>
      <p:regular r:id="rId91"/>
      <p:bold r:id="rId9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4143E57-2292-4620-90DF-AFA03422EB2A}">
  <a:tblStyle styleId="{94143E57-2292-4620-90DF-AFA03422EB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86" Type="http://schemas.openxmlformats.org/officeDocument/2006/relationships/slide" Target="slides/slide80.xml"/><Relationship Id="rId41" Type="http://schemas.openxmlformats.org/officeDocument/2006/relationships/slide" Target="slides/slide35.xml"/><Relationship Id="rId85" Type="http://schemas.openxmlformats.org/officeDocument/2006/relationships/slide" Target="slides/slide79.xml"/><Relationship Id="rId44" Type="http://schemas.openxmlformats.org/officeDocument/2006/relationships/slide" Target="slides/slide38.xml"/><Relationship Id="rId88" Type="http://schemas.openxmlformats.org/officeDocument/2006/relationships/slide" Target="slides/slide82.xml"/><Relationship Id="rId43" Type="http://schemas.openxmlformats.org/officeDocument/2006/relationships/slide" Target="slides/slide37.xml"/><Relationship Id="rId87" Type="http://schemas.openxmlformats.org/officeDocument/2006/relationships/slide" Target="slides/slide8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91" Type="http://schemas.openxmlformats.org/officeDocument/2006/relationships/font" Target="fonts/GillSans-regular.fntdata"/><Relationship Id="rId90" Type="http://schemas.openxmlformats.org/officeDocument/2006/relationships/slide" Target="slides/slide84.xml"/><Relationship Id="rId92" Type="http://schemas.openxmlformats.org/officeDocument/2006/relationships/font" Target="fonts/GillSans-bold.fntdata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cddc502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cddc502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e280e599d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e280e599d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e280e599d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e280e599d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56d9998d0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b56d9998d0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e280e599d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e280e599d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d380fcf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bd380fcf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d380fcf5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bd380fcf5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bd380fcf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bd380fcf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e280e599d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be280e599d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be280e599d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be280e599d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b56d9998d0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b56d9998d0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bd4a15921e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bd4a15921e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bd380fcf5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bd380fcf5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b56d9998d0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b56d9998d0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bd4a15921e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bd4a15921e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bd380fcf5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bd380fcf5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bd380fcf5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bd380fcf5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bd380fcf57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bd380fcf57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bd380fcf5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bd380fcf5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bd4a15921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bd4a15921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bd4a15921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bd4a15921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e280e599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e280e599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b56d9998d0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b56d9998d0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bd4a15921e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bd4a15921e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b56d9998d0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b56d9998d0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bd4a15921e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bd4a15921e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ba71faceb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ba71faceb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ba71faceb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ba71faceb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bdcf0d798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bdcf0d798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ba71faceb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ba71faceb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efd0ee655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efd0ee655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7efd0ee655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7efd0ee655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e280e599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e280e599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7efd0ee655_2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7efd0ee655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7efd0ee655_2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7efd0ee655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7efd0ee655_2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7efd0ee655_2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bd4a15921e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bd4a15921e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bd4a15921e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bd4a15921e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bd4a15921e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bd4a15921e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bd4a15921e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bd4a15921e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7efd0ee655_2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7efd0ee655_2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bd4a15921e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bd4a15921e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7efd0ee655_2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7efd0ee655_2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e280e599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e280e599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bd4a15921e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bd4a15921e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7efd0ee655_2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7efd0ee655_2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bd4a15921e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bd4a15921e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7efd0ee655_2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7efd0ee655_2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7efd0ee655_2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7efd0ee655_2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7efd0ee655_2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7efd0ee655_2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7efd0ee655_2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7efd0ee655_2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7efd0ee655_2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7efd0ee655_2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7efd0ee655_2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7efd0ee655_2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7efd0ee655_2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7efd0ee655_2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e280e599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e280e599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7efd0ee655_2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7efd0ee655_2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7efd0ee655_2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7efd0ee655_2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be11ce203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be11ce203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be11ce203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be11ce203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bd4a15921e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bd4a15921e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bd4a15921e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bd4a15921e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bd4a15921e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bd4a15921e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bd4a15921e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bd4a15921e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bd4a15921e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bd4a15921e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bd4a15921e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bd4a15921e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e280e599d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e280e599d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bd4a15921e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bd4a15921e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bd4a15921e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bd4a15921e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bd4a15921e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bd4a15921e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bd4a15921e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bd4a15921e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bd4a15921e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bd4a15921e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bd4a15921e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bd4a15921e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bd4a15921e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bd4a15921e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bd4a15921e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bd4a15921e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ba71faceb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ba71faceb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ba71faceb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ba71faceb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e280e599d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e280e599d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ba71faceb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ba71faceb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ba71faceb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ba71faceb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ba71faceb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ba71faceb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ba71faceb1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ba71faceb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ba71faceb1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ba71faceb1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dcf0d798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dcf0d798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506731"/>
            <a:ext cx="8520600" cy="17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Times New Roman"/>
              <a:buNone/>
              <a:defRPr b="0" sz="5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363794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3200"/>
              <a:buNone/>
              <a:defRPr sz="3200">
                <a:solidFill>
                  <a:srgbClr val="93C47D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" y="47446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" y="47446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" y="47446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250825" y="30361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57200" y="1329929"/>
            <a:ext cx="8229600" cy="3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759575" y="4806553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468313" y="4786313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3124200" y="4806553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6000"/>
              <a:buFont typeface="Times New Roman"/>
              <a:buNone/>
              <a:defRPr sz="6000">
                <a:solidFill>
                  <a:srgbClr val="E0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" y="47446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11700" y="3363794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999"/>
              </a:buClr>
              <a:buSzPts val="3200"/>
              <a:buNone/>
              <a:defRPr sz="3200">
                <a:solidFill>
                  <a:srgbClr val="EA999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" y="47446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" y="47446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" y="47446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" y="47446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" y="47446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" y="47446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" y="47446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800"/>
              <a:buNone/>
              <a:defRPr b="1" sz="2800">
                <a:solidFill>
                  <a:srgbClr val="38761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  <a:defRPr sz="1800">
                <a:solidFill>
                  <a:srgbClr val="38761D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  <a:defRPr>
                <a:solidFill>
                  <a:srgbClr val="38761D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8761D"/>
              </a:buClr>
              <a:buSzPts val="1400"/>
              <a:buChar char="■"/>
              <a:defRPr>
                <a:solidFill>
                  <a:srgbClr val="38761D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8761D"/>
              </a:buClr>
              <a:buSzPts val="1400"/>
              <a:buChar char="●"/>
              <a:defRPr>
                <a:solidFill>
                  <a:srgbClr val="38761D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  <a:defRPr>
                <a:solidFill>
                  <a:srgbClr val="38761D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8761D"/>
              </a:buClr>
              <a:buSzPts val="1400"/>
              <a:buChar char="■"/>
              <a:defRPr>
                <a:solidFill>
                  <a:srgbClr val="38761D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8761D"/>
              </a:buClr>
              <a:buSzPts val="1400"/>
              <a:buChar char="●"/>
              <a:defRPr>
                <a:solidFill>
                  <a:srgbClr val="38761D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  <a:defRPr>
                <a:solidFill>
                  <a:srgbClr val="38761D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8761D"/>
              </a:buClr>
              <a:buSzPts val="1400"/>
              <a:buChar char="■"/>
              <a:defRPr>
                <a:solidFill>
                  <a:srgbClr val="38761D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" y="47446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75"/>
            <a:ext cx="1816920" cy="73190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www.csie.ntu.edu.tw/~cjlin/libsvm/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7.png"/><Relationship Id="rId4" Type="http://schemas.openxmlformats.org/officeDocument/2006/relationships/image" Target="../media/image2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5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7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2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9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9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3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1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hyperlink" Target="https://github.com/GateNLP/gateplugin-LearningFramework" TargetMode="External"/><Relationship Id="rId4" Type="http://schemas.openxmlformats.org/officeDocument/2006/relationships/hyperlink" Target="https://github.com/GateNLP/NN_Framework" TargetMode="Externa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0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This session will be recorded</a:t>
            </a:r>
            <a:endParaRPr sz="600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Recorded video will be available after this session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Classification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Most of the NLP tasks can be treated as classification task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Sentiment classification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Named entity recognition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Relation extraction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Information r</a:t>
            </a:r>
            <a:r>
              <a:rPr lang="en-GB"/>
              <a:t>etrieval</a:t>
            </a:r>
            <a:r>
              <a:rPr lang="en-GB"/>
              <a:t> (learn to rank)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Machine translation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Dialogue system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Learning in GATE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GATE supports machine learning in several ways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Learning Framework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Support Vector Machine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Decision Tree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Conditional Random Field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Maximum Entropy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Neural Network (CNN, LSTM, ELMO)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Neural Network Framework (under development)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Based on PythonPR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Focus Neural Network models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Currently support BERT classification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few click machine learning solution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Language Classification</a:t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Language Classification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instance: Sentence annotation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features: Token annotations and their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class: lang= “en”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Materials for this exercise are in the folder called “</a:t>
            </a:r>
            <a:r>
              <a:rPr lang="en-GB">
                <a:solidFill>
                  <a:srgbClr val="4472C4"/>
                </a:solidFill>
              </a:rPr>
              <a:t>classification-hands-on</a:t>
            </a:r>
            <a:r>
              <a:rPr lang="en-GB"/>
              <a:t>”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Prepare</a:t>
            </a:r>
            <a:r>
              <a:rPr lang="en-GB"/>
              <a:t> for Training</a:t>
            </a:r>
            <a:endParaRPr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Load Training Corpus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 Right click “</a:t>
            </a:r>
            <a:r>
              <a:rPr lang="en-GB">
                <a:solidFill>
                  <a:srgbClr val="4472C4"/>
                </a:solidFill>
              </a:rPr>
              <a:t>Language Resources</a:t>
            </a:r>
            <a:r>
              <a:rPr lang="en-GB"/>
              <a:t>” </a:t>
            </a:r>
            <a:r>
              <a:rPr lang="en-GB"/>
              <a:t>--&gt;</a:t>
            </a:r>
            <a:r>
              <a:rPr lang="en-GB"/>
              <a:t> “</a:t>
            </a:r>
            <a:r>
              <a:rPr lang="en-GB">
                <a:solidFill>
                  <a:srgbClr val="4472C4"/>
                </a:solidFill>
              </a:rPr>
              <a:t>New</a:t>
            </a:r>
            <a:r>
              <a:rPr lang="en-GB"/>
              <a:t>” </a:t>
            </a:r>
            <a:r>
              <a:rPr lang="en-GB"/>
              <a:t>--&gt;</a:t>
            </a:r>
            <a:r>
              <a:rPr lang="en-GB"/>
              <a:t> “</a:t>
            </a:r>
            <a:r>
              <a:rPr lang="en-GB">
                <a:solidFill>
                  <a:srgbClr val="4472C4"/>
                </a:solidFill>
              </a:rPr>
              <a:t>GATE Corpus</a:t>
            </a:r>
            <a:r>
              <a:rPr lang="en-GB"/>
              <a:t>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(Optional) Name the corpus as train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Right click the </a:t>
            </a:r>
            <a:r>
              <a:rPr lang="en-GB">
                <a:solidFill>
                  <a:srgbClr val="4472C4"/>
                </a:solidFill>
              </a:rPr>
              <a:t>“train” corpus </a:t>
            </a:r>
            <a:r>
              <a:rPr lang="en-GB">
                <a:solidFill>
                  <a:srgbClr val="38761D"/>
                </a:solidFill>
              </a:rPr>
              <a:t>--&gt;</a:t>
            </a:r>
            <a:r>
              <a:rPr lang="en-GB">
                <a:solidFill>
                  <a:srgbClr val="38761D"/>
                </a:solidFill>
              </a:rPr>
              <a:t> “</a:t>
            </a:r>
            <a:r>
              <a:rPr lang="en-GB">
                <a:solidFill>
                  <a:srgbClr val="4472C4"/>
                </a:solidFill>
              </a:rPr>
              <a:t>Populate</a:t>
            </a:r>
            <a:r>
              <a:rPr lang="en-GB">
                <a:solidFill>
                  <a:srgbClr val="38761D"/>
                </a:solidFill>
              </a:rPr>
              <a:t>” 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n-GB">
                <a:solidFill>
                  <a:srgbClr val="38761D"/>
                </a:solidFill>
              </a:rPr>
              <a:t>For </a:t>
            </a:r>
            <a:r>
              <a:rPr lang="en-GB">
                <a:solidFill>
                  <a:srgbClr val="4472C4"/>
                </a:solidFill>
              </a:rPr>
              <a:t>Directory URL</a:t>
            </a:r>
            <a:r>
              <a:rPr lang="en-GB">
                <a:solidFill>
                  <a:srgbClr val="38761D"/>
                </a:solidFill>
              </a:rPr>
              <a:t>, select folder “</a:t>
            </a:r>
            <a:r>
              <a:rPr lang="en-GB">
                <a:solidFill>
                  <a:srgbClr val="4472C4"/>
                </a:solidFill>
              </a:rPr>
              <a:t>classification-hands-on/training-corpus</a:t>
            </a:r>
            <a:r>
              <a:rPr lang="en-GB">
                <a:solidFill>
                  <a:srgbClr val="38761D"/>
                </a:solidFill>
              </a:rPr>
              <a:t>”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n-GB">
                <a:solidFill>
                  <a:srgbClr val="38761D"/>
                </a:solidFill>
              </a:rPr>
              <a:t>Click </a:t>
            </a:r>
            <a:r>
              <a:rPr lang="en-GB">
                <a:solidFill>
                  <a:srgbClr val="4472C4"/>
                </a:solidFill>
              </a:rPr>
              <a:t>OK</a:t>
            </a:r>
            <a:endParaRPr>
              <a:solidFill>
                <a:srgbClr val="4472C4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Prepare for Training</a:t>
            </a:r>
            <a:endParaRPr/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Load ANNIE to generate some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Move the instance annotation to default set (same set as the ANNIE features)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Load “</a:t>
            </a:r>
            <a:r>
              <a:rPr lang="en-GB">
                <a:solidFill>
                  <a:srgbClr val="4472C4"/>
                </a:solidFill>
              </a:rPr>
              <a:t>Tools</a:t>
            </a:r>
            <a:r>
              <a:rPr lang="en-GB"/>
              <a:t>” from CREOLE Plugin Manager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Right Click “</a:t>
            </a:r>
            <a:r>
              <a:rPr lang="en-GB">
                <a:solidFill>
                  <a:srgbClr val="4472C4"/>
                </a:solidFill>
              </a:rPr>
              <a:t>Processing Resources</a:t>
            </a:r>
            <a:r>
              <a:rPr lang="en-GB"/>
              <a:t>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“</a:t>
            </a:r>
            <a:r>
              <a:rPr lang="en-GB">
                <a:solidFill>
                  <a:srgbClr val="4472C4"/>
                </a:solidFill>
              </a:rPr>
              <a:t>New</a:t>
            </a:r>
            <a:r>
              <a:rPr lang="en-GB"/>
              <a:t>” --&gt; “</a:t>
            </a:r>
            <a:r>
              <a:rPr lang="en-GB">
                <a:solidFill>
                  <a:srgbClr val="4472C4"/>
                </a:solidFill>
              </a:rPr>
              <a:t>Annotation Set Transfer</a:t>
            </a:r>
            <a:r>
              <a:rPr lang="en-GB"/>
              <a:t>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175" y="1887225"/>
            <a:ext cx="3356191" cy="325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Prepare for Training</a:t>
            </a:r>
            <a:endParaRPr/>
          </a:p>
        </p:txBody>
      </p:sp>
      <p:sp>
        <p:nvSpPr>
          <p:cNvPr id="226" name="Google Shape;22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Load ANNIE to generate some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Move the instance annotation to default set (same set as the ANNIE features)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Load “</a:t>
            </a:r>
            <a:r>
              <a:rPr lang="en-GB">
                <a:solidFill>
                  <a:srgbClr val="4472C4"/>
                </a:solidFill>
              </a:rPr>
              <a:t>Tools</a:t>
            </a:r>
            <a:r>
              <a:rPr lang="en-GB"/>
              <a:t>” from CREOLE Plugin Manager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Right Click “</a:t>
            </a:r>
            <a:r>
              <a:rPr lang="en-GB">
                <a:solidFill>
                  <a:srgbClr val="4472C4"/>
                </a:solidFill>
              </a:rPr>
              <a:t>Processing Resources</a:t>
            </a:r>
            <a:r>
              <a:rPr lang="en-GB"/>
              <a:t>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“</a:t>
            </a:r>
            <a:r>
              <a:rPr lang="en-GB">
                <a:solidFill>
                  <a:srgbClr val="4472C4"/>
                </a:solidFill>
              </a:rPr>
              <a:t>New</a:t>
            </a:r>
            <a:r>
              <a:rPr lang="en-GB"/>
              <a:t>” --&gt; “</a:t>
            </a:r>
            <a:r>
              <a:rPr lang="en-GB">
                <a:solidFill>
                  <a:srgbClr val="4472C4"/>
                </a:solidFill>
              </a:rPr>
              <a:t>Annotation Set Transfer</a:t>
            </a:r>
            <a:r>
              <a:rPr lang="en-GB"/>
              <a:t>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Move “</a:t>
            </a:r>
            <a:r>
              <a:rPr lang="en-GB">
                <a:solidFill>
                  <a:srgbClr val="4472C4"/>
                </a:solidFill>
              </a:rPr>
              <a:t>Annotation Set Transfer</a:t>
            </a:r>
            <a:r>
              <a:rPr lang="en-GB"/>
              <a:t>” to Pipeline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9950" y="2571750"/>
            <a:ext cx="4334049" cy="25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Annotation Set Transfer</a:t>
            </a:r>
            <a:endParaRPr/>
          </a:p>
        </p:txBody>
      </p:sp>
      <p:pic>
        <p:nvPicPr>
          <p:cNvPr id="233" name="Google Shape;2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275" y="1649724"/>
            <a:ext cx="6783450" cy="266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LF </a:t>
            </a:r>
            <a:r>
              <a:rPr lang="en-GB"/>
              <a:t>Classification</a:t>
            </a:r>
            <a:endParaRPr/>
          </a:p>
        </p:txBody>
      </p:sp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311700" y="1152475"/>
            <a:ext cx="85206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Load </a:t>
            </a:r>
            <a:r>
              <a:rPr lang="en-GB">
                <a:solidFill>
                  <a:srgbClr val="4472C4"/>
                </a:solidFill>
              </a:rPr>
              <a:t>Learning Framework</a:t>
            </a:r>
            <a:r>
              <a:rPr lang="en-GB"/>
              <a:t> from </a:t>
            </a:r>
            <a:r>
              <a:rPr lang="en-GB">
                <a:solidFill>
                  <a:srgbClr val="4472C4"/>
                </a:solidFill>
              </a:rPr>
              <a:t>CREOLE Plugin Manager</a:t>
            </a:r>
            <a:endParaRPr>
              <a:solidFill>
                <a:srgbClr val="4472C4"/>
              </a:solidFill>
            </a:endParaRPr>
          </a:p>
        </p:txBody>
      </p:sp>
      <p:pic>
        <p:nvPicPr>
          <p:cNvPr id="240" name="Google Shape;2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5251" y="1716700"/>
            <a:ext cx="3501672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LF_TrainClassification</a:t>
            </a:r>
            <a:endParaRPr/>
          </a:p>
        </p:txBody>
      </p:sp>
      <p:sp>
        <p:nvSpPr>
          <p:cNvPr id="246" name="Google Shape;246;p31"/>
          <p:cNvSpPr txBox="1"/>
          <p:nvPr>
            <p:ph idx="1" type="body"/>
          </p:nvPr>
        </p:nvSpPr>
        <p:spPr>
          <a:xfrm>
            <a:off x="311700" y="1152475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-GB">
                <a:solidFill>
                  <a:srgbClr val="4472C4"/>
                </a:solidFill>
              </a:rPr>
              <a:t>algorithmParameters</a:t>
            </a:r>
            <a:r>
              <a:rPr lang="en-GB"/>
              <a:t>: parameters influencing the training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-GB">
                <a:solidFill>
                  <a:srgbClr val="4472C4"/>
                </a:solidFill>
              </a:rPr>
              <a:t>dataDirectory</a:t>
            </a:r>
            <a:r>
              <a:rPr lang="en-GB"/>
              <a:t>: directory where to save all the files generated by the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-GB">
                <a:solidFill>
                  <a:srgbClr val="4472C4"/>
                </a:solidFill>
              </a:rPr>
              <a:t>featureSpecURL</a:t>
            </a:r>
            <a:r>
              <a:rPr lang="en-GB"/>
              <a:t>: the XML file describing the features to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-GB">
                <a:solidFill>
                  <a:srgbClr val="4472C4"/>
                </a:solidFill>
              </a:rPr>
              <a:t>inputASName</a:t>
            </a:r>
            <a:r>
              <a:rPr lang="en-GB"/>
              <a:t>: input annotation set </a:t>
            </a:r>
            <a:r>
              <a:rPr lang="en-GB"/>
              <a:t>containing</a:t>
            </a:r>
            <a:r>
              <a:rPr lang="en-GB"/>
              <a:t> the instance annotations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-GB">
                <a:solidFill>
                  <a:srgbClr val="4472C4"/>
                </a:solidFill>
              </a:rPr>
              <a:t>instanceType</a:t>
            </a:r>
            <a:r>
              <a:rPr lang="en-GB"/>
              <a:t>: the annotation type of instance annotations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-GB">
                <a:solidFill>
                  <a:srgbClr val="4472C4"/>
                </a:solidFill>
              </a:rPr>
              <a:t>targetFeature</a:t>
            </a:r>
            <a:r>
              <a:rPr lang="en-GB"/>
              <a:t>: the feature on the instance annotation represents the class label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-GB">
                <a:solidFill>
                  <a:srgbClr val="4472C4"/>
                </a:solidFill>
              </a:rPr>
              <a:t>trainingAlgorithm</a:t>
            </a:r>
            <a:r>
              <a:rPr lang="en-GB">
                <a:solidFill>
                  <a:srgbClr val="38761D"/>
                </a:solidFill>
              </a:rPr>
              <a:t>: </a:t>
            </a:r>
            <a:r>
              <a:rPr lang="en-GB"/>
              <a:t>the classification training algorithm to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-GB">
                <a:solidFill>
                  <a:srgbClr val="4472C4"/>
                </a:solidFill>
              </a:rPr>
              <a:t>instanceWeightFeature</a:t>
            </a:r>
            <a:r>
              <a:rPr lang="en-GB">
                <a:solidFill>
                  <a:srgbClr val="38761D"/>
                </a:solidFill>
              </a:rPr>
              <a:t>: a feature in the instance annotation that contains the instance weight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800"/>
              <a:buChar char="●"/>
            </a:pPr>
            <a:r>
              <a:rPr lang="en-GB">
                <a:solidFill>
                  <a:srgbClr val="4472C4"/>
                </a:solidFill>
              </a:rPr>
              <a:t>scaleFeatures</a:t>
            </a:r>
            <a:r>
              <a:rPr lang="en-GB">
                <a:solidFill>
                  <a:srgbClr val="38761D"/>
                </a:solidFill>
              </a:rPr>
              <a:t>: feature scale normalisation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Load Training PR </a:t>
            </a:r>
            <a:r>
              <a:rPr lang="en-GB" sz="2400"/>
              <a:t>(Practical)</a:t>
            </a:r>
            <a:endParaRPr/>
          </a:p>
        </p:txBody>
      </p:sp>
      <p:sp>
        <p:nvSpPr>
          <p:cNvPr id="252" name="Google Shape;252;p32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Right click “</a:t>
            </a:r>
            <a:r>
              <a:rPr lang="en-GB">
                <a:solidFill>
                  <a:srgbClr val="4472C4"/>
                </a:solidFill>
              </a:rPr>
              <a:t>Processing Resources</a:t>
            </a:r>
            <a:r>
              <a:rPr lang="en-GB"/>
              <a:t>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Select “</a:t>
            </a:r>
            <a:r>
              <a:rPr lang="en-GB">
                <a:solidFill>
                  <a:srgbClr val="4472C4"/>
                </a:solidFill>
              </a:rPr>
              <a:t>LF_TrainClassification</a:t>
            </a:r>
            <a:r>
              <a:rPr lang="en-GB"/>
              <a:t>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 LF_TrainClassification to the Pipeline by using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Select the training corpus and click “</a:t>
            </a:r>
            <a:r>
              <a:rPr lang="en-GB">
                <a:solidFill>
                  <a:srgbClr val="4472C4"/>
                </a:solidFill>
              </a:rPr>
              <a:t>Run this Application</a:t>
            </a:r>
            <a:r>
              <a:rPr lang="en-GB"/>
              <a:t>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2625" y="1894050"/>
            <a:ext cx="391889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700" y="2736175"/>
            <a:ext cx="8425496" cy="22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311700" y="1506731"/>
            <a:ext cx="8520600" cy="17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Learning In GATE</a:t>
            </a:r>
            <a:endParaRPr/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11700" y="3363801"/>
            <a:ext cx="8520600" cy="9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Xingyi Song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13th GATE Course, Module 5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Classification Training</a:t>
            </a:r>
            <a:endParaRPr/>
          </a:p>
        </p:txBody>
      </p:sp>
      <p:sp>
        <p:nvSpPr>
          <p:cNvPr id="260" name="Google Shape;26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Short cut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Right click the “Applications”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Select “Restore Application from File”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Select “classification-hands-on/clsTrain.xgapp”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LF_ApplyClassification</a:t>
            </a:r>
            <a:endParaRPr/>
          </a:p>
        </p:txBody>
      </p:sp>
      <p:sp>
        <p:nvSpPr>
          <p:cNvPr id="266" name="Google Shape;266;p34"/>
          <p:cNvSpPr txBox="1"/>
          <p:nvPr>
            <p:ph idx="1" type="body"/>
          </p:nvPr>
        </p:nvSpPr>
        <p:spPr>
          <a:xfrm>
            <a:off x="311700" y="1152475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-GB">
                <a:solidFill>
                  <a:srgbClr val="4472C4"/>
                </a:solidFill>
              </a:rPr>
              <a:t>algorithmParameters</a:t>
            </a:r>
            <a:r>
              <a:rPr lang="en-GB"/>
              <a:t>: parameters influencing the training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-GB">
                <a:solidFill>
                  <a:srgbClr val="4472C4"/>
                </a:solidFill>
              </a:rPr>
              <a:t>dataDirectory</a:t>
            </a:r>
            <a:r>
              <a:rPr lang="en-GB"/>
              <a:t>: </a:t>
            </a:r>
            <a:r>
              <a:rPr lang="en-GB"/>
              <a:t>the directory where the trained model is saved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-GB">
                <a:solidFill>
                  <a:srgbClr val="4472C4"/>
                </a:solidFill>
              </a:rPr>
              <a:t>inputASName</a:t>
            </a:r>
            <a:r>
              <a:rPr lang="en-GB"/>
              <a:t>: input annotation set </a:t>
            </a:r>
            <a:r>
              <a:rPr lang="en-GB"/>
              <a:t>containing</a:t>
            </a:r>
            <a:r>
              <a:rPr lang="en-GB"/>
              <a:t> the instance annotations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-GB">
                <a:solidFill>
                  <a:srgbClr val="4472C4"/>
                </a:solidFill>
              </a:rPr>
              <a:t>instanceType</a:t>
            </a:r>
            <a:r>
              <a:rPr lang="en-GB"/>
              <a:t>: the annotation type of instance annotations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-GB">
                <a:solidFill>
                  <a:srgbClr val="4472C4"/>
                </a:solidFill>
              </a:rPr>
              <a:t>targetFeature</a:t>
            </a:r>
            <a:r>
              <a:rPr lang="en-GB"/>
              <a:t>: the feature on the instance annotation represents the class label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-GB">
                <a:solidFill>
                  <a:srgbClr val="4472C4"/>
                </a:solidFill>
              </a:rPr>
              <a:t>scaleFeatures</a:t>
            </a:r>
            <a:r>
              <a:rPr lang="en-GB">
                <a:solidFill>
                  <a:srgbClr val="38761D"/>
                </a:solidFill>
              </a:rPr>
              <a:t>: feature scale normalisation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-GB">
                <a:solidFill>
                  <a:srgbClr val="4472C4"/>
                </a:solidFill>
              </a:rPr>
              <a:t>outputASName: </a:t>
            </a:r>
            <a:r>
              <a:rPr lang="en-GB">
                <a:solidFill>
                  <a:srgbClr val="38761D"/>
                </a:solidFill>
              </a:rPr>
              <a:t>the annotation set where the prediction will be placed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Apply Model </a:t>
            </a:r>
            <a:r>
              <a:rPr lang="en-GB" sz="2400"/>
              <a:t>(Practical)</a:t>
            </a:r>
            <a:endParaRPr/>
          </a:p>
        </p:txBody>
      </p:sp>
      <p:sp>
        <p:nvSpPr>
          <p:cNvPr id="272" name="Google Shape;27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Load another ANNIE (optional, you can rename it)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Right click “Processing Resources”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Select “LF_ApplyClassification”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 </a:t>
            </a:r>
            <a:r>
              <a:rPr lang="en-GB"/>
              <a:t>LF_ApplyClassification</a:t>
            </a:r>
            <a:r>
              <a:rPr lang="en-GB"/>
              <a:t> to the Pipeline by using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1900" y="2220125"/>
            <a:ext cx="391889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775" y="2820929"/>
            <a:ext cx="9144001" cy="2052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Classification Application</a:t>
            </a:r>
            <a:endParaRPr/>
          </a:p>
        </p:txBody>
      </p:sp>
      <p:sp>
        <p:nvSpPr>
          <p:cNvPr id="280" name="Google Shape;28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Short cut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Right click the “Applications”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Select “Restore Application from File”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Select “classification-hands-on/clsApply.xgapp”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Improve Performance</a:t>
            </a:r>
            <a:endParaRPr/>
          </a:p>
        </p:txBody>
      </p:sp>
      <p:sp>
        <p:nvSpPr>
          <p:cNvPr id="286" name="Google Shape;286;p37"/>
          <p:cNvSpPr txBox="1"/>
          <p:nvPr>
            <p:ph idx="1" type="body"/>
          </p:nvPr>
        </p:nvSpPr>
        <p:spPr>
          <a:xfrm>
            <a:off x="311700" y="1152475"/>
            <a:ext cx="8520600" cy="31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Adding more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Try different algorithms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</a:t>
            </a:r>
            <a:r>
              <a:rPr lang="en-GB"/>
              <a:t>yperparameter tuning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More data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Features</a:t>
            </a:r>
            <a:endParaRPr/>
          </a:p>
        </p:txBody>
      </p:sp>
      <p:cxnSp>
        <p:nvCxnSpPr>
          <p:cNvPr id="292" name="Google Shape;292;p38"/>
          <p:cNvCxnSpPr/>
          <p:nvPr/>
        </p:nvCxnSpPr>
        <p:spPr>
          <a:xfrm>
            <a:off x="5553000" y="1377480"/>
            <a:ext cx="0" cy="288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3" name="Google Shape;293;p38"/>
          <p:cNvCxnSpPr/>
          <p:nvPr/>
        </p:nvCxnSpPr>
        <p:spPr>
          <a:xfrm>
            <a:off x="5553000" y="4257480"/>
            <a:ext cx="331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4" name="Google Shape;294;p38"/>
          <p:cNvSpPr txBox="1"/>
          <p:nvPr/>
        </p:nvSpPr>
        <p:spPr>
          <a:xfrm rot="-5414898">
            <a:off x="3828915" y="2298473"/>
            <a:ext cx="2769026" cy="576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8579" lvl="0" marL="34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lang="en-GB" sz="2400" strike="noStrike">
                <a:latin typeface="Arial"/>
                <a:ea typeface="Arial"/>
                <a:cs typeface="Arial"/>
                <a:sym typeface="Arial"/>
              </a:rPr>
              <a:t>Number of legs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8"/>
          <p:cNvSpPr txBox="1"/>
          <p:nvPr/>
        </p:nvSpPr>
        <p:spPr>
          <a:xfrm rot="-31685">
            <a:off x="6023556" y="4592319"/>
            <a:ext cx="2376101" cy="576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8579" lvl="0" marL="34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lang="en-GB" sz="2400" strike="noStrike">
                <a:latin typeface="Arial"/>
                <a:ea typeface="Arial"/>
                <a:cs typeface="Arial"/>
                <a:sym typeface="Arial"/>
              </a:rPr>
              <a:t>Sticks chased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6" name="Google Shape;296;p38"/>
          <p:cNvCxnSpPr/>
          <p:nvPr/>
        </p:nvCxnSpPr>
        <p:spPr>
          <a:xfrm>
            <a:off x="5481000" y="3828360"/>
            <a:ext cx="7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7" name="Google Shape;297;p38"/>
          <p:cNvCxnSpPr/>
          <p:nvPr/>
        </p:nvCxnSpPr>
        <p:spPr>
          <a:xfrm>
            <a:off x="5481000" y="3252360"/>
            <a:ext cx="7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8" name="Google Shape;298;p38"/>
          <p:cNvCxnSpPr/>
          <p:nvPr/>
        </p:nvCxnSpPr>
        <p:spPr>
          <a:xfrm>
            <a:off x="5481000" y="2604360"/>
            <a:ext cx="7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9" name="Google Shape;299;p38"/>
          <p:cNvCxnSpPr/>
          <p:nvPr/>
        </p:nvCxnSpPr>
        <p:spPr>
          <a:xfrm>
            <a:off x="5481000" y="1992360"/>
            <a:ext cx="7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0" name="Google Shape;300;p38"/>
          <p:cNvCxnSpPr/>
          <p:nvPr/>
        </p:nvCxnSpPr>
        <p:spPr>
          <a:xfrm>
            <a:off x="6201000" y="4257480"/>
            <a:ext cx="0" cy="3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1" name="Google Shape;301;p38"/>
          <p:cNvCxnSpPr/>
          <p:nvPr/>
        </p:nvCxnSpPr>
        <p:spPr>
          <a:xfrm>
            <a:off x="6921000" y="4257480"/>
            <a:ext cx="0" cy="3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2" name="Google Shape;302;p38"/>
          <p:cNvCxnSpPr/>
          <p:nvPr/>
        </p:nvCxnSpPr>
        <p:spPr>
          <a:xfrm>
            <a:off x="7569000" y="4257480"/>
            <a:ext cx="0" cy="3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3" name="Google Shape;303;p38"/>
          <p:cNvCxnSpPr/>
          <p:nvPr/>
        </p:nvCxnSpPr>
        <p:spPr>
          <a:xfrm>
            <a:off x="8145000" y="4257480"/>
            <a:ext cx="0" cy="3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4" name="Google Shape;304;p38"/>
          <p:cNvCxnSpPr/>
          <p:nvPr/>
        </p:nvCxnSpPr>
        <p:spPr>
          <a:xfrm>
            <a:off x="8721000" y="4257480"/>
            <a:ext cx="0" cy="3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5" name="Google Shape;305;p38"/>
          <p:cNvCxnSpPr/>
          <p:nvPr/>
        </p:nvCxnSpPr>
        <p:spPr>
          <a:xfrm>
            <a:off x="5481000" y="1452360"/>
            <a:ext cx="7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6" name="Google Shape;306;p38"/>
          <p:cNvSpPr txBox="1"/>
          <p:nvPr/>
        </p:nvSpPr>
        <p:spPr>
          <a:xfrm>
            <a:off x="6093000" y="4329480"/>
            <a:ext cx="144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8"/>
          <p:cNvSpPr txBox="1"/>
          <p:nvPr/>
        </p:nvSpPr>
        <p:spPr>
          <a:xfrm>
            <a:off x="6777000" y="4329840"/>
            <a:ext cx="252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2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8"/>
          <p:cNvSpPr txBox="1"/>
          <p:nvPr/>
        </p:nvSpPr>
        <p:spPr>
          <a:xfrm>
            <a:off x="7425000" y="4330200"/>
            <a:ext cx="252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3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8"/>
          <p:cNvSpPr txBox="1"/>
          <p:nvPr/>
        </p:nvSpPr>
        <p:spPr>
          <a:xfrm>
            <a:off x="8001000" y="4330560"/>
            <a:ext cx="252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4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8"/>
          <p:cNvSpPr txBox="1"/>
          <p:nvPr/>
        </p:nvSpPr>
        <p:spPr>
          <a:xfrm>
            <a:off x="8577000" y="4330920"/>
            <a:ext cx="252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5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8"/>
          <p:cNvSpPr txBox="1"/>
          <p:nvPr/>
        </p:nvSpPr>
        <p:spPr>
          <a:xfrm>
            <a:off x="5193000" y="1300800"/>
            <a:ext cx="252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5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8"/>
          <p:cNvSpPr txBox="1"/>
          <p:nvPr/>
        </p:nvSpPr>
        <p:spPr>
          <a:xfrm>
            <a:off x="5193000" y="1804800"/>
            <a:ext cx="252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4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8"/>
          <p:cNvSpPr txBox="1"/>
          <p:nvPr/>
        </p:nvSpPr>
        <p:spPr>
          <a:xfrm>
            <a:off x="5193000" y="2385480"/>
            <a:ext cx="252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3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8"/>
          <p:cNvSpPr txBox="1"/>
          <p:nvPr/>
        </p:nvSpPr>
        <p:spPr>
          <a:xfrm>
            <a:off x="5193000" y="3033480"/>
            <a:ext cx="252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2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8"/>
          <p:cNvSpPr txBox="1"/>
          <p:nvPr/>
        </p:nvSpPr>
        <p:spPr>
          <a:xfrm>
            <a:off x="5265000" y="3676800"/>
            <a:ext cx="144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1920" y="1772400"/>
            <a:ext cx="469080" cy="46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21200" y="2271720"/>
            <a:ext cx="469080" cy="46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12080" y="1809480"/>
            <a:ext cx="483840" cy="48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31120" y="1809480"/>
            <a:ext cx="749880" cy="50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71400" y="3119880"/>
            <a:ext cx="345600" cy="34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741000" y="3105480"/>
            <a:ext cx="360000" cy="36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2" name="Google Shape;322;p38"/>
          <p:cNvGraphicFramePr/>
          <p:nvPr/>
        </p:nvGraphicFramePr>
        <p:xfrm>
          <a:off x="250825" y="159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{94143E57-2292-4620-90DF-AFA03422EB2A}</a:tableStyleId>
              </a:tblPr>
              <a:tblGrid>
                <a:gridCol w="1176650"/>
                <a:gridCol w="1176650"/>
                <a:gridCol w="1176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Num. Legs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Num. Stic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Target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23" name="Google Shape;323;p38"/>
          <p:cNvCxnSpPr/>
          <p:nvPr/>
        </p:nvCxnSpPr>
        <p:spPr>
          <a:xfrm>
            <a:off x="5731350" y="1373685"/>
            <a:ext cx="3203400" cy="255990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9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Improve Performance</a:t>
            </a:r>
            <a:endParaRPr/>
          </a:p>
        </p:txBody>
      </p:sp>
      <p:sp>
        <p:nvSpPr>
          <p:cNvPr id="329" name="Google Shape;329;p39"/>
          <p:cNvSpPr txBox="1"/>
          <p:nvPr>
            <p:ph idx="1" type="body"/>
          </p:nvPr>
        </p:nvSpPr>
        <p:spPr>
          <a:xfrm>
            <a:off x="311700" y="1152475"/>
            <a:ext cx="8520600" cy="31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Adding more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Too many feature may also lead to </a:t>
            </a:r>
            <a:r>
              <a:rPr lang="en-GB"/>
              <a:t>overfitting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Some training algorithm less capable to handle large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Try different algorithms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Hyperparameter tuning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LF Classification Algorithm</a:t>
            </a:r>
            <a:endParaRPr/>
          </a:p>
        </p:txBody>
      </p:sp>
      <p:sp>
        <p:nvSpPr>
          <p:cNvPr id="335" name="Google Shape;335;p40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Winnow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Linear classification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Maximum entropy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Logistic regression with entropy loss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Support vector machine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Maximise the margin between pos and neg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Kernel</a:t>
            </a:r>
            <a:r>
              <a:rPr lang="en-GB"/>
              <a:t> trick for non-linear 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Batch update, slow for large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Naive Bayes Classifier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Based on Bayes’ Theorem (Generative model)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Decision tree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Explain with the trees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Neural network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Automatic (deep) feature generator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Hyperparameter Tuning</a:t>
            </a:r>
            <a:endParaRPr/>
          </a:p>
        </p:txBody>
      </p:sp>
      <p:sp>
        <p:nvSpPr>
          <p:cNvPr id="341" name="Google Shape;34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Hyperparameter: the parameters were decided by human e.g.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SVM: cost, kernel 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Neural Network: batch size, number of hidden layers and neurals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Hyperparameter Tuning normally based on validation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There are some automatic hyperparameter tuning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e.g. Grid search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2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</a:t>
            </a:r>
            <a:endParaRPr/>
          </a:p>
        </p:txBody>
      </p:sp>
      <p:sp>
        <p:nvSpPr>
          <p:cNvPr id="347" name="Google Shape;34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More </a:t>
            </a:r>
            <a:r>
              <a:rPr lang="en-GB"/>
              <a:t>in domain</a:t>
            </a:r>
            <a:r>
              <a:rPr lang="en-GB"/>
              <a:t>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Similar to testing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Less noise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Class </a:t>
            </a:r>
            <a:r>
              <a:rPr lang="en-GB"/>
              <a:t>balance</a:t>
            </a:r>
            <a:r>
              <a:rPr lang="en-GB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Add weights to </a:t>
            </a:r>
            <a:r>
              <a:rPr lang="en-GB"/>
              <a:t>unbalanced</a:t>
            </a:r>
            <a:r>
              <a:rPr lang="en-GB"/>
              <a:t>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relevant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Transfer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Few-shot learning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Terminology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16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rgbClr val="4472C4"/>
                </a:solidFill>
              </a:rPr>
              <a:t>Instance</a:t>
            </a:r>
            <a:r>
              <a:rPr lang="en-GB"/>
              <a:t> or </a:t>
            </a:r>
            <a:r>
              <a:rPr lang="en-GB">
                <a:solidFill>
                  <a:srgbClr val="4472C4"/>
                </a:solidFill>
              </a:rPr>
              <a:t>Sample</a:t>
            </a:r>
            <a:r>
              <a:rPr lang="en-GB"/>
              <a:t>: is case that may be learned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Every instance is a decision for the ML algorithm to make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Represented by </a:t>
            </a:r>
            <a:r>
              <a:rPr lang="en-GB">
                <a:solidFill>
                  <a:srgbClr val="4472C4"/>
                </a:solidFill>
              </a:rPr>
              <a:t>features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2594931" y="3247450"/>
            <a:ext cx="2098200" cy="794700"/>
          </a:xfrm>
          <a:prstGeom prst="rect">
            <a:avLst/>
          </a:prstGeom>
          <a:solidFill>
            <a:srgbClr val="4472C4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</a:rPr>
              <a:t>ML Model</a:t>
            </a:r>
            <a:endParaRPr sz="1100"/>
          </a:p>
        </p:txBody>
      </p:sp>
      <p:sp>
        <p:nvSpPr>
          <p:cNvPr id="77" name="Google Shape;77;p16"/>
          <p:cNvSpPr/>
          <p:nvPr/>
        </p:nvSpPr>
        <p:spPr>
          <a:xfrm>
            <a:off x="1368119" y="3569763"/>
            <a:ext cx="7602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Instance</a:t>
            </a:r>
            <a:endParaRPr sz="1100"/>
          </a:p>
        </p:txBody>
      </p:sp>
      <p:cxnSp>
        <p:nvCxnSpPr>
          <p:cNvPr id="78" name="Google Shape;78;p16"/>
          <p:cNvCxnSpPr>
            <a:endCxn id="76" idx="1"/>
          </p:cNvCxnSpPr>
          <p:nvPr/>
        </p:nvCxnSpPr>
        <p:spPr>
          <a:xfrm>
            <a:off x="2128431" y="3644800"/>
            <a:ext cx="466500" cy="0"/>
          </a:xfrm>
          <a:prstGeom prst="straightConnector1">
            <a:avLst/>
          </a:prstGeom>
          <a:noFill/>
          <a:ln cap="flat" cmpd="sng" w="2857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6"/>
          <p:cNvSpPr/>
          <p:nvPr/>
        </p:nvSpPr>
        <p:spPr>
          <a:xfrm>
            <a:off x="5277475" y="3151619"/>
            <a:ext cx="7602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Target</a:t>
            </a:r>
            <a:r>
              <a:rPr lang="en-GB" sz="1100"/>
              <a:t> 1</a:t>
            </a:r>
            <a:endParaRPr sz="1100"/>
          </a:p>
        </p:txBody>
      </p:sp>
      <p:sp>
        <p:nvSpPr>
          <p:cNvPr id="80" name="Google Shape;80;p16"/>
          <p:cNvSpPr/>
          <p:nvPr/>
        </p:nvSpPr>
        <p:spPr>
          <a:xfrm>
            <a:off x="5277475" y="3987906"/>
            <a:ext cx="7602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Target</a:t>
            </a:r>
            <a:r>
              <a:rPr lang="en-GB" sz="1100"/>
              <a:t> 2</a:t>
            </a:r>
            <a:endParaRPr sz="1100"/>
          </a:p>
        </p:txBody>
      </p:sp>
      <p:cxnSp>
        <p:nvCxnSpPr>
          <p:cNvPr id="81" name="Google Shape;81;p16"/>
          <p:cNvCxnSpPr>
            <a:stCxn id="76" idx="3"/>
            <a:endCxn id="79" idx="1"/>
          </p:cNvCxnSpPr>
          <p:nvPr/>
        </p:nvCxnSpPr>
        <p:spPr>
          <a:xfrm flipH="1" rot="10800000">
            <a:off x="4693131" y="3226600"/>
            <a:ext cx="584400" cy="418200"/>
          </a:xfrm>
          <a:prstGeom prst="straightConnector1">
            <a:avLst/>
          </a:prstGeom>
          <a:noFill/>
          <a:ln cap="flat" cmpd="sng" w="2857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6"/>
          <p:cNvCxnSpPr>
            <a:stCxn id="76" idx="3"/>
            <a:endCxn id="80" idx="1"/>
          </p:cNvCxnSpPr>
          <p:nvPr/>
        </p:nvCxnSpPr>
        <p:spPr>
          <a:xfrm>
            <a:off x="4693131" y="3644800"/>
            <a:ext cx="584400" cy="418200"/>
          </a:xfrm>
          <a:prstGeom prst="straightConnector1">
            <a:avLst/>
          </a:prstGeom>
          <a:noFill/>
          <a:ln cap="flat" cmpd="sng" w="28575">
            <a:solidFill>
              <a:srgbClr val="44546A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83" name="Google Shape;83;p16"/>
          <p:cNvSpPr/>
          <p:nvPr/>
        </p:nvSpPr>
        <p:spPr>
          <a:xfrm>
            <a:off x="6396501" y="3569775"/>
            <a:ext cx="1320600" cy="150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Label</a:t>
            </a:r>
            <a:endParaRPr sz="1100"/>
          </a:p>
        </p:txBody>
      </p:sp>
      <p:cxnSp>
        <p:nvCxnSpPr>
          <p:cNvPr id="84" name="Google Shape;84;p16"/>
          <p:cNvCxnSpPr>
            <a:stCxn id="79" idx="3"/>
            <a:endCxn id="83" idx="1"/>
          </p:cNvCxnSpPr>
          <p:nvPr/>
        </p:nvCxnSpPr>
        <p:spPr>
          <a:xfrm>
            <a:off x="6037675" y="3226619"/>
            <a:ext cx="358800" cy="418200"/>
          </a:xfrm>
          <a:prstGeom prst="straightConnector1">
            <a:avLst/>
          </a:prstGeom>
          <a:noFill/>
          <a:ln cap="flat" cmpd="sng" w="19050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6"/>
          <p:cNvSpPr/>
          <p:nvPr/>
        </p:nvSpPr>
        <p:spPr>
          <a:xfrm>
            <a:off x="5936463" y="4447956"/>
            <a:ext cx="805200" cy="2502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Loss</a:t>
            </a:r>
            <a:endParaRPr sz="1100"/>
          </a:p>
        </p:txBody>
      </p:sp>
      <p:cxnSp>
        <p:nvCxnSpPr>
          <p:cNvPr id="86" name="Google Shape;86;p16"/>
          <p:cNvCxnSpPr>
            <a:endCxn id="85" idx="0"/>
          </p:cNvCxnSpPr>
          <p:nvPr/>
        </p:nvCxnSpPr>
        <p:spPr>
          <a:xfrm>
            <a:off x="6161463" y="3375756"/>
            <a:ext cx="177600" cy="1072200"/>
          </a:xfrm>
          <a:prstGeom prst="straightConnector1">
            <a:avLst/>
          </a:prstGeom>
          <a:noFill/>
          <a:ln cap="flat" cmpd="sng" w="1905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6"/>
          <p:cNvCxnSpPr>
            <a:stCxn id="85" idx="1"/>
            <a:endCxn id="76" idx="2"/>
          </p:cNvCxnSpPr>
          <p:nvPr/>
        </p:nvCxnSpPr>
        <p:spPr>
          <a:xfrm rot="10800000">
            <a:off x="3644163" y="4042056"/>
            <a:ext cx="2292300" cy="531000"/>
          </a:xfrm>
          <a:prstGeom prst="straightConnector1">
            <a:avLst/>
          </a:prstGeom>
          <a:noFill/>
          <a:ln cap="flat" cmpd="sng" w="1905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3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LF_EvaluateClassification</a:t>
            </a:r>
            <a:endParaRPr/>
          </a:p>
        </p:txBody>
      </p:sp>
      <p:sp>
        <p:nvSpPr>
          <p:cNvPr id="353" name="Google Shape;353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LF_EvaluateClassification provide: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Automatic split training data into train and </a:t>
            </a:r>
            <a:r>
              <a:rPr lang="en-GB"/>
              <a:t>validation</a:t>
            </a:r>
            <a:r>
              <a:rPr lang="en-GB"/>
              <a:t> 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Cross validation or hold out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Not save trained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Play with LF_EvaluateClassification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Load another </a:t>
            </a:r>
            <a:r>
              <a:rPr lang="en-GB">
                <a:solidFill>
                  <a:srgbClr val="4472C4"/>
                </a:solidFill>
              </a:rPr>
              <a:t>ANNIE</a:t>
            </a:r>
            <a:r>
              <a:rPr lang="en-GB"/>
              <a:t> (optional, you can rename it)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Right click “</a:t>
            </a:r>
            <a:r>
              <a:rPr lang="en-GB">
                <a:solidFill>
                  <a:srgbClr val="4472C4"/>
                </a:solidFill>
              </a:rPr>
              <a:t>Processing Resources</a:t>
            </a:r>
            <a:r>
              <a:rPr lang="en-GB"/>
              <a:t>”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Add “</a:t>
            </a:r>
            <a:r>
              <a:rPr lang="en-GB">
                <a:solidFill>
                  <a:srgbClr val="4472C4"/>
                </a:solidFill>
              </a:rPr>
              <a:t>LF_EvaluateClassification</a:t>
            </a:r>
            <a:r>
              <a:rPr lang="en-GB"/>
              <a:t>”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Add “</a:t>
            </a:r>
            <a:r>
              <a:rPr lang="en-GB">
                <a:solidFill>
                  <a:srgbClr val="4472C4"/>
                </a:solidFill>
              </a:rPr>
              <a:t>Annotation Set Transfer</a:t>
            </a:r>
            <a:r>
              <a:rPr lang="en-GB"/>
              <a:t>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Add </a:t>
            </a:r>
            <a:r>
              <a:rPr lang="en-GB">
                <a:solidFill>
                  <a:srgbClr val="4472C4"/>
                </a:solidFill>
              </a:rPr>
              <a:t>Annotation Set Transfer</a:t>
            </a:r>
            <a:r>
              <a:rPr lang="en-GB"/>
              <a:t> to the Pipeline by using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Add </a:t>
            </a:r>
            <a:r>
              <a:rPr lang="en-GB">
                <a:solidFill>
                  <a:srgbClr val="4472C4"/>
                </a:solidFill>
              </a:rPr>
              <a:t>LF_EvaluateClassification</a:t>
            </a:r>
            <a:r>
              <a:rPr lang="en-GB"/>
              <a:t> to the Pipeline by using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Apply it to train corpus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LF_EvaluateClassification</a:t>
            </a:r>
            <a:endParaRPr/>
          </a:p>
        </p:txBody>
      </p:sp>
      <p:sp>
        <p:nvSpPr>
          <p:cNvPr id="359" name="Google Shape;359;p44"/>
          <p:cNvSpPr txBox="1"/>
          <p:nvPr>
            <p:ph idx="1" type="body"/>
          </p:nvPr>
        </p:nvSpPr>
        <p:spPr>
          <a:xfrm>
            <a:off x="311700" y="1152475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-GB">
                <a:solidFill>
                  <a:srgbClr val="4472C4"/>
                </a:solidFill>
              </a:rPr>
              <a:t>algorithmParameters</a:t>
            </a:r>
            <a:r>
              <a:rPr lang="en-GB"/>
              <a:t>: parameters influencing the training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-GB">
                <a:solidFill>
                  <a:srgbClr val="4472C4"/>
                </a:solidFill>
              </a:rPr>
              <a:t>featureSpecURL</a:t>
            </a:r>
            <a:r>
              <a:rPr lang="en-GB"/>
              <a:t>: the XML file describing the features to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-GB">
                <a:solidFill>
                  <a:srgbClr val="4472C4"/>
                </a:solidFill>
              </a:rPr>
              <a:t>inputASName</a:t>
            </a:r>
            <a:r>
              <a:rPr lang="en-GB"/>
              <a:t>: input annotation set containining the instance annotations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-GB">
                <a:solidFill>
                  <a:srgbClr val="4472C4"/>
                </a:solidFill>
              </a:rPr>
              <a:t>instanceType</a:t>
            </a:r>
            <a:r>
              <a:rPr lang="en-GB"/>
              <a:t>: the annotation type of instance annotations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-GB">
                <a:solidFill>
                  <a:srgbClr val="4472C4"/>
                </a:solidFill>
              </a:rPr>
              <a:t>targetFeature</a:t>
            </a:r>
            <a:r>
              <a:rPr lang="en-GB"/>
              <a:t>: the feature on the instance annotation represents the class label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-GB">
                <a:solidFill>
                  <a:srgbClr val="4472C4"/>
                </a:solidFill>
              </a:rPr>
              <a:t>trainingAlgorithm</a:t>
            </a:r>
            <a:r>
              <a:rPr lang="en-GB">
                <a:solidFill>
                  <a:srgbClr val="38761D"/>
                </a:solidFill>
              </a:rPr>
              <a:t>: </a:t>
            </a:r>
            <a:r>
              <a:rPr lang="en-GB"/>
              <a:t>the classification training algorithm to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-GB">
                <a:solidFill>
                  <a:srgbClr val="4472C4"/>
                </a:solidFill>
              </a:rPr>
              <a:t>numberOfFolds</a:t>
            </a:r>
            <a:r>
              <a:rPr lang="en-GB"/>
              <a:t>: For cross-validation, how many folds to split the data into?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-GB">
                <a:solidFill>
                  <a:srgbClr val="4472C4"/>
                </a:solidFill>
              </a:rPr>
              <a:t>numberOfRepeats</a:t>
            </a:r>
            <a:r>
              <a:rPr lang="en-GB"/>
              <a:t>: For hold-out evaluation, the evaluation can be repeated across randomized splits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-GB">
                <a:solidFill>
                  <a:srgbClr val="4472C4"/>
                </a:solidFill>
              </a:rPr>
              <a:t>trainingFraction</a:t>
            </a:r>
            <a:r>
              <a:rPr lang="en-GB"/>
              <a:t>: For hold-out evaluation; in splitting off a training portion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5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LF_EvaluateClassification</a:t>
            </a:r>
            <a:endParaRPr/>
          </a:p>
        </p:txBody>
      </p:sp>
      <p:pic>
        <p:nvPicPr>
          <p:cNvPr id="365" name="Google Shape;36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25" y="1629581"/>
            <a:ext cx="8839201" cy="2662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6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Classification Evaluation</a:t>
            </a:r>
            <a:endParaRPr/>
          </a:p>
        </p:txBody>
      </p:sp>
      <p:sp>
        <p:nvSpPr>
          <p:cNvPr id="371" name="Google Shape;371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Short cut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Right click the “Applications”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Select “Restore Application from File”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Select “classification-hands-on/</a:t>
            </a:r>
            <a:r>
              <a:rPr lang="en-GB"/>
              <a:t>clsEval.xgapp</a:t>
            </a:r>
            <a:r>
              <a:rPr lang="en-GB"/>
              <a:t>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7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7"/>
          <p:cNvSpPr txBox="1"/>
          <p:nvPr>
            <p:ph idx="1" type="body"/>
          </p:nvPr>
        </p:nvSpPr>
        <p:spPr>
          <a:xfrm>
            <a:off x="311700" y="1152475"/>
            <a:ext cx="8520600" cy="18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-GB"/>
              <a:t>Right click “</a:t>
            </a:r>
            <a:r>
              <a:rPr lang="en-GB">
                <a:solidFill>
                  <a:srgbClr val="4472C4"/>
                </a:solidFill>
              </a:rPr>
              <a:t>Processing Resources</a:t>
            </a:r>
            <a:r>
              <a:rPr lang="en-GB"/>
              <a:t>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-GB"/>
              <a:t>Select “</a:t>
            </a:r>
            <a:r>
              <a:rPr lang="en-GB">
                <a:solidFill>
                  <a:srgbClr val="4472C4"/>
                </a:solidFill>
              </a:rPr>
              <a:t>LF_GenFeatures_Affixes</a:t>
            </a:r>
            <a:r>
              <a:rPr lang="en-GB"/>
              <a:t>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-GB"/>
              <a:t>Add LF_TrainClassification to the Pipeline by using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-GB"/>
              <a:t>Before </a:t>
            </a:r>
            <a:r>
              <a:rPr lang="en-GB">
                <a:solidFill>
                  <a:srgbClr val="4472C4"/>
                </a:solidFill>
              </a:rPr>
              <a:t>LF_EvaluateClassification</a:t>
            </a:r>
            <a:endParaRPr>
              <a:solidFill>
                <a:srgbClr val="4472C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-GB">
                <a:solidFill>
                  <a:srgbClr val="38761D"/>
                </a:solidFill>
              </a:rPr>
              <a:t>Set</a:t>
            </a:r>
            <a:r>
              <a:rPr lang="en-GB">
                <a:solidFill>
                  <a:srgbClr val="4472C4"/>
                </a:solidFill>
              </a:rPr>
              <a:t> “genPrefixes” </a:t>
            </a:r>
            <a:r>
              <a:rPr lang="en-GB">
                <a:solidFill>
                  <a:srgbClr val="38761D"/>
                </a:solidFill>
              </a:rPr>
              <a:t>and “</a:t>
            </a:r>
            <a:r>
              <a:rPr lang="en-GB">
                <a:solidFill>
                  <a:srgbClr val="4472C4"/>
                </a:solidFill>
              </a:rPr>
              <a:t>genSuffixes</a:t>
            </a:r>
            <a:r>
              <a:rPr lang="en-GB">
                <a:solidFill>
                  <a:srgbClr val="38761D"/>
                </a:solidFill>
              </a:rPr>
              <a:t>” to “</a:t>
            </a:r>
            <a:r>
              <a:rPr lang="en-GB">
                <a:solidFill>
                  <a:srgbClr val="4472C4"/>
                </a:solidFill>
              </a:rPr>
              <a:t>true</a:t>
            </a:r>
            <a:r>
              <a:rPr lang="en-GB">
                <a:solidFill>
                  <a:srgbClr val="38761D"/>
                </a:solidFill>
              </a:rPr>
              <a:t>”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78" name="Google Shape;37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2625" y="1894050"/>
            <a:ext cx="391889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05175"/>
            <a:ext cx="8839200" cy="1694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8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8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Double click the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Select “</a:t>
            </a:r>
            <a:r>
              <a:rPr lang="en-GB">
                <a:solidFill>
                  <a:srgbClr val="4472C4"/>
                </a:solidFill>
              </a:rPr>
              <a:t>LF_EvaluateClassification</a:t>
            </a:r>
            <a:r>
              <a:rPr lang="en-GB"/>
              <a:t>” in the pipeline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Change featureSpecURL to “</a:t>
            </a:r>
            <a:r>
              <a:rPr lang="en-GB">
                <a:solidFill>
                  <a:srgbClr val="4472C4"/>
                </a:solidFill>
              </a:rPr>
              <a:t>classification-features_misc.xml</a:t>
            </a:r>
            <a:r>
              <a:rPr lang="en-GB"/>
              <a:t>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86" name="Google Shape;38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24175"/>
            <a:ext cx="8839201" cy="375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9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Hyperparameters</a:t>
            </a:r>
            <a:endParaRPr/>
          </a:p>
        </p:txBody>
      </p:sp>
      <p:sp>
        <p:nvSpPr>
          <p:cNvPr id="392" name="Google Shape;392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LibSVM documentation: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https://www.csie.ntu.edu.tw/~cjlin/libsvm/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Try to add algorithmParameters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 cost : set the parameter C of C-SVC, epsilon-SVR, and nu-SVR (default 1)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</a:t>
            </a:r>
            <a:r>
              <a:rPr lang="en-GB"/>
              <a:t>.g. -c 2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0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Classification Evaluation</a:t>
            </a:r>
            <a:endParaRPr/>
          </a:p>
        </p:txBody>
      </p:sp>
      <p:sp>
        <p:nvSpPr>
          <p:cNvPr id="398" name="Google Shape;398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Short cut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Right click the “</a:t>
            </a:r>
            <a:r>
              <a:rPr lang="en-GB">
                <a:solidFill>
                  <a:srgbClr val="4472C4"/>
                </a:solidFill>
              </a:rPr>
              <a:t>Applications</a:t>
            </a:r>
            <a:r>
              <a:rPr lang="en-GB"/>
              <a:t>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Select “</a:t>
            </a:r>
            <a:r>
              <a:rPr lang="en-GB">
                <a:solidFill>
                  <a:srgbClr val="4472C4"/>
                </a:solidFill>
              </a:rPr>
              <a:t>Restore Application from File</a:t>
            </a:r>
            <a:r>
              <a:rPr lang="en-GB"/>
              <a:t>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Select “</a:t>
            </a:r>
            <a:r>
              <a:rPr lang="en-GB">
                <a:solidFill>
                  <a:srgbClr val="4472C4"/>
                </a:solidFill>
              </a:rPr>
              <a:t>classification-hands-on/clsEval_affix.xgapp</a:t>
            </a:r>
            <a:r>
              <a:rPr lang="en-GB"/>
              <a:t>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Chunking for 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Chunking, means finding parts of 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Often used in Named Entity Recognition (NER)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e.g. person names in the 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Other tasks like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Negation range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Noun phrases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End-to-End aspect level sentiment analysis</a:t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51"/>
          <p:cNvSpPr txBox="1"/>
          <p:nvPr/>
        </p:nvSpPr>
        <p:spPr>
          <a:xfrm>
            <a:off x="128100" y="3605900"/>
            <a:ext cx="88878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The  University  of  Sheffield  is  a  public  research  university  in  Sheffield  .</a:t>
            </a:r>
            <a:endParaRPr sz="1800"/>
          </a:p>
        </p:txBody>
      </p:sp>
      <p:sp>
        <p:nvSpPr>
          <p:cNvPr id="406" name="Google Shape;406;p51"/>
          <p:cNvSpPr/>
          <p:nvPr/>
        </p:nvSpPr>
        <p:spPr>
          <a:xfrm>
            <a:off x="269502" y="4008950"/>
            <a:ext cx="2758800" cy="1800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Orgnisation</a:t>
            </a:r>
            <a:endParaRPr sz="11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Chunking</a:t>
            </a:r>
            <a:endParaRPr/>
          </a:p>
        </p:txBody>
      </p:sp>
      <p:sp>
        <p:nvSpPr>
          <p:cNvPr id="412" name="Google Shape;412;p52"/>
          <p:cNvSpPr txBox="1"/>
          <p:nvPr>
            <p:ph idx="1" type="body"/>
          </p:nvPr>
        </p:nvSpPr>
        <p:spPr>
          <a:xfrm>
            <a:off x="311700" y="1152475"/>
            <a:ext cx="8520600" cy="19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Chunking = Special classification task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Identify BIO labels of tokens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B= Beginning of the entity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 = Inside of the entity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 = Outside of the entity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52"/>
          <p:cNvSpPr txBox="1"/>
          <p:nvPr/>
        </p:nvSpPr>
        <p:spPr>
          <a:xfrm>
            <a:off x="109425" y="3277025"/>
            <a:ext cx="88878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The  University  of  Sheffield  is  a  public  research  university  in  Sheffield  .</a:t>
            </a:r>
            <a:endParaRPr sz="1800"/>
          </a:p>
        </p:txBody>
      </p:sp>
      <p:sp>
        <p:nvSpPr>
          <p:cNvPr id="414" name="Google Shape;414;p52"/>
          <p:cNvSpPr/>
          <p:nvPr/>
        </p:nvSpPr>
        <p:spPr>
          <a:xfrm>
            <a:off x="250825" y="3709019"/>
            <a:ext cx="2847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B</a:t>
            </a:r>
            <a:endParaRPr sz="1100"/>
          </a:p>
        </p:txBody>
      </p:sp>
      <p:sp>
        <p:nvSpPr>
          <p:cNvPr id="415" name="Google Shape;415;p52"/>
          <p:cNvSpPr/>
          <p:nvPr/>
        </p:nvSpPr>
        <p:spPr>
          <a:xfrm>
            <a:off x="749650" y="3709019"/>
            <a:ext cx="8052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I</a:t>
            </a:r>
            <a:endParaRPr sz="1100"/>
          </a:p>
        </p:txBody>
      </p:sp>
      <p:sp>
        <p:nvSpPr>
          <p:cNvPr id="416" name="Google Shape;416;p52"/>
          <p:cNvSpPr/>
          <p:nvPr/>
        </p:nvSpPr>
        <p:spPr>
          <a:xfrm>
            <a:off x="1810825" y="3709019"/>
            <a:ext cx="2445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I</a:t>
            </a:r>
            <a:endParaRPr sz="1100"/>
          </a:p>
        </p:txBody>
      </p:sp>
      <p:sp>
        <p:nvSpPr>
          <p:cNvPr id="417" name="Google Shape;417;p52"/>
          <p:cNvSpPr/>
          <p:nvPr/>
        </p:nvSpPr>
        <p:spPr>
          <a:xfrm>
            <a:off x="2161224" y="3709025"/>
            <a:ext cx="8796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I</a:t>
            </a:r>
            <a:endParaRPr sz="1100"/>
          </a:p>
        </p:txBody>
      </p:sp>
      <p:sp>
        <p:nvSpPr>
          <p:cNvPr id="418" name="Google Shape;418;p52"/>
          <p:cNvSpPr/>
          <p:nvPr/>
        </p:nvSpPr>
        <p:spPr>
          <a:xfrm>
            <a:off x="3132338" y="3709019"/>
            <a:ext cx="1998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O</a:t>
            </a:r>
            <a:endParaRPr sz="1100"/>
          </a:p>
        </p:txBody>
      </p:sp>
      <p:sp>
        <p:nvSpPr>
          <p:cNvPr id="419" name="Google Shape;419;p52"/>
          <p:cNvSpPr/>
          <p:nvPr/>
        </p:nvSpPr>
        <p:spPr>
          <a:xfrm>
            <a:off x="3423669" y="3709019"/>
            <a:ext cx="1998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O</a:t>
            </a:r>
            <a:endParaRPr sz="1100"/>
          </a:p>
        </p:txBody>
      </p:sp>
      <p:sp>
        <p:nvSpPr>
          <p:cNvPr id="420" name="Google Shape;420;p52"/>
          <p:cNvSpPr/>
          <p:nvPr/>
        </p:nvSpPr>
        <p:spPr>
          <a:xfrm>
            <a:off x="3746225" y="3709019"/>
            <a:ext cx="5205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O</a:t>
            </a:r>
            <a:endParaRPr sz="1100"/>
          </a:p>
        </p:txBody>
      </p:sp>
      <p:sp>
        <p:nvSpPr>
          <p:cNvPr id="421" name="Google Shape;421;p52"/>
          <p:cNvSpPr/>
          <p:nvPr/>
        </p:nvSpPr>
        <p:spPr>
          <a:xfrm>
            <a:off x="4440925" y="3709025"/>
            <a:ext cx="8796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O</a:t>
            </a:r>
            <a:endParaRPr sz="1100"/>
          </a:p>
        </p:txBody>
      </p:sp>
      <p:sp>
        <p:nvSpPr>
          <p:cNvPr id="422" name="Google Shape;422;p52"/>
          <p:cNvSpPr/>
          <p:nvPr/>
        </p:nvSpPr>
        <p:spPr>
          <a:xfrm>
            <a:off x="5416650" y="3709025"/>
            <a:ext cx="10401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O</a:t>
            </a:r>
            <a:endParaRPr sz="1100"/>
          </a:p>
        </p:txBody>
      </p:sp>
      <p:sp>
        <p:nvSpPr>
          <p:cNvPr id="423" name="Google Shape;423;p52"/>
          <p:cNvSpPr/>
          <p:nvPr/>
        </p:nvSpPr>
        <p:spPr>
          <a:xfrm>
            <a:off x="6552863" y="3709019"/>
            <a:ext cx="2445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O</a:t>
            </a:r>
            <a:endParaRPr sz="1100"/>
          </a:p>
        </p:txBody>
      </p:sp>
      <p:sp>
        <p:nvSpPr>
          <p:cNvPr id="424" name="Google Shape;424;p52"/>
          <p:cNvSpPr/>
          <p:nvPr/>
        </p:nvSpPr>
        <p:spPr>
          <a:xfrm>
            <a:off x="6893500" y="3709019"/>
            <a:ext cx="7284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O</a:t>
            </a:r>
            <a:endParaRPr sz="1100"/>
          </a:p>
        </p:txBody>
      </p:sp>
      <p:sp>
        <p:nvSpPr>
          <p:cNvPr id="425" name="Google Shape;425;p52"/>
          <p:cNvSpPr/>
          <p:nvPr/>
        </p:nvSpPr>
        <p:spPr>
          <a:xfrm>
            <a:off x="7796938" y="3709019"/>
            <a:ext cx="1815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O</a:t>
            </a:r>
            <a:endParaRPr sz="1100"/>
          </a:p>
        </p:txBody>
      </p:sp>
      <p:sp>
        <p:nvSpPr>
          <p:cNvPr id="426" name="Google Shape;426;p52"/>
          <p:cNvSpPr/>
          <p:nvPr/>
        </p:nvSpPr>
        <p:spPr>
          <a:xfrm>
            <a:off x="109425" y="3665825"/>
            <a:ext cx="2985900" cy="236400"/>
          </a:xfrm>
          <a:prstGeom prst="rect">
            <a:avLst/>
          </a:prstGeom>
          <a:noFill/>
          <a:ln cap="flat" cmpd="sng" w="19050">
            <a:solidFill>
              <a:srgbClr val="44546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52"/>
          <p:cNvSpPr/>
          <p:nvPr/>
        </p:nvSpPr>
        <p:spPr>
          <a:xfrm>
            <a:off x="250827" y="3984875"/>
            <a:ext cx="2758800" cy="1800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Orgnisation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Terminology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18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rgbClr val="4472C4"/>
                </a:solidFill>
              </a:rPr>
              <a:t>Instance</a:t>
            </a:r>
            <a:r>
              <a:rPr lang="en-GB"/>
              <a:t> or </a:t>
            </a:r>
            <a:r>
              <a:rPr lang="en-GB">
                <a:solidFill>
                  <a:srgbClr val="4472C4"/>
                </a:solidFill>
              </a:rPr>
              <a:t>Sample</a:t>
            </a:r>
            <a:r>
              <a:rPr lang="en-GB"/>
              <a:t>: is case that may be learned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Every instance is a decision for the ML algorithm to make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Represented by </a:t>
            </a:r>
            <a:r>
              <a:rPr lang="en-GB">
                <a:solidFill>
                  <a:srgbClr val="4472C4"/>
                </a:solidFill>
              </a:rPr>
              <a:t>features</a:t>
            </a:r>
            <a:endParaRPr>
              <a:solidFill>
                <a:srgbClr val="4472C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-GB">
                <a:solidFill>
                  <a:srgbClr val="4472C4"/>
                </a:solidFill>
              </a:rPr>
              <a:t>Feature</a:t>
            </a:r>
            <a:r>
              <a:rPr lang="en-GB">
                <a:solidFill>
                  <a:srgbClr val="38761D"/>
                </a:solidFill>
              </a:rPr>
              <a:t>: is an individual measurable property or characteristic of phenomenon being observed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2594931" y="3247450"/>
            <a:ext cx="2098200" cy="794700"/>
          </a:xfrm>
          <a:prstGeom prst="rect">
            <a:avLst/>
          </a:prstGeom>
          <a:solidFill>
            <a:srgbClr val="4472C4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</a:rPr>
              <a:t>ML Model</a:t>
            </a:r>
            <a:endParaRPr sz="1100"/>
          </a:p>
        </p:txBody>
      </p:sp>
      <p:sp>
        <p:nvSpPr>
          <p:cNvPr id="95" name="Google Shape;95;p17"/>
          <p:cNvSpPr/>
          <p:nvPr/>
        </p:nvSpPr>
        <p:spPr>
          <a:xfrm>
            <a:off x="1368119" y="3569763"/>
            <a:ext cx="7602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Instance</a:t>
            </a:r>
            <a:endParaRPr sz="1100"/>
          </a:p>
        </p:txBody>
      </p:sp>
      <p:cxnSp>
        <p:nvCxnSpPr>
          <p:cNvPr id="96" name="Google Shape;96;p17"/>
          <p:cNvCxnSpPr>
            <a:endCxn id="94" idx="1"/>
          </p:cNvCxnSpPr>
          <p:nvPr/>
        </p:nvCxnSpPr>
        <p:spPr>
          <a:xfrm>
            <a:off x="2128431" y="3644800"/>
            <a:ext cx="466500" cy="0"/>
          </a:xfrm>
          <a:prstGeom prst="straightConnector1">
            <a:avLst/>
          </a:prstGeom>
          <a:noFill/>
          <a:ln cap="flat" cmpd="sng" w="2857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7"/>
          <p:cNvSpPr/>
          <p:nvPr/>
        </p:nvSpPr>
        <p:spPr>
          <a:xfrm>
            <a:off x="5277475" y="3151619"/>
            <a:ext cx="7602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Target 1</a:t>
            </a:r>
            <a:endParaRPr sz="1100"/>
          </a:p>
        </p:txBody>
      </p:sp>
      <p:sp>
        <p:nvSpPr>
          <p:cNvPr id="98" name="Google Shape;98;p17"/>
          <p:cNvSpPr/>
          <p:nvPr/>
        </p:nvSpPr>
        <p:spPr>
          <a:xfrm>
            <a:off x="5277475" y="3987906"/>
            <a:ext cx="7602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Target 2</a:t>
            </a:r>
            <a:endParaRPr sz="1100"/>
          </a:p>
        </p:txBody>
      </p:sp>
      <p:cxnSp>
        <p:nvCxnSpPr>
          <p:cNvPr id="99" name="Google Shape;99;p17"/>
          <p:cNvCxnSpPr>
            <a:stCxn id="94" idx="3"/>
            <a:endCxn id="97" idx="1"/>
          </p:cNvCxnSpPr>
          <p:nvPr/>
        </p:nvCxnSpPr>
        <p:spPr>
          <a:xfrm flipH="1" rot="10800000">
            <a:off x="4693131" y="3226600"/>
            <a:ext cx="584400" cy="418200"/>
          </a:xfrm>
          <a:prstGeom prst="straightConnector1">
            <a:avLst/>
          </a:prstGeom>
          <a:noFill/>
          <a:ln cap="flat" cmpd="sng" w="2857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7"/>
          <p:cNvCxnSpPr>
            <a:stCxn id="94" idx="3"/>
            <a:endCxn id="98" idx="1"/>
          </p:cNvCxnSpPr>
          <p:nvPr/>
        </p:nvCxnSpPr>
        <p:spPr>
          <a:xfrm>
            <a:off x="4693131" y="3644800"/>
            <a:ext cx="584400" cy="418200"/>
          </a:xfrm>
          <a:prstGeom prst="straightConnector1">
            <a:avLst/>
          </a:prstGeom>
          <a:noFill/>
          <a:ln cap="flat" cmpd="sng" w="28575">
            <a:solidFill>
              <a:srgbClr val="44546A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01" name="Google Shape;101;p17"/>
          <p:cNvSpPr/>
          <p:nvPr/>
        </p:nvSpPr>
        <p:spPr>
          <a:xfrm>
            <a:off x="6396501" y="3569775"/>
            <a:ext cx="1320600" cy="150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Label</a:t>
            </a:r>
            <a:endParaRPr sz="1100"/>
          </a:p>
        </p:txBody>
      </p:sp>
      <p:cxnSp>
        <p:nvCxnSpPr>
          <p:cNvPr id="102" name="Google Shape;102;p17"/>
          <p:cNvCxnSpPr>
            <a:stCxn id="97" idx="3"/>
            <a:endCxn id="101" idx="1"/>
          </p:cNvCxnSpPr>
          <p:nvPr/>
        </p:nvCxnSpPr>
        <p:spPr>
          <a:xfrm>
            <a:off x="6037675" y="3226619"/>
            <a:ext cx="358800" cy="418200"/>
          </a:xfrm>
          <a:prstGeom prst="straightConnector1">
            <a:avLst/>
          </a:prstGeom>
          <a:noFill/>
          <a:ln cap="flat" cmpd="sng" w="19050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7"/>
          <p:cNvSpPr/>
          <p:nvPr/>
        </p:nvSpPr>
        <p:spPr>
          <a:xfrm>
            <a:off x="5936463" y="4447956"/>
            <a:ext cx="805200" cy="2502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Loss</a:t>
            </a:r>
            <a:endParaRPr sz="1100"/>
          </a:p>
        </p:txBody>
      </p:sp>
      <p:cxnSp>
        <p:nvCxnSpPr>
          <p:cNvPr id="104" name="Google Shape;104;p17"/>
          <p:cNvCxnSpPr>
            <a:endCxn id="103" idx="0"/>
          </p:cNvCxnSpPr>
          <p:nvPr/>
        </p:nvCxnSpPr>
        <p:spPr>
          <a:xfrm>
            <a:off x="6161463" y="3375756"/>
            <a:ext cx="177600" cy="1072200"/>
          </a:xfrm>
          <a:prstGeom prst="straightConnector1">
            <a:avLst/>
          </a:prstGeom>
          <a:noFill/>
          <a:ln cap="flat" cmpd="sng" w="1905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7"/>
          <p:cNvCxnSpPr>
            <a:stCxn id="103" idx="1"/>
            <a:endCxn id="94" idx="2"/>
          </p:cNvCxnSpPr>
          <p:nvPr/>
        </p:nvCxnSpPr>
        <p:spPr>
          <a:xfrm rot="10800000">
            <a:off x="3644163" y="4042056"/>
            <a:ext cx="2292300" cy="531000"/>
          </a:xfrm>
          <a:prstGeom prst="straightConnector1">
            <a:avLst/>
          </a:prstGeom>
          <a:noFill/>
          <a:ln cap="flat" cmpd="sng" w="1905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3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BIO </a:t>
            </a:r>
            <a:r>
              <a:rPr lang="en-GB"/>
              <a:t>Classification</a:t>
            </a:r>
            <a:endParaRPr/>
          </a:p>
        </p:txBody>
      </p:sp>
      <p:sp>
        <p:nvSpPr>
          <p:cNvPr id="433" name="Google Shape;433;p53"/>
          <p:cNvSpPr/>
          <p:nvPr/>
        </p:nvSpPr>
        <p:spPr>
          <a:xfrm>
            <a:off x="3386456" y="1688925"/>
            <a:ext cx="2098200" cy="794700"/>
          </a:xfrm>
          <a:prstGeom prst="rect">
            <a:avLst/>
          </a:prstGeom>
          <a:solidFill>
            <a:srgbClr val="4472C4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</a:rPr>
              <a:t>Classifier</a:t>
            </a:r>
            <a:endParaRPr sz="1100"/>
          </a:p>
        </p:txBody>
      </p:sp>
      <p:sp>
        <p:nvSpPr>
          <p:cNvPr id="434" name="Google Shape;434;p53"/>
          <p:cNvSpPr/>
          <p:nvPr/>
        </p:nvSpPr>
        <p:spPr>
          <a:xfrm>
            <a:off x="2159644" y="2011238"/>
            <a:ext cx="7602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Instance</a:t>
            </a:r>
            <a:endParaRPr sz="1100"/>
          </a:p>
        </p:txBody>
      </p:sp>
      <p:cxnSp>
        <p:nvCxnSpPr>
          <p:cNvPr id="435" name="Google Shape;435;p53"/>
          <p:cNvCxnSpPr>
            <a:endCxn id="433" idx="1"/>
          </p:cNvCxnSpPr>
          <p:nvPr/>
        </p:nvCxnSpPr>
        <p:spPr>
          <a:xfrm>
            <a:off x="2919956" y="2086275"/>
            <a:ext cx="466500" cy="0"/>
          </a:xfrm>
          <a:prstGeom prst="straightConnector1">
            <a:avLst/>
          </a:prstGeom>
          <a:noFill/>
          <a:ln cap="flat" cmpd="sng" w="2857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6" name="Google Shape;436;p53"/>
          <p:cNvSpPr/>
          <p:nvPr/>
        </p:nvSpPr>
        <p:spPr>
          <a:xfrm>
            <a:off x="6069000" y="1593094"/>
            <a:ext cx="7602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B</a:t>
            </a:r>
            <a:endParaRPr sz="1100"/>
          </a:p>
        </p:txBody>
      </p:sp>
      <p:sp>
        <p:nvSpPr>
          <p:cNvPr id="437" name="Google Shape;437;p53"/>
          <p:cNvSpPr/>
          <p:nvPr/>
        </p:nvSpPr>
        <p:spPr>
          <a:xfrm>
            <a:off x="6069000" y="2429381"/>
            <a:ext cx="7602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O</a:t>
            </a:r>
            <a:endParaRPr sz="1100"/>
          </a:p>
        </p:txBody>
      </p:sp>
      <p:cxnSp>
        <p:nvCxnSpPr>
          <p:cNvPr id="438" name="Google Shape;438;p53"/>
          <p:cNvCxnSpPr>
            <a:stCxn id="433" idx="3"/>
            <a:endCxn id="436" idx="1"/>
          </p:cNvCxnSpPr>
          <p:nvPr/>
        </p:nvCxnSpPr>
        <p:spPr>
          <a:xfrm flipH="1" rot="10800000">
            <a:off x="5484656" y="1668075"/>
            <a:ext cx="584400" cy="418200"/>
          </a:xfrm>
          <a:prstGeom prst="straightConnector1">
            <a:avLst/>
          </a:prstGeom>
          <a:noFill/>
          <a:ln cap="flat" cmpd="sng" w="2857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9" name="Google Shape;439;p53"/>
          <p:cNvCxnSpPr>
            <a:stCxn id="433" idx="3"/>
            <a:endCxn id="437" idx="1"/>
          </p:cNvCxnSpPr>
          <p:nvPr/>
        </p:nvCxnSpPr>
        <p:spPr>
          <a:xfrm>
            <a:off x="5484656" y="2086275"/>
            <a:ext cx="584400" cy="418200"/>
          </a:xfrm>
          <a:prstGeom prst="straightConnector1">
            <a:avLst/>
          </a:prstGeom>
          <a:noFill/>
          <a:ln cap="flat" cmpd="sng" w="28575">
            <a:solidFill>
              <a:srgbClr val="44546A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40" name="Google Shape;440;p53"/>
          <p:cNvSpPr/>
          <p:nvPr/>
        </p:nvSpPr>
        <p:spPr>
          <a:xfrm>
            <a:off x="764375" y="2604525"/>
            <a:ext cx="3546600" cy="936600"/>
          </a:xfrm>
          <a:prstGeom prst="rect">
            <a:avLst/>
          </a:prstGeom>
          <a:noFill/>
          <a:ln cap="flat" cmpd="sng" w="9525">
            <a:solidFill>
              <a:srgbClr val="44546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53"/>
          <p:cNvSpPr/>
          <p:nvPr/>
        </p:nvSpPr>
        <p:spPr>
          <a:xfrm>
            <a:off x="886856" y="2755350"/>
            <a:ext cx="7602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Token</a:t>
            </a:r>
            <a:endParaRPr sz="1100"/>
          </a:p>
        </p:txBody>
      </p:sp>
      <p:sp>
        <p:nvSpPr>
          <p:cNvPr id="442" name="Google Shape;442;p53"/>
          <p:cNvSpPr/>
          <p:nvPr/>
        </p:nvSpPr>
        <p:spPr>
          <a:xfrm>
            <a:off x="1818675" y="2755350"/>
            <a:ext cx="13392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Cases</a:t>
            </a:r>
            <a:endParaRPr sz="1100"/>
          </a:p>
        </p:txBody>
      </p:sp>
      <p:sp>
        <p:nvSpPr>
          <p:cNvPr id="443" name="Google Shape;443;p53"/>
          <p:cNvSpPr/>
          <p:nvPr/>
        </p:nvSpPr>
        <p:spPr>
          <a:xfrm>
            <a:off x="886856" y="3139575"/>
            <a:ext cx="13392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Token Length</a:t>
            </a:r>
            <a:endParaRPr sz="1100"/>
          </a:p>
        </p:txBody>
      </p:sp>
      <p:sp>
        <p:nvSpPr>
          <p:cNvPr id="444" name="Google Shape;444;p53"/>
          <p:cNvSpPr/>
          <p:nvPr/>
        </p:nvSpPr>
        <p:spPr>
          <a:xfrm>
            <a:off x="2354788" y="3139563"/>
            <a:ext cx="13392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…...</a:t>
            </a:r>
            <a:endParaRPr sz="1100"/>
          </a:p>
        </p:txBody>
      </p:sp>
      <p:cxnSp>
        <p:nvCxnSpPr>
          <p:cNvPr id="445" name="Google Shape;445;p53"/>
          <p:cNvCxnSpPr>
            <a:stCxn id="440" idx="0"/>
            <a:endCxn id="434" idx="2"/>
          </p:cNvCxnSpPr>
          <p:nvPr/>
        </p:nvCxnSpPr>
        <p:spPr>
          <a:xfrm flipH="1" rot="10800000">
            <a:off x="2537675" y="2161125"/>
            <a:ext cx="2100" cy="443400"/>
          </a:xfrm>
          <a:prstGeom prst="straightConnector1">
            <a:avLst/>
          </a:prstGeom>
          <a:noFill/>
          <a:ln cap="flat" cmpd="sng" w="2857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6" name="Google Shape;446;p53"/>
          <p:cNvSpPr/>
          <p:nvPr/>
        </p:nvSpPr>
        <p:spPr>
          <a:xfrm>
            <a:off x="7188019" y="2011238"/>
            <a:ext cx="760200" cy="150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Label</a:t>
            </a:r>
            <a:endParaRPr sz="1100"/>
          </a:p>
        </p:txBody>
      </p:sp>
      <p:cxnSp>
        <p:nvCxnSpPr>
          <p:cNvPr id="447" name="Google Shape;447;p53"/>
          <p:cNvCxnSpPr>
            <a:stCxn id="436" idx="3"/>
            <a:endCxn id="446" idx="1"/>
          </p:cNvCxnSpPr>
          <p:nvPr/>
        </p:nvCxnSpPr>
        <p:spPr>
          <a:xfrm>
            <a:off x="6829200" y="1668094"/>
            <a:ext cx="358800" cy="418200"/>
          </a:xfrm>
          <a:prstGeom prst="straightConnector1">
            <a:avLst/>
          </a:prstGeom>
          <a:noFill/>
          <a:ln cap="flat" cmpd="sng" w="19050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8" name="Google Shape;448;p53"/>
          <p:cNvSpPr/>
          <p:nvPr/>
        </p:nvSpPr>
        <p:spPr>
          <a:xfrm>
            <a:off x="6727988" y="2889431"/>
            <a:ext cx="805200" cy="2502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Loss</a:t>
            </a:r>
            <a:endParaRPr sz="1100"/>
          </a:p>
        </p:txBody>
      </p:sp>
      <p:cxnSp>
        <p:nvCxnSpPr>
          <p:cNvPr id="449" name="Google Shape;449;p53"/>
          <p:cNvCxnSpPr>
            <a:endCxn id="448" idx="0"/>
          </p:cNvCxnSpPr>
          <p:nvPr/>
        </p:nvCxnSpPr>
        <p:spPr>
          <a:xfrm>
            <a:off x="6952988" y="1817231"/>
            <a:ext cx="177600" cy="1072200"/>
          </a:xfrm>
          <a:prstGeom prst="straightConnector1">
            <a:avLst/>
          </a:prstGeom>
          <a:noFill/>
          <a:ln cap="flat" cmpd="sng" w="1905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p53"/>
          <p:cNvCxnSpPr>
            <a:stCxn id="448" idx="1"/>
            <a:endCxn id="433" idx="2"/>
          </p:cNvCxnSpPr>
          <p:nvPr/>
        </p:nvCxnSpPr>
        <p:spPr>
          <a:xfrm rot="10800000">
            <a:off x="4435688" y="2483531"/>
            <a:ext cx="2292300" cy="531000"/>
          </a:xfrm>
          <a:prstGeom prst="straightConnector1">
            <a:avLst/>
          </a:prstGeom>
          <a:noFill/>
          <a:ln cap="flat" cmpd="sng" w="1905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1" name="Google Shape;451;p53"/>
          <p:cNvSpPr txBox="1"/>
          <p:nvPr/>
        </p:nvSpPr>
        <p:spPr>
          <a:xfrm>
            <a:off x="5213419" y="2709488"/>
            <a:ext cx="8334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alibri"/>
                <a:ea typeface="Calibri"/>
                <a:cs typeface="Calibri"/>
                <a:sym typeface="Calibri"/>
              </a:rPr>
              <a:t>Gradient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53"/>
          <p:cNvSpPr/>
          <p:nvPr/>
        </p:nvSpPr>
        <p:spPr>
          <a:xfrm>
            <a:off x="6110050" y="2011225"/>
            <a:ext cx="7602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I</a:t>
            </a:r>
            <a:endParaRPr sz="1100"/>
          </a:p>
        </p:txBody>
      </p:sp>
      <p:cxnSp>
        <p:nvCxnSpPr>
          <p:cNvPr id="453" name="Google Shape;453;p53"/>
          <p:cNvCxnSpPr>
            <a:endCxn id="452" idx="1"/>
          </p:cNvCxnSpPr>
          <p:nvPr/>
        </p:nvCxnSpPr>
        <p:spPr>
          <a:xfrm>
            <a:off x="5525650" y="2086225"/>
            <a:ext cx="584400" cy="0"/>
          </a:xfrm>
          <a:prstGeom prst="straightConnector1">
            <a:avLst/>
          </a:prstGeom>
          <a:noFill/>
          <a:ln cap="flat" cmpd="sng" w="28575">
            <a:solidFill>
              <a:srgbClr val="44546A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4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Sequence Classification</a:t>
            </a:r>
            <a:endParaRPr/>
          </a:p>
        </p:txBody>
      </p:sp>
      <p:sp>
        <p:nvSpPr>
          <p:cNvPr id="459" name="Google Shape;459;p54"/>
          <p:cNvSpPr txBox="1"/>
          <p:nvPr>
            <p:ph idx="1" type="body"/>
          </p:nvPr>
        </p:nvSpPr>
        <p:spPr>
          <a:xfrm>
            <a:off x="269500" y="2512975"/>
            <a:ext cx="5925300" cy="21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need sequence information to classify BIO labels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Consider previous/after tokens as features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 sequence classification algorithms</a:t>
            </a:r>
            <a:endParaRPr/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Consider sequence information in the </a:t>
            </a:r>
            <a:r>
              <a:rPr lang="en-GB"/>
              <a:t>algorithm</a:t>
            </a:r>
            <a:endParaRPr/>
          </a:p>
          <a:p>
            <a:pPr indent="-317500" lvl="3" marL="22860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Conditional random fields</a:t>
            </a:r>
            <a:endParaRPr/>
          </a:p>
          <a:p>
            <a:pPr indent="-317500" lvl="3" marL="22860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Recurrent Neural Network</a:t>
            </a:r>
            <a:endParaRPr/>
          </a:p>
          <a:p>
            <a:pPr indent="-317500" lvl="3" marL="22860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Attention mechanism</a:t>
            </a:r>
            <a:endParaRPr/>
          </a:p>
        </p:txBody>
      </p:sp>
      <p:sp>
        <p:nvSpPr>
          <p:cNvPr id="460" name="Google Shape;460;p54"/>
          <p:cNvSpPr txBox="1"/>
          <p:nvPr/>
        </p:nvSpPr>
        <p:spPr>
          <a:xfrm>
            <a:off x="128100" y="1042200"/>
            <a:ext cx="88878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The  University  of  Sheffield  is  a  public  research  university  in  Sheffield  .</a:t>
            </a:r>
            <a:endParaRPr sz="1800"/>
          </a:p>
        </p:txBody>
      </p:sp>
      <p:sp>
        <p:nvSpPr>
          <p:cNvPr id="461" name="Google Shape;461;p54"/>
          <p:cNvSpPr/>
          <p:nvPr/>
        </p:nvSpPr>
        <p:spPr>
          <a:xfrm>
            <a:off x="269500" y="1474194"/>
            <a:ext cx="2847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B</a:t>
            </a:r>
            <a:endParaRPr sz="1100"/>
          </a:p>
        </p:txBody>
      </p:sp>
      <p:sp>
        <p:nvSpPr>
          <p:cNvPr id="462" name="Google Shape;462;p54"/>
          <p:cNvSpPr/>
          <p:nvPr/>
        </p:nvSpPr>
        <p:spPr>
          <a:xfrm>
            <a:off x="768325" y="1474194"/>
            <a:ext cx="8052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I</a:t>
            </a:r>
            <a:endParaRPr sz="1100"/>
          </a:p>
        </p:txBody>
      </p:sp>
      <p:sp>
        <p:nvSpPr>
          <p:cNvPr id="463" name="Google Shape;463;p54"/>
          <p:cNvSpPr/>
          <p:nvPr/>
        </p:nvSpPr>
        <p:spPr>
          <a:xfrm>
            <a:off x="1829500" y="1474194"/>
            <a:ext cx="2445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I</a:t>
            </a:r>
            <a:endParaRPr sz="1100"/>
          </a:p>
        </p:txBody>
      </p:sp>
      <p:sp>
        <p:nvSpPr>
          <p:cNvPr id="464" name="Google Shape;464;p54"/>
          <p:cNvSpPr/>
          <p:nvPr/>
        </p:nvSpPr>
        <p:spPr>
          <a:xfrm>
            <a:off x="2179899" y="1474200"/>
            <a:ext cx="8796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I</a:t>
            </a:r>
            <a:endParaRPr sz="1100"/>
          </a:p>
        </p:txBody>
      </p:sp>
      <p:sp>
        <p:nvSpPr>
          <p:cNvPr id="465" name="Google Shape;465;p54"/>
          <p:cNvSpPr/>
          <p:nvPr/>
        </p:nvSpPr>
        <p:spPr>
          <a:xfrm>
            <a:off x="3151013" y="1474194"/>
            <a:ext cx="1998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O</a:t>
            </a:r>
            <a:endParaRPr sz="1100"/>
          </a:p>
        </p:txBody>
      </p:sp>
      <p:sp>
        <p:nvSpPr>
          <p:cNvPr id="466" name="Google Shape;466;p54"/>
          <p:cNvSpPr/>
          <p:nvPr/>
        </p:nvSpPr>
        <p:spPr>
          <a:xfrm>
            <a:off x="3442344" y="1474194"/>
            <a:ext cx="1998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O</a:t>
            </a:r>
            <a:endParaRPr sz="1100"/>
          </a:p>
        </p:txBody>
      </p:sp>
      <p:sp>
        <p:nvSpPr>
          <p:cNvPr id="467" name="Google Shape;467;p54"/>
          <p:cNvSpPr/>
          <p:nvPr/>
        </p:nvSpPr>
        <p:spPr>
          <a:xfrm>
            <a:off x="3764900" y="1474194"/>
            <a:ext cx="5205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O</a:t>
            </a:r>
            <a:endParaRPr sz="1100"/>
          </a:p>
        </p:txBody>
      </p:sp>
      <p:sp>
        <p:nvSpPr>
          <p:cNvPr id="468" name="Google Shape;468;p54"/>
          <p:cNvSpPr/>
          <p:nvPr/>
        </p:nvSpPr>
        <p:spPr>
          <a:xfrm>
            <a:off x="4459600" y="1474200"/>
            <a:ext cx="8796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O</a:t>
            </a:r>
            <a:endParaRPr sz="1100"/>
          </a:p>
        </p:txBody>
      </p:sp>
      <p:sp>
        <p:nvSpPr>
          <p:cNvPr id="469" name="Google Shape;469;p54"/>
          <p:cNvSpPr/>
          <p:nvPr/>
        </p:nvSpPr>
        <p:spPr>
          <a:xfrm>
            <a:off x="5435325" y="1474200"/>
            <a:ext cx="10401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O</a:t>
            </a:r>
            <a:endParaRPr sz="1100"/>
          </a:p>
        </p:txBody>
      </p:sp>
      <p:sp>
        <p:nvSpPr>
          <p:cNvPr id="470" name="Google Shape;470;p54"/>
          <p:cNvSpPr/>
          <p:nvPr/>
        </p:nvSpPr>
        <p:spPr>
          <a:xfrm>
            <a:off x="6571538" y="1474194"/>
            <a:ext cx="2445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O</a:t>
            </a:r>
            <a:endParaRPr sz="1100"/>
          </a:p>
        </p:txBody>
      </p:sp>
      <p:sp>
        <p:nvSpPr>
          <p:cNvPr id="471" name="Google Shape;471;p54"/>
          <p:cNvSpPr/>
          <p:nvPr/>
        </p:nvSpPr>
        <p:spPr>
          <a:xfrm>
            <a:off x="6912175" y="1474194"/>
            <a:ext cx="7284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O</a:t>
            </a:r>
            <a:endParaRPr sz="1100"/>
          </a:p>
        </p:txBody>
      </p:sp>
      <p:sp>
        <p:nvSpPr>
          <p:cNvPr id="472" name="Google Shape;472;p54"/>
          <p:cNvSpPr/>
          <p:nvPr/>
        </p:nvSpPr>
        <p:spPr>
          <a:xfrm>
            <a:off x="7815613" y="1474194"/>
            <a:ext cx="1815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O</a:t>
            </a:r>
            <a:endParaRPr sz="1100"/>
          </a:p>
        </p:txBody>
      </p:sp>
      <p:sp>
        <p:nvSpPr>
          <p:cNvPr id="473" name="Google Shape;473;p54"/>
          <p:cNvSpPr/>
          <p:nvPr/>
        </p:nvSpPr>
        <p:spPr>
          <a:xfrm>
            <a:off x="128100" y="1431000"/>
            <a:ext cx="2985900" cy="236400"/>
          </a:xfrm>
          <a:prstGeom prst="rect">
            <a:avLst/>
          </a:prstGeom>
          <a:noFill/>
          <a:ln cap="flat" cmpd="sng" w="19050">
            <a:solidFill>
              <a:srgbClr val="44546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54"/>
          <p:cNvSpPr/>
          <p:nvPr/>
        </p:nvSpPr>
        <p:spPr>
          <a:xfrm>
            <a:off x="269502" y="1750050"/>
            <a:ext cx="2758800" cy="1800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Orgnisation</a:t>
            </a:r>
            <a:endParaRPr sz="1100"/>
          </a:p>
        </p:txBody>
      </p:sp>
      <p:sp>
        <p:nvSpPr>
          <p:cNvPr id="475" name="Google Shape;475;p54"/>
          <p:cNvSpPr/>
          <p:nvPr/>
        </p:nvSpPr>
        <p:spPr>
          <a:xfrm>
            <a:off x="7119275" y="2388800"/>
            <a:ext cx="284700" cy="29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54"/>
          <p:cNvSpPr/>
          <p:nvPr/>
        </p:nvSpPr>
        <p:spPr>
          <a:xfrm>
            <a:off x="7728875" y="2388800"/>
            <a:ext cx="284700" cy="29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54"/>
          <p:cNvSpPr/>
          <p:nvPr/>
        </p:nvSpPr>
        <p:spPr>
          <a:xfrm>
            <a:off x="8338475" y="2388800"/>
            <a:ext cx="284700" cy="29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54"/>
          <p:cNvSpPr/>
          <p:nvPr/>
        </p:nvSpPr>
        <p:spPr>
          <a:xfrm>
            <a:off x="7119275" y="2922200"/>
            <a:ext cx="284700" cy="2970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4"/>
          <p:cNvSpPr/>
          <p:nvPr/>
        </p:nvSpPr>
        <p:spPr>
          <a:xfrm>
            <a:off x="7728875" y="2922200"/>
            <a:ext cx="284700" cy="2970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54"/>
          <p:cNvSpPr/>
          <p:nvPr/>
        </p:nvSpPr>
        <p:spPr>
          <a:xfrm>
            <a:off x="8338475" y="2922200"/>
            <a:ext cx="284700" cy="2970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1" name="Google Shape;481;p54"/>
          <p:cNvCxnSpPr>
            <a:stCxn id="475" idx="6"/>
            <a:endCxn id="476" idx="2"/>
          </p:cNvCxnSpPr>
          <p:nvPr/>
        </p:nvCxnSpPr>
        <p:spPr>
          <a:xfrm>
            <a:off x="7403975" y="2537300"/>
            <a:ext cx="324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54"/>
          <p:cNvCxnSpPr>
            <a:stCxn id="476" idx="6"/>
            <a:endCxn id="477" idx="2"/>
          </p:cNvCxnSpPr>
          <p:nvPr/>
        </p:nvCxnSpPr>
        <p:spPr>
          <a:xfrm>
            <a:off x="8013575" y="2537300"/>
            <a:ext cx="324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54"/>
          <p:cNvCxnSpPr>
            <a:stCxn id="475" idx="4"/>
            <a:endCxn id="478" idx="0"/>
          </p:cNvCxnSpPr>
          <p:nvPr/>
        </p:nvCxnSpPr>
        <p:spPr>
          <a:xfrm>
            <a:off x="7261625" y="2685800"/>
            <a:ext cx="0" cy="236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54"/>
          <p:cNvCxnSpPr>
            <a:stCxn id="476" idx="4"/>
            <a:endCxn id="479" idx="0"/>
          </p:cNvCxnSpPr>
          <p:nvPr/>
        </p:nvCxnSpPr>
        <p:spPr>
          <a:xfrm>
            <a:off x="7871225" y="2685800"/>
            <a:ext cx="0" cy="236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54"/>
          <p:cNvCxnSpPr>
            <a:stCxn id="477" idx="4"/>
            <a:endCxn id="480" idx="0"/>
          </p:cNvCxnSpPr>
          <p:nvPr/>
        </p:nvCxnSpPr>
        <p:spPr>
          <a:xfrm>
            <a:off x="8480825" y="2685800"/>
            <a:ext cx="0" cy="236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6" name="Google Shape;486;p54"/>
          <p:cNvSpPr txBox="1"/>
          <p:nvPr/>
        </p:nvSpPr>
        <p:spPr>
          <a:xfrm>
            <a:off x="6933625" y="3149250"/>
            <a:ext cx="7662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x(t-1)</a:t>
            </a:r>
            <a:endParaRPr/>
          </a:p>
        </p:txBody>
      </p:sp>
      <p:sp>
        <p:nvSpPr>
          <p:cNvPr id="487" name="Google Shape;487;p54"/>
          <p:cNvSpPr txBox="1"/>
          <p:nvPr/>
        </p:nvSpPr>
        <p:spPr>
          <a:xfrm>
            <a:off x="7771825" y="3149250"/>
            <a:ext cx="2847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</a:t>
            </a:r>
            <a:endParaRPr/>
          </a:p>
        </p:txBody>
      </p:sp>
      <p:sp>
        <p:nvSpPr>
          <p:cNvPr id="488" name="Google Shape;488;p54"/>
          <p:cNvSpPr txBox="1"/>
          <p:nvPr/>
        </p:nvSpPr>
        <p:spPr>
          <a:xfrm>
            <a:off x="8152825" y="3149250"/>
            <a:ext cx="7662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x(t+1)</a:t>
            </a:r>
            <a:endParaRPr/>
          </a:p>
        </p:txBody>
      </p:sp>
      <p:sp>
        <p:nvSpPr>
          <p:cNvPr id="489" name="Google Shape;489;p54"/>
          <p:cNvSpPr txBox="1"/>
          <p:nvPr/>
        </p:nvSpPr>
        <p:spPr>
          <a:xfrm>
            <a:off x="6933625" y="2082450"/>
            <a:ext cx="7662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y(t-1)</a:t>
            </a:r>
            <a:endParaRPr/>
          </a:p>
        </p:txBody>
      </p:sp>
      <p:sp>
        <p:nvSpPr>
          <p:cNvPr id="490" name="Google Shape;490;p54"/>
          <p:cNvSpPr txBox="1"/>
          <p:nvPr/>
        </p:nvSpPr>
        <p:spPr>
          <a:xfrm>
            <a:off x="7695625" y="2082450"/>
            <a:ext cx="244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</a:t>
            </a:r>
            <a:endParaRPr/>
          </a:p>
        </p:txBody>
      </p:sp>
      <p:sp>
        <p:nvSpPr>
          <p:cNvPr id="491" name="Google Shape;491;p54"/>
          <p:cNvSpPr txBox="1"/>
          <p:nvPr/>
        </p:nvSpPr>
        <p:spPr>
          <a:xfrm>
            <a:off x="8152825" y="2082450"/>
            <a:ext cx="7662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y(t+1)</a:t>
            </a:r>
            <a:endParaRPr/>
          </a:p>
        </p:txBody>
      </p:sp>
      <p:sp>
        <p:nvSpPr>
          <p:cNvPr id="492" name="Google Shape;492;p54"/>
          <p:cNvSpPr/>
          <p:nvPr/>
        </p:nvSpPr>
        <p:spPr>
          <a:xfrm>
            <a:off x="7119275" y="3912800"/>
            <a:ext cx="284700" cy="29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54"/>
          <p:cNvSpPr/>
          <p:nvPr/>
        </p:nvSpPr>
        <p:spPr>
          <a:xfrm>
            <a:off x="7728875" y="3912800"/>
            <a:ext cx="284700" cy="29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54"/>
          <p:cNvSpPr/>
          <p:nvPr/>
        </p:nvSpPr>
        <p:spPr>
          <a:xfrm>
            <a:off x="8338475" y="3912800"/>
            <a:ext cx="284700" cy="29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54"/>
          <p:cNvSpPr/>
          <p:nvPr/>
        </p:nvSpPr>
        <p:spPr>
          <a:xfrm>
            <a:off x="7119275" y="4446200"/>
            <a:ext cx="284700" cy="2970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54"/>
          <p:cNvSpPr/>
          <p:nvPr/>
        </p:nvSpPr>
        <p:spPr>
          <a:xfrm>
            <a:off x="7728875" y="4446200"/>
            <a:ext cx="284700" cy="2970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54"/>
          <p:cNvSpPr/>
          <p:nvPr/>
        </p:nvSpPr>
        <p:spPr>
          <a:xfrm>
            <a:off x="8338475" y="4446200"/>
            <a:ext cx="284700" cy="2970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8" name="Google Shape;498;p54"/>
          <p:cNvCxnSpPr/>
          <p:nvPr/>
        </p:nvCxnSpPr>
        <p:spPr>
          <a:xfrm>
            <a:off x="7403975" y="4580775"/>
            <a:ext cx="324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" name="Google Shape;499;p54"/>
          <p:cNvCxnSpPr/>
          <p:nvPr/>
        </p:nvCxnSpPr>
        <p:spPr>
          <a:xfrm>
            <a:off x="8013575" y="4580775"/>
            <a:ext cx="324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" name="Google Shape;500;p54"/>
          <p:cNvCxnSpPr>
            <a:stCxn id="492" idx="4"/>
            <a:endCxn id="495" idx="0"/>
          </p:cNvCxnSpPr>
          <p:nvPr/>
        </p:nvCxnSpPr>
        <p:spPr>
          <a:xfrm>
            <a:off x="7261625" y="4209800"/>
            <a:ext cx="0" cy="236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1" name="Google Shape;501;p54"/>
          <p:cNvCxnSpPr>
            <a:stCxn id="493" idx="4"/>
            <a:endCxn id="496" idx="0"/>
          </p:cNvCxnSpPr>
          <p:nvPr/>
        </p:nvCxnSpPr>
        <p:spPr>
          <a:xfrm>
            <a:off x="7871225" y="4209800"/>
            <a:ext cx="0" cy="236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2" name="Google Shape;502;p54"/>
          <p:cNvCxnSpPr>
            <a:stCxn id="494" idx="4"/>
            <a:endCxn id="497" idx="0"/>
          </p:cNvCxnSpPr>
          <p:nvPr/>
        </p:nvCxnSpPr>
        <p:spPr>
          <a:xfrm>
            <a:off x="8480825" y="4209800"/>
            <a:ext cx="0" cy="236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3" name="Google Shape;503;p54"/>
          <p:cNvSpPr txBox="1"/>
          <p:nvPr/>
        </p:nvSpPr>
        <p:spPr>
          <a:xfrm>
            <a:off x="6933625" y="4673250"/>
            <a:ext cx="7662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x(t-1)</a:t>
            </a:r>
            <a:endParaRPr/>
          </a:p>
        </p:txBody>
      </p:sp>
      <p:sp>
        <p:nvSpPr>
          <p:cNvPr id="504" name="Google Shape;504;p54"/>
          <p:cNvSpPr txBox="1"/>
          <p:nvPr/>
        </p:nvSpPr>
        <p:spPr>
          <a:xfrm>
            <a:off x="7771825" y="4673250"/>
            <a:ext cx="2847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</a:t>
            </a:r>
            <a:endParaRPr/>
          </a:p>
        </p:txBody>
      </p:sp>
      <p:sp>
        <p:nvSpPr>
          <p:cNvPr id="505" name="Google Shape;505;p54"/>
          <p:cNvSpPr txBox="1"/>
          <p:nvPr/>
        </p:nvSpPr>
        <p:spPr>
          <a:xfrm>
            <a:off x="8152825" y="4673250"/>
            <a:ext cx="7662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x(t+1)</a:t>
            </a:r>
            <a:endParaRPr/>
          </a:p>
        </p:txBody>
      </p:sp>
      <p:sp>
        <p:nvSpPr>
          <p:cNvPr id="506" name="Google Shape;506;p54"/>
          <p:cNvSpPr txBox="1"/>
          <p:nvPr/>
        </p:nvSpPr>
        <p:spPr>
          <a:xfrm>
            <a:off x="6933625" y="3606450"/>
            <a:ext cx="7662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y(t-1)</a:t>
            </a:r>
            <a:endParaRPr/>
          </a:p>
        </p:txBody>
      </p:sp>
      <p:sp>
        <p:nvSpPr>
          <p:cNvPr id="507" name="Google Shape;507;p54"/>
          <p:cNvSpPr txBox="1"/>
          <p:nvPr/>
        </p:nvSpPr>
        <p:spPr>
          <a:xfrm>
            <a:off x="7695625" y="3606450"/>
            <a:ext cx="244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</a:t>
            </a:r>
            <a:endParaRPr/>
          </a:p>
        </p:txBody>
      </p:sp>
      <p:sp>
        <p:nvSpPr>
          <p:cNvPr id="508" name="Google Shape;508;p54"/>
          <p:cNvSpPr txBox="1"/>
          <p:nvPr/>
        </p:nvSpPr>
        <p:spPr>
          <a:xfrm>
            <a:off x="8152825" y="3606450"/>
            <a:ext cx="7662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y(t+1)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5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Chunking Practical Exercise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Materials for this exercise are in the folder called “chunking-hands-on”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Finding Person Mentions using Chunking Training and Application PRs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 might want to start by closing any applications and corpora from the previous exercise, so we have a fresh start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6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Prepare for Training</a:t>
            </a:r>
            <a:endParaRPr/>
          </a:p>
        </p:txBody>
      </p:sp>
      <p:sp>
        <p:nvSpPr>
          <p:cNvPr id="520" name="Google Shape;520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Load Training Corpus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 Right click “</a:t>
            </a:r>
            <a:r>
              <a:rPr lang="en-GB">
                <a:solidFill>
                  <a:srgbClr val="4472C4"/>
                </a:solidFill>
              </a:rPr>
              <a:t>Language Resources</a:t>
            </a:r>
            <a:r>
              <a:rPr lang="en-GB"/>
              <a:t>” --&gt; “</a:t>
            </a:r>
            <a:r>
              <a:rPr lang="en-GB">
                <a:solidFill>
                  <a:srgbClr val="4472C4"/>
                </a:solidFill>
              </a:rPr>
              <a:t>New</a:t>
            </a:r>
            <a:r>
              <a:rPr lang="en-GB"/>
              <a:t>” --&gt; “</a:t>
            </a:r>
            <a:r>
              <a:rPr lang="en-GB">
                <a:solidFill>
                  <a:srgbClr val="4472C4"/>
                </a:solidFill>
              </a:rPr>
              <a:t>GATE Corpus</a:t>
            </a:r>
            <a:r>
              <a:rPr lang="en-GB"/>
              <a:t>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(Optional) Name the corpus as train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Right click the </a:t>
            </a:r>
            <a:r>
              <a:rPr lang="en-GB">
                <a:solidFill>
                  <a:srgbClr val="4472C4"/>
                </a:solidFill>
              </a:rPr>
              <a:t>“train” corpus </a:t>
            </a:r>
            <a:r>
              <a:rPr lang="en-GB">
                <a:solidFill>
                  <a:srgbClr val="38761D"/>
                </a:solidFill>
              </a:rPr>
              <a:t>--&gt; “</a:t>
            </a:r>
            <a:r>
              <a:rPr lang="en-GB">
                <a:solidFill>
                  <a:srgbClr val="4472C4"/>
                </a:solidFill>
              </a:rPr>
              <a:t>Populate</a:t>
            </a:r>
            <a:r>
              <a:rPr lang="en-GB">
                <a:solidFill>
                  <a:srgbClr val="38761D"/>
                </a:solidFill>
              </a:rPr>
              <a:t>” 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n-GB">
                <a:solidFill>
                  <a:srgbClr val="38761D"/>
                </a:solidFill>
              </a:rPr>
              <a:t>For </a:t>
            </a:r>
            <a:r>
              <a:rPr lang="en-GB">
                <a:solidFill>
                  <a:srgbClr val="4472C4"/>
                </a:solidFill>
              </a:rPr>
              <a:t>Directory URL</a:t>
            </a:r>
            <a:r>
              <a:rPr lang="en-GB">
                <a:solidFill>
                  <a:srgbClr val="38761D"/>
                </a:solidFill>
              </a:rPr>
              <a:t>, select folder “</a:t>
            </a:r>
            <a:r>
              <a:rPr lang="en-GB">
                <a:solidFill>
                  <a:srgbClr val="4472C4"/>
                </a:solidFill>
              </a:rPr>
              <a:t>chunking-hands-on/training-corpus</a:t>
            </a:r>
            <a:r>
              <a:rPr lang="en-GB">
                <a:solidFill>
                  <a:srgbClr val="38761D"/>
                </a:solidFill>
              </a:rPr>
              <a:t>”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n-GB">
                <a:solidFill>
                  <a:srgbClr val="38761D"/>
                </a:solidFill>
              </a:rPr>
              <a:t>Click </a:t>
            </a:r>
            <a:r>
              <a:rPr lang="en-GB">
                <a:solidFill>
                  <a:srgbClr val="4472C4"/>
                </a:solidFill>
              </a:rPr>
              <a:t>OK</a:t>
            </a:r>
            <a:endParaRPr>
              <a:solidFill>
                <a:srgbClr val="4472C4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7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Prepare for Training</a:t>
            </a:r>
            <a:endParaRPr/>
          </a:p>
        </p:txBody>
      </p:sp>
      <p:sp>
        <p:nvSpPr>
          <p:cNvPr id="526" name="Google Shape;526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Load ANNIE to generate some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Remove </a:t>
            </a:r>
            <a:r>
              <a:rPr lang="en-GB">
                <a:solidFill>
                  <a:srgbClr val="4472C4"/>
                </a:solidFill>
              </a:rPr>
              <a:t>ANNIE NE Transducer</a:t>
            </a:r>
            <a:r>
              <a:rPr lang="en-GB"/>
              <a:t> and </a:t>
            </a:r>
            <a:r>
              <a:rPr lang="en-GB">
                <a:solidFill>
                  <a:srgbClr val="4472C4"/>
                </a:solidFill>
              </a:rPr>
              <a:t>ANNIE OrthoMatcher</a:t>
            </a:r>
            <a:endParaRPr>
              <a:solidFill>
                <a:srgbClr val="4472C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n-GB">
                <a:solidFill>
                  <a:srgbClr val="38761D"/>
                </a:solidFill>
              </a:rPr>
              <a:t>Because they are doing NER as well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Move the instance annotation to default set (same set as the ANNIE features)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Load “</a:t>
            </a:r>
            <a:r>
              <a:rPr lang="en-GB">
                <a:solidFill>
                  <a:srgbClr val="4472C4"/>
                </a:solidFill>
              </a:rPr>
              <a:t>Tools</a:t>
            </a:r>
            <a:r>
              <a:rPr lang="en-GB"/>
              <a:t>” from CREOLE Plugin Manager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Right Click “</a:t>
            </a:r>
            <a:r>
              <a:rPr lang="en-GB">
                <a:solidFill>
                  <a:srgbClr val="4472C4"/>
                </a:solidFill>
              </a:rPr>
              <a:t>Processing Resources</a:t>
            </a:r>
            <a:r>
              <a:rPr lang="en-GB"/>
              <a:t>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“</a:t>
            </a:r>
            <a:r>
              <a:rPr lang="en-GB">
                <a:solidFill>
                  <a:srgbClr val="4472C4"/>
                </a:solidFill>
              </a:rPr>
              <a:t>New</a:t>
            </a:r>
            <a:r>
              <a:rPr lang="en-GB"/>
              <a:t>” --&gt; “</a:t>
            </a:r>
            <a:r>
              <a:rPr lang="en-GB">
                <a:solidFill>
                  <a:srgbClr val="4472C4"/>
                </a:solidFill>
              </a:rPr>
              <a:t>Annotation Set Transfer</a:t>
            </a:r>
            <a:r>
              <a:rPr lang="en-GB"/>
              <a:t>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Move “</a:t>
            </a:r>
            <a:r>
              <a:rPr lang="en-GB">
                <a:solidFill>
                  <a:srgbClr val="4472C4"/>
                </a:solidFill>
              </a:rPr>
              <a:t>Annotation Set Transfer</a:t>
            </a:r>
            <a:r>
              <a:rPr lang="en-GB"/>
              <a:t>” to Pipeline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27" name="Google Shape;52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6088" y="2691500"/>
            <a:ext cx="261937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8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Annotation Set Transfer</a:t>
            </a:r>
            <a:endParaRPr/>
          </a:p>
        </p:txBody>
      </p:sp>
      <p:pic>
        <p:nvPicPr>
          <p:cNvPr id="533" name="Google Shape;53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850" y="1720431"/>
            <a:ext cx="470535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9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LF_TrainChunking</a:t>
            </a:r>
            <a:endParaRPr/>
          </a:p>
        </p:txBody>
      </p:sp>
      <p:sp>
        <p:nvSpPr>
          <p:cNvPr id="539" name="Google Shape;539;p59"/>
          <p:cNvSpPr txBox="1"/>
          <p:nvPr>
            <p:ph idx="1" type="body"/>
          </p:nvPr>
        </p:nvSpPr>
        <p:spPr>
          <a:xfrm>
            <a:off x="311700" y="1152475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-GB">
                <a:solidFill>
                  <a:srgbClr val="4472C4"/>
                </a:solidFill>
              </a:rPr>
              <a:t>algorithmParameters</a:t>
            </a:r>
            <a:r>
              <a:rPr lang="en-GB"/>
              <a:t>: parameters influencing the training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-GB">
                <a:solidFill>
                  <a:srgbClr val="4472C4"/>
                </a:solidFill>
              </a:rPr>
              <a:t>dataDirectory</a:t>
            </a:r>
            <a:r>
              <a:rPr lang="en-GB"/>
              <a:t>: directory where to save all the files generated by the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-GB">
                <a:solidFill>
                  <a:srgbClr val="4472C4"/>
                </a:solidFill>
              </a:rPr>
              <a:t>featureSpecURL</a:t>
            </a:r>
            <a:r>
              <a:rPr lang="en-GB"/>
              <a:t>: the XML file describing the features to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-GB">
                <a:solidFill>
                  <a:srgbClr val="4472C4"/>
                </a:solidFill>
              </a:rPr>
              <a:t>inputASName</a:t>
            </a:r>
            <a:r>
              <a:rPr lang="en-GB"/>
              <a:t>: input annotation set containining the instance annotations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-GB">
                <a:solidFill>
                  <a:srgbClr val="4472C4"/>
                </a:solidFill>
              </a:rPr>
              <a:t>instanceType</a:t>
            </a:r>
            <a:r>
              <a:rPr lang="en-GB"/>
              <a:t>: the annotation type of instance annotations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-GB">
                <a:solidFill>
                  <a:srgbClr val="4472C4"/>
                </a:solidFill>
              </a:rPr>
              <a:t>classAnnotationType</a:t>
            </a:r>
            <a:r>
              <a:rPr lang="en-GB"/>
              <a:t>: </a:t>
            </a:r>
            <a:r>
              <a:rPr lang="en-GB"/>
              <a:t>the annotation type of the annotations which the model should learn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-GB">
                <a:solidFill>
                  <a:srgbClr val="4472C4"/>
                </a:solidFill>
              </a:rPr>
              <a:t>trainingAlgorithm</a:t>
            </a:r>
            <a:r>
              <a:rPr lang="en-GB">
                <a:solidFill>
                  <a:srgbClr val="38761D"/>
                </a:solidFill>
              </a:rPr>
              <a:t>: </a:t>
            </a:r>
            <a:r>
              <a:rPr lang="en-GB"/>
              <a:t>the classification training algorithm to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-GB">
                <a:solidFill>
                  <a:srgbClr val="4472C4"/>
                </a:solidFill>
              </a:rPr>
              <a:t>sequenceSpan</a:t>
            </a:r>
            <a:r>
              <a:rPr lang="en-GB"/>
              <a:t>: specifies the span across which to learn a sequence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0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Load Training PR</a:t>
            </a:r>
            <a:r>
              <a:rPr lang="en-GB"/>
              <a:t> </a:t>
            </a:r>
            <a:r>
              <a:rPr lang="en-GB" sz="2400"/>
              <a:t>(Practical)</a:t>
            </a:r>
            <a:endParaRPr/>
          </a:p>
        </p:txBody>
      </p:sp>
      <p:sp>
        <p:nvSpPr>
          <p:cNvPr id="545" name="Google Shape;545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Right click “</a:t>
            </a:r>
            <a:r>
              <a:rPr lang="en-GB">
                <a:solidFill>
                  <a:srgbClr val="4472C4"/>
                </a:solidFill>
              </a:rPr>
              <a:t>Processing Resources</a:t>
            </a:r>
            <a:r>
              <a:rPr lang="en-GB"/>
              <a:t>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Select “</a:t>
            </a:r>
            <a:r>
              <a:rPr lang="en-GB">
                <a:solidFill>
                  <a:srgbClr val="4472C4"/>
                </a:solidFill>
              </a:rPr>
              <a:t>LF_TrainChunking</a:t>
            </a:r>
            <a:r>
              <a:rPr lang="en-GB"/>
              <a:t>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 </a:t>
            </a:r>
            <a:r>
              <a:rPr lang="en-GB">
                <a:solidFill>
                  <a:srgbClr val="4472C4"/>
                </a:solidFill>
              </a:rPr>
              <a:t>LF_TrainChunking</a:t>
            </a:r>
            <a:r>
              <a:rPr lang="en-GB"/>
              <a:t> to the Pipeline by using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46" name="Google Shape;54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2625" y="1894050"/>
            <a:ext cx="391889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717820"/>
            <a:ext cx="9143998" cy="1851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1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NER</a:t>
            </a:r>
            <a:r>
              <a:rPr lang="en-GB"/>
              <a:t> Training</a:t>
            </a:r>
            <a:endParaRPr/>
          </a:p>
        </p:txBody>
      </p:sp>
      <p:sp>
        <p:nvSpPr>
          <p:cNvPr id="553" name="Google Shape;553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Short cut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Right click the “Applications”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Select “Restore Application from File”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Select “</a:t>
            </a:r>
            <a:r>
              <a:rPr lang="en-GB"/>
              <a:t>chunking-hands-on</a:t>
            </a:r>
            <a:r>
              <a:rPr lang="en-GB"/>
              <a:t>/</a:t>
            </a:r>
            <a:r>
              <a:rPr lang="en-GB"/>
              <a:t>nerTrain.xgapp</a:t>
            </a:r>
            <a:r>
              <a:rPr lang="en-GB"/>
              <a:t>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2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Train Model</a:t>
            </a:r>
            <a:r>
              <a:rPr lang="en-GB"/>
              <a:t> </a:t>
            </a:r>
            <a:r>
              <a:rPr lang="en-GB" sz="2400"/>
              <a:t>(Practical)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Select the training corpus and click “</a:t>
            </a:r>
            <a:r>
              <a:rPr lang="en-GB">
                <a:solidFill>
                  <a:srgbClr val="4472C4"/>
                </a:solidFill>
              </a:rPr>
              <a:t>Run this Application</a:t>
            </a:r>
            <a:r>
              <a:rPr lang="en-GB"/>
              <a:t>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After “Training complete”, you should have a new annotation set “LearningFramework” contains all ML output</a:t>
            </a:r>
            <a:endParaRPr/>
          </a:p>
        </p:txBody>
      </p:sp>
      <p:pic>
        <p:nvPicPr>
          <p:cNvPr id="560" name="Google Shape;56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54658"/>
            <a:ext cx="9144000" cy="1394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Terminology</a:t>
            </a:r>
            <a:endParaRPr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311700" y="1152475"/>
            <a:ext cx="8520600" cy="18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rgbClr val="4472C4"/>
                </a:solidFill>
              </a:rPr>
              <a:t>Instance</a:t>
            </a:r>
            <a:r>
              <a:rPr lang="en-GB"/>
              <a:t> or </a:t>
            </a:r>
            <a:r>
              <a:rPr lang="en-GB">
                <a:solidFill>
                  <a:srgbClr val="4472C4"/>
                </a:solidFill>
              </a:rPr>
              <a:t>Sample</a:t>
            </a:r>
            <a:r>
              <a:rPr lang="en-GB"/>
              <a:t>: is case that may be learned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Every instance is a decision for the ML algorithm to make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Represented by </a:t>
            </a:r>
            <a:r>
              <a:rPr lang="en-GB">
                <a:solidFill>
                  <a:srgbClr val="4472C4"/>
                </a:solidFill>
              </a:rPr>
              <a:t>features</a:t>
            </a:r>
            <a:endParaRPr>
              <a:solidFill>
                <a:srgbClr val="4472C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-GB">
                <a:solidFill>
                  <a:srgbClr val="4472C4"/>
                </a:solidFill>
              </a:rPr>
              <a:t>Feature</a:t>
            </a:r>
            <a:r>
              <a:rPr lang="en-GB">
                <a:solidFill>
                  <a:srgbClr val="38761D"/>
                </a:solidFill>
              </a:rPr>
              <a:t>: is an individual measurable property or characteristic of phenomenon being observed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n-GB">
                <a:solidFill>
                  <a:srgbClr val="38761D"/>
                </a:solidFill>
              </a:rPr>
              <a:t>e</a:t>
            </a:r>
            <a:r>
              <a:rPr lang="en-GB">
                <a:solidFill>
                  <a:srgbClr val="38761D"/>
                </a:solidFill>
              </a:rPr>
              <a:t>.g. The word it self, the part-of-speech, length of the text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2594931" y="3247450"/>
            <a:ext cx="2098200" cy="794700"/>
          </a:xfrm>
          <a:prstGeom prst="rect">
            <a:avLst/>
          </a:prstGeom>
          <a:solidFill>
            <a:srgbClr val="4472C4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</a:rPr>
              <a:t>ML Model</a:t>
            </a:r>
            <a:endParaRPr sz="1100"/>
          </a:p>
        </p:txBody>
      </p:sp>
      <p:sp>
        <p:nvSpPr>
          <p:cNvPr id="113" name="Google Shape;113;p18"/>
          <p:cNvSpPr/>
          <p:nvPr/>
        </p:nvSpPr>
        <p:spPr>
          <a:xfrm>
            <a:off x="1368119" y="3569763"/>
            <a:ext cx="7602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Instance</a:t>
            </a:r>
            <a:endParaRPr sz="1100"/>
          </a:p>
        </p:txBody>
      </p:sp>
      <p:cxnSp>
        <p:nvCxnSpPr>
          <p:cNvPr id="114" name="Google Shape;114;p18"/>
          <p:cNvCxnSpPr>
            <a:endCxn id="112" idx="1"/>
          </p:cNvCxnSpPr>
          <p:nvPr/>
        </p:nvCxnSpPr>
        <p:spPr>
          <a:xfrm>
            <a:off x="2128431" y="3644800"/>
            <a:ext cx="466500" cy="0"/>
          </a:xfrm>
          <a:prstGeom prst="straightConnector1">
            <a:avLst/>
          </a:prstGeom>
          <a:noFill/>
          <a:ln cap="flat" cmpd="sng" w="2857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8"/>
          <p:cNvSpPr/>
          <p:nvPr/>
        </p:nvSpPr>
        <p:spPr>
          <a:xfrm>
            <a:off x="5277475" y="3151619"/>
            <a:ext cx="7602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Target 1</a:t>
            </a:r>
            <a:endParaRPr sz="1100"/>
          </a:p>
        </p:txBody>
      </p:sp>
      <p:sp>
        <p:nvSpPr>
          <p:cNvPr id="116" name="Google Shape;116;p18"/>
          <p:cNvSpPr/>
          <p:nvPr/>
        </p:nvSpPr>
        <p:spPr>
          <a:xfrm>
            <a:off x="5277475" y="3987906"/>
            <a:ext cx="7602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Target 2</a:t>
            </a:r>
            <a:endParaRPr sz="1100"/>
          </a:p>
        </p:txBody>
      </p:sp>
      <p:cxnSp>
        <p:nvCxnSpPr>
          <p:cNvPr id="117" name="Google Shape;117;p18"/>
          <p:cNvCxnSpPr>
            <a:stCxn id="112" idx="3"/>
            <a:endCxn id="115" idx="1"/>
          </p:cNvCxnSpPr>
          <p:nvPr/>
        </p:nvCxnSpPr>
        <p:spPr>
          <a:xfrm flipH="1" rot="10800000">
            <a:off x="4693131" y="3226600"/>
            <a:ext cx="584400" cy="418200"/>
          </a:xfrm>
          <a:prstGeom prst="straightConnector1">
            <a:avLst/>
          </a:prstGeom>
          <a:noFill/>
          <a:ln cap="flat" cmpd="sng" w="2857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8"/>
          <p:cNvCxnSpPr>
            <a:stCxn id="112" idx="3"/>
            <a:endCxn id="116" idx="1"/>
          </p:cNvCxnSpPr>
          <p:nvPr/>
        </p:nvCxnSpPr>
        <p:spPr>
          <a:xfrm>
            <a:off x="4693131" y="3644800"/>
            <a:ext cx="584400" cy="418200"/>
          </a:xfrm>
          <a:prstGeom prst="straightConnector1">
            <a:avLst/>
          </a:prstGeom>
          <a:noFill/>
          <a:ln cap="flat" cmpd="sng" w="28575">
            <a:solidFill>
              <a:srgbClr val="44546A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9" name="Google Shape;119;p18"/>
          <p:cNvSpPr/>
          <p:nvPr/>
        </p:nvSpPr>
        <p:spPr>
          <a:xfrm>
            <a:off x="6396501" y="3569775"/>
            <a:ext cx="1320600" cy="150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Label</a:t>
            </a:r>
            <a:endParaRPr sz="1100"/>
          </a:p>
        </p:txBody>
      </p:sp>
      <p:cxnSp>
        <p:nvCxnSpPr>
          <p:cNvPr id="120" name="Google Shape;120;p18"/>
          <p:cNvCxnSpPr>
            <a:stCxn id="115" idx="3"/>
            <a:endCxn id="119" idx="1"/>
          </p:cNvCxnSpPr>
          <p:nvPr/>
        </p:nvCxnSpPr>
        <p:spPr>
          <a:xfrm>
            <a:off x="6037675" y="3226619"/>
            <a:ext cx="358800" cy="418200"/>
          </a:xfrm>
          <a:prstGeom prst="straightConnector1">
            <a:avLst/>
          </a:prstGeom>
          <a:noFill/>
          <a:ln cap="flat" cmpd="sng" w="19050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8"/>
          <p:cNvSpPr/>
          <p:nvPr/>
        </p:nvSpPr>
        <p:spPr>
          <a:xfrm>
            <a:off x="5936463" y="4447956"/>
            <a:ext cx="805200" cy="2502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Loss</a:t>
            </a:r>
            <a:endParaRPr sz="1100"/>
          </a:p>
        </p:txBody>
      </p:sp>
      <p:cxnSp>
        <p:nvCxnSpPr>
          <p:cNvPr id="122" name="Google Shape;122;p18"/>
          <p:cNvCxnSpPr>
            <a:endCxn id="121" idx="0"/>
          </p:cNvCxnSpPr>
          <p:nvPr/>
        </p:nvCxnSpPr>
        <p:spPr>
          <a:xfrm>
            <a:off x="6161463" y="3375756"/>
            <a:ext cx="177600" cy="1072200"/>
          </a:xfrm>
          <a:prstGeom prst="straightConnector1">
            <a:avLst/>
          </a:prstGeom>
          <a:noFill/>
          <a:ln cap="flat" cmpd="sng" w="1905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8"/>
          <p:cNvCxnSpPr>
            <a:stCxn id="121" idx="1"/>
            <a:endCxn id="112" idx="2"/>
          </p:cNvCxnSpPr>
          <p:nvPr/>
        </p:nvCxnSpPr>
        <p:spPr>
          <a:xfrm rot="10800000">
            <a:off x="3644163" y="4042056"/>
            <a:ext cx="2292300" cy="531000"/>
          </a:xfrm>
          <a:prstGeom prst="straightConnector1">
            <a:avLst/>
          </a:prstGeom>
          <a:noFill/>
          <a:ln cap="flat" cmpd="sng" w="1905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18"/>
          <p:cNvSpPr/>
          <p:nvPr/>
        </p:nvSpPr>
        <p:spPr>
          <a:xfrm>
            <a:off x="383375" y="4128525"/>
            <a:ext cx="3035700" cy="936600"/>
          </a:xfrm>
          <a:prstGeom prst="rect">
            <a:avLst/>
          </a:prstGeom>
          <a:noFill/>
          <a:ln cap="flat" cmpd="sng" w="9525">
            <a:solidFill>
              <a:srgbClr val="44546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488216" y="4279350"/>
            <a:ext cx="6507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Token</a:t>
            </a:r>
            <a:endParaRPr sz="1100"/>
          </a:p>
        </p:txBody>
      </p:sp>
      <p:sp>
        <p:nvSpPr>
          <p:cNvPr id="126" name="Google Shape;126;p18"/>
          <p:cNvSpPr/>
          <p:nvPr/>
        </p:nvSpPr>
        <p:spPr>
          <a:xfrm>
            <a:off x="1285829" y="4279350"/>
            <a:ext cx="11463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Cases</a:t>
            </a:r>
            <a:endParaRPr sz="1100"/>
          </a:p>
        </p:txBody>
      </p:sp>
      <p:sp>
        <p:nvSpPr>
          <p:cNvPr id="127" name="Google Shape;127;p18"/>
          <p:cNvSpPr/>
          <p:nvPr/>
        </p:nvSpPr>
        <p:spPr>
          <a:xfrm>
            <a:off x="488216" y="4663575"/>
            <a:ext cx="11463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Token Length</a:t>
            </a:r>
            <a:endParaRPr sz="1100"/>
          </a:p>
        </p:txBody>
      </p:sp>
      <p:sp>
        <p:nvSpPr>
          <p:cNvPr id="128" name="Google Shape;128;p18"/>
          <p:cNvSpPr/>
          <p:nvPr/>
        </p:nvSpPr>
        <p:spPr>
          <a:xfrm>
            <a:off x="1744728" y="4663563"/>
            <a:ext cx="11463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…...</a:t>
            </a:r>
            <a:endParaRPr sz="1100"/>
          </a:p>
        </p:txBody>
      </p:sp>
      <p:cxnSp>
        <p:nvCxnSpPr>
          <p:cNvPr id="129" name="Google Shape;129;p18"/>
          <p:cNvCxnSpPr>
            <a:endCxn id="113" idx="2"/>
          </p:cNvCxnSpPr>
          <p:nvPr/>
        </p:nvCxnSpPr>
        <p:spPr>
          <a:xfrm rot="10800000">
            <a:off x="1748219" y="3719763"/>
            <a:ext cx="0" cy="4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3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LF_ApplyChunking</a:t>
            </a:r>
            <a:endParaRPr/>
          </a:p>
        </p:txBody>
      </p:sp>
      <p:sp>
        <p:nvSpPr>
          <p:cNvPr id="566" name="Google Shape;566;p63"/>
          <p:cNvSpPr txBox="1"/>
          <p:nvPr>
            <p:ph idx="1" type="body"/>
          </p:nvPr>
        </p:nvSpPr>
        <p:spPr>
          <a:xfrm>
            <a:off x="311700" y="1152475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-GB">
                <a:solidFill>
                  <a:srgbClr val="4472C4"/>
                </a:solidFill>
              </a:rPr>
              <a:t>algorithmParameters</a:t>
            </a:r>
            <a:r>
              <a:rPr lang="en-GB"/>
              <a:t>: parameters influencing the training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-GB">
                <a:solidFill>
                  <a:srgbClr val="4472C4"/>
                </a:solidFill>
              </a:rPr>
              <a:t>dataDirectory</a:t>
            </a:r>
            <a:r>
              <a:rPr lang="en-GB"/>
              <a:t>: </a:t>
            </a:r>
            <a:r>
              <a:rPr lang="en-GB"/>
              <a:t>the directory where the trained model is saved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-GB">
                <a:solidFill>
                  <a:srgbClr val="4472C4"/>
                </a:solidFill>
              </a:rPr>
              <a:t>inputASName</a:t>
            </a:r>
            <a:r>
              <a:rPr lang="en-GB"/>
              <a:t>: input annotation set containining the instance annotations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-GB">
                <a:solidFill>
                  <a:srgbClr val="4472C4"/>
                </a:solidFill>
              </a:rPr>
              <a:t>instanceType</a:t>
            </a:r>
            <a:r>
              <a:rPr lang="en-GB"/>
              <a:t>: the annotation type of instance annotations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-GB">
                <a:solidFill>
                  <a:srgbClr val="4472C4"/>
                </a:solidFill>
              </a:rPr>
              <a:t>sequenceSpan</a:t>
            </a:r>
            <a:r>
              <a:rPr lang="en-GB"/>
              <a:t>: specifies the span across which to learn a sequence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-GB">
                <a:solidFill>
                  <a:srgbClr val="4472C4"/>
                </a:solidFill>
              </a:rPr>
              <a:t>confidenceThreshold</a:t>
            </a:r>
            <a:r>
              <a:rPr lang="en-GB"/>
              <a:t>: confidence score threshold required for a chunk to get assigned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4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Apply Model</a:t>
            </a:r>
            <a:r>
              <a:rPr lang="en-GB"/>
              <a:t> </a:t>
            </a:r>
            <a:r>
              <a:rPr lang="en-GB" sz="2400"/>
              <a:t>(Practical)</a:t>
            </a:r>
            <a:endParaRPr/>
          </a:p>
        </p:txBody>
      </p:sp>
      <p:sp>
        <p:nvSpPr>
          <p:cNvPr id="572" name="Google Shape;572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Load another </a:t>
            </a:r>
            <a:r>
              <a:rPr lang="en-GB">
                <a:solidFill>
                  <a:srgbClr val="4472C4"/>
                </a:solidFill>
              </a:rPr>
              <a:t>ANNIE</a:t>
            </a:r>
            <a:r>
              <a:rPr lang="en-GB"/>
              <a:t> (optional, you can rename it)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Right click “</a:t>
            </a:r>
            <a:r>
              <a:rPr lang="en-GB">
                <a:solidFill>
                  <a:srgbClr val="4472C4"/>
                </a:solidFill>
              </a:rPr>
              <a:t>Processing Resources</a:t>
            </a:r>
            <a:r>
              <a:rPr lang="en-GB"/>
              <a:t>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Select “</a:t>
            </a:r>
            <a:r>
              <a:rPr lang="en-GB">
                <a:solidFill>
                  <a:srgbClr val="4472C4"/>
                </a:solidFill>
              </a:rPr>
              <a:t>LF_ApplyChunking</a:t>
            </a:r>
            <a:r>
              <a:rPr lang="en-GB"/>
              <a:t>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 </a:t>
            </a:r>
            <a:r>
              <a:rPr lang="en-GB">
                <a:solidFill>
                  <a:srgbClr val="4472C4"/>
                </a:solidFill>
              </a:rPr>
              <a:t>LF_ApplyChunking</a:t>
            </a:r>
            <a:r>
              <a:rPr lang="en-GB"/>
              <a:t> to the Pipeline by using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73" name="Google Shape;57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3875" y="2226175"/>
            <a:ext cx="391889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259468"/>
            <a:ext cx="9143999" cy="1366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5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NER Training</a:t>
            </a:r>
            <a:endParaRPr/>
          </a:p>
        </p:txBody>
      </p:sp>
      <p:sp>
        <p:nvSpPr>
          <p:cNvPr id="580" name="Google Shape;580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Short cut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Right click the “Applications”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Select “Restore Application from File”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Select “chunking-hands-on/nerApply.xgapp”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6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</a:t>
            </a:r>
            <a:endParaRPr/>
          </a:p>
        </p:txBody>
      </p:sp>
      <p:sp>
        <p:nvSpPr>
          <p:cNvPr id="586" name="Google Shape;586;p66"/>
          <p:cNvSpPr txBox="1"/>
          <p:nvPr>
            <p:ph idx="1" type="body"/>
          </p:nvPr>
        </p:nvSpPr>
        <p:spPr>
          <a:xfrm>
            <a:off x="311700" y="1152475"/>
            <a:ext cx="8520600" cy="21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 reason to obtain accuracy over BIOs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More important measure how well finding named entities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Strict VS Lenient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we count an annotation as correct only if it has the same span as the gold standard annotation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Start and end off set have to be same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we allow an annotation that overlaps to be correct, even if it isn't a perfect span match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Overlap to label start and end off set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66"/>
          <p:cNvSpPr txBox="1"/>
          <p:nvPr/>
        </p:nvSpPr>
        <p:spPr>
          <a:xfrm>
            <a:off x="109425" y="3505625"/>
            <a:ext cx="88878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The  University  of  Sheffield  is  a  public  research  university  in  Sheffield  .</a:t>
            </a:r>
            <a:endParaRPr sz="1800"/>
          </a:p>
        </p:txBody>
      </p:sp>
      <p:sp>
        <p:nvSpPr>
          <p:cNvPr id="588" name="Google Shape;588;p66"/>
          <p:cNvSpPr/>
          <p:nvPr/>
        </p:nvSpPr>
        <p:spPr>
          <a:xfrm>
            <a:off x="250825" y="3937619"/>
            <a:ext cx="2847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B</a:t>
            </a:r>
            <a:endParaRPr sz="1100"/>
          </a:p>
        </p:txBody>
      </p:sp>
      <p:sp>
        <p:nvSpPr>
          <p:cNvPr id="589" name="Google Shape;589;p66"/>
          <p:cNvSpPr/>
          <p:nvPr/>
        </p:nvSpPr>
        <p:spPr>
          <a:xfrm>
            <a:off x="749650" y="3937619"/>
            <a:ext cx="8052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I</a:t>
            </a:r>
            <a:endParaRPr sz="1100"/>
          </a:p>
        </p:txBody>
      </p:sp>
      <p:sp>
        <p:nvSpPr>
          <p:cNvPr id="590" name="Google Shape;590;p66"/>
          <p:cNvSpPr/>
          <p:nvPr/>
        </p:nvSpPr>
        <p:spPr>
          <a:xfrm>
            <a:off x="1810825" y="3937619"/>
            <a:ext cx="2445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I</a:t>
            </a:r>
            <a:endParaRPr sz="1100"/>
          </a:p>
        </p:txBody>
      </p:sp>
      <p:sp>
        <p:nvSpPr>
          <p:cNvPr id="591" name="Google Shape;591;p66"/>
          <p:cNvSpPr/>
          <p:nvPr/>
        </p:nvSpPr>
        <p:spPr>
          <a:xfrm>
            <a:off x="2161224" y="3937625"/>
            <a:ext cx="8796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I</a:t>
            </a:r>
            <a:endParaRPr sz="1100"/>
          </a:p>
        </p:txBody>
      </p:sp>
      <p:sp>
        <p:nvSpPr>
          <p:cNvPr id="592" name="Google Shape;592;p66"/>
          <p:cNvSpPr/>
          <p:nvPr/>
        </p:nvSpPr>
        <p:spPr>
          <a:xfrm>
            <a:off x="3132338" y="3937619"/>
            <a:ext cx="1998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O</a:t>
            </a:r>
            <a:endParaRPr sz="1100"/>
          </a:p>
        </p:txBody>
      </p:sp>
      <p:sp>
        <p:nvSpPr>
          <p:cNvPr id="593" name="Google Shape;593;p66"/>
          <p:cNvSpPr/>
          <p:nvPr/>
        </p:nvSpPr>
        <p:spPr>
          <a:xfrm>
            <a:off x="3423669" y="3937619"/>
            <a:ext cx="1998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O</a:t>
            </a:r>
            <a:endParaRPr sz="1100"/>
          </a:p>
        </p:txBody>
      </p:sp>
      <p:sp>
        <p:nvSpPr>
          <p:cNvPr id="594" name="Google Shape;594;p66"/>
          <p:cNvSpPr/>
          <p:nvPr/>
        </p:nvSpPr>
        <p:spPr>
          <a:xfrm>
            <a:off x="3746225" y="3937619"/>
            <a:ext cx="5205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O</a:t>
            </a:r>
            <a:endParaRPr sz="1100"/>
          </a:p>
        </p:txBody>
      </p:sp>
      <p:sp>
        <p:nvSpPr>
          <p:cNvPr id="595" name="Google Shape;595;p66"/>
          <p:cNvSpPr/>
          <p:nvPr/>
        </p:nvSpPr>
        <p:spPr>
          <a:xfrm>
            <a:off x="4440925" y="3937625"/>
            <a:ext cx="8796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O</a:t>
            </a:r>
            <a:endParaRPr sz="1100"/>
          </a:p>
        </p:txBody>
      </p:sp>
      <p:sp>
        <p:nvSpPr>
          <p:cNvPr id="596" name="Google Shape;596;p66"/>
          <p:cNvSpPr/>
          <p:nvPr/>
        </p:nvSpPr>
        <p:spPr>
          <a:xfrm>
            <a:off x="5416650" y="3937625"/>
            <a:ext cx="10401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O</a:t>
            </a:r>
            <a:endParaRPr sz="1100"/>
          </a:p>
        </p:txBody>
      </p:sp>
      <p:sp>
        <p:nvSpPr>
          <p:cNvPr id="597" name="Google Shape;597;p66"/>
          <p:cNvSpPr/>
          <p:nvPr/>
        </p:nvSpPr>
        <p:spPr>
          <a:xfrm>
            <a:off x="6552863" y="3937619"/>
            <a:ext cx="2445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O</a:t>
            </a:r>
            <a:endParaRPr sz="1100"/>
          </a:p>
        </p:txBody>
      </p:sp>
      <p:sp>
        <p:nvSpPr>
          <p:cNvPr id="598" name="Google Shape;598;p66"/>
          <p:cNvSpPr/>
          <p:nvPr/>
        </p:nvSpPr>
        <p:spPr>
          <a:xfrm>
            <a:off x="6893500" y="3937619"/>
            <a:ext cx="7284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O</a:t>
            </a:r>
            <a:endParaRPr sz="1100"/>
          </a:p>
        </p:txBody>
      </p:sp>
      <p:sp>
        <p:nvSpPr>
          <p:cNvPr id="599" name="Google Shape;599;p66"/>
          <p:cNvSpPr/>
          <p:nvPr/>
        </p:nvSpPr>
        <p:spPr>
          <a:xfrm>
            <a:off x="7796938" y="3937619"/>
            <a:ext cx="1815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O</a:t>
            </a:r>
            <a:endParaRPr sz="1100"/>
          </a:p>
        </p:txBody>
      </p:sp>
      <p:sp>
        <p:nvSpPr>
          <p:cNvPr id="600" name="Google Shape;600;p66"/>
          <p:cNvSpPr/>
          <p:nvPr/>
        </p:nvSpPr>
        <p:spPr>
          <a:xfrm>
            <a:off x="109425" y="3894425"/>
            <a:ext cx="2985900" cy="236400"/>
          </a:xfrm>
          <a:prstGeom prst="rect">
            <a:avLst/>
          </a:prstGeom>
          <a:noFill/>
          <a:ln cap="flat" cmpd="sng" w="19050">
            <a:solidFill>
              <a:srgbClr val="44546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66"/>
          <p:cNvSpPr/>
          <p:nvPr/>
        </p:nvSpPr>
        <p:spPr>
          <a:xfrm>
            <a:off x="250827" y="4213475"/>
            <a:ext cx="2758800" cy="1800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Orgnisation</a:t>
            </a:r>
            <a:endParaRPr sz="1100"/>
          </a:p>
        </p:txBody>
      </p:sp>
      <p:sp>
        <p:nvSpPr>
          <p:cNvPr id="602" name="Google Shape;602;p66"/>
          <p:cNvSpPr/>
          <p:nvPr/>
        </p:nvSpPr>
        <p:spPr>
          <a:xfrm>
            <a:off x="250827" y="4519325"/>
            <a:ext cx="2758800" cy="180000"/>
          </a:xfrm>
          <a:prstGeom prst="rect">
            <a:avLst/>
          </a:prstGeom>
          <a:solidFill>
            <a:srgbClr val="4472C4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D966"/>
                </a:solidFill>
              </a:rPr>
              <a:t>Strict</a:t>
            </a:r>
            <a:endParaRPr sz="1100">
              <a:solidFill>
                <a:srgbClr val="FFD966"/>
              </a:solidFill>
            </a:endParaRPr>
          </a:p>
        </p:txBody>
      </p:sp>
      <p:sp>
        <p:nvSpPr>
          <p:cNvPr id="603" name="Google Shape;603;p66"/>
          <p:cNvSpPr/>
          <p:nvPr/>
        </p:nvSpPr>
        <p:spPr>
          <a:xfrm>
            <a:off x="622825" y="4825175"/>
            <a:ext cx="2386800" cy="180000"/>
          </a:xfrm>
          <a:prstGeom prst="rect">
            <a:avLst/>
          </a:prstGeom>
          <a:solidFill>
            <a:srgbClr val="4472C4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D966"/>
                </a:solidFill>
              </a:rPr>
              <a:t>Lenient</a:t>
            </a:r>
            <a:endParaRPr sz="1100"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7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Strict and Lenient</a:t>
            </a:r>
            <a:endParaRPr/>
          </a:p>
        </p:txBody>
      </p:sp>
      <p:sp>
        <p:nvSpPr>
          <p:cNvPr id="609" name="Google Shape;609;p67"/>
          <p:cNvSpPr/>
          <p:nvPr/>
        </p:nvSpPr>
        <p:spPr>
          <a:xfrm>
            <a:off x="216000" y="1551000"/>
            <a:ext cx="7776000" cy="1296000"/>
          </a:xfrm>
          <a:prstGeom prst="rect">
            <a:avLst/>
          </a:prstGeom>
          <a:solidFill>
            <a:srgbClr val="99FF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67"/>
          <p:cNvSpPr/>
          <p:nvPr/>
        </p:nvSpPr>
        <p:spPr>
          <a:xfrm>
            <a:off x="1008000" y="3279000"/>
            <a:ext cx="7776000" cy="1296000"/>
          </a:xfrm>
          <a:prstGeom prst="rect">
            <a:avLst/>
          </a:prstGeom>
          <a:solidFill>
            <a:srgbClr val="FF999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67"/>
          <p:cNvSpPr/>
          <p:nvPr/>
        </p:nvSpPr>
        <p:spPr>
          <a:xfrm>
            <a:off x="1224000" y="1623000"/>
            <a:ext cx="1656000" cy="288000"/>
          </a:xfrm>
          <a:prstGeom prst="rect">
            <a:avLst/>
          </a:prstGeom>
          <a:solidFill>
            <a:srgbClr val="FF808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The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67"/>
          <p:cNvSpPr/>
          <p:nvPr/>
        </p:nvSpPr>
        <p:spPr>
          <a:xfrm>
            <a:off x="3024000" y="1623000"/>
            <a:ext cx="1656000" cy="288000"/>
          </a:xfrm>
          <a:prstGeom prst="rect">
            <a:avLst/>
          </a:prstGeom>
          <a:solidFill>
            <a:srgbClr val="FF808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Taj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67"/>
          <p:cNvSpPr/>
          <p:nvPr/>
        </p:nvSpPr>
        <p:spPr>
          <a:xfrm>
            <a:off x="4824000" y="1623000"/>
            <a:ext cx="1656000" cy="288000"/>
          </a:xfrm>
          <a:prstGeom prst="rect">
            <a:avLst/>
          </a:prstGeom>
          <a:solidFill>
            <a:srgbClr val="FF808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Mahal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67"/>
          <p:cNvSpPr/>
          <p:nvPr/>
        </p:nvSpPr>
        <p:spPr>
          <a:xfrm>
            <a:off x="1476000" y="3351000"/>
            <a:ext cx="1656000" cy="288000"/>
          </a:xfrm>
          <a:prstGeom prst="rect">
            <a:avLst/>
          </a:prstGeom>
          <a:solidFill>
            <a:srgbClr val="FF808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The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67"/>
          <p:cNvSpPr/>
          <p:nvPr/>
        </p:nvSpPr>
        <p:spPr>
          <a:xfrm>
            <a:off x="5760000" y="3351000"/>
            <a:ext cx="2556000" cy="288000"/>
          </a:xfrm>
          <a:prstGeom prst="rect">
            <a:avLst/>
          </a:prstGeom>
          <a:solidFill>
            <a:srgbClr val="FF808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Australia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67"/>
          <p:cNvSpPr/>
          <p:nvPr/>
        </p:nvSpPr>
        <p:spPr>
          <a:xfrm>
            <a:off x="3312000" y="3351000"/>
            <a:ext cx="1656000" cy="288000"/>
          </a:xfrm>
          <a:prstGeom prst="rect">
            <a:avLst/>
          </a:prstGeom>
          <a:solidFill>
            <a:srgbClr val="FF808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government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67"/>
          <p:cNvSpPr/>
          <p:nvPr/>
        </p:nvSpPr>
        <p:spPr>
          <a:xfrm>
            <a:off x="1224000" y="2055000"/>
            <a:ext cx="5256000" cy="288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Key: Location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67"/>
          <p:cNvSpPr/>
          <p:nvPr/>
        </p:nvSpPr>
        <p:spPr>
          <a:xfrm>
            <a:off x="3024000" y="2487000"/>
            <a:ext cx="3456000" cy="288000"/>
          </a:xfrm>
          <a:prstGeom prst="rect">
            <a:avLst/>
          </a:prstGeom>
          <a:solidFill>
            <a:srgbClr val="00CC3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Response: Location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67"/>
          <p:cNvSpPr/>
          <p:nvPr/>
        </p:nvSpPr>
        <p:spPr>
          <a:xfrm>
            <a:off x="3312000" y="3783000"/>
            <a:ext cx="5004000" cy="288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Key: Organization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67"/>
          <p:cNvSpPr/>
          <p:nvPr/>
        </p:nvSpPr>
        <p:spPr>
          <a:xfrm>
            <a:off x="5727800" y="4215000"/>
            <a:ext cx="2664300" cy="288000"/>
          </a:xfrm>
          <a:prstGeom prst="rect">
            <a:avLst/>
          </a:prstGeom>
          <a:solidFill>
            <a:srgbClr val="00CC3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Response: Organization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67"/>
          <p:cNvSpPr/>
          <p:nvPr/>
        </p:nvSpPr>
        <p:spPr>
          <a:xfrm>
            <a:off x="5112000" y="3351000"/>
            <a:ext cx="468000" cy="288000"/>
          </a:xfrm>
          <a:prstGeom prst="rect">
            <a:avLst/>
          </a:prstGeom>
          <a:solidFill>
            <a:srgbClr val="FF808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of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8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 Output </a:t>
            </a:r>
            <a:r>
              <a:rPr lang="en-GB" sz="2400"/>
              <a:t>(Practical)</a:t>
            </a:r>
            <a:endParaRPr/>
          </a:p>
        </p:txBody>
      </p:sp>
      <p:sp>
        <p:nvSpPr>
          <p:cNvPr id="627" name="Google Shape;627;p68"/>
          <p:cNvSpPr txBox="1"/>
          <p:nvPr>
            <p:ph idx="1" type="body"/>
          </p:nvPr>
        </p:nvSpPr>
        <p:spPr>
          <a:xfrm>
            <a:off x="311700" y="1152475"/>
            <a:ext cx="8520600" cy="4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 can </a:t>
            </a:r>
            <a:r>
              <a:rPr lang="en-GB"/>
              <a:t>manually</a:t>
            </a:r>
            <a:r>
              <a:rPr lang="en-GB"/>
              <a:t> compare the output with “Annotation Stack”</a:t>
            </a:r>
            <a:endParaRPr/>
          </a:p>
        </p:txBody>
      </p:sp>
      <p:pic>
        <p:nvPicPr>
          <p:cNvPr id="628" name="Google Shape;628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250" y="1667400"/>
            <a:ext cx="5608937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69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Precision and recall</a:t>
            </a:r>
            <a:endParaRPr/>
          </a:p>
        </p:txBody>
      </p:sp>
      <p:sp>
        <p:nvSpPr>
          <p:cNvPr id="634" name="Google Shape;634;p69"/>
          <p:cNvSpPr txBox="1"/>
          <p:nvPr>
            <p:ph idx="1" type="body"/>
          </p:nvPr>
        </p:nvSpPr>
        <p:spPr>
          <a:xfrm>
            <a:off x="311700" y="1152475"/>
            <a:ext cx="8520600" cy="17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</a:t>
            </a:r>
            <a:r>
              <a:rPr lang="en-GB"/>
              <a:t>umber of items correctly labelled as belonging to the positive class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Precision: divided by the total number of elements labelled as belonging to the positive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Recall: divided by the total number of elements that actually belong to the positive class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5" name="Google Shape;63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16325"/>
            <a:ext cx="9143999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70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F-measure</a:t>
            </a:r>
            <a:endParaRPr/>
          </a:p>
        </p:txBody>
      </p:sp>
      <p:sp>
        <p:nvSpPr>
          <p:cNvPr id="641" name="Google Shape;641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F-score is an amalgam of the two measures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Fβ = (1+β2)PR / (β2 P + 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β</a:t>
            </a:r>
            <a:r>
              <a:rPr lang="en-GB"/>
              <a:t> controls the </a:t>
            </a:r>
            <a:r>
              <a:rPr lang="en-GB"/>
              <a:t>importance</a:t>
            </a:r>
            <a:r>
              <a:rPr lang="en-GB"/>
              <a:t> of Recall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 equally balanced F1 (β = 1) is the most common F-measure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F1 = 2PR / (P + R)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71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Scoring in GATE </a:t>
            </a:r>
            <a:r>
              <a:rPr lang="en-GB" sz="2400"/>
              <a:t>(Practical)</a:t>
            </a:r>
            <a:r>
              <a:rPr lang="en-GB"/>
              <a:t> </a:t>
            </a:r>
            <a:endParaRPr/>
          </a:p>
        </p:txBody>
      </p:sp>
      <p:sp>
        <p:nvSpPr>
          <p:cNvPr id="647" name="Google Shape;647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Select the test corpus and click on the “Corpus Quality Assurance” tab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Select the Key and LearningFramework annotation sets as A and B, respectively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Select the “Person”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Choose an F-measure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Click on Compare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72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Scoring in GATE </a:t>
            </a:r>
            <a:r>
              <a:rPr lang="en-GB" sz="2400"/>
              <a:t>(Practical)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3" name="Google Shape;653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525" y="867356"/>
            <a:ext cx="7151589" cy="4106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Terminology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311700" y="1152475"/>
            <a:ext cx="8520600" cy="19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rgbClr val="4472C4"/>
                </a:solidFill>
              </a:rPr>
              <a:t>Target</a:t>
            </a:r>
            <a:r>
              <a:rPr lang="en-GB"/>
              <a:t>: is </a:t>
            </a:r>
            <a:r>
              <a:rPr lang="en-GB"/>
              <a:t>what we want to learn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</a:t>
            </a:r>
            <a:r>
              <a:rPr lang="en-GB">
                <a:solidFill>
                  <a:srgbClr val="4472C4"/>
                </a:solidFill>
              </a:rPr>
              <a:t>target</a:t>
            </a:r>
            <a:r>
              <a:rPr lang="en-GB"/>
              <a:t> can be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Categorical: finite number of categories or distinct groups (e.g. positive, negative)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Discrete: numeric variables that have a countable number of values between any two values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e.g. Covid cases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Continuous: numeric variables that have an infinite number of values between any two values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e.g. R0 value</a:t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2594931" y="3247450"/>
            <a:ext cx="2098200" cy="794700"/>
          </a:xfrm>
          <a:prstGeom prst="rect">
            <a:avLst/>
          </a:prstGeom>
          <a:solidFill>
            <a:srgbClr val="4472C4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</a:rPr>
              <a:t>ML Model</a:t>
            </a:r>
            <a:endParaRPr sz="1100"/>
          </a:p>
        </p:txBody>
      </p:sp>
      <p:sp>
        <p:nvSpPr>
          <p:cNvPr id="137" name="Google Shape;137;p19"/>
          <p:cNvSpPr/>
          <p:nvPr/>
        </p:nvSpPr>
        <p:spPr>
          <a:xfrm>
            <a:off x="1368119" y="3569763"/>
            <a:ext cx="7602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Instance</a:t>
            </a:r>
            <a:endParaRPr sz="1100"/>
          </a:p>
        </p:txBody>
      </p:sp>
      <p:cxnSp>
        <p:nvCxnSpPr>
          <p:cNvPr id="138" name="Google Shape;138;p19"/>
          <p:cNvCxnSpPr>
            <a:endCxn id="136" idx="1"/>
          </p:cNvCxnSpPr>
          <p:nvPr/>
        </p:nvCxnSpPr>
        <p:spPr>
          <a:xfrm>
            <a:off x="2128431" y="3644800"/>
            <a:ext cx="466500" cy="0"/>
          </a:xfrm>
          <a:prstGeom prst="straightConnector1">
            <a:avLst/>
          </a:prstGeom>
          <a:noFill/>
          <a:ln cap="flat" cmpd="sng" w="2857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19"/>
          <p:cNvSpPr/>
          <p:nvPr/>
        </p:nvSpPr>
        <p:spPr>
          <a:xfrm>
            <a:off x="5277475" y="3151619"/>
            <a:ext cx="7602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Target 1</a:t>
            </a:r>
            <a:endParaRPr sz="1100"/>
          </a:p>
        </p:txBody>
      </p:sp>
      <p:sp>
        <p:nvSpPr>
          <p:cNvPr id="140" name="Google Shape;140;p19"/>
          <p:cNvSpPr/>
          <p:nvPr/>
        </p:nvSpPr>
        <p:spPr>
          <a:xfrm>
            <a:off x="5277475" y="3987906"/>
            <a:ext cx="7602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Target 2</a:t>
            </a:r>
            <a:endParaRPr sz="1100"/>
          </a:p>
        </p:txBody>
      </p:sp>
      <p:cxnSp>
        <p:nvCxnSpPr>
          <p:cNvPr id="141" name="Google Shape;141;p19"/>
          <p:cNvCxnSpPr>
            <a:stCxn id="136" idx="3"/>
            <a:endCxn id="139" idx="1"/>
          </p:cNvCxnSpPr>
          <p:nvPr/>
        </p:nvCxnSpPr>
        <p:spPr>
          <a:xfrm flipH="1" rot="10800000">
            <a:off x="4693131" y="3226600"/>
            <a:ext cx="584400" cy="418200"/>
          </a:xfrm>
          <a:prstGeom prst="straightConnector1">
            <a:avLst/>
          </a:prstGeom>
          <a:noFill/>
          <a:ln cap="flat" cmpd="sng" w="2857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9"/>
          <p:cNvCxnSpPr>
            <a:stCxn id="136" idx="3"/>
            <a:endCxn id="140" idx="1"/>
          </p:cNvCxnSpPr>
          <p:nvPr/>
        </p:nvCxnSpPr>
        <p:spPr>
          <a:xfrm>
            <a:off x="4693131" y="3644800"/>
            <a:ext cx="584400" cy="418200"/>
          </a:xfrm>
          <a:prstGeom prst="straightConnector1">
            <a:avLst/>
          </a:prstGeom>
          <a:noFill/>
          <a:ln cap="flat" cmpd="sng" w="28575">
            <a:solidFill>
              <a:srgbClr val="44546A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43" name="Google Shape;143;p19"/>
          <p:cNvSpPr/>
          <p:nvPr/>
        </p:nvSpPr>
        <p:spPr>
          <a:xfrm>
            <a:off x="6396501" y="3569775"/>
            <a:ext cx="1320600" cy="150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Label</a:t>
            </a:r>
            <a:endParaRPr sz="1100"/>
          </a:p>
        </p:txBody>
      </p:sp>
      <p:cxnSp>
        <p:nvCxnSpPr>
          <p:cNvPr id="144" name="Google Shape;144;p19"/>
          <p:cNvCxnSpPr>
            <a:stCxn id="139" idx="3"/>
            <a:endCxn id="143" idx="1"/>
          </p:cNvCxnSpPr>
          <p:nvPr/>
        </p:nvCxnSpPr>
        <p:spPr>
          <a:xfrm>
            <a:off x="6037675" y="3226619"/>
            <a:ext cx="358800" cy="418200"/>
          </a:xfrm>
          <a:prstGeom prst="straightConnector1">
            <a:avLst/>
          </a:prstGeom>
          <a:noFill/>
          <a:ln cap="flat" cmpd="sng" w="19050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19"/>
          <p:cNvSpPr/>
          <p:nvPr/>
        </p:nvSpPr>
        <p:spPr>
          <a:xfrm>
            <a:off x="5936463" y="4447956"/>
            <a:ext cx="805200" cy="2502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Loss</a:t>
            </a:r>
            <a:endParaRPr sz="1100"/>
          </a:p>
        </p:txBody>
      </p:sp>
      <p:cxnSp>
        <p:nvCxnSpPr>
          <p:cNvPr id="146" name="Google Shape;146;p19"/>
          <p:cNvCxnSpPr>
            <a:endCxn id="145" idx="0"/>
          </p:cNvCxnSpPr>
          <p:nvPr/>
        </p:nvCxnSpPr>
        <p:spPr>
          <a:xfrm>
            <a:off x="6161463" y="3375756"/>
            <a:ext cx="177600" cy="1072200"/>
          </a:xfrm>
          <a:prstGeom prst="straightConnector1">
            <a:avLst/>
          </a:prstGeom>
          <a:noFill/>
          <a:ln cap="flat" cmpd="sng" w="1905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9"/>
          <p:cNvCxnSpPr>
            <a:stCxn id="145" idx="1"/>
            <a:endCxn id="136" idx="2"/>
          </p:cNvCxnSpPr>
          <p:nvPr/>
        </p:nvCxnSpPr>
        <p:spPr>
          <a:xfrm rot="10800000">
            <a:off x="3644163" y="4042056"/>
            <a:ext cx="2292300" cy="531000"/>
          </a:xfrm>
          <a:prstGeom prst="straightConnector1">
            <a:avLst/>
          </a:prstGeom>
          <a:noFill/>
          <a:ln cap="flat" cmpd="sng" w="1905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73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Annotation Diff Tool </a:t>
            </a:r>
            <a:r>
              <a:rPr lang="en-GB" sz="2400"/>
              <a:t>(Practical)</a:t>
            </a:r>
            <a:r>
              <a:rPr lang="en-GB"/>
              <a:t> </a:t>
            </a:r>
            <a:endParaRPr/>
          </a:p>
        </p:txBody>
      </p:sp>
      <p:sp>
        <p:nvSpPr>
          <p:cNvPr id="659" name="Google Shape;659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Choose a document you want to exam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Click        to start annotation diff tool</a:t>
            </a:r>
            <a:endParaRPr/>
          </a:p>
        </p:txBody>
      </p:sp>
      <p:pic>
        <p:nvPicPr>
          <p:cNvPr id="660" name="Google Shape;660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325" y="1570450"/>
            <a:ext cx="322049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45100" y="2240975"/>
            <a:ext cx="4453800" cy="281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74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Annotation Diff Tool </a:t>
            </a:r>
            <a:r>
              <a:rPr lang="en-GB" sz="2400"/>
              <a:t>(Practical) </a:t>
            </a:r>
            <a:endParaRPr sz="2400"/>
          </a:p>
        </p:txBody>
      </p:sp>
      <p:sp>
        <p:nvSpPr>
          <p:cNvPr id="667" name="Google Shape;667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“Correct”: the response annotation has the right feature and span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“Partially correct”: response has the right feature and overlapping but not exactly matched span; this counts as correct in the “lenient” scoring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“Missing”: key annotation+feature is missing from the response (a.k.a. “false negative”)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“False positive”: response annotation+feature shouldn't be there (a.k.a. “spurious”)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75"/>
          <p:cNvSpPr txBox="1"/>
          <p:nvPr>
            <p:ph type="ctrTitle"/>
          </p:nvPr>
        </p:nvSpPr>
        <p:spPr>
          <a:xfrm>
            <a:off x="311700" y="1506731"/>
            <a:ext cx="8520600" cy="17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Neural Network Framework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76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Neural Network Framework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Neural Network Framework is based on Python PR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Python and libraries are required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few click solution for the latest Neural Network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Support BERT classification training and application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77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BERT Training</a:t>
            </a:r>
            <a:endParaRPr/>
          </a:p>
        </p:txBody>
      </p:sp>
      <p:sp>
        <p:nvSpPr>
          <p:cNvPr id="684" name="Google Shape;684;p77"/>
          <p:cNvSpPr txBox="1"/>
          <p:nvPr>
            <p:ph idx="1" type="body"/>
          </p:nvPr>
        </p:nvSpPr>
        <p:spPr>
          <a:xfrm>
            <a:off x="311700" y="1152475"/>
            <a:ext cx="8520600" cy="8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BERT is a pre-trained neural network (transformer)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Generate deep feature it self</a:t>
            </a:r>
            <a:endParaRPr/>
          </a:p>
        </p:txBody>
      </p:sp>
      <p:pic>
        <p:nvPicPr>
          <p:cNvPr id="685" name="Google Shape;685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425" y="1945750"/>
            <a:ext cx="5528824" cy="286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78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Play with BERT</a:t>
            </a:r>
            <a:endParaRPr/>
          </a:p>
        </p:txBody>
      </p:sp>
      <p:sp>
        <p:nvSpPr>
          <p:cNvPr id="691" name="Google Shape;691;p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Make sure you have </a:t>
            </a:r>
            <a:r>
              <a:rPr lang="en-GB">
                <a:solidFill>
                  <a:srgbClr val="4472C4"/>
                </a:solidFill>
              </a:rPr>
              <a:t>Anaconda</a:t>
            </a:r>
            <a:r>
              <a:rPr lang="en-GB"/>
              <a:t> or </a:t>
            </a:r>
            <a:r>
              <a:rPr lang="en-GB">
                <a:solidFill>
                  <a:srgbClr val="4472C4"/>
                </a:solidFill>
              </a:rPr>
              <a:t>Miniconda</a:t>
            </a:r>
            <a:r>
              <a:rPr lang="en-GB"/>
              <a:t> installed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Create conda </a:t>
            </a:r>
            <a:r>
              <a:rPr lang="en-GB"/>
              <a:t>environment</a:t>
            </a:r>
            <a:r>
              <a:rPr lang="en-GB"/>
              <a:t> by using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Windows: </a:t>
            </a:r>
            <a:r>
              <a:rPr lang="en-GB">
                <a:solidFill>
                  <a:srgbClr val="4472C4"/>
                </a:solidFill>
              </a:rPr>
              <a:t>conda env create -f env_win.yml</a:t>
            </a:r>
            <a:endParaRPr>
              <a:solidFill>
                <a:srgbClr val="4472C4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Linux: </a:t>
            </a:r>
            <a:r>
              <a:rPr lang="en-GB">
                <a:solidFill>
                  <a:srgbClr val="4472C4"/>
                </a:solidFill>
              </a:rPr>
              <a:t>conda env create -f env_lin.yml</a:t>
            </a:r>
            <a:endParaRPr>
              <a:solidFill>
                <a:srgbClr val="4472C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You might need </a:t>
            </a:r>
            <a:r>
              <a:rPr lang="en-GB">
                <a:solidFill>
                  <a:srgbClr val="4472C4"/>
                </a:solidFill>
              </a:rPr>
              <a:t>conda activate GATEPython</a:t>
            </a:r>
            <a:r>
              <a:rPr lang="en-GB"/>
              <a:t> before start the GATE</a:t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Load </a:t>
            </a:r>
            <a:r>
              <a:rPr lang="en-GB">
                <a:solidFill>
                  <a:srgbClr val="4472C4"/>
                </a:solidFill>
              </a:rPr>
              <a:t>Python</a:t>
            </a:r>
            <a:r>
              <a:rPr lang="en-GB"/>
              <a:t> from CREOLE Plugin Manager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79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Load Training PR</a:t>
            </a:r>
            <a:endParaRPr/>
          </a:p>
        </p:txBody>
      </p:sp>
      <p:sp>
        <p:nvSpPr>
          <p:cNvPr id="697" name="Google Shape;697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Train BERT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Right Click “</a:t>
            </a:r>
            <a:r>
              <a:rPr lang="en-GB">
                <a:solidFill>
                  <a:srgbClr val="4472C4"/>
                </a:solidFill>
              </a:rPr>
              <a:t>Processing Resources</a:t>
            </a:r>
            <a:r>
              <a:rPr lang="en-GB"/>
              <a:t>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“</a:t>
            </a:r>
            <a:r>
              <a:rPr lang="en-GB">
                <a:solidFill>
                  <a:srgbClr val="4472C4"/>
                </a:solidFill>
              </a:rPr>
              <a:t>New</a:t>
            </a:r>
            <a:r>
              <a:rPr lang="en-GB"/>
              <a:t>” --&gt; “</a:t>
            </a:r>
            <a:r>
              <a:rPr lang="en-GB">
                <a:solidFill>
                  <a:srgbClr val="4472C4"/>
                </a:solidFill>
              </a:rPr>
              <a:t>Python PR</a:t>
            </a:r>
            <a:r>
              <a:rPr lang="en-GB"/>
              <a:t>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Select “</a:t>
            </a:r>
            <a:r>
              <a:rPr lang="en-GB">
                <a:solidFill>
                  <a:srgbClr val="4472C4"/>
                </a:solidFill>
              </a:rPr>
              <a:t>NN_Framework/gateMLbertTrain.py</a:t>
            </a:r>
            <a:r>
              <a:rPr lang="en-GB"/>
              <a:t>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Right Click “</a:t>
            </a:r>
            <a:r>
              <a:rPr lang="en-GB">
                <a:solidFill>
                  <a:srgbClr val="4472C4"/>
                </a:solidFill>
              </a:rPr>
              <a:t>Applications</a:t>
            </a:r>
            <a:r>
              <a:rPr lang="en-GB"/>
              <a:t>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“</a:t>
            </a:r>
            <a:r>
              <a:rPr lang="en-GB">
                <a:solidFill>
                  <a:srgbClr val="4472C4"/>
                </a:solidFill>
              </a:rPr>
              <a:t>Create New Application</a:t>
            </a:r>
            <a:r>
              <a:rPr lang="en-GB"/>
              <a:t>” </a:t>
            </a:r>
            <a:r>
              <a:rPr lang="en-GB"/>
              <a:t>--&gt;</a:t>
            </a:r>
            <a:r>
              <a:rPr lang="en-GB"/>
              <a:t> “</a:t>
            </a:r>
            <a:r>
              <a:rPr lang="en-GB">
                <a:solidFill>
                  <a:srgbClr val="4472C4"/>
                </a:solidFill>
              </a:rPr>
              <a:t>Conditional Corpus Pipeline</a:t>
            </a:r>
            <a:r>
              <a:rPr lang="en-GB"/>
              <a:t>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Add </a:t>
            </a:r>
            <a:r>
              <a:rPr lang="en-GB"/>
              <a:t>“</a:t>
            </a:r>
            <a:r>
              <a:rPr lang="en-GB">
                <a:solidFill>
                  <a:srgbClr val="4472C4"/>
                </a:solidFill>
              </a:rPr>
              <a:t>Python PR</a:t>
            </a:r>
            <a:r>
              <a:rPr lang="en-GB"/>
              <a:t>” to the “</a:t>
            </a:r>
            <a:r>
              <a:rPr lang="en-GB">
                <a:solidFill>
                  <a:srgbClr val="4472C4"/>
                </a:solidFill>
              </a:rPr>
              <a:t>Conditional Corpus Pipeline</a:t>
            </a:r>
            <a:r>
              <a:rPr lang="en-GB"/>
              <a:t>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80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Language Classification</a:t>
            </a:r>
            <a:endParaRPr/>
          </a:p>
        </p:txBody>
      </p:sp>
      <p:sp>
        <p:nvSpPr>
          <p:cNvPr id="703" name="Google Shape;703;p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Language Classification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instance: Sentence annotation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features: Token annotations and their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class: lang= “en”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Materials for this exercise are in the folder called “classification-hands-on”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81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Prepare for Training</a:t>
            </a:r>
            <a:endParaRPr/>
          </a:p>
        </p:txBody>
      </p:sp>
      <p:sp>
        <p:nvSpPr>
          <p:cNvPr id="709" name="Google Shape;709;p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Load Training Corpus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 Right click “</a:t>
            </a:r>
            <a:r>
              <a:rPr lang="en-GB">
                <a:solidFill>
                  <a:srgbClr val="4472C4"/>
                </a:solidFill>
              </a:rPr>
              <a:t>Language Resources</a:t>
            </a:r>
            <a:r>
              <a:rPr lang="en-GB"/>
              <a:t>” --&gt; “</a:t>
            </a:r>
            <a:r>
              <a:rPr lang="en-GB">
                <a:solidFill>
                  <a:srgbClr val="4472C4"/>
                </a:solidFill>
              </a:rPr>
              <a:t>New</a:t>
            </a:r>
            <a:r>
              <a:rPr lang="en-GB"/>
              <a:t>” --&gt; “</a:t>
            </a:r>
            <a:r>
              <a:rPr lang="en-GB">
                <a:solidFill>
                  <a:srgbClr val="4472C4"/>
                </a:solidFill>
              </a:rPr>
              <a:t>GATE Corpus</a:t>
            </a:r>
            <a:r>
              <a:rPr lang="en-GB"/>
              <a:t>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(Optional) Name the corpus as train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Right click the </a:t>
            </a:r>
            <a:r>
              <a:rPr lang="en-GB">
                <a:solidFill>
                  <a:srgbClr val="4472C4"/>
                </a:solidFill>
              </a:rPr>
              <a:t>“train” corpus </a:t>
            </a:r>
            <a:r>
              <a:rPr lang="en-GB">
                <a:solidFill>
                  <a:srgbClr val="38761D"/>
                </a:solidFill>
              </a:rPr>
              <a:t>--&gt; “</a:t>
            </a:r>
            <a:r>
              <a:rPr lang="en-GB">
                <a:solidFill>
                  <a:srgbClr val="4472C4"/>
                </a:solidFill>
              </a:rPr>
              <a:t>Populate</a:t>
            </a:r>
            <a:r>
              <a:rPr lang="en-GB">
                <a:solidFill>
                  <a:srgbClr val="38761D"/>
                </a:solidFill>
              </a:rPr>
              <a:t>” 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n-GB">
                <a:solidFill>
                  <a:srgbClr val="38761D"/>
                </a:solidFill>
              </a:rPr>
              <a:t>For </a:t>
            </a:r>
            <a:r>
              <a:rPr lang="en-GB">
                <a:solidFill>
                  <a:srgbClr val="4472C4"/>
                </a:solidFill>
              </a:rPr>
              <a:t>Directory URL</a:t>
            </a:r>
            <a:r>
              <a:rPr lang="en-GB">
                <a:solidFill>
                  <a:srgbClr val="38761D"/>
                </a:solidFill>
              </a:rPr>
              <a:t>, select folder “</a:t>
            </a:r>
            <a:r>
              <a:rPr lang="en-GB">
                <a:solidFill>
                  <a:srgbClr val="4472C4"/>
                </a:solidFill>
              </a:rPr>
              <a:t>classification-hands-on/training-corpus</a:t>
            </a:r>
            <a:r>
              <a:rPr lang="en-GB">
                <a:solidFill>
                  <a:srgbClr val="38761D"/>
                </a:solidFill>
              </a:rPr>
              <a:t>”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n-GB">
                <a:solidFill>
                  <a:srgbClr val="38761D"/>
                </a:solidFill>
              </a:rPr>
              <a:t>Click </a:t>
            </a:r>
            <a:r>
              <a:rPr lang="en-GB">
                <a:solidFill>
                  <a:srgbClr val="4472C4"/>
                </a:solidFill>
              </a:rPr>
              <a:t>OK</a:t>
            </a:r>
            <a:endParaRPr>
              <a:solidFill>
                <a:srgbClr val="4472C4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82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Prepare for Training</a:t>
            </a:r>
            <a:endParaRPr/>
          </a:p>
        </p:txBody>
      </p:sp>
      <p:sp>
        <p:nvSpPr>
          <p:cNvPr id="715" name="Google Shape;715;p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Load ANNIE to generate some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Move the instance annotation to default set (same set as the ANNIE features)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Load “</a:t>
            </a:r>
            <a:r>
              <a:rPr lang="en-GB">
                <a:solidFill>
                  <a:srgbClr val="4472C4"/>
                </a:solidFill>
              </a:rPr>
              <a:t>Tools</a:t>
            </a:r>
            <a:r>
              <a:rPr lang="en-GB"/>
              <a:t>” from CREOLE Plugin Manager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Right Click “</a:t>
            </a:r>
            <a:r>
              <a:rPr lang="en-GB">
                <a:solidFill>
                  <a:srgbClr val="4472C4"/>
                </a:solidFill>
              </a:rPr>
              <a:t>Processing Resources</a:t>
            </a:r>
            <a:r>
              <a:rPr lang="en-GB"/>
              <a:t>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“</a:t>
            </a:r>
            <a:r>
              <a:rPr lang="en-GB">
                <a:solidFill>
                  <a:srgbClr val="4472C4"/>
                </a:solidFill>
              </a:rPr>
              <a:t>New</a:t>
            </a:r>
            <a:r>
              <a:rPr lang="en-GB"/>
              <a:t>” --&gt; “</a:t>
            </a:r>
            <a:r>
              <a:rPr lang="en-GB">
                <a:solidFill>
                  <a:srgbClr val="4472C4"/>
                </a:solidFill>
              </a:rPr>
              <a:t>Annotation Set Transfer</a:t>
            </a:r>
            <a:r>
              <a:rPr lang="en-GB"/>
              <a:t>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16" name="Google Shape;716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175" y="1887225"/>
            <a:ext cx="3356191" cy="325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Terminology</a:t>
            </a:r>
            <a:endParaRPr/>
          </a:p>
        </p:txBody>
      </p:sp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311700" y="1152475"/>
            <a:ext cx="8520600" cy="16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rgbClr val="4472C4"/>
                </a:solidFill>
              </a:rPr>
              <a:t>Label</a:t>
            </a:r>
            <a:r>
              <a:rPr lang="en-GB"/>
              <a:t>: is the “true” </a:t>
            </a:r>
            <a:r>
              <a:rPr lang="en-GB"/>
              <a:t>outcome</a:t>
            </a:r>
            <a:r>
              <a:rPr lang="en-GB"/>
              <a:t> of the target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Used in training phase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Supervised learning: label set = target 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Label set can be different to target set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Reinforcement learning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Unsupervised learning</a:t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2594931" y="3247450"/>
            <a:ext cx="2098200" cy="794700"/>
          </a:xfrm>
          <a:prstGeom prst="rect">
            <a:avLst/>
          </a:prstGeom>
          <a:solidFill>
            <a:srgbClr val="4472C4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</a:rPr>
              <a:t>ML Model</a:t>
            </a:r>
            <a:endParaRPr sz="1100"/>
          </a:p>
        </p:txBody>
      </p:sp>
      <p:sp>
        <p:nvSpPr>
          <p:cNvPr id="155" name="Google Shape;155;p20"/>
          <p:cNvSpPr/>
          <p:nvPr/>
        </p:nvSpPr>
        <p:spPr>
          <a:xfrm>
            <a:off x="1368119" y="3569763"/>
            <a:ext cx="7602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Instance</a:t>
            </a:r>
            <a:endParaRPr sz="1100"/>
          </a:p>
        </p:txBody>
      </p:sp>
      <p:cxnSp>
        <p:nvCxnSpPr>
          <p:cNvPr id="156" name="Google Shape;156;p20"/>
          <p:cNvCxnSpPr>
            <a:endCxn id="154" idx="1"/>
          </p:cNvCxnSpPr>
          <p:nvPr/>
        </p:nvCxnSpPr>
        <p:spPr>
          <a:xfrm>
            <a:off x="2128431" y="3644800"/>
            <a:ext cx="466500" cy="0"/>
          </a:xfrm>
          <a:prstGeom prst="straightConnector1">
            <a:avLst/>
          </a:prstGeom>
          <a:noFill/>
          <a:ln cap="flat" cmpd="sng" w="2857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0"/>
          <p:cNvSpPr/>
          <p:nvPr/>
        </p:nvSpPr>
        <p:spPr>
          <a:xfrm>
            <a:off x="5277475" y="3151619"/>
            <a:ext cx="7602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Target 1</a:t>
            </a:r>
            <a:endParaRPr sz="1100"/>
          </a:p>
        </p:txBody>
      </p:sp>
      <p:sp>
        <p:nvSpPr>
          <p:cNvPr id="158" name="Google Shape;158;p20"/>
          <p:cNvSpPr/>
          <p:nvPr/>
        </p:nvSpPr>
        <p:spPr>
          <a:xfrm>
            <a:off x="5277475" y="3987906"/>
            <a:ext cx="7602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Target 2</a:t>
            </a:r>
            <a:endParaRPr sz="1100"/>
          </a:p>
        </p:txBody>
      </p:sp>
      <p:cxnSp>
        <p:nvCxnSpPr>
          <p:cNvPr id="159" name="Google Shape;159;p20"/>
          <p:cNvCxnSpPr>
            <a:stCxn id="154" idx="3"/>
            <a:endCxn id="157" idx="1"/>
          </p:cNvCxnSpPr>
          <p:nvPr/>
        </p:nvCxnSpPr>
        <p:spPr>
          <a:xfrm flipH="1" rot="10800000">
            <a:off x="4693131" y="3226600"/>
            <a:ext cx="584400" cy="418200"/>
          </a:xfrm>
          <a:prstGeom prst="straightConnector1">
            <a:avLst/>
          </a:prstGeom>
          <a:noFill/>
          <a:ln cap="flat" cmpd="sng" w="2857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20"/>
          <p:cNvCxnSpPr>
            <a:stCxn id="154" idx="3"/>
            <a:endCxn id="158" idx="1"/>
          </p:cNvCxnSpPr>
          <p:nvPr/>
        </p:nvCxnSpPr>
        <p:spPr>
          <a:xfrm>
            <a:off x="4693131" y="3644800"/>
            <a:ext cx="584400" cy="418200"/>
          </a:xfrm>
          <a:prstGeom prst="straightConnector1">
            <a:avLst/>
          </a:prstGeom>
          <a:noFill/>
          <a:ln cap="flat" cmpd="sng" w="28575">
            <a:solidFill>
              <a:srgbClr val="44546A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61" name="Google Shape;161;p20"/>
          <p:cNvSpPr/>
          <p:nvPr/>
        </p:nvSpPr>
        <p:spPr>
          <a:xfrm>
            <a:off x="6396501" y="3569775"/>
            <a:ext cx="1320600" cy="150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Label</a:t>
            </a:r>
            <a:endParaRPr sz="1100"/>
          </a:p>
        </p:txBody>
      </p:sp>
      <p:cxnSp>
        <p:nvCxnSpPr>
          <p:cNvPr id="162" name="Google Shape;162;p20"/>
          <p:cNvCxnSpPr>
            <a:stCxn id="157" idx="3"/>
            <a:endCxn id="161" idx="1"/>
          </p:cNvCxnSpPr>
          <p:nvPr/>
        </p:nvCxnSpPr>
        <p:spPr>
          <a:xfrm>
            <a:off x="6037675" y="3226619"/>
            <a:ext cx="358800" cy="418200"/>
          </a:xfrm>
          <a:prstGeom prst="straightConnector1">
            <a:avLst/>
          </a:prstGeom>
          <a:noFill/>
          <a:ln cap="flat" cmpd="sng" w="19050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20"/>
          <p:cNvSpPr/>
          <p:nvPr/>
        </p:nvSpPr>
        <p:spPr>
          <a:xfrm>
            <a:off x="5936463" y="4447956"/>
            <a:ext cx="805200" cy="2502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Loss</a:t>
            </a:r>
            <a:endParaRPr sz="1100"/>
          </a:p>
        </p:txBody>
      </p:sp>
      <p:cxnSp>
        <p:nvCxnSpPr>
          <p:cNvPr id="164" name="Google Shape;164;p20"/>
          <p:cNvCxnSpPr>
            <a:endCxn id="163" idx="0"/>
          </p:cNvCxnSpPr>
          <p:nvPr/>
        </p:nvCxnSpPr>
        <p:spPr>
          <a:xfrm>
            <a:off x="6161463" y="3375756"/>
            <a:ext cx="177600" cy="1072200"/>
          </a:xfrm>
          <a:prstGeom prst="straightConnector1">
            <a:avLst/>
          </a:prstGeom>
          <a:noFill/>
          <a:ln cap="flat" cmpd="sng" w="1905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20"/>
          <p:cNvCxnSpPr>
            <a:stCxn id="163" idx="1"/>
            <a:endCxn id="154" idx="2"/>
          </p:cNvCxnSpPr>
          <p:nvPr/>
        </p:nvCxnSpPr>
        <p:spPr>
          <a:xfrm rot="10800000">
            <a:off x="3644163" y="4042056"/>
            <a:ext cx="2292300" cy="531000"/>
          </a:xfrm>
          <a:prstGeom prst="straightConnector1">
            <a:avLst/>
          </a:prstGeom>
          <a:noFill/>
          <a:ln cap="flat" cmpd="sng" w="1905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83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Prepare for Training</a:t>
            </a:r>
            <a:endParaRPr/>
          </a:p>
        </p:txBody>
      </p:sp>
      <p:sp>
        <p:nvSpPr>
          <p:cNvPr id="722" name="Google Shape;722;p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Load ANNIE to generate some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Move the instance annotation to default set (same set as the ANNIE features)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Load “</a:t>
            </a:r>
            <a:r>
              <a:rPr lang="en-GB">
                <a:solidFill>
                  <a:srgbClr val="4472C4"/>
                </a:solidFill>
              </a:rPr>
              <a:t>Tools</a:t>
            </a:r>
            <a:r>
              <a:rPr lang="en-GB"/>
              <a:t>” from CREOLE Plugin Manager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Right Click “</a:t>
            </a:r>
            <a:r>
              <a:rPr lang="en-GB">
                <a:solidFill>
                  <a:srgbClr val="4472C4"/>
                </a:solidFill>
              </a:rPr>
              <a:t>Processing Resources</a:t>
            </a:r>
            <a:r>
              <a:rPr lang="en-GB"/>
              <a:t>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“</a:t>
            </a:r>
            <a:r>
              <a:rPr lang="en-GB">
                <a:solidFill>
                  <a:srgbClr val="4472C4"/>
                </a:solidFill>
              </a:rPr>
              <a:t>New</a:t>
            </a:r>
            <a:r>
              <a:rPr lang="en-GB"/>
              <a:t>” --&gt; “</a:t>
            </a:r>
            <a:r>
              <a:rPr lang="en-GB">
                <a:solidFill>
                  <a:srgbClr val="4472C4"/>
                </a:solidFill>
              </a:rPr>
              <a:t>Annotation Set Transfer</a:t>
            </a:r>
            <a:r>
              <a:rPr lang="en-GB"/>
              <a:t>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Move “</a:t>
            </a:r>
            <a:r>
              <a:rPr lang="en-GB">
                <a:solidFill>
                  <a:srgbClr val="4472C4"/>
                </a:solidFill>
              </a:rPr>
              <a:t>Annotation Set Transfer</a:t>
            </a:r>
            <a:r>
              <a:rPr lang="en-GB"/>
              <a:t>” to Pipeline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23" name="Google Shape;723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025" y="3008950"/>
            <a:ext cx="4817325" cy="190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84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BERT Train</a:t>
            </a:r>
            <a:endParaRPr/>
          </a:p>
        </p:txBody>
      </p:sp>
      <p:sp>
        <p:nvSpPr>
          <p:cNvPr id="729" name="Google Shape;729;p84"/>
          <p:cNvSpPr txBox="1"/>
          <p:nvPr>
            <p:ph idx="1" type="body"/>
          </p:nvPr>
        </p:nvSpPr>
        <p:spPr>
          <a:xfrm>
            <a:off x="311700" y="1152475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-GB">
                <a:solidFill>
                  <a:srgbClr val="38761D"/>
                </a:solidFill>
              </a:rPr>
              <a:t>p</a:t>
            </a:r>
            <a:r>
              <a:rPr lang="en-GB">
                <a:solidFill>
                  <a:srgbClr val="38761D"/>
                </a:solidFill>
              </a:rPr>
              <a:t>ythonBinary: If you installed the dependencies at non-default place (base), you need give the correct path 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n-GB">
                <a:solidFill>
                  <a:srgbClr val="38761D"/>
                </a:solidFill>
              </a:rPr>
              <a:t>e</a:t>
            </a:r>
            <a:r>
              <a:rPr lang="en-GB">
                <a:solidFill>
                  <a:srgbClr val="38761D"/>
                </a:solidFill>
              </a:rPr>
              <a:t>.g. /home/xingyi/miniconda3/envs/GATEPython/bin/python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-GB">
                <a:solidFill>
                  <a:srgbClr val="38761D"/>
                </a:solidFill>
              </a:rPr>
              <a:t>programParams: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n-GB">
                <a:solidFill>
                  <a:srgbClr val="4472C4"/>
                </a:solidFill>
              </a:rPr>
              <a:t>b</a:t>
            </a:r>
            <a:r>
              <a:rPr lang="en-GB">
                <a:solidFill>
                  <a:srgbClr val="4472C4"/>
                </a:solidFill>
              </a:rPr>
              <a:t>atch_size</a:t>
            </a:r>
            <a:r>
              <a:rPr lang="en-GB">
                <a:solidFill>
                  <a:srgbClr val="38761D"/>
                </a:solidFill>
              </a:rPr>
              <a:t>: training batch size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n-GB">
                <a:solidFill>
                  <a:srgbClr val="4472C4"/>
                </a:solidFill>
              </a:rPr>
              <a:t>g</a:t>
            </a:r>
            <a:r>
              <a:rPr lang="en-GB">
                <a:solidFill>
                  <a:srgbClr val="4472C4"/>
                </a:solidFill>
              </a:rPr>
              <a:t>pu</a:t>
            </a:r>
            <a:r>
              <a:rPr lang="en-GB">
                <a:solidFill>
                  <a:srgbClr val="38761D"/>
                </a:solidFill>
              </a:rPr>
              <a:t>: use gpu for training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n-GB">
                <a:solidFill>
                  <a:srgbClr val="4472C4"/>
                </a:solidFill>
              </a:rPr>
              <a:t>instanceType</a:t>
            </a:r>
            <a:r>
              <a:rPr lang="en-GB">
                <a:solidFill>
                  <a:srgbClr val="38761D"/>
                </a:solidFill>
              </a:rPr>
              <a:t>: the annotation type of instance annotations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n-GB">
                <a:solidFill>
                  <a:srgbClr val="4472C4"/>
                </a:solidFill>
              </a:rPr>
              <a:t>m</a:t>
            </a:r>
            <a:r>
              <a:rPr lang="en-GB">
                <a:solidFill>
                  <a:srgbClr val="4472C4"/>
                </a:solidFill>
              </a:rPr>
              <a:t>odel_path</a:t>
            </a:r>
            <a:r>
              <a:rPr lang="en-GB">
                <a:solidFill>
                  <a:srgbClr val="38761D"/>
                </a:solidFill>
              </a:rPr>
              <a:t>: path to save the trained model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n-GB">
                <a:solidFill>
                  <a:srgbClr val="4472C4"/>
                </a:solidFill>
              </a:rPr>
              <a:t>splitValidation</a:t>
            </a:r>
            <a:r>
              <a:rPr lang="en-GB">
                <a:solidFill>
                  <a:srgbClr val="38761D"/>
                </a:solidFill>
              </a:rPr>
              <a:t>: split train/validation data for early stopping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n-GB">
                <a:solidFill>
                  <a:srgbClr val="4472C4"/>
                </a:solidFill>
              </a:rPr>
              <a:t>targetFeature</a:t>
            </a:r>
            <a:r>
              <a:rPr lang="en-GB">
                <a:solidFill>
                  <a:srgbClr val="38761D"/>
                </a:solidFill>
              </a:rPr>
              <a:t>: the feature on the instance annotation represents the class label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n-GB">
                <a:solidFill>
                  <a:srgbClr val="4472C4"/>
                </a:solidFill>
              </a:rPr>
              <a:t>targetFile</a:t>
            </a:r>
            <a:r>
              <a:rPr lang="en-GB">
                <a:solidFill>
                  <a:srgbClr val="38761D"/>
                </a:solidFill>
              </a:rPr>
              <a:t>: the file have labels for each document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n-GB">
                <a:solidFill>
                  <a:srgbClr val="4472C4"/>
                </a:solidFill>
              </a:rPr>
              <a:t>workingSet</a:t>
            </a:r>
            <a:r>
              <a:rPr lang="en-GB">
                <a:solidFill>
                  <a:srgbClr val="38761D"/>
                </a:solidFill>
              </a:rPr>
              <a:t>: the input and output annotation set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85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BERT Train</a:t>
            </a:r>
            <a:endParaRPr/>
          </a:p>
        </p:txBody>
      </p:sp>
      <p:sp>
        <p:nvSpPr>
          <p:cNvPr id="735" name="Google Shape;735;p85"/>
          <p:cNvSpPr txBox="1"/>
          <p:nvPr>
            <p:ph idx="1" type="body"/>
          </p:nvPr>
        </p:nvSpPr>
        <p:spPr>
          <a:xfrm>
            <a:off x="311700" y="1152475"/>
            <a:ext cx="8520600" cy="10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-GB">
                <a:solidFill>
                  <a:srgbClr val="38761D"/>
                </a:solidFill>
              </a:rPr>
              <a:t>Shortcut</a:t>
            </a:r>
            <a:r>
              <a:rPr lang="en-GB">
                <a:solidFill>
                  <a:srgbClr val="38761D"/>
                </a:solidFill>
              </a:rPr>
              <a:t> xgapp file: </a:t>
            </a:r>
            <a:r>
              <a:rPr lang="en-GB">
                <a:solidFill>
                  <a:srgbClr val="4472C4"/>
                </a:solidFill>
              </a:rPr>
              <a:t>NN_Framework/langBertTrain.xgapp</a:t>
            </a:r>
            <a:endParaRPr>
              <a:solidFill>
                <a:srgbClr val="4472C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-GB">
                <a:solidFill>
                  <a:srgbClr val="38761D"/>
                </a:solidFill>
              </a:rPr>
              <a:t>Keep GPU as False if you </a:t>
            </a:r>
            <a:r>
              <a:rPr lang="en-GB">
                <a:solidFill>
                  <a:srgbClr val="38761D"/>
                </a:solidFill>
              </a:rPr>
              <a:t>don't</a:t>
            </a:r>
            <a:r>
              <a:rPr lang="en-GB">
                <a:solidFill>
                  <a:srgbClr val="38761D"/>
                </a:solidFill>
              </a:rPr>
              <a:t> have GPU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-GB">
                <a:solidFill>
                  <a:srgbClr val="38761D"/>
                </a:solidFill>
              </a:rPr>
              <a:t>Remember</a:t>
            </a:r>
            <a:r>
              <a:rPr lang="en-GB">
                <a:solidFill>
                  <a:srgbClr val="38761D"/>
                </a:solidFill>
              </a:rPr>
              <a:t> change the model path to your local directory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6" name="Google Shape;736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100" y="2259775"/>
            <a:ext cx="2748674" cy="288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86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BERT Apply</a:t>
            </a:r>
            <a:endParaRPr/>
          </a:p>
        </p:txBody>
      </p:sp>
      <p:sp>
        <p:nvSpPr>
          <p:cNvPr id="742" name="Google Shape;742;p86"/>
          <p:cNvSpPr txBox="1"/>
          <p:nvPr>
            <p:ph idx="1" type="body"/>
          </p:nvPr>
        </p:nvSpPr>
        <p:spPr>
          <a:xfrm>
            <a:off x="311700" y="1152475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-GB">
                <a:solidFill>
                  <a:srgbClr val="38761D"/>
                </a:solidFill>
              </a:rPr>
              <a:t>pythonBinary: python binary path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-GB">
                <a:solidFill>
                  <a:srgbClr val="38761D"/>
                </a:solidFill>
              </a:rPr>
              <a:t>programParams: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n-GB">
                <a:solidFill>
                  <a:srgbClr val="4472C4"/>
                </a:solidFill>
              </a:rPr>
              <a:t>batch_size</a:t>
            </a:r>
            <a:r>
              <a:rPr lang="en-GB">
                <a:solidFill>
                  <a:srgbClr val="38761D"/>
                </a:solidFill>
              </a:rPr>
              <a:t>: training batch size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n-GB">
                <a:solidFill>
                  <a:srgbClr val="4472C4"/>
                </a:solidFill>
              </a:rPr>
              <a:t>gpu</a:t>
            </a:r>
            <a:r>
              <a:rPr lang="en-GB">
                <a:solidFill>
                  <a:srgbClr val="38761D"/>
                </a:solidFill>
              </a:rPr>
              <a:t>: use gpu for training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n-GB">
                <a:solidFill>
                  <a:srgbClr val="4472C4"/>
                </a:solidFill>
              </a:rPr>
              <a:t>instanceType</a:t>
            </a:r>
            <a:r>
              <a:rPr lang="en-GB">
                <a:solidFill>
                  <a:srgbClr val="38761D"/>
                </a:solidFill>
              </a:rPr>
              <a:t>: the annotation type of instance annotations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n-GB">
                <a:solidFill>
                  <a:srgbClr val="4472C4"/>
                </a:solidFill>
              </a:rPr>
              <a:t>model_path</a:t>
            </a:r>
            <a:r>
              <a:rPr lang="en-GB">
                <a:solidFill>
                  <a:srgbClr val="38761D"/>
                </a:solidFill>
              </a:rPr>
              <a:t>: path to load the trained model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n-GB">
                <a:solidFill>
                  <a:srgbClr val="4472C4"/>
                </a:solidFill>
              </a:rPr>
              <a:t>targetFeature</a:t>
            </a:r>
            <a:r>
              <a:rPr lang="en-GB">
                <a:solidFill>
                  <a:srgbClr val="38761D"/>
                </a:solidFill>
              </a:rPr>
              <a:t>: the feature on the instance annotation represents the class label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n-GB">
                <a:solidFill>
                  <a:srgbClr val="4472C4"/>
                </a:solidFill>
              </a:rPr>
              <a:t>targetFile</a:t>
            </a:r>
            <a:r>
              <a:rPr lang="en-GB">
                <a:solidFill>
                  <a:srgbClr val="38761D"/>
                </a:solidFill>
              </a:rPr>
              <a:t>: the file have labels for each document (Load to GATE)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n-GB">
                <a:solidFill>
                  <a:srgbClr val="4472C4"/>
                </a:solidFill>
              </a:rPr>
              <a:t>workingSet</a:t>
            </a:r>
            <a:r>
              <a:rPr lang="en-GB">
                <a:solidFill>
                  <a:srgbClr val="38761D"/>
                </a:solidFill>
              </a:rPr>
              <a:t>: the input and output annotation set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n-GB">
                <a:solidFill>
                  <a:srgbClr val="4472C4"/>
                </a:solidFill>
              </a:rPr>
              <a:t>resultsExportFile</a:t>
            </a:r>
            <a:r>
              <a:rPr lang="en-GB">
                <a:solidFill>
                  <a:srgbClr val="38761D"/>
                </a:solidFill>
              </a:rPr>
              <a:t>: export results as tsv file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400"/>
              <a:buChar char="○"/>
            </a:pPr>
            <a:r>
              <a:rPr lang="en-GB">
                <a:solidFill>
                  <a:srgbClr val="4472C4"/>
                </a:solidFill>
              </a:rPr>
              <a:t>target2GateType</a:t>
            </a:r>
            <a:r>
              <a:rPr lang="en-GB">
                <a:solidFill>
                  <a:srgbClr val="38761D"/>
                </a:solidFill>
              </a:rPr>
              <a:t>: load the target feature to GATE document (work with targetFile only)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87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BERT Apply</a:t>
            </a:r>
            <a:endParaRPr/>
          </a:p>
        </p:txBody>
      </p:sp>
      <p:sp>
        <p:nvSpPr>
          <p:cNvPr id="748" name="Google Shape;748;p87"/>
          <p:cNvSpPr txBox="1"/>
          <p:nvPr>
            <p:ph idx="1" type="body"/>
          </p:nvPr>
        </p:nvSpPr>
        <p:spPr>
          <a:xfrm>
            <a:off x="311700" y="1152475"/>
            <a:ext cx="8520600" cy="10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-GB">
                <a:solidFill>
                  <a:srgbClr val="38761D"/>
                </a:solidFill>
              </a:rPr>
              <a:t>Shortcut xgapp file: </a:t>
            </a:r>
            <a:r>
              <a:rPr lang="en-GB">
                <a:solidFill>
                  <a:srgbClr val="4472C4"/>
                </a:solidFill>
              </a:rPr>
              <a:t>NN_Framework/langBertApply.xgapp</a:t>
            </a:r>
            <a:endParaRPr>
              <a:solidFill>
                <a:srgbClr val="4472C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-GB">
                <a:solidFill>
                  <a:srgbClr val="38761D"/>
                </a:solidFill>
              </a:rPr>
              <a:t>Keep GPU as False if you don't have GPU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-GB">
                <a:solidFill>
                  <a:srgbClr val="38761D"/>
                </a:solidFill>
              </a:rPr>
              <a:t>Remember change the model path to your local directory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9" name="Google Shape;749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100" y="2259775"/>
            <a:ext cx="2748674" cy="288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88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BERT Without GATE Annotation</a:t>
            </a:r>
            <a:endParaRPr/>
          </a:p>
        </p:txBody>
      </p:sp>
      <p:sp>
        <p:nvSpPr>
          <p:cNvPr id="755" name="Google Shape;755;p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IMDB example short cut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Right click the “Applications”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Select “Restore Application from File”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Select “</a:t>
            </a:r>
            <a:r>
              <a:rPr lang="en-GB"/>
              <a:t>NN_Framework</a:t>
            </a:r>
            <a:r>
              <a:rPr lang="en-GB"/>
              <a:t>/bertTrain.xgapp”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 GATE annotation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 targetFile for target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targetFile is tab splited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First line is the file sufffix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Each line after is: file_name \t target</a:t>
            </a:r>
            <a:endParaRPr/>
          </a:p>
        </p:txBody>
      </p:sp>
      <p:pic>
        <p:nvPicPr>
          <p:cNvPr id="756" name="Google Shape;756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324" y="1371250"/>
            <a:ext cx="3353075" cy="313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89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IMDB Apply</a:t>
            </a:r>
            <a:endParaRPr/>
          </a:p>
        </p:txBody>
      </p:sp>
      <p:sp>
        <p:nvSpPr>
          <p:cNvPr id="762" name="Google Shape;762;p89"/>
          <p:cNvSpPr txBox="1"/>
          <p:nvPr>
            <p:ph idx="1" type="body"/>
          </p:nvPr>
        </p:nvSpPr>
        <p:spPr>
          <a:xfrm>
            <a:off x="311700" y="1152475"/>
            <a:ext cx="8520600" cy="25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IMDB apply example short cut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Right click the “Applications”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Select “Restore Application from File”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Select “NN_Framework/bertApply.xgapp”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Export results: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 </a:t>
            </a:r>
            <a:r>
              <a:rPr lang="en-GB"/>
              <a:t>resultsExportFile</a:t>
            </a:r>
            <a:r>
              <a:rPr lang="en-GB"/>
              <a:t> for results export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Output format as TSV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Each line format as: file_name start_off_set end_off_set prediction instance</a:t>
            </a:r>
            <a:endParaRPr/>
          </a:p>
        </p:txBody>
      </p:sp>
      <p:pic>
        <p:nvPicPr>
          <p:cNvPr id="763" name="Google Shape;763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19175"/>
            <a:ext cx="8839200" cy="691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90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GATE Machine Learning</a:t>
            </a:r>
            <a:endParaRPr/>
          </a:p>
        </p:txBody>
      </p:sp>
      <p:sp>
        <p:nvSpPr>
          <p:cNvPr id="769" name="Google Shape;769;p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Learning Framework: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https://github.com/GateNLP/gateplugin-LearningFramework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Neural Network Framework: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https://github.com/GateNLP/NN_Framework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91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Full Development Cycle</a:t>
            </a:r>
            <a:endParaRPr/>
          </a:p>
        </p:txBody>
      </p:sp>
      <p:sp>
        <p:nvSpPr>
          <p:cNvPr id="775" name="Google Shape;775;p91"/>
          <p:cNvSpPr/>
          <p:nvPr/>
        </p:nvSpPr>
        <p:spPr>
          <a:xfrm>
            <a:off x="1507183" y="2878672"/>
            <a:ext cx="1209900" cy="511200"/>
          </a:xfrm>
          <a:prstGeom prst="rect">
            <a:avLst/>
          </a:prstGeom>
          <a:solidFill>
            <a:srgbClr val="F6A21D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Raw Data </a:t>
            </a:r>
            <a:endParaRPr b="0" i="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76" name="Google Shape;776;p91"/>
          <p:cNvSpPr/>
          <p:nvPr/>
        </p:nvSpPr>
        <p:spPr>
          <a:xfrm>
            <a:off x="3060628" y="2878672"/>
            <a:ext cx="1209900" cy="511200"/>
          </a:xfrm>
          <a:prstGeom prst="rect">
            <a:avLst/>
          </a:prstGeom>
          <a:solidFill>
            <a:srgbClr val="F6A21D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Labelled Data</a:t>
            </a:r>
            <a:endParaRPr b="0" i="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77" name="Google Shape;777;p91"/>
          <p:cNvSpPr/>
          <p:nvPr/>
        </p:nvSpPr>
        <p:spPr>
          <a:xfrm>
            <a:off x="1507182" y="2253974"/>
            <a:ext cx="1209900" cy="511200"/>
          </a:xfrm>
          <a:prstGeom prst="rect">
            <a:avLst/>
          </a:prstGeom>
          <a:solidFill>
            <a:srgbClr val="F6A21D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Annotation Rules</a:t>
            </a:r>
            <a:endParaRPr b="0" i="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78" name="Google Shape;778;p91"/>
          <p:cNvCxnSpPr>
            <a:stCxn id="775" idx="3"/>
            <a:endCxn id="776" idx="1"/>
          </p:cNvCxnSpPr>
          <p:nvPr/>
        </p:nvCxnSpPr>
        <p:spPr>
          <a:xfrm>
            <a:off x="2717083" y="3134272"/>
            <a:ext cx="343500" cy="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79" name="Google Shape;779;p91"/>
          <p:cNvSpPr/>
          <p:nvPr/>
        </p:nvSpPr>
        <p:spPr>
          <a:xfrm>
            <a:off x="0" y="2509576"/>
            <a:ext cx="1209900" cy="511200"/>
          </a:xfrm>
          <a:prstGeom prst="rect">
            <a:avLst/>
          </a:prstGeom>
          <a:solidFill>
            <a:srgbClr val="F6A21D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Learning</a:t>
            </a:r>
            <a:endParaRPr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Target</a:t>
            </a:r>
            <a:endParaRPr b="0" i="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80" name="Google Shape;780;p91"/>
          <p:cNvCxnSpPr>
            <a:stCxn id="779" idx="3"/>
            <a:endCxn id="777" idx="1"/>
          </p:cNvCxnSpPr>
          <p:nvPr/>
        </p:nvCxnSpPr>
        <p:spPr>
          <a:xfrm flipH="1" rot="10800000">
            <a:off x="1209900" y="2509576"/>
            <a:ext cx="297300" cy="2556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81" name="Google Shape;781;p91"/>
          <p:cNvCxnSpPr>
            <a:stCxn id="779" idx="3"/>
            <a:endCxn id="775" idx="1"/>
          </p:cNvCxnSpPr>
          <p:nvPr/>
        </p:nvCxnSpPr>
        <p:spPr>
          <a:xfrm>
            <a:off x="1209900" y="2765176"/>
            <a:ext cx="297300" cy="3690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82" name="Google Shape;782;p91"/>
          <p:cNvSpPr/>
          <p:nvPr/>
        </p:nvSpPr>
        <p:spPr>
          <a:xfrm>
            <a:off x="4763935" y="2559380"/>
            <a:ext cx="1284900" cy="411600"/>
          </a:xfrm>
          <a:prstGeom prst="ellipse">
            <a:avLst/>
          </a:prstGeom>
          <a:solidFill>
            <a:srgbClr val="F6A21D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Training Set</a:t>
            </a:r>
            <a:endParaRPr b="0" i="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83" name="Google Shape;783;p91"/>
          <p:cNvSpPr/>
          <p:nvPr/>
        </p:nvSpPr>
        <p:spPr>
          <a:xfrm>
            <a:off x="4795432" y="3109405"/>
            <a:ext cx="1284900" cy="411600"/>
          </a:xfrm>
          <a:prstGeom prst="ellipse">
            <a:avLst/>
          </a:prstGeom>
          <a:solidFill>
            <a:srgbClr val="F6A21D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Validation Set</a:t>
            </a:r>
            <a:endParaRPr b="0" i="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84" name="Google Shape;784;p91"/>
          <p:cNvSpPr/>
          <p:nvPr/>
        </p:nvSpPr>
        <p:spPr>
          <a:xfrm>
            <a:off x="4836376" y="3659422"/>
            <a:ext cx="1284900" cy="411600"/>
          </a:xfrm>
          <a:prstGeom prst="ellipse">
            <a:avLst/>
          </a:prstGeom>
          <a:solidFill>
            <a:srgbClr val="F6A21D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Test</a:t>
            </a:r>
            <a:endParaRPr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Set</a:t>
            </a:r>
            <a:endParaRPr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85" name="Google Shape;785;p91"/>
          <p:cNvSpPr/>
          <p:nvPr/>
        </p:nvSpPr>
        <p:spPr>
          <a:xfrm>
            <a:off x="6414487" y="2918870"/>
            <a:ext cx="1209900" cy="511200"/>
          </a:xfrm>
          <a:prstGeom prst="rect">
            <a:avLst/>
          </a:prstGeom>
          <a:solidFill>
            <a:srgbClr val="F6A21D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Model</a:t>
            </a:r>
            <a:endParaRPr b="0" i="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86" name="Google Shape;786;p91"/>
          <p:cNvSpPr/>
          <p:nvPr/>
        </p:nvSpPr>
        <p:spPr>
          <a:xfrm>
            <a:off x="6407857" y="1891387"/>
            <a:ext cx="1209900" cy="511200"/>
          </a:xfrm>
          <a:prstGeom prst="rect">
            <a:avLst/>
          </a:prstGeom>
          <a:solidFill>
            <a:srgbClr val="F6A21D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Train</a:t>
            </a:r>
            <a:endParaRPr b="0" i="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87" name="Google Shape;787;p91"/>
          <p:cNvSpPr/>
          <p:nvPr/>
        </p:nvSpPr>
        <p:spPr>
          <a:xfrm>
            <a:off x="7934227" y="2682691"/>
            <a:ext cx="1209900" cy="511200"/>
          </a:xfrm>
          <a:prstGeom prst="rect">
            <a:avLst/>
          </a:prstGeom>
          <a:solidFill>
            <a:srgbClr val="F6A21D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Evaluation</a:t>
            </a:r>
            <a:endParaRPr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Method 1</a:t>
            </a:r>
            <a:endParaRPr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88" name="Google Shape;788;p91"/>
          <p:cNvCxnSpPr>
            <a:stCxn id="776" idx="3"/>
            <a:endCxn id="782" idx="2"/>
          </p:cNvCxnSpPr>
          <p:nvPr/>
        </p:nvCxnSpPr>
        <p:spPr>
          <a:xfrm flipH="1" rot="10800000">
            <a:off x="4270528" y="2765272"/>
            <a:ext cx="493500" cy="3690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89" name="Google Shape;789;p91"/>
          <p:cNvCxnSpPr>
            <a:stCxn id="776" idx="3"/>
            <a:endCxn id="783" idx="2"/>
          </p:cNvCxnSpPr>
          <p:nvPr/>
        </p:nvCxnSpPr>
        <p:spPr>
          <a:xfrm>
            <a:off x="4270528" y="3134272"/>
            <a:ext cx="525000" cy="1809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0" name="Google Shape;790;p91"/>
          <p:cNvCxnSpPr>
            <a:stCxn id="783" idx="6"/>
            <a:endCxn id="785" idx="1"/>
          </p:cNvCxnSpPr>
          <p:nvPr/>
        </p:nvCxnSpPr>
        <p:spPr>
          <a:xfrm flipH="1" rot="10800000">
            <a:off x="6080332" y="3174505"/>
            <a:ext cx="334200" cy="1407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1" name="Google Shape;791;p91"/>
          <p:cNvCxnSpPr>
            <a:stCxn id="782" idx="6"/>
            <a:endCxn id="785" idx="1"/>
          </p:cNvCxnSpPr>
          <p:nvPr/>
        </p:nvCxnSpPr>
        <p:spPr>
          <a:xfrm>
            <a:off x="6048835" y="2765180"/>
            <a:ext cx="365700" cy="4092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2" name="Google Shape;792;p91"/>
          <p:cNvCxnSpPr>
            <a:stCxn id="785" idx="3"/>
            <a:endCxn id="787" idx="1"/>
          </p:cNvCxnSpPr>
          <p:nvPr/>
        </p:nvCxnSpPr>
        <p:spPr>
          <a:xfrm flipH="1" rot="10800000">
            <a:off x="7624387" y="2938370"/>
            <a:ext cx="309900" cy="2361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3" name="Google Shape;793;p91"/>
          <p:cNvCxnSpPr>
            <a:stCxn id="787" idx="0"/>
            <a:endCxn id="786" idx="3"/>
          </p:cNvCxnSpPr>
          <p:nvPr/>
        </p:nvCxnSpPr>
        <p:spPr>
          <a:xfrm rot="10800000">
            <a:off x="7617877" y="2146891"/>
            <a:ext cx="921300" cy="5358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4" name="Google Shape;794;p91"/>
          <p:cNvCxnSpPr>
            <a:stCxn id="786" idx="2"/>
            <a:endCxn id="785" idx="0"/>
          </p:cNvCxnSpPr>
          <p:nvPr/>
        </p:nvCxnSpPr>
        <p:spPr>
          <a:xfrm>
            <a:off x="7012807" y="2402587"/>
            <a:ext cx="6600" cy="5163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5" name="Google Shape;795;p91"/>
          <p:cNvCxnSpPr>
            <a:stCxn id="776" idx="3"/>
            <a:endCxn id="784" idx="2"/>
          </p:cNvCxnSpPr>
          <p:nvPr/>
        </p:nvCxnSpPr>
        <p:spPr>
          <a:xfrm>
            <a:off x="4270528" y="3134272"/>
            <a:ext cx="565800" cy="7308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96" name="Google Shape;796;p91"/>
          <p:cNvSpPr/>
          <p:nvPr/>
        </p:nvSpPr>
        <p:spPr>
          <a:xfrm>
            <a:off x="6457062" y="3946502"/>
            <a:ext cx="1209900" cy="511200"/>
          </a:xfrm>
          <a:prstGeom prst="rect">
            <a:avLst/>
          </a:prstGeom>
          <a:solidFill>
            <a:srgbClr val="F6A21D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Evaluation Method 2</a:t>
            </a:r>
            <a:endParaRPr b="0" i="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97" name="Google Shape;797;p91"/>
          <p:cNvCxnSpPr>
            <a:stCxn id="784" idx="6"/>
            <a:endCxn id="785" idx="1"/>
          </p:cNvCxnSpPr>
          <p:nvPr/>
        </p:nvCxnSpPr>
        <p:spPr>
          <a:xfrm flipH="1" rot="10800000">
            <a:off x="6121276" y="3174322"/>
            <a:ext cx="293100" cy="6909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8" name="Google Shape;798;p91"/>
          <p:cNvCxnSpPr>
            <a:endCxn id="796" idx="0"/>
          </p:cNvCxnSpPr>
          <p:nvPr/>
        </p:nvCxnSpPr>
        <p:spPr>
          <a:xfrm>
            <a:off x="6707412" y="3506102"/>
            <a:ext cx="354600" cy="4404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9" name="Google Shape;799;p91"/>
          <p:cNvCxnSpPr>
            <a:endCxn id="796" idx="0"/>
          </p:cNvCxnSpPr>
          <p:nvPr/>
        </p:nvCxnSpPr>
        <p:spPr>
          <a:xfrm flipH="1">
            <a:off x="7062012" y="3506102"/>
            <a:ext cx="250200" cy="4404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0" name="Google Shape;800;p91"/>
          <p:cNvCxnSpPr>
            <a:stCxn id="777" idx="3"/>
            <a:endCxn id="776" idx="0"/>
          </p:cNvCxnSpPr>
          <p:nvPr/>
        </p:nvCxnSpPr>
        <p:spPr>
          <a:xfrm>
            <a:off x="2717082" y="2509574"/>
            <a:ext cx="948600" cy="3690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01" name="Google Shape;801;p91"/>
          <p:cNvSpPr/>
          <p:nvPr/>
        </p:nvSpPr>
        <p:spPr>
          <a:xfrm>
            <a:off x="3060616" y="1960972"/>
            <a:ext cx="1209900" cy="511200"/>
          </a:xfrm>
          <a:prstGeom prst="rect">
            <a:avLst/>
          </a:prstGeom>
          <a:solidFill>
            <a:srgbClr val="F6A21D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External Data</a:t>
            </a:r>
            <a:endParaRPr b="0" i="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02" name="Google Shape;802;p91"/>
          <p:cNvCxnSpPr>
            <a:stCxn id="801" idx="3"/>
            <a:endCxn id="782" idx="0"/>
          </p:cNvCxnSpPr>
          <p:nvPr/>
        </p:nvCxnSpPr>
        <p:spPr>
          <a:xfrm>
            <a:off x="4270516" y="2216572"/>
            <a:ext cx="1135800" cy="3429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92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Annotation Rule</a:t>
            </a:r>
            <a:endParaRPr/>
          </a:p>
        </p:txBody>
      </p:sp>
      <p:sp>
        <p:nvSpPr>
          <p:cNvPr id="808" name="Google Shape;808;p92"/>
          <p:cNvSpPr txBox="1"/>
          <p:nvPr>
            <p:ph idx="1" type="body"/>
          </p:nvPr>
        </p:nvSpPr>
        <p:spPr>
          <a:xfrm>
            <a:off x="311700" y="1152475"/>
            <a:ext cx="8520600" cy="13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Why we need annotation rule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Human have different point of view on same thing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Annotation difference cause noise to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Affect the learning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92"/>
          <p:cNvSpPr/>
          <p:nvPr/>
        </p:nvSpPr>
        <p:spPr>
          <a:xfrm>
            <a:off x="1507183" y="3564472"/>
            <a:ext cx="1209900" cy="511200"/>
          </a:xfrm>
          <a:prstGeom prst="rect">
            <a:avLst/>
          </a:prstGeom>
          <a:solidFill>
            <a:srgbClr val="F6A21D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Raw Data </a:t>
            </a:r>
            <a:endParaRPr b="0" i="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0" name="Google Shape;810;p92"/>
          <p:cNvSpPr/>
          <p:nvPr/>
        </p:nvSpPr>
        <p:spPr>
          <a:xfrm>
            <a:off x="3060628" y="3564472"/>
            <a:ext cx="1209900" cy="511200"/>
          </a:xfrm>
          <a:prstGeom prst="rect">
            <a:avLst/>
          </a:prstGeom>
          <a:solidFill>
            <a:srgbClr val="4A86E8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Labelled Data</a:t>
            </a:r>
            <a:endParaRPr b="0" i="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1" name="Google Shape;811;p92"/>
          <p:cNvSpPr/>
          <p:nvPr/>
        </p:nvSpPr>
        <p:spPr>
          <a:xfrm>
            <a:off x="1507182" y="2939774"/>
            <a:ext cx="1209900" cy="511200"/>
          </a:xfrm>
          <a:prstGeom prst="rect">
            <a:avLst/>
          </a:prstGeom>
          <a:solidFill>
            <a:srgbClr val="4A86E8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Annotation Rules</a:t>
            </a:r>
            <a:endParaRPr b="0" i="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12" name="Google Shape;812;p92"/>
          <p:cNvCxnSpPr>
            <a:stCxn id="809" idx="3"/>
            <a:endCxn id="810" idx="1"/>
          </p:cNvCxnSpPr>
          <p:nvPr/>
        </p:nvCxnSpPr>
        <p:spPr>
          <a:xfrm>
            <a:off x="2717083" y="3820072"/>
            <a:ext cx="343500" cy="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13" name="Google Shape;813;p92"/>
          <p:cNvSpPr/>
          <p:nvPr/>
        </p:nvSpPr>
        <p:spPr>
          <a:xfrm>
            <a:off x="0" y="3195376"/>
            <a:ext cx="1209900" cy="511200"/>
          </a:xfrm>
          <a:prstGeom prst="rect">
            <a:avLst/>
          </a:prstGeom>
          <a:solidFill>
            <a:srgbClr val="F6A21D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Learning</a:t>
            </a:r>
            <a:endParaRPr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Target</a:t>
            </a:r>
            <a:endParaRPr b="0" i="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14" name="Google Shape;814;p92"/>
          <p:cNvCxnSpPr>
            <a:stCxn id="813" idx="3"/>
            <a:endCxn id="811" idx="1"/>
          </p:cNvCxnSpPr>
          <p:nvPr/>
        </p:nvCxnSpPr>
        <p:spPr>
          <a:xfrm flipH="1" rot="10800000">
            <a:off x="1209900" y="3195376"/>
            <a:ext cx="297300" cy="2556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15" name="Google Shape;815;p92"/>
          <p:cNvCxnSpPr>
            <a:stCxn id="813" idx="3"/>
            <a:endCxn id="809" idx="1"/>
          </p:cNvCxnSpPr>
          <p:nvPr/>
        </p:nvCxnSpPr>
        <p:spPr>
          <a:xfrm>
            <a:off x="1209900" y="3450976"/>
            <a:ext cx="297300" cy="3690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16" name="Google Shape;816;p92"/>
          <p:cNvSpPr/>
          <p:nvPr/>
        </p:nvSpPr>
        <p:spPr>
          <a:xfrm>
            <a:off x="4763935" y="3245180"/>
            <a:ext cx="1284900" cy="411600"/>
          </a:xfrm>
          <a:prstGeom prst="ellipse">
            <a:avLst/>
          </a:prstGeom>
          <a:solidFill>
            <a:srgbClr val="F6A21D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Training Set</a:t>
            </a:r>
            <a:endParaRPr b="0" i="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7" name="Google Shape;817;p92"/>
          <p:cNvSpPr/>
          <p:nvPr/>
        </p:nvSpPr>
        <p:spPr>
          <a:xfrm>
            <a:off x="4795432" y="3795205"/>
            <a:ext cx="1284900" cy="411600"/>
          </a:xfrm>
          <a:prstGeom prst="ellipse">
            <a:avLst/>
          </a:prstGeom>
          <a:solidFill>
            <a:srgbClr val="F6A21D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Validation Set</a:t>
            </a:r>
            <a:endParaRPr b="0" i="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8" name="Google Shape;818;p92"/>
          <p:cNvSpPr/>
          <p:nvPr/>
        </p:nvSpPr>
        <p:spPr>
          <a:xfrm>
            <a:off x="4836376" y="4345222"/>
            <a:ext cx="1284900" cy="411600"/>
          </a:xfrm>
          <a:prstGeom prst="ellipse">
            <a:avLst/>
          </a:prstGeom>
          <a:solidFill>
            <a:srgbClr val="F6A21D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Test</a:t>
            </a:r>
            <a:endParaRPr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Set</a:t>
            </a:r>
            <a:endParaRPr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9" name="Google Shape;819;p92"/>
          <p:cNvSpPr/>
          <p:nvPr/>
        </p:nvSpPr>
        <p:spPr>
          <a:xfrm>
            <a:off x="6414487" y="3604670"/>
            <a:ext cx="1209900" cy="511200"/>
          </a:xfrm>
          <a:prstGeom prst="rect">
            <a:avLst/>
          </a:prstGeom>
          <a:solidFill>
            <a:srgbClr val="F6A21D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Model</a:t>
            </a:r>
            <a:endParaRPr b="0" i="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0" name="Google Shape;820;p92"/>
          <p:cNvSpPr/>
          <p:nvPr/>
        </p:nvSpPr>
        <p:spPr>
          <a:xfrm>
            <a:off x="6407857" y="2577187"/>
            <a:ext cx="1209900" cy="511200"/>
          </a:xfrm>
          <a:prstGeom prst="rect">
            <a:avLst/>
          </a:prstGeom>
          <a:solidFill>
            <a:srgbClr val="F6A21D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Train</a:t>
            </a:r>
            <a:endParaRPr b="0" i="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1" name="Google Shape;821;p92"/>
          <p:cNvSpPr/>
          <p:nvPr/>
        </p:nvSpPr>
        <p:spPr>
          <a:xfrm>
            <a:off x="7934227" y="3368491"/>
            <a:ext cx="1209900" cy="511200"/>
          </a:xfrm>
          <a:prstGeom prst="rect">
            <a:avLst/>
          </a:prstGeom>
          <a:solidFill>
            <a:srgbClr val="F6A21D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Evaluation</a:t>
            </a:r>
            <a:endParaRPr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Method 1</a:t>
            </a:r>
            <a:endParaRPr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22" name="Google Shape;822;p92"/>
          <p:cNvCxnSpPr>
            <a:stCxn id="810" idx="3"/>
            <a:endCxn id="816" idx="2"/>
          </p:cNvCxnSpPr>
          <p:nvPr/>
        </p:nvCxnSpPr>
        <p:spPr>
          <a:xfrm flipH="1" rot="10800000">
            <a:off x="4270528" y="3451072"/>
            <a:ext cx="493500" cy="3690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23" name="Google Shape;823;p92"/>
          <p:cNvCxnSpPr>
            <a:stCxn id="810" idx="3"/>
            <a:endCxn id="817" idx="2"/>
          </p:cNvCxnSpPr>
          <p:nvPr/>
        </p:nvCxnSpPr>
        <p:spPr>
          <a:xfrm>
            <a:off x="4270528" y="3820072"/>
            <a:ext cx="525000" cy="1809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24" name="Google Shape;824;p92"/>
          <p:cNvCxnSpPr>
            <a:stCxn id="817" idx="6"/>
            <a:endCxn id="819" idx="1"/>
          </p:cNvCxnSpPr>
          <p:nvPr/>
        </p:nvCxnSpPr>
        <p:spPr>
          <a:xfrm flipH="1" rot="10800000">
            <a:off x="6080332" y="3860305"/>
            <a:ext cx="334200" cy="1407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25" name="Google Shape;825;p92"/>
          <p:cNvCxnSpPr>
            <a:stCxn id="816" idx="6"/>
            <a:endCxn id="819" idx="1"/>
          </p:cNvCxnSpPr>
          <p:nvPr/>
        </p:nvCxnSpPr>
        <p:spPr>
          <a:xfrm>
            <a:off x="6048835" y="3450980"/>
            <a:ext cx="365700" cy="4092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26" name="Google Shape;826;p92"/>
          <p:cNvCxnSpPr>
            <a:stCxn id="819" idx="3"/>
            <a:endCxn id="821" idx="1"/>
          </p:cNvCxnSpPr>
          <p:nvPr/>
        </p:nvCxnSpPr>
        <p:spPr>
          <a:xfrm flipH="1" rot="10800000">
            <a:off x="7624387" y="3624170"/>
            <a:ext cx="309900" cy="2361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27" name="Google Shape;827;p92"/>
          <p:cNvCxnSpPr>
            <a:stCxn id="821" idx="0"/>
            <a:endCxn id="820" idx="3"/>
          </p:cNvCxnSpPr>
          <p:nvPr/>
        </p:nvCxnSpPr>
        <p:spPr>
          <a:xfrm rot="10800000">
            <a:off x="7617877" y="2832691"/>
            <a:ext cx="921300" cy="5358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28" name="Google Shape;828;p92"/>
          <p:cNvCxnSpPr>
            <a:stCxn id="820" idx="2"/>
            <a:endCxn id="819" idx="0"/>
          </p:cNvCxnSpPr>
          <p:nvPr/>
        </p:nvCxnSpPr>
        <p:spPr>
          <a:xfrm>
            <a:off x="7012807" y="3088387"/>
            <a:ext cx="6600" cy="5163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29" name="Google Shape;829;p92"/>
          <p:cNvCxnSpPr>
            <a:stCxn id="810" idx="3"/>
            <a:endCxn id="818" idx="2"/>
          </p:cNvCxnSpPr>
          <p:nvPr/>
        </p:nvCxnSpPr>
        <p:spPr>
          <a:xfrm>
            <a:off x="4270528" y="3820072"/>
            <a:ext cx="565800" cy="7308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30" name="Google Shape;830;p92"/>
          <p:cNvSpPr/>
          <p:nvPr/>
        </p:nvSpPr>
        <p:spPr>
          <a:xfrm>
            <a:off x="6457062" y="4632302"/>
            <a:ext cx="1209900" cy="511200"/>
          </a:xfrm>
          <a:prstGeom prst="rect">
            <a:avLst/>
          </a:prstGeom>
          <a:solidFill>
            <a:srgbClr val="F6A21D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Evaluation Method 2</a:t>
            </a:r>
            <a:endParaRPr b="0" i="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31" name="Google Shape;831;p92"/>
          <p:cNvCxnSpPr>
            <a:stCxn id="818" idx="6"/>
            <a:endCxn id="819" idx="1"/>
          </p:cNvCxnSpPr>
          <p:nvPr/>
        </p:nvCxnSpPr>
        <p:spPr>
          <a:xfrm flipH="1" rot="10800000">
            <a:off x="6121276" y="3860122"/>
            <a:ext cx="293100" cy="6909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32" name="Google Shape;832;p92"/>
          <p:cNvCxnSpPr>
            <a:endCxn id="830" idx="0"/>
          </p:cNvCxnSpPr>
          <p:nvPr/>
        </p:nvCxnSpPr>
        <p:spPr>
          <a:xfrm>
            <a:off x="6707412" y="4191902"/>
            <a:ext cx="354600" cy="4404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33" name="Google Shape;833;p92"/>
          <p:cNvCxnSpPr>
            <a:endCxn id="830" idx="0"/>
          </p:cNvCxnSpPr>
          <p:nvPr/>
        </p:nvCxnSpPr>
        <p:spPr>
          <a:xfrm flipH="1">
            <a:off x="7062012" y="4191902"/>
            <a:ext cx="250200" cy="4404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34" name="Google Shape;834;p92"/>
          <p:cNvCxnSpPr>
            <a:stCxn id="811" idx="3"/>
            <a:endCxn id="810" idx="0"/>
          </p:cNvCxnSpPr>
          <p:nvPr/>
        </p:nvCxnSpPr>
        <p:spPr>
          <a:xfrm>
            <a:off x="2717082" y="3195374"/>
            <a:ext cx="948600" cy="3690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35" name="Google Shape;835;p92"/>
          <p:cNvSpPr/>
          <p:nvPr/>
        </p:nvSpPr>
        <p:spPr>
          <a:xfrm>
            <a:off x="3060616" y="2646772"/>
            <a:ext cx="1209900" cy="511200"/>
          </a:xfrm>
          <a:prstGeom prst="rect">
            <a:avLst/>
          </a:prstGeom>
          <a:solidFill>
            <a:srgbClr val="F6A21D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External Data</a:t>
            </a:r>
            <a:endParaRPr b="0" i="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36" name="Google Shape;836;p92"/>
          <p:cNvCxnSpPr>
            <a:stCxn id="835" idx="3"/>
            <a:endCxn id="816" idx="0"/>
          </p:cNvCxnSpPr>
          <p:nvPr/>
        </p:nvCxnSpPr>
        <p:spPr>
          <a:xfrm>
            <a:off x="4270516" y="2902372"/>
            <a:ext cx="1135800" cy="3429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Terminology</a:t>
            </a:r>
            <a:endParaRPr/>
          </a:p>
        </p:txBody>
      </p:sp>
      <p:sp>
        <p:nvSpPr>
          <p:cNvPr id="171" name="Google Shape;171;p21"/>
          <p:cNvSpPr txBox="1"/>
          <p:nvPr>
            <p:ph idx="1" type="body"/>
          </p:nvPr>
        </p:nvSpPr>
        <p:spPr>
          <a:xfrm>
            <a:off x="311700" y="1152475"/>
            <a:ext cx="8520600" cy="16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rgbClr val="4472C4"/>
                </a:solidFill>
              </a:rPr>
              <a:t>Loss Function</a:t>
            </a:r>
            <a:r>
              <a:rPr lang="en-GB"/>
              <a:t>: </a:t>
            </a:r>
            <a:r>
              <a:rPr lang="en-GB"/>
              <a:t>determine the error between model prediction and label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Guide model parameter update</a:t>
            </a:r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2594931" y="3247450"/>
            <a:ext cx="2098200" cy="794700"/>
          </a:xfrm>
          <a:prstGeom prst="rect">
            <a:avLst/>
          </a:prstGeom>
          <a:solidFill>
            <a:srgbClr val="4472C4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</a:rPr>
              <a:t>ML Model</a:t>
            </a:r>
            <a:endParaRPr sz="1100"/>
          </a:p>
        </p:txBody>
      </p:sp>
      <p:sp>
        <p:nvSpPr>
          <p:cNvPr id="173" name="Google Shape;173;p21"/>
          <p:cNvSpPr/>
          <p:nvPr/>
        </p:nvSpPr>
        <p:spPr>
          <a:xfrm>
            <a:off x="1368119" y="3569763"/>
            <a:ext cx="7602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Instance</a:t>
            </a:r>
            <a:endParaRPr sz="1100"/>
          </a:p>
        </p:txBody>
      </p:sp>
      <p:cxnSp>
        <p:nvCxnSpPr>
          <p:cNvPr id="174" name="Google Shape;174;p21"/>
          <p:cNvCxnSpPr>
            <a:endCxn id="172" idx="1"/>
          </p:cNvCxnSpPr>
          <p:nvPr/>
        </p:nvCxnSpPr>
        <p:spPr>
          <a:xfrm>
            <a:off x="2128431" y="3644800"/>
            <a:ext cx="466500" cy="0"/>
          </a:xfrm>
          <a:prstGeom prst="straightConnector1">
            <a:avLst/>
          </a:prstGeom>
          <a:noFill/>
          <a:ln cap="flat" cmpd="sng" w="2857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1"/>
          <p:cNvSpPr/>
          <p:nvPr/>
        </p:nvSpPr>
        <p:spPr>
          <a:xfrm>
            <a:off x="5277475" y="3151619"/>
            <a:ext cx="7602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Target 1</a:t>
            </a:r>
            <a:endParaRPr sz="1100"/>
          </a:p>
        </p:txBody>
      </p:sp>
      <p:sp>
        <p:nvSpPr>
          <p:cNvPr id="176" name="Google Shape;176;p21"/>
          <p:cNvSpPr/>
          <p:nvPr/>
        </p:nvSpPr>
        <p:spPr>
          <a:xfrm>
            <a:off x="5277475" y="3987906"/>
            <a:ext cx="760200" cy="150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Target 2</a:t>
            </a:r>
            <a:endParaRPr sz="1100"/>
          </a:p>
        </p:txBody>
      </p:sp>
      <p:cxnSp>
        <p:nvCxnSpPr>
          <p:cNvPr id="177" name="Google Shape;177;p21"/>
          <p:cNvCxnSpPr>
            <a:stCxn id="172" idx="3"/>
            <a:endCxn id="175" idx="1"/>
          </p:cNvCxnSpPr>
          <p:nvPr/>
        </p:nvCxnSpPr>
        <p:spPr>
          <a:xfrm flipH="1" rot="10800000">
            <a:off x="4693131" y="3226600"/>
            <a:ext cx="584400" cy="418200"/>
          </a:xfrm>
          <a:prstGeom prst="straightConnector1">
            <a:avLst/>
          </a:prstGeom>
          <a:noFill/>
          <a:ln cap="flat" cmpd="sng" w="2857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1"/>
          <p:cNvCxnSpPr>
            <a:stCxn id="172" idx="3"/>
            <a:endCxn id="176" idx="1"/>
          </p:cNvCxnSpPr>
          <p:nvPr/>
        </p:nvCxnSpPr>
        <p:spPr>
          <a:xfrm>
            <a:off x="4693131" y="3644800"/>
            <a:ext cx="584400" cy="418200"/>
          </a:xfrm>
          <a:prstGeom prst="straightConnector1">
            <a:avLst/>
          </a:prstGeom>
          <a:noFill/>
          <a:ln cap="flat" cmpd="sng" w="28575">
            <a:solidFill>
              <a:srgbClr val="44546A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79" name="Google Shape;179;p21"/>
          <p:cNvSpPr/>
          <p:nvPr/>
        </p:nvSpPr>
        <p:spPr>
          <a:xfrm>
            <a:off x="6396501" y="3569775"/>
            <a:ext cx="1320600" cy="150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Label</a:t>
            </a:r>
            <a:endParaRPr sz="1100"/>
          </a:p>
        </p:txBody>
      </p:sp>
      <p:cxnSp>
        <p:nvCxnSpPr>
          <p:cNvPr id="180" name="Google Shape;180;p21"/>
          <p:cNvCxnSpPr>
            <a:stCxn id="175" idx="3"/>
            <a:endCxn id="179" idx="1"/>
          </p:cNvCxnSpPr>
          <p:nvPr/>
        </p:nvCxnSpPr>
        <p:spPr>
          <a:xfrm>
            <a:off x="6037675" y="3226619"/>
            <a:ext cx="358800" cy="418200"/>
          </a:xfrm>
          <a:prstGeom prst="straightConnector1">
            <a:avLst/>
          </a:prstGeom>
          <a:noFill/>
          <a:ln cap="flat" cmpd="sng" w="19050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21"/>
          <p:cNvSpPr/>
          <p:nvPr/>
        </p:nvSpPr>
        <p:spPr>
          <a:xfrm>
            <a:off x="5936463" y="4447956"/>
            <a:ext cx="805200" cy="2502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Loss</a:t>
            </a:r>
            <a:endParaRPr sz="1100"/>
          </a:p>
        </p:txBody>
      </p:sp>
      <p:cxnSp>
        <p:nvCxnSpPr>
          <p:cNvPr id="182" name="Google Shape;182;p21"/>
          <p:cNvCxnSpPr>
            <a:endCxn id="181" idx="0"/>
          </p:cNvCxnSpPr>
          <p:nvPr/>
        </p:nvCxnSpPr>
        <p:spPr>
          <a:xfrm>
            <a:off x="6161463" y="3375756"/>
            <a:ext cx="177600" cy="1072200"/>
          </a:xfrm>
          <a:prstGeom prst="straightConnector1">
            <a:avLst/>
          </a:prstGeom>
          <a:noFill/>
          <a:ln cap="flat" cmpd="sng" w="1905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1"/>
          <p:cNvCxnSpPr>
            <a:stCxn id="181" idx="1"/>
            <a:endCxn id="172" idx="2"/>
          </p:cNvCxnSpPr>
          <p:nvPr/>
        </p:nvCxnSpPr>
        <p:spPr>
          <a:xfrm rot="10800000">
            <a:off x="3644163" y="4042056"/>
            <a:ext cx="2292300" cy="531000"/>
          </a:xfrm>
          <a:prstGeom prst="straightConnector1">
            <a:avLst/>
          </a:prstGeom>
          <a:noFill/>
          <a:ln cap="flat" cmpd="sng" w="19050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93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quality</a:t>
            </a:r>
            <a:endParaRPr/>
          </a:p>
        </p:txBody>
      </p:sp>
      <p:sp>
        <p:nvSpPr>
          <p:cNvPr id="842" name="Google Shape;842;p93"/>
          <p:cNvSpPr txBox="1"/>
          <p:nvPr>
            <p:ph idx="1" type="body"/>
          </p:nvPr>
        </p:nvSpPr>
        <p:spPr>
          <a:xfrm>
            <a:off x="311700" y="1152475"/>
            <a:ext cx="8520600" cy="12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can measure the annotation agreement with Cohen’s Kappa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Pr(a) actual agreement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Pr(e) expected agreement</a:t>
            </a:r>
            <a:endParaRPr/>
          </a:p>
        </p:txBody>
      </p:sp>
      <p:pic>
        <p:nvPicPr>
          <p:cNvPr id="843" name="Google Shape;843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300" y="2571750"/>
            <a:ext cx="4095750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94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Split Dataset</a:t>
            </a:r>
            <a:endParaRPr/>
          </a:p>
        </p:txBody>
      </p:sp>
      <p:sp>
        <p:nvSpPr>
          <p:cNvPr id="849" name="Google Shape;849;p94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Training Set: Training the mode 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Validation Set: Tune the hyperparameters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Test Set: Evaluate the performance</a:t>
            </a:r>
            <a:endParaRPr/>
          </a:p>
        </p:txBody>
      </p:sp>
      <p:sp>
        <p:nvSpPr>
          <p:cNvPr id="850" name="Google Shape;850;p94"/>
          <p:cNvSpPr/>
          <p:nvPr/>
        </p:nvSpPr>
        <p:spPr>
          <a:xfrm>
            <a:off x="1507183" y="3564472"/>
            <a:ext cx="1209900" cy="511200"/>
          </a:xfrm>
          <a:prstGeom prst="rect">
            <a:avLst/>
          </a:prstGeom>
          <a:solidFill>
            <a:srgbClr val="F6A21D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Raw Data </a:t>
            </a:r>
            <a:endParaRPr b="0" i="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51" name="Google Shape;851;p94"/>
          <p:cNvSpPr/>
          <p:nvPr/>
        </p:nvSpPr>
        <p:spPr>
          <a:xfrm>
            <a:off x="3060628" y="3564472"/>
            <a:ext cx="1209900" cy="511200"/>
          </a:xfrm>
          <a:prstGeom prst="rect">
            <a:avLst/>
          </a:prstGeom>
          <a:solidFill>
            <a:srgbClr val="FF9900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Labelled Data</a:t>
            </a:r>
            <a:endParaRPr b="0" i="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52" name="Google Shape;852;p94"/>
          <p:cNvSpPr/>
          <p:nvPr/>
        </p:nvSpPr>
        <p:spPr>
          <a:xfrm>
            <a:off x="1507182" y="2939774"/>
            <a:ext cx="1209900" cy="511200"/>
          </a:xfrm>
          <a:prstGeom prst="rect">
            <a:avLst/>
          </a:prstGeom>
          <a:solidFill>
            <a:srgbClr val="FF9900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Annotation Rules</a:t>
            </a:r>
            <a:endParaRPr b="0" i="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53" name="Google Shape;853;p94"/>
          <p:cNvCxnSpPr>
            <a:stCxn id="850" idx="3"/>
            <a:endCxn id="851" idx="1"/>
          </p:cNvCxnSpPr>
          <p:nvPr/>
        </p:nvCxnSpPr>
        <p:spPr>
          <a:xfrm>
            <a:off x="2717083" y="3820072"/>
            <a:ext cx="343500" cy="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54" name="Google Shape;854;p94"/>
          <p:cNvSpPr/>
          <p:nvPr/>
        </p:nvSpPr>
        <p:spPr>
          <a:xfrm>
            <a:off x="0" y="3195376"/>
            <a:ext cx="1209900" cy="511200"/>
          </a:xfrm>
          <a:prstGeom prst="rect">
            <a:avLst/>
          </a:prstGeom>
          <a:solidFill>
            <a:srgbClr val="F6A21D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Learning</a:t>
            </a:r>
            <a:endParaRPr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Target</a:t>
            </a:r>
            <a:endParaRPr b="0" i="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55" name="Google Shape;855;p94"/>
          <p:cNvCxnSpPr>
            <a:stCxn id="854" idx="3"/>
            <a:endCxn id="852" idx="1"/>
          </p:cNvCxnSpPr>
          <p:nvPr/>
        </p:nvCxnSpPr>
        <p:spPr>
          <a:xfrm flipH="1" rot="10800000">
            <a:off x="1209900" y="3195376"/>
            <a:ext cx="297300" cy="2556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56" name="Google Shape;856;p94"/>
          <p:cNvCxnSpPr>
            <a:stCxn id="854" idx="3"/>
            <a:endCxn id="850" idx="1"/>
          </p:cNvCxnSpPr>
          <p:nvPr/>
        </p:nvCxnSpPr>
        <p:spPr>
          <a:xfrm>
            <a:off x="1209900" y="3450976"/>
            <a:ext cx="297300" cy="3690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57" name="Google Shape;857;p94"/>
          <p:cNvSpPr/>
          <p:nvPr/>
        </p:nvSpPr>
        <p:spPr>
          <a:xfrm>
            <a:off x="4763935" y="3245180"/>
            <a:ext cx="1284900" cy="411600"/>
          </a:xfrm>
          <a:prstGeom prst="ellipse">
            <a:avLst/>
          </a:prstGeom>
          <a:solidFill>
            <a:srgbClr val="4A86E8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Training Set</a:t>
            </a:r>
            <a:endParaRPr b="0" i="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58" name="Google Shape;858;p94"/>
          <p:cNvSpPr/>
          <p:nvPr/>
        </p:nvSpPr>
        <p:spPr>
          <a:xfrm>
            <a:off x="4795432" y="3795205"/>
            <a:ext cx="1284900" cy="411600"/>
          </a:xfrm>
          <a:prstGeom prst="ellipse">
            <a:avLst/>
          </a:prstGeom>
          <a:solidFill>
            <a:srgbClr val="4A86E8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Validation Set</a:t>
            </a:r>
            <a:endParaRPr b="0" i="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59" name="Google Shape;859;p94"/>
          <p:cNvSpPr/>
          <p:nvPr/>
        </p:nvSpPr>
        <p:spPr>
          <a:xfrm>
            <a:off x="4836376" y="4345222"/>
            <a:ext cx="1284900" cy="411600"/>
          </a:xfrm>
          <a:prstGeom prst="ellipse">
            <a:avLst/>
          </a:prstGeom>
          <a:solidFill>
            <a:srgbClr val="4A86E8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Test</a:t>
            </a:r>
            <a:endParaRPr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Set</a:t>
            </a:r>
            <a:endParaRPr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0" name="Google Shape;860;p94"/>
          <p:cNvSpPr/>
          <p:nvPr/>
        </p:nvSpPr>
        <p:spPr>
          <a:xfrm>
            <a:off x="6414487" y="3604670"/>
            <a:ext cx="1209900" cy="511200"/>
          </a:xfrm>
          <a:prstGeom prst="rect">
            <a:avLst/>
          </a:prstGeom>
          <a:solidFill>
            <a:srgbClr val="F6A21D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Model</a:t>
            </a:r>
            <a:endParaRPr b="0" i="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1" name="Google Shape;861;p94"/>
          <p:cNvSpPr/>
          <p:nvPr/>
        </p:nvSpPr>
        <p:spPr>
          <a:xfrm>
            <a:off x="6407857" y="2577187"/>
            <a:ext cx="1209900" cy="511200"/>
          </a:xfrm>
          <a:prstGeom prst="rect">
            <a:avLst/>
          </a:prstGeom>
          <a:solidFill>
            <a:srgbClr val="F6A21D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Train</a:t>
            </a:r>
            <a:endParaRPr b="0" i="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2" name="Google Shape;862;p94"/>
          <p:cNvSpPr/>
          <p:nvPr/>
        </p:nvSpPr>
        <p:spPr>
          <a:xfrm>
            <a:off x="7934227" y="3368491"/>
            <a:ext cx="1209900" cy="511200"/>
          </a:xfrm>
          <a:prstGeom prst="rect">
            <a:avLst/>
          </a:prstGeom>
          <a:solidFill>
            <a:srgbClr val="F6A21D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Evaluation</a:t>
            </a:r>
            <a:endParaRPr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Method 1</a:t>
            </a:r>
            <a:endParaRPr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63" name="Google Shape;863;p94"/>
          <p:cNvCxnSpPr>
            <a:stCxn id="851" idx="3"/>
            <a:endCxn id="857" idx="2"/>
          </p:cNvCxnSpPr>
          <p:nvPr/>
        </p:nvCxnSpPr>
        <p:spPr>
          <a:xfrm flipH="1" rot="10800000">
            <a:off x="4270528" y="3451072"/>
            <a:ext cx="493500" cy="3690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64" name="Google Shape;864;p94"/>
          <p:cNvCxnSpPr>
            <a:stCxn id="851" idx="3"/>
            <a:endCxn id="858" idx="2"/>
          </p:cNvCxnSpPr>
          <p:nvPr/>
        </p:nvCxnSpPr>
        <p:spPr>
          <a:xfrm>
            <a:off x="4270528" y="3820072"/>
            <a:ext cx="525000" cy="1809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65" name="Google Shape;865;p94"/>
          <p:cNvCxnSpPr>
            <a:stCxn id="858" idx="6"/>
            <a:endCxn id="860" idx="1"/>
          </p:cNvCxnSpPr>
          <p:nvPr/>
        </p:nvCxnSpPr>
        <p:spPr>
          <a:xfrm flipH="1" rot="10800000">
            <a:off x="6080332" y="3860305"/>
            <a:ext cx="334200" cy="1407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66" name="Google Shape;866;p94"/>
          <p:cNvCxnSpPr>
            <a:stCxn id="857" idx="6"/>
            <a:endCxn id="860" idx="1"/>
          </p:cNvCxnSpPr>
          <p:nvPr/>
        </p:nvCxnSpPr>
        <p:spPr>
          <a:xfrm>
            <a:off x="6048835" y="3450980"/>
            <a:ext cx="365700" cy="4092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67" name="Google Shape;867;p94"/>
          <p:cNvCxnSpPr>
            <a:stCxn id="860" idx="3"/>
            <a:endCxn id="862" idx="1"/>
          </p:cNvCxnSpPr>
          <p:nvPr/>
        </p:nvCxnSpPr>
        <p:spPr>
          <a:xfrm flipH="1" rot="10800000">
            <a:off x="7624387" y="3624170"/>
            <a:ext cx="309900" cy="2361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68" name="Google Shape;868;p94"/>
          <p:cNvCxnSpPr>
            <a:stCxn id="862" idx="0"/>
            <a:endCxn id="861" idx="3"/>
          </p:cNvCxnSpPr>
          <p:nvPr/>
        </p:nvCxnSpPr>
        <p:spPr>
          <a:xfrm rot="10800000">
            <a:off x="7617877" y="2832691"/>
            <a:ext cx="921300" cy="5358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69" name="Google Shape;869;p94"/>
          <p:cNvCxnSpPr>
            <a:stCxn id="861" idx="2"/>
            <a:endCxn id="860" idx="0"/>
          </p:cNvCxnSpPr>
          <p:nvPr/>
        </p:nvCxnSpPr>
        <p:spPr>
          <a:xfrm>
            <a:off x="7012807" y="3088387"/>
            <a:ext cx="6600" cy="5163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70" name="Google Shape;870;p94"/>
          <p:cNvCxnSpPr>
            <a:stCxn id="851" idx="3"/>
            <a:endCxn id="859" idx="2"/>
          </p:cNvCxnSpPr>
          <p:nvPr/>
        </p:nvCxnSpPr>
        <p:spPr>
          <a:xfrm>
            <a:off x="4270528" y="3820072"/>
            <a:ext cx="565800" cy="7308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71" name="Google Shape;871;p94"/>
          <p:cNvSpPr/>
          <p:nvPr/>
        </p:nvSpPr>
        <p:spPr>
          <a:xfrm>
            <a:off x="6457062" y="4632302"/>
            <a:ext cx="1209900" cy="511200"/>
          </a:xfrm>
          <a:prstGeom prst="rect">
            <a:avLst/>
          </a:prstGeom>
          <a:solidFill>
            <a:srgbClr val="F6A21D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Evaluation Method 2</a:t>
            </a:r>
            <a:endParaRPr b="0" i="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72" name="Google Shape;872;p94"/>
          <p:cNvCxnSpPr>
            <a:stCxn id="859" idx="6"/>
            <a:endCxn id="860" idx="1"/>
          </p:cNvCxnSpPr>
          <p:nvPr/>
        </p:nvCxnSpPr>
        <p:spPr>
          <a:xfrm flipH="1" rot="10800000">
            <a:off x="6121276" y="3860122"/>
            <a:ext cx="293100" cy="6909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73" name="Google Shape;873;p94"/>
          <p:cNvCxnSpPr>
            <a:endCxn id="871" idx="0"/>
          </p:cNvCxnSpPr>
          <p:nvPr/>
        </p:nvCxnSpPr>
        <p:spPr>
          <a:xfrm>
            <a:off x="6707412" y="4191902"/>
            <a:ext cx="354600" cy="4404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74" name="Google Shape;874;p94"/>
          <p:cNvCxnSpPr>
            <a:endCxn id="871" idx="0"/>
          </p:cNvCxnSpPr>
          <p:nvPr/>
        </p:nvCxnSpPr>
        <p:spPr>
          <a:xfrm flipH="1">
            <a:off x="7062012" y="4191902"/>
            <a:ext cx="250200" cy="4404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75" name="Google Shape;875;p94"/>
          <p:cNvCxnSpPr>
            <a:stCxn id="852" idx="3"/>
            <a:endCxn id="851" idx="0"/>
          </p:cNvCxnSpPr>
          <p:nvPr/>
        </p:nvCxnSpPr>
        <p:spPr>
          <a:xfrm>
            <a:off x="2717082" y="3195374"/>
            <a:ext cx="948600" cy="3690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76" name="Google Shape;876;p94"/>
          <p:cNvSpPr/>
          <p:nvPr/>
        </p:nvSpPr>
        <p:spPr>
          <a:xfrm>
            <a:off x="3060616" y="2646772"/>
            <a:ext cx="1209900" cy="511200"/>
          </a:xfrm>
          <a:prstGeom prst="rect">
            <a:avLst/>
          </a:prstGeom>
          <a:solidFill>
            <a:srgbClr val="F6A21D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External Data</a:t>
            </a:r>
            <a:endParaRPr b="0" i="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77" name="Google Shape;877;p94"/>
          <p:cNvCxnSpPr>
            <a:stCxn id="876" idx="3"/>
            <a:endCxn id="857" idx="0"/>
          </p:cNvCxnSpPr>
          <p:nvPr/>
        </p:nvCxnSpPr>
        <p:spPr>
          <a:xfrm>
            <a:off x="4270516" y="2902372"/>
            <a:ext cx="1135800" cy="3429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95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 Method 1</a:t>
            </a:r>
            <a:endParaRPr/>
          </a:p>
        </p:txBody>
      </p:sp>
      <p:sp>
        <p:nvSpPr>
          <p:cNvPr id="883" name="Google Shape;883;p95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Normally called: Loss function or Cost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Ideally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Differentiable: to calculate the gradient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Convex: not optimising local maximum</a:t>
            </a:r>
            <a:endParaRPr/>
          </a:p>
        </p:txBody>
      </p:sp>
      <p:sp>
        <p:nvSpPr>
          <p:cNvPr id="884" name="Google Shape;884;p95"/>
          <p:cNvSpPr/>
          <p:nvPr/>
        </p:nvSpPr>
        <p:spPr>
          <a:xfrm>
            <a:off x="1507183" y="3564472"/>
            <a:ext cx="1209900" cy="511200"/>
          </a:xfrm>
          <a:prstGeom prst="rect">
            <a:avLst/>
          </a:prstGeom>
          <a:solidFill>
            <a:srgbClr val="F6A21D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Raw Data </a:t>
            </a:r>
            <a:endParaRPr b="0" i="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5" name="Google Shape;885;p95"/>
          <p:cNvSpPr/>
          <p:nvPr/>
        </p:nvSpPr>
        <p:spPr>
          <a:xfrm>
            <a:off x="3060628" y="3564472"/>
            <a:ext cx="1209900" cy="511200"/>
          </a:xfrm>
          <a:prstGeom prst="rect">
            <a:avLst/>
          </a:prstGeom>
          <a:solidFill>
            <a:srgbClr val="FF9900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Labelled Data</a:t>
            </a:r>
            <a:endParaRPr b="0" i="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6" name="Google Shape;886;p95"/>
          <p:cNvSpPr/>
          <p:nvPr/>
        </p:nvSpPr>
        <p:spPr>
          <a:xfrm>
            <a:off x="1507182" y="2939774"/>
            <a:ext cx="1209900" cy="511200"/>
          </a:xfrm>
          <a:prstGeom prst="rect">
            <a:avLst/>
          </a:prstGeom>
          <a:solidFill>
            <a:srgbClr val="FF9900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Annotation Rules</a:t>
            </a:r>
            <a:endParaRPr b="0" i="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87" name="Google Shape;887;p95"/>
          <p:cNvCxnSpPr>
            <a:stCxn id="884" idx="3"/>
            <a:endCxn id="885" idx="1"/>
          </p:cNvCxnSpPr>
          <p:nvPr/>
        </p:nvCxnSpPr>
        <p:spPr>
          <a:xfrm>
            <a:off x="2717083" y="3820072"/>
            <a:ext cx="343500" cy="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88" name="Google Shape;888;p95"/>
          <p:cNvSpPr/>
          <p:nvPr/>
        </p:nvSpPr>
        <p:spPr>
          <a:xfrm>
            <a:off x="0" y="3195376"/>
            <a:ext cx="1209900" cy="511200"/>
          </a:xfrm>
          <a:prstGeom prst="rect">
            <a:avLst/>
          </a:prstGeom>
          <a:solidFill>
            <a:srgbClr val="F6A21D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Learning</a:t>
            </a:r>
            <a:endParaRPr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Target</a:t>
            </a:r>
            <a:endParaRPr b="0" i="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89" name="Google Shape;889;p95"/>
          <p:cNvCxnSpPr>
            <a:stCxn id="888" idx="3"/>
            <a:endCxn id="886" idx="1"/>
          </p:cNvCxnSpPr>
          <p:nvPr/>
        </p:nvCxnSpPr>
        <p:spPr>
          <a:xfrm flipH="1" rot="10800000">
            <a:off x="1209900" y="3195376"/>
            <a:ext cx="297300" cy="2556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90" name="Google Shape;890;p95"/>
          <p:cNvCxnSpPr>
            <a:stCxn id="888" idx="3"/>
            <a:endCxn id="884" idx="1"/>
          </p:cNvCxnSpPr>
          <p:nvPr/>
        </p:nvCxnSpPr>
        <p:spPr>
          <a:xfrm>
            <a:off x="1209900" y="3450976"/>
            <a:ext cx="297300" cy="3690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91" name="Google Shape;891;p95"/>
          <p:cNvSpPr/>
          <p:nvPr/>
        </p:nvSpPr>
        <p:spPr>
          <a:xfrm>
            <a:off x="4763935" y="3245180"/>
            <a:ext cx="1284900" cy="411600"/>
          </a:xfrm>
          <a:prstGeom prst="ellipse">
            <a:avLst/>
          </a:prstGeom>
          <a:solidFill>
            <a:srgbClr val="FF9900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Training Set</a:t>
            </a:r>
            <a:endParaRPr b="0" i="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2" name="Google Shape;892;p95"/>
          <p:cNvSpPr/>
          <p:nvPr/>
        </p:nvSpPr>
        <p:spPr>
          <a:xfrm>
            <a:off x="4795432" y="3795205"/>
            <a:ext cx="1284900" cy="411600"/>
          </a:xfrm>
          <a:prstGeom prst="ellipse">
            <a:avLst/>
          </a:prstGeom>
          <a:solidFill>
            <a:srgbClr val="FF9900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Validation Set</a:t>
            </a:r>
            <a:endParaRPr b="0" i="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3" name="Google Shape;893;p95"/>
          <p:cNvSpPr/>
          <p:nvPr/>
        </p:nvSpPr>
        <p:spPr>
          <a:xfrm>
            <a:off x="4836376" y="4345222"/>
            <a:ext cx="1284900" cy="411600"/>
          </a:xfrm>
          <a:prstGeom prst="ellipse">
            <a:avLst/>
          </a:prstGeom>
          <a:solidFill>
            <a:srgbClr val="FF9900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Test</a:t>
            </a:r>
            <a:endParaRPr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Set</a:t>
            </a:r>
            <a:endParaRPr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4" name="Google Shape;894;p95"/>
          <p:cNvSpPr/>
          <p:nvPr/>
        </p:nvSpPr>
        <p:spPr>
          <a:xfrm>
            <a:off x="6414487" y="3604670"/>
            <a:ext cx="1209900" cy="511200"/>
          </a:xfrm>
          <a:prstGeom prst="rect">
            <a:avLst/>
          </a:prstGeom>
          <a:solidFill>
            <a:srgbClr val="F6A21D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Model</a:t>
            </a:r>
            <a:endParaRPr b="0" i="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5" name="Google Shape;895;p95"/>
          <p:cNvSpPr/>
          <p:nvPr/>
        </p:nvSpPr>
        <p:spPr>
          <a:xfrm>
            <a:off x="6407857" y="2577187"/>
            <a:ext cx="1209900" cy="511200"/>
          </a:xfrm>
          <a:prstGeom prst="rect">
            <a:avLst/>
          </a:prstGeom>
          <a:solidFill>
            <a:srgbClr val="F6A21D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Train</a:t>
            </a:r>
            <a:endParaRPr b="0" i="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6" name="Google Shape;896;p95"/>
          <p:cNvSpPr/>
          <p:nvPr/>
        </p:nvSpPr>
        <p:spPr>
          <a:xfrm>
            <a:off x="7934227" y="3368491"/>
            <a:ext cx="1209900" cy="511200"/>
          </a:xfrm>
          <a:prstGeom prst="rect">
            <a:avLst/>
          </a:prstGeom>
          <a:solidFill>
            <a:srgbClr val="4A86E8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Evaluation</a:t>
            </a:r>
            <a:endParaRPr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Method 1</a:t>
            </a:r>
            <a:endParaRPr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97" name="Google Shape;897;p95"/>
          <p:cNvCxnSpPr>
            <a:stCxn id="885" idx="3"/>
            <a:endCxn id="891" idx="2"/>
          </p:cNvCxnSpPr>
          <p:nvPr/>
        </p:nvCxnSpPr>
        <p:spPr>
          <a:xfrm flipH="1" rot="10800000">
            <a:off x="4270528" y="3451072"/>
            <a:ext cx="493500" cy="3690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98" name="Google Shape;898;p95"/>
          <p:cNvCxnSpPr>
            <a:stCxn id="885" idx="3"/>
            <a:endCxn id="892" idx="2"/>
          </p:cNvCxnSpPr>
          <p:nvPr/>
        </p:nvCxnSpPr>
        <p:spPr>
          <a:xfrm>
            <a:off x="4270528" y="3820072"/>
            <a:ext cx="525000" cy="1809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99" name="Google Shape;899;p95"/>
          <p:cNvCxnSpPr>
            <a:stCxn id="892" idx="6"/>
            <a:endCxn id="894" idx="1"/>
          </p:cNvCxnSpPr>
          <p:nvPr/>
        </p:nvCxnSpPr>
        <p:spPr>
          <a:xfrm flipH="1" rot="10800000">
            <a:off x="6080332" y="3860305"/>
            <a:ext cx="334200" cy="1407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00" name="Google Shape;900;p95"/>
          <p:cNvCxnSpPr>
            <a:stCxn id="891" idx="6"/>
            <a:endCxn id="894" idx="1"/>
          </p:cNvCxnSpPr>
          <p:nvPr/>
        </p:nvCxnSpPr>
        <p:spPr>
          <a:xfrm>
            <a:off x="6048835" y="3450980"/>
            <a:ext cx="365700" cy="4092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01" name="Google Shape;901;p95"/>
          <p:cNvCxnSpPr>
            <a:stCxn id="894" idx="3"/>
            <a:endCxn id="896" idx="1"/>
          </p:cNvCxnSpPr>
          <p:nvPr/>
        </p:nvCxnSpPr>
        <p:spPr>
          <a:xfrm flipH="1" rot="10800000">
            <a:off x="7624387" y="3624170"/>
            <a:ext cx="309900" cy="2361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02" name="Google Shape;902;p95"/>
          <p:cNvCxnSpPr>
            <a:stCxn id="896" idx="0"/>
            <a:endCxn id="895" idx="3"/>
          </p:cNvCxnSpPr>
          <p:nvPr/>
        </p:nvCxnSpPr>
        <p:spPr>
          <a:xfrm rot="10800000">
            <a:off x="7617877" y="2832691"/>
            <a:ext cx="921300" cy="5358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03" name="Google Shape;903;p95"/>
          <p:cNvCxnSpPr>
            <a:stCxn id="895" idx="2"/>
            <a:endCxn id="894" idx="0"/>
          </p:cNvCxnSpPr>
          <p:nvPr/>
        </p:nvCxnSpPr>
        <p:spPr>
          <a:xfrm>
            <a:off x="7012807" y="3088387"/>
            <a:ext cx="6600" cy="5163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04" name="Google Shape;904;p95"/>
          <p:cNvCxnSpPr>
            <a:stCxn id="885" idx="3"/>
            <a:endCxn id="893" idx="2"/>
          </p:cNvCxnSpPr>
          <p:nvPr/>
        </p:nvCxnSpPr>
        <p:spPr>
          <a:xfrm>
            <a:off x="4270528" y="3820072"/>
            <a:ext cx="565800" cy="7308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05" name="Google Shape;905;p95"/>
          <p:cNvSpPr/>
          <p:nvPr/>
        </p:nvSpPr>
        <p:spPr>
          <a:xfrm>
            <a:off x="6457062" y="4632302"/>
            <a:ext cx="1209900" cy="511200"/>
          </a:xfrm>
          <a:prstGeom prst="rect">
            <a:avLst/>
          </a:prstGeom>
          <a:solidFill>
            <a:srgbClr val="F6A21D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Evaluation Method 2</a:t>
            </a:r>
            <a:endParaRPr b="0" i="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906" name="Google Shape;906;p95"/>
          <p:cNvCxnSpPr>
            <a:stCxn id="893" idx="6"/>
            <a:endCxn id="894" idx="1"/>
          </p:cNvCxnSpPr>
          <p:nvPr/>
        </p:nvCxnSpPr>
        <p:spPr>
          <a:xfrm flipH="1" rot="10800000">
            <a:off x="6121276" y="3860122"/>
            <a:ext cx="293100" cy="6909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07" name="Google Shape;907;p95"/>
          <p:cNvCxnSpPr>
            <a:endCxn id="905" idx="0"/>
          </p:cNvCxnSpPr>
          <p:nvPr/>
        </p:nvCxnSpPr>
        <p:spPr>
          <a:xfrm>
            <a:off x="6707412" y="4191902"/>
            <a:ext cx="354600" cy="4404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08" name="Google Shape;908;p95"/>
          <p:cNvCxnSpPr>
            <a:endCxn id="905" idx="0"/>
          </p:cNvCxnSpPr>
          <p:nvPr/>
        </p:nvCxnSpPr>
        <p:spPr>
          <a:xfrm flipH="1">
            <a:off x="7062012" y="4191902"/>
            <a:ext cx="250200" cy="4404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09" name="Google Shape;909;p95"/>
          <p:cNvCxnSpPr>
            <a:stCxn id="886" idx="3"/>
            <a:endCxn id="885" idx="0"/>
          </p:cNvCxnSpPr>
          <p:nvPr/>
        </p:nvCxnSpPr>
        <p:spPr>
          <a:xfrm>
            <a:off x="2717082" y="3195374"/>
            <a:ext cx="948600" cy="3690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10" name="Google Shape;910;p95"/>
          <p:cNvSpPr/>
          <p:nvPr/>
        </p:nvSpPr>
        <p:spPr>
          <a:xfrm>
            <a:off x="3060616" y="2646772"/>
            <a:ext cx="1209900" cy="511200"/>
          </a:xfrm>
          <a:prstGeom prst="rect">
            <a:avLst/>
          </a:prstGeom>
          <a:solidFill>
            <a:srgbClr val="F6A21D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External Data</a:t>
            </a:r>
            <a:endParaRPr b="0" i="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911" name="Google Shape;911;p95"/>
          <p:cNvCxnSpPr>
            <a:stCxn id="910" idx="3"/>
            <a:endCxn id="891" idx="0"/>
          </p:cNvCxnSpPr>
          <p:nvPr/>
        </p:nvCxnSpPr>
        <p:spPr>
          <a:xfrm>
            <a:off x="4270516" y="2902372"/>
            <a:ext cx="1135800" cy="3429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96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 Method 2</a:t>
            </a:r>
            <a:endParaRPr/>
          </a:p>
        </p:txBody>
      </p:sp>
      <p:sp>
        <p:nvSpPr>
          <p:cNvPr id="917" name="Google Shape;917;p96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human perspective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Evaluate the overall performance </a:t>
            </a:r>
            <a:endParaRPr/>
          </a:p>
        </p:txBody>
      </p:sp>
      <p:sp>
        <p:nvSpPr>
          <p:cNvPr id="918" name="Google Shape;918;p96"/>
          <p:cNvSpPr/>
          <p:nvPr/>
        </p:nvSpPr>
        <p:spPr>
          <a:xfrm>
            <a:off x="1507183" y="3564472"/>
            <a:ext cx="1209900" cy="511200"/>
          </a:xfrm>
          <a:prstGeom prst="rect">
            <a:avLst/>
          </a:prstGeom>
          <a:solidFill>
            <a:srgbClr val="F6A21D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Raw Data </a:t>
            </a:r>
            <a:endParaRPr b="0" i="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19" name="Google Shape;919;p96"/>
          <p:cNvSpPr/>
          <p:nvPr/>
        </p:nvSpPr>
        <p:spPr>
          <a:xfrm>
            <a:off x="3060628" y="3564472"/>
            <a:ext cx="1209900" cy="511200"/>
          </a:xfrm>
          <a:prstGeom prst="rect">
            <a:avLst/>
          </a:prstGeom>
          <a:solidFill>
            <a:srgbClr val="FF9900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Labelled Data</a:t>
            </a:r>
            <a:endParaRPr b="0" i="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20" name="Google Shape;920;p96"/>
          <p:cNvSpPr/>
          <p:nvPr/>
        </p:nvSpPr>
        <p:spPr>
          <a:xfrm>
            <a:off x="1507182" y="2939774"/>
            <a:ext cx="1209900" cy="511200"/>
          </a:xfrm>
          <a:prstGeom prst="rect">
            <a:avLst/>
          </a:prstGeom>
          <a:solidFill>
            <a:srgbClr val="FF9900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Annotation Rules</a:t>
            </a:r>
            <a:endParaRPr b="0" i="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921" name="Google Shape;921;p96"/>
          <p:cNvCxnSpPr>
            <a:stCxn id="918" idx="3"/>
            <a:endCxn id="919" idx="1"/>
          </p:cNvCxnSpPr>
          <p:nvPr/>
        </p:nvCxnSpPr>
        <p:spPr>
          <a:xfrm>
            <a:off x="2717083" y="3820072"/>
            <a:ext cx="343500" cy="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22" name="Google Shape;922;p96"/>
          <p:cNvSpPr/>
          <p:nvPr/>
        </p:nvSpPr>
        <p:spPr>
          <a:xfrm>
            <a:off x="0" y="3195376"/>
            <a:ext cx="1209900" cy="511200"/>
          </a:xfrm>
          <a:prstGeom prst="rect">
            <a:avLst/>
          </a:prstGeom>
          <a:solidFill>
            <a:srgbClr val="F6A21D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Learning</a:t>
            </a:r>
            <a:endParaRPr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Target</a:t>
            </a:r>
            <a:endParaRPr b="0" i="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923" name="Google Shape;923;p96"/>
          <p:cNvCxnSpPr>
            <a:stCxn id="922" idx="3"/>
            <a:endCxn id="920" idx="1"/>
          </p:cNvCxnSpPr>
          <p:nvPr/>
        </p:nvCxnSpPr>
        <p:spPr>
          <a:xfrm flipH="1" rot="10800000">
            <a:off x="1209900" y="3195376"/>
            <a:ext cx="297300" cy="2556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24" name="Google Shape;924;p96"/>
          <p:cNvCxnSpPr>
            <a:stCxn id="922" idx="3"/>
            <a:endCxn id="918" idx="1"/>
          </p:cNvCxnSpPr>
          <p:nvPr/>
        </p:nvCxnSpPr>
        <p:spPr>
          <a:xfrm>
            <a:off x="1209900" y="3450976"/>
            <a:ext cx="297300" cy="3690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25" name="Google Shape;925;p96"/>
          <p:cNvSpPr/>
          <p:nvPr/>
        </p:nvSpPr>
        <p:spPr>
          <a:xfrm>
            <a:off x="4763935" y="3245180"/>
            <a:ext cx="1284900" cy="411600"/>
          </a:xfrm>
          <a:prstGeom prst="ellipse">
            <a:avLst/>
          </a:prstGeom>
          <a:solidFill>
            <a:srgbClr val="FF9900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Training Set</a:t>
            </a:r>
            <a:endParaRPr b="0" i="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26" name="Google Shape;926;p96"/>
          <p:cNvSpPr/>
          <p:nvPr/>
        </p:nvSpPr>
        <p:spPr>
          <a:xfrm>
            <a:off x="4795432" y="3795205"/>
            <a:ext cx="1284900" cy="411600"/>
          </a:xfrm>
          <a:prstGeom prst="ellipse">
            <a:avLst/>
          </a:prstGeom>
          <a:solidFill>
            <a:srgbClr val="FF9900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Validation Set</a:t>
            </a:r>
            <a:endParaRPr b="0" i="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27" name="Google Shape;927;p96"/>
          <p:cNvSpPr/>
          <p:nvPr/>
        </p:nvSpPr>
        <p:spPr>
          <a:xfrm>
            <a:off x="4836376" y="4345222"/>
            <a:ext cx="1284900" cy="411600"/>
          </a:xfrm>
          <a:prstGeom prst="ellipse">
            <a:avLst/>
          </a:prstGeom>
          <a:solidFill>
            <a:srgbClr val="FF9900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Test</a:t>
            </a:r>
            <a:endParaRPr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Set</a:t>
            </a:r>
            <a:endParaRPr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28" name="Google Shape;928;p96"/>
          <p:cNvSpPr/>
          <p:nvPr/>
        </p:nvSpPr>
        <p:spPr>
          <a:xfrm>
            <a:off x="6414487" y="3604670"/>
            <a:ext cx="1209900" cy="511200"/>
          </a:xfrm>
          <a:prstGeom prst="rect">
            <a:avLst/>
          </a:prstGeom>
          <a:solidFill>
            <a:srgbClr val="F6A21D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Model</a:t>
            </a:r>
            <a:endParaRPr b="0" i="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29" name="Google Shape;929;p96"/>
          <p:cNvSpPr/>
          <p:nvPr/>
        </p:nvSpPr>
        <p:spPr>
          <a:xfrm>
            <a:off x="6407857" y="2577187"/>
            <a:ext cx="1209900" cy="511200"/>
          </a:xfrm>
          <a:prstGeom prst="rect">
            <a:avLst/>
          </a:prstGeom>
          <a:solidFill>
            <a:srgbClr val="F6A21D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Train</a:t>
            </a:r>
            <a:endParaRPr b="0" i="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30" name="Google Shape;930;p96"/>
          <p:cNvSpPr/>
          <p:nvPr/>
        </p:nvSpPr>
        <p:spPr>
          <a:xfrm>
            <a:off x="7934227" y="3368491"/>
            <a:ext cx="1209900" cy="511200"/>
          </a:xfrm>
          <a:prstGeom prst="rect">
            <a:avLst/>
          </a:prstGeom>
          <a:solidFill>
            <a:srgbClr val="FF9900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Evaluation</a:t>
            </a:r>
            <a:endParaRPr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Method 1</a:t>
            </a:r>
            <a:endParaRPr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931" name="Google Shape;931;p96"/>
          <p:cNvCxnSpPr>
            <a:stCxn id="919" idx="3"/>
            <a:endCxn id="925" idx="2"/>
          </p:cNvCxnSpPr>
          <p:nvPr/>
        </p:nvCxnSpPr>
        <p:spPr>
          <a:xfrm flipH="1" rot="10800000">
            <a:off x="4270528" y="3451072"/>
            <a:ext cx="493500" cy="3690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32" name="Google Shape;932;p96"/>
          <p:cNvCxnSpPr>
            <a:stCxn id="919" idx="3"/>
            <a:endCxn id="926" idx="2"/>
          </p:cNvCxnSpPr>
          <p:nvPr/>
        </p:nvCxnSpPr>
        <p:spPr>
          <a:xfrm>
            <a:off x="4270528" y="3820072"/>
            <a:ext cx="525000" cy="1809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33" name="Google Shape;933;p96"/>
          <p:cNvCxnSpPr>
            <a:stCxn id="926" idx="6"/>
            <a:endCxn id="928" idx="1"/>
          </p:cNvCxnSpPr>
          <p:nvPr/>
        </p:nvCxnSpPr>
        <p:spPr>
          <a:xfrm flipH="1" rot="10800000">
            <a:off x="6080332" y="3860305"/>
            <a:ext cx="334200" cy="1407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34" name="Google Shape;934;p96"/>
          <p:cNvCxnSpPr>
            <a:stCxn id="925" idx="6"/>
            <a:endCxn id="928" idx="1"/>
          </p:cNvCxnSpPr>
          <p:nvPr/>
        </p:nvCxnSpPr>
        <p:spPr>
          <a:xfrm>
            <a:off x="6048835" y="3450980"/>
            <a:ext cx="365700" cy="4092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35" name="Google Shape;935;p96"/>
          <p:cNvCxnSpPr>
            <a:stCxn id="928" idx="3"/>
            <a:endCxn id="930" idx="1"/>
          </p:cNvCxnSpPr>
          <p:nvPr/>
        </p:nvCxnSpPr>
        <p:spPr>
          <a:xfrm flipH="1" rot="10800000">
            <a:off x="7624387" y="3624170"/>
            <a:ext cx="309900" cy="2361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36" name="Google Shape;936;p96"/>
          <p:cNvCxnSpPr>
            <a:stCxn id="930" idx="0"/>
            <a:endCxn id="929" idx="3"/>
          </p:cNvCxnSpPr>
          <p:nvPr/>
        </p:nvCxnSpPr>
        <p:spPr>
          <a:xfrm rot="10800000">
            <a:off x="7617877" y="2832691"/>
            <a:ext cx="921300" cy="5358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37" name="Google Shape;937;p96"/>
          <p:cNvCxnSpPr>
            <a:stCxn id="929" idx="2"/>
            <a:endCxn id="928" idx="0"/>
          </p:cNvCxnSpPr>
          <p:nvPr/>
        </p:nvCxnSpPr>
        <p:spPr>
          <a:xfrm>
            <a:off x="7012807" y="3088387"/>
            <a:ext cx="6600" cy="5163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38" name="Google Shape;938;p96"/>
          <p:cNvCxnSpPr>
            <a:stCxn id="919" idx="3"/>
            <a:endCxn id="927" idx="2"/>
          </p:cNvCxnSpPr>
          <p:nvPr/>
        </p:nvCxnSpPr>
        <p:spPr>
          <a:xfrm>
            <a:off x="4270528" y="3820072"/>
            <a:ext cx="565800" cy="7308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39" name="Google Shape;939;p96"/>
          <p:cNvSpPr/>
          <p:nvPr/>
        </p:nvSpPr>
        <p:spPr>
          <a:xfrm>
            <a:off x="6457062" y="4632302"/>
            <a:ext cx="1209900" cy="511200"/>
          </a:xfrm>
          <a:prstGeom prst="rect">
            <a:avLst/>
          </a:prstGeom>
          <a:solidFill>
            <a:srgbClr val="4A86E8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Evaluation Method 2</a:t>
            </a:r>
            <a:endParaRPr b="0" i="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940" name="Google Shape;940;p96"/>
          <p:cNvCxnSpPr>
            <a:stCxn id="927" idx="6"/>
            <a:endCxn id="928" idx="1"/>
          </p:cNvCxnSpPr>
          <p:nvPr/>
        </p:nvCxnSpPr>
        <p:spPr>
          <a:xfrm flipH="1" rot="10800000">
            <a:off x="6121276" y="3860122"/>
            <a:ext cx="293100" cy="6909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41" name="Google Shape;941;p96"/>
          <p:cNvCxnSpPr>
            <a:endCxn id="939" idx="0"/>
          </p:cNvCxnSpPr>
          <p:nvPr/>
        </p:nvCxnSpPr>
        <p:spPr>
          <a:xfrm>
            <a:off x="6707412" y="4191902"/>
            <a:ext cx="354600" cy="4404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42" name="Google Shape;942;p96"/>
          <p:cNvCxnSpPr>
            <a:endCxn id="939" idx="0"/>
          </p:cNvCxnSpPr>
          <p:nvPr/>
        </p:nvCxnSpPr>
        <p:spPr>
          <a:xfrm flipH="1">
            <a:off x="7062012" y="4191902"/>
            <a:ext cx="250200" cy="4404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43" name="Google Shape;943;p96"/>
          <p:cNvCxnSpPr>
            <a:stCxn id="920" idx="3"/>
            <a:endCxn id="919" idx="0"/>
          </p:cNvCxnSpPr>
          <p:nvPr/>
        </p:nvCxnSpPr>
        <p:spPr>
          <a:xfrm>
            <a:off x="2717082" y="3195374"/>
            <a:ext cx="948600" cy="3690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44" name="Google Shape;944;p96"/>
          <p:cNvSpPr/>
          <p:nvPr/>
        </p:nvSpPr>
        <p:spPr>
          <a:xfrm>
            <a:off x="3060616" y="2646772"/>
            <a:ext cx="1209900" cy="511200"/>
          </a:xfrm>
          <a:prstGeom prst="rect">
            <a:avLst/>
          </a:prstGeom>
          <a:solidFill>
            <a:srgbClr val="F6A21D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External Data</a:t>
            </a:r>
            <a:endParaRPr b="0" i="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945" name="Google Shape;945;p96"/>
          <p:cNvCxnSpPr>
            <a:stCxn id="944" idx="3"/>
            <a:endCxn id="925" idx="0"/>
          </p:cNvCxnSpPr>
          <p:nvPr/>
        </p:nvCxnSpPr>
        <p:spPr>
          <a:xfrm>
            <a:off x="4270516" y="2902372"/>
            <a:ext cx="1135800" cy="3429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97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External Data</a:t>
            </a:r>
            <a:endParaRPr/>
          </a:p>
        </p:txBody>
      </p:sp>
      <p:sp>
        <p:nvSpPr>
          <p:cNvPr id="951" name="Google Shape;951;p97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don't need to do all the hard work from scratch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 exited similar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Transfer learning</a:t>
            </a:r>
            <a:endParaRPr/>
          </a:p>
        </p:txBody>
      </p:sp>
      <p:sp>
        <p:nvSpPr>
          <p:cNvPr id="952" name="Google Shape;952;p97"/>
          <p:cNvSpPr/>
          <p:nvPr/>
        </p:nvSpPr>
        <p:spPr>
          <a:xfrm>
            <a:off x="1507183" y="3564472"/>
            <a:ext cx="1209900" cy="511200"/>
          </a:xfrm>
          <a:prstGeom prst="rect">
            <a:avLst/>
          </a:prstGeom>
          <a:solidFill>
            <a:srgbClr val="F6A21D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Raw Data </a:t>
            </a:r>
            <a:endParaRPr b="0" i="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53" name="Google Shape;953;p97"/>
          <p:cNvSpPr/>
          <p:nvPr/>
        </p:nvSpPr>
        <p:spPr>
          <a:xfrm>
            <a:off x="3060628" y="3564472"/>
            <a:ext cx="1209900" cy="511200"/>
          </a:xfrm>
          <a:prstGeom prst="rect">
            <a:avLst/>
          </a:prstGeom>
          <a:solidFill>
            <a:srgbClr val="FF9900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Labelled Data</a:t>
            </a:r>
            <a:endParaRPr b="0" i="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54" name="Google Shape;954;p97"/>
          <p:cNvSpPr/>
          <p:nvPr/>
        </p:nvSpPr>
        <p:spPr>
          <a:xfrm>
            <a:off x="1507182" y="2939774"/>
            <a:ext cx="1209900" cy="511200"/>
          </a:xfrm>
          <a:prstGeom prst="rect">
            <a:avLst/>
          </a:prstGeom>
          <a:solidFill>
            <a:srgbClr val="FF9900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Annotation Rules</a:t>
            </a:r>
            <a:endParaRPr b="0" i="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955" name="Google Shape;955;p97"/>
          <p:cNvCxnSpPr>
            <a:stCxn id="952" idx="3"/>
            <a:endCxn id="953" idx="1"/>
          </p:cNvCxnSpPr>
          <p:nvPr/>
        </p:nvCxnSpPr>
        <p:spPr>
          <a:xfrm>
            <a:off x="2717083" y="3820072"/>
            <a:ext cx="343500" cy="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56" name="Google Shape;956;p97"/>
          <p:cNvSpPr/>
          <p:nvPr/>
        </p:nvSpPr>
        <p:spPr>
          <a:xfrm>
            <a:off x="0" y="3195376"/>
            <a:ext cx="1209900" cy="511200"/>
          </a:xfrm>
          <a:prstGeom prst="rect">
            <a:avLst/>
          </a:prstGeom>
          <a:solidFill>
            <a:srgbClr val="F6A21D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Learning</a:t>
            </a:r>
            <a:endParaRPr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Target</a:t>
            </a:r>
            <a:endParaRPr b="0" i="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957" name="Google Shape;957;p97"/>
          <p:cNvCxnSpPr>
            <a:stCxn id="956" idx="3"/>
            <a:endCxn id="954" idx="1"/>
          </p:cNvCxnSpPr>
          <p:nvPr/>
        </p:nvCxnSpPr>
        <p:spPr>
          <a:xfrm flipH="1" rot="10800000">
            <a:off x="1209900" y="3195376"/>
            <a:ext cx="297300" cy="2556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58" name="Google Shape;958;p97"/>
          <p:cNvCxnSpPr>
            <a:stCxn id="956" idx="3"/>
            <a:endCxn id="952" idx="1"/>
          </p:cNvCxnSpPr>
          <p:nvPr/>
        </p:nvCxnSpPr>
        <p:spPr>
          <a:xfrm>
            <a:off x="1209900" y="3450976"/>
            <a:ext cx="297300" cy="3690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59" name="Google Shape;959;p97"/>
          <p:cNvSpPr/>
          <p:nvPr/>
        </p:nvSpPr>
        <p:spPr>
          <a:xfrm>
            <a:off x="4763935" y="3245180"/>
            <a:ext cx="1284900" cy="411600"/>
          </a:xfrm>
          <a:prstGeom prst="ellipse">
            <a:avLst/>
          </a:prstGeom>
          <a:solidFill>
            <a:srgbClr val="FF9900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Training Set</a:t>
            </a:r>
            <a:endParaRPr b="0" i="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60" name="Google Shape;960;p97"/>
          <p:cNvSpPr/>
          <p:nvPr/>
        </p:nvSpPr>
        <p:spPr>
          <a:xfrm>
            <a:off x="4795432" y="3795205"/>
            <a:ext cx="1284900" cy="411600"/>
          </a:xfrm>
          <a:prstGeom prst="ellipse">
            <a:avLst/>
          </a:prstGeom>
          <a:solidFill>
            <a:srgbClr val="FF9900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Validation Set</a:t>
            </a:r>
            <a:endParaRPr b="0" i="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61" name="Google Shape;961;p97"/>
          <p:cNvSpPr/>
          <p:nvPr/>
        </p:nvSpPr>
        <p:spPr>
          <a:xfrm>
            <a:off x="4836376" y="4345222"/>
            <a:ext cx="1284900" cy="411600"/>
          </a:xfrm>
          <a:prstGeom prst="ellipse">
            <a:avLst/>
          </a:prstGeom>
          <a:solidFill>
            <a:srgbClr val="FF9900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Test</a:t>
            </a:r>
            <a:endParaRPr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Set</a:t>
            </a:r>
            <a:endParaRPr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62" name="Google Shape;962;p97"/>
          <p:cNvSpPr/>
          <p:nvPr/>
        </p:nvSpPr>
        <p:spPr>
          <a:xfrm>
            <a:off x="6414487" y="3604670"/>
            <a:ext cx="1209900" cy="511200"/>
          </a:xfrm>
          <a:prstGeom prst="rect">
            <a:avLst/>
          </a:prstGeom>
          <a:solidFill>
            <a:srgbClr val="F6A21D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Model</a:t>
            </a:r>
            <a:endParaRPr b="0" i="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63" name="Google Shape;963;p97"/>
          <p:cNvSpPr/>
          <p:nvPr/>
        </p:nvSpPr>
        <p:spPr>
          <a:xfrm>
            <a:off x="6407857" y="2577187"/>
            <a:ext cx="1209900" cy="511200"/>
          </a:xfrm>
          <a:prstGeom prst="rect">
            <a:avLst/>
          </a:prstGeom>
          <a:solidFill>
            <a:srgbClr val="F6A21D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Train</a:t>
            </a:r>
            <a:endParaRPr b="0" i="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64" name="Google Shape;964;p97"/>
          <p:cNvSpPr/>
          <p:nvPr/>
        </p:nvSpPr>
        <p:spPr>
          <a:xfrm>
            <a:off x="7934227" y="3368491"/>
            <a:ext cx="1209900" cy="511200"/>
          </a:xfrm>
          <a:prstGeom prst="rect">
            <a:avLst/>
          </a:prstGeom>
          <a:solidFill>
            <a:srgbClr val="FF9900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Evaluation</a:t>
            </a:r>
            <a:endParaRPr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Method 1</a:t>
            </a:r>
            <a:endParaRPr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965" name="Google Shape;965;p97"/>
          <p:cNvCxnSpPr>
            <a:stCxn id="953" idx="3"/>
            <a:endCxn id="959" idx="2"/>
          </p:cNvCxnSpPr>
          <p:nvPr/>
        </p:nvCxnSpPr>
        <p:spPr>
          <a:xfrm flipH="1" rot="10800000">
            <a:off x="4270528" y="3451072"/>
            <a:ext cx="493500" cy="3690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66" name="Google Shape;966;p97"/>
          <p:cNvCxnSpPr>
            <a:stCxn id="953" idx="3"/>
            <a:endCxn id="960" idx="2"/>
          </p:cNvCxnSpPr>
          <p:nvPr/>
        </p:nvCxnSpPr>
        <p:spPr>
          <a:xfrm>
            <a:off x="4270528" y="3820072"/>
            <a:ext cx="525000" cy="1809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67" name="Google Shape;967;p97"/>
          <p:cNvCxnSpPr>
            <a:stCxn id="960" idx="6"/>
            <a:endCxn id="962" idx="1"/>
          </p:cNvCxnSpPr>
          <p:nvPr/>
        </p:nvCxnSpPr>
        <p:spPr>
          <a:xfrm flipH="1" rot="10800000">
            <a:off x="6080332" y="3860305"/>
            <a:ext cx="334200" cy="1407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68" name="Google Shape;968;p97"/>
          <p:cNvCxnSpPr>
            <a:stCxn id="959" idx="6"/>
            <a:endCxn id="962" idx="1"/>
          </p:cNvCxnSpPr>
          <p:nvPr/>
        </p:nvCxnSpPr>
        <p:spPr>
          <a:xfrm>
            <a:off x="6048835" y="3450980"/>
            <a:ext cx="365700" cy="4092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69" name="Google Shape;969;p97"/>
          <p:cNvCxnSpPr>
            <a:stCxn id="962" idx="3"/>
            <a:endCxn id="964" idx="1"/>
          </p:cNvCxnSpPr>
          <p:nvPr/>
        </p:nvCxnSpPr>
        <p:spPr>
          <a:xfrm flipH="1" rot="10800000">
            <a:off x="7624387" y="3624170"/>
            <a:ext cx="309900" cy="2361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70" name="Google Shape;970;p97"/>
          <p:cNvCxnSpPr>
            <a:stCxn id="964" idx="0"/>
            <a:endCxn id="963" idx="3"/>
          </p:cNvCxnSpPr>
          <p:nvPr/>
        </p:nvCxnSpPr>
        <p:spPr>
          <a:xfrm rot="10800000">
            <a:off x="7617877" y="2832691"/>
            <a:ext cx="921300" cy="5358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71" name="Google Shape;971;p97"/>
          <p:cNvCxnSpPr>
            <a:stCxn id="963" idx="2"/>
            <a:endCxn id="962" idx="0"/>
          </p:cNvCxnSpPr>
          <p:nvPr/>
        </p:nvCxnSpPr>
        <p:spPr>
          <a:xfrm>
            <a:off x="7012807" y="3088387"/>
            <a:ext cx="6600" cy="5163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72" name="Google Shape;972;p97"/>
          <p:cNvCxnSpPr>
            <a:stCxn id="953" idx="3"/>
            <a:endCxn id="961" idx="2"/>
          </p:cNvCxnSpPr>
          <p:nvPr/>
        </p:nvCxnSpPr>
        <p:spPr>
          <a:xfrm>
            <a:off x="4270528" y="3820072"/>
            <a:ext cx="565800" cy="7308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73" name="Google Shape;973;p97"/>
          <p:cNvSpPr/>
          <p:nvPr/>
        </p:nvSpPr>
        <p:spPr>
          <a:xfrm>
            <a:off x="6457062" y="4632302"/>
            <a:ext cx="1209900" cy="511200"/>
          </a:xfrm>
          <a:prstGeom prst="rect">
            <a:avLst/>
          </a:prstGeom>
          <a:solidFill>
            <a:srgbClr val="FF9900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Evaluation Method 2</a:t>
            </a:r>
            <a:endParaRPr b="0" i="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974" name="Google Shape;974;p97"/>
          <p:cNvCxnSpPr>
            <a:stCxn id="961" idx="6"/>
            <a:endCxn id="962" idx="1"/>
          </p:cNvCxnSpPr>
          <p:nvPr/>
        </p:nvCxnSpPr>
        <p:spPr>
          <a:xfrm flipH="1" rot="10800000">
            <a:off x="6121276" y="3860122"/>
            <a:ext cx="293100" cy="6909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75" name="Google Shape;975;p97"/>
          <p:cNvCxnSpPr>
            <a:endCxn id="973" idx="0"/>
          </p:cNvCxnSpPr>
          <p:nvPr/>
        </p:nvCxnSpPr>
        <p:spPr>
          <a:xfrm>
            <a:off x="6707412" y="4191902"/>
            <a:ext cx="354600" cy="4404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76" name="Google Shape;976;p97"/>
          <p:cNvCxnSpPr>
            <a:endCxn id="973" idx="0"/>
          </p:cNvCxnSpPr>
          <p:nvPr/>
        </p:nvCxnSpPr>
        <p:spPr>
          <a:xfrm flipH="1">
            <a:off x="7062012" y="4191902"/>
            <a:ext cx="250200" cy="4404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77" name="Google Shape;977;p97"/>
          <p:cNvCxnSpPr>
            <a:stCxn id="954" idx="3"/>
            <a:endCxn id="953" idx="0"/>
          </p:cNvCxnSpPr>
          <p:nvPr/>
        </p:nvCxnSpPr>
        <p:spPr>
          <a:xfrm>
            <a:off x="2717082" y="3195374"/>
            <a:ext cx="948600" cy="3690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78" name="Google Shape;978;p97"/>
          <p:cNvSpPr/>
          <p:nvPr/>
        </p:nvSpPr>
        <p:spPr>
          <a:xfrm>
            <a:off x="3060616" y="2646772"/>
            <a:ext cx="1209900" cy="511200"/>
          </a:xfrm>
          <a:prstGeom prst="rect">
            <a:avLst/>
          </a:prstGeom>
          <a:solidFill>
            <a:srgbClr val="4A86E8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External Data</a:t>
            </a:r>
            <a:endParaRPr b="0" i="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979" name="Google Shape;979;p97"/>
          <p:cNvCxnSpPr>
            <a:stCxn id="978" idx="3"/>
            <a:endCxn id="959" idx="0"/>
          </p:cNvCxnSpPr>
          <p:nvPr/>
        </p:nvCxnSpPr>
        <p:spPr>
          <a:xfrm>
            <a:off x="4270516" y="2902372"/>
            <a:ext cx="1135800" cy="342900"/>
          </a:xfrm>
          <a:prstGeom prst="straightConnector1">
            <a:avLst/>
          </a:prstGeom>
          <a:noFill/>
          <a:ln cap="flat" cmpd="sng" w="38100">
            <a:solidFill>
              <a:srgbClr val="F6A21D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Learning in NLP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Classification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Group instances into </a:t>
            </a:r>
            <a:r>
              <a:rPr lang="en-GB"/>
              <a:t>predefined</a:t>
            </a:r>
            <a:r>
              <a:rPr lang="en-GB"/>
              <a:t> categories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Clustering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Group</a:t>
            </a:r>
            <a:r>
              <a:rPr lang="en-GB"/>
              <a:t> </a:t>
            </a:r>
            <a:r>
              <a:rPr lang="en-GB"/>
              <a:t>instances into</a:t>
            </a:r>
            <a:r>
              <a:rPr lang="en-GB"/>
              <a:t> undefined categories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Predict numeric variables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