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3" r:id="rId4"/>
    <p:sldId id="264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Tempo di Esecuzione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4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3</c:v>
                </c:pt>
                <c:pt idx="1">
                  <c:v>8</c:v>
                </c:pt>
                <c:pt idx="2">
                  <c:v>10</c:v>
                </c:pt>
                <c:pt idx="3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28-4016-8F2A-082F22AE3B0E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Tempo di Attesa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4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28-4016-8F2A-082F22AE3B0E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Tempo di Esecuzione dopo Attesa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4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728-4016-8F2A-082F22AE3B0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48741552"/>
        <c:axId val="448744464"/>
      </c:barChart>
      <c:catAx>
        <c:axId val="44874155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48744464"/>
        <c:crosses val="autoZero"/>
        <c:auto val="1"/>
        <c:lblAlgn val="ctr"/>
        <c:lblOffset val="100"/>
        <c:noMultiLvlLbl val="0"/>
      </c:catAx>
      <c:valAx>
        <c:axId val="448744464"/>
        <c:scaling>
          <c:orientation val="minMax"/>
          <c:max val="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48741552"/>
        <c:crosses val="autoZero"/>
        <c:crossBetween val="between"/>
        <c:majorUnit val="1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Tempo di Esecuzione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F2-4931-B299-477512D28F4F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Tempo di Attesa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F2-4931-B299-477512D28F4F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Tempo di Esecuzione dopo Attesa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DF2-4931-B299-477512D28F4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8741552"/>
        <c:axId val="448744464"/>
      </c:barChart>
      <c:catAx>
        <c:axId val="44874155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48744464"/>
        <c:crosses val="autoZero"/>
        <c:auto val="1"/>
        <c:lblAlgn val="ctr"/>
        <c:lblOffset val="100"/>
        <c:noMultiLvlLbl val="0"/>
      </c:catAx>
      <c:valAx>
        <c:axId val="448744464"/>
        <c:scaling>
          <c:orientation val="minMax"/>
          <c:max val="2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crossAx val="448741552"/>
        <c:crosses val="autoZero"/>
        <c:crossBetween val="between"/>
        <c:majorUnit val="1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dTable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Tempo di Esecuzione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4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40-4877-8848-CF4D354A6BF9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Tempo di Attesa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4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40-4877-8848-CF4D354A6BF9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Tempo di Esecuzione dopo Attesa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4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D40-4877-8848-CF4D354A6BF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48741552"/>
        <c:axId val="448744464"/>
      </c:barChart>
      <c:catAx>
        <c:axId val="44874155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48744464"/>
        <c:crosses val="autoZero"/>
        <c:auto val="1"/>
        <c:lblAlgn val="ctr"/>
        <c:lblOffset val="100"/>
        <c:noMultiLvlLbl val="0"/>
      </c:catAx>
      <c:valAx>
        <c:axId val="448744464"/>
        <c:scaling>
          <c:orientation val="minMax"/>
          <c:max val="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48741552"/>
        <c:crosses val="autoZero"/>
        <c:crossBetween val="between"/>
        <c:majorUnit val="1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Tempo di Esecuzione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03-4D0B-9EB2-205D0FD9F4BF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Tempo di Attesa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03-4D0B-9EB2-205D0FD9F4BF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Tempo di Esecuzione dopo Attesa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03-4D0B-9EB2-205D0FD9F4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8741552"/>
        <c:axId val="448744464"/>
      </c:barChart>
      <c:catAx>
        <c:axId val="44874155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48744464"/>
        <c:crosses val="autoZero"/>
        <c:auto val="1"/>
        <c:lblAlgn val="ctr"/>
        <c:lblOffset val="100"/>
        <c:noMultiLvlLbl val="0"/>
      </c:catAx>
      <c:valAx>
        <c:axId val="448744464"/>
        <c:scaling>
          <c:orientation val="minMax"/>
          <c:max val="2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crossAx val="448741552"/>
        <c:crosses val="autoZero"/>
        <c:crossBetween val="between"/>
        <c:majorUnit val="1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dTable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Tempo di Esecuzione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4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3</c:v>
                </c:pt>
                <c:pt idx="1">
                  <c:v>6</c:v>
                </c:pt>
                <c:pt idx="2">
                  <c:v>7</c:v>
                </c:pt>
                <c:pt idx="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DE-4CF6-B468-DD9596B40F7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Tempo di Attesa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4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DE-4CF6-B468-DD9596B40F7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Tempo di Esecuzione dopo Attesa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4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CDE-4CF6-B468-DD9596B40F7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48741552"/>
        <c:axId val="448744464"/>
      </c:barChart>
      <c:catAx>
        <c:axId val="44874155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48744464"/>
        <c:crosses val="autoZero"/>
        <c:auto val="1"/>
        <c:lblAlgn val="ctr"/>
        <c:lblOffset val="100"/>
        <c:noMultiLvlLbl val="0"/>
      </c:catAx>
      <c:valAx>
        <c:axId val="448744464"/>
        <c:scaling>
          <c:orientation val="minMax"/>
          <c:max val="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48741552"/>
        <c:crosses val="autoZero"/>
        <c:crossBetween val="between"/>
        <c:majorUnit val="1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Tempo di Esecuzione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87-458C-9520-032B06786B84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Tempo di Attesa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87-458C-9520-032B06786B84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Tempo di Esecuzione dopo Attesa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P1</c:v>
                </c:pt>
                <c:pt idx="1">
                  <c:v>P2</c:v>
                </c:pt>
                <c:pt idx="2">
                  <c:v>P3</c:v>
                </c:pt>
                <c:pt idx="3">
                  <c:v>P4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87-458C-9520-032B06786B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8741552"/>
        <c:axId val="448744464"/>
      </c:barChart>
      <c:catAx>
        <c:axId val="44874155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48744464"/>
        <c:crosses val="autoZero"/>
        <c:auto val="1"/>
        <c:lblAlgn val="ctr"/>
        <c:lblOffset val="100"/>
        <c:noMultiLvlLbl val="0"/>
      </c:catAx>
      <c:valAx>
        <c:axId val="448744464"/>
        <c:scaling>
          <c:orientation val="minMax"/>
          <c:max val="2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crossAx val="448741552"/>
        <c:crosses val="autoZero"/>
        <c:crossBetween val="between"/>
        <c:majorUnit val="1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dTable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F6CEC7-1063-561A-D17F-218378319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ADBB665-3206-8D32-BA96-1E0EDCB56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1F4DC7-0EF2-0EC4-CFDC-C74D0BF2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44C0-9A1A-4586-91F7-BC234E74E1BF}" type="datetimeFigureOut">
              <a:rPr lang="it-IT" smtClean="0"/>
              <a:t>31/10/2022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BED85A-97C1-0598-E577-A9E09411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6294C3-5C59-E70F-76D1-B1E12443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BEE1-669D-41A0-B556-E9B20BCEDA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815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E62B8A-D847-FCAD-626C-BD976A31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A24103C-C228-D041-F855-AD75FA8B5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2D59ED-7E12-B235-66FC-8F7F58B9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44C0-9A1A-4586-91F7-BC234E74E1BF}" type="datetimeFigureOut">
              <a:rPr lang="it-IT" smtClean="0"/>
              <a:t>31/10/2022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12100E-E48D-33C6-BEA5-97C912CE2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F06440-9EF2-EB96-4804-431A2002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BEE1-669D-41A0-B556-E9B20BCEDA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05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A834DA-2D9B-2799-B4D5-F4A9F5424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330A677-B559-6A12-BD1E-DB5BAD7D5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35FE15-95FE-E69A-5FB6-323B552FB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44C0-9A1A-4586-91F7-BC234E74E1BF}" type="datetimeFigureOut">
              <a:rPr lang="it-IT" smtClean="0"/>
              <a:t>31/10/2022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85BFBE-EAF8-C543-C276-677AE0F77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32589D-643F-4AC3-9BFC-9C407F97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BEE1-669D-41A0-B556-E9B20BCEDA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541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B72A9E-77B9-2124-73F2-C26479731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55FA3D-5761-2AE1-4C7B-729334ADC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39BE23-F7A5-7FF7-B649-D56DA4950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44C0-9A1A-4586-91F7-BC234E74E1BF}" type="datetimeFigureOut">
              <a:rPr lang="it-IT" smtClean="0"/>
              <a:t>31/10/2022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A13DB7-763C-2ADA-4F86-BD060EA0C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90ED7C-9A3F-1F2C-D539-6B4B180E2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BEE1-669D-41A0-B556-E9B20BCEDA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753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180111-03EC-CB52-2D0B-51E53B033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BF069EB-F826-D3F5-62C0-71F9780D0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796D06-AAB3-9769-E4A9-7D5BD483D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44C0-9A1A-4586-91F7-BC234E74E1BF}" type="datetimeFigureOut">
              <a:rPr lang="it-IT" smtClean="0"/>
              <a:t>31/10/2022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82409C-8DCE-6CB8-5AFC-C8C16DCB6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673893-B105-F459-9D8B-B5567073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BEE1-669D-41A0-B556-E9B20BCEDA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950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8A0390-FA77-1741-7728-024D91C4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CA5488-66B4-E80B-2803-3A5A1867A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E0EA048-8C1C-3DBE-C578-F16EC43D4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D661C13-3B94-8D98-6402-56D6F260F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44C0-9A1A-4586-91F7-BC234E74E1BF}" type="datetimeFigureOut">
              <a:rPr lang="it-IT" smtClean="0"/>
              <a:t>31/10/2022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AE9CC1A-451D-15AB-A0F0-D355249D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847358A-478E-63C0-CC4A-DB498B69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BEE1-669D-41A0-B556-E9B20BCEDA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97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D564E2-D557-2928-D53F-EF9764BBD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20BD12-0803-0524-221A-6FD08637F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6257B9E-9D4B-8D99-799F-9EC0FA92A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BE195E6-A767-BC74-9712-4B3A53DDA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81D3233-9826-2206-A140-AB5CB3E0D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1D8EEB4-D7C8-21D9-1FC3-DCF0252F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44C0-9A1A-4586-91F7-BC234E74E1BF}" type="datetimeFigureOut">
              <a:rPr lang="it-IT" smtClean="0"/>
              <a:t>31/10/2022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55A4ADE-EB67-AE9C-6DD1-0B54B2CD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3E4EA1F-F831-F26C-13A2-19E127D7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BEE1-669D-41A0-B556-E9B20BCEDA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391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471781-6BB0-88B1-5630-092C664A9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0A17B0B-13A4-E65F-47DE-D40B36604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44C0-9A1A-4586-91F7-BC234E74E1BF}" type="datetimeFigureOut">
              <a:rPr lang="it-IT" smtClean="0"/>
              <a:t>31/10/2022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129FF50-3987-4D32-2837-CB8313C7B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BF60926-622A-D40F-C9B6-11F59A7D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BEE1-669D-41A0-B556-E9B20BCEDA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65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14DFF9-BFB7-9F11-2EA2-5C0D88DAA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44C0-9A1A-4586-91F7-BC234E74E1BF}" type="datetimeFigureOut">
              <a:rPr lang="it-IT" smtClean="0"/>
              <a:t>31/10/2022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FB9B744-A941-E08A-B0F9-A0A23E0B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3837BF-8FDF-A986-42FC-C2D97595E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BEE1-669D-41A0-B556-E9B20BCEDA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08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503F17-58C5-340E-8198-8BBCEE704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6F4224-763D-7001-E651-DEF05F69D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ED0AC4F-AC57-EB1E-0DC1-97B950F8F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999AEB-37D3-1D7A-EC17-1F075755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44C0-9A1A-4586-91F7-BC234E74E1BF}" type="datetimeFigureOut">
              <a:rPr lang="it-IT" smtClean="0"/>
              <a:t>31/10/2022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B494DC1-CC54-77B2-0C09-ECB8A2EDD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C8C0AF-4A74-0A3A-F8FA-7F7581C7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BEE1-669D-41A0-B556-E9B20BCEDA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054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6FA52B-4C01-A6B2-2CA0-792DE3668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7D020AF-43A5-5EBB-FEFE-64DE104FC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91E0C2D-DC3B-26F8-EF67-E9333045C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C98485-F0B4-2E40-09B9-5126809A2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44C0-9A1A-4586-91F7-BC234E74E1BF}" type="datetimeFigureOut">
              <a:rPr lang="it-IT" smtClean="0"/>
              <a:t>31/10/2022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077F60-BA09-779C-E35F-131BC56A7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19C8A6-8161-5F53-5C51-D7CBF1E7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ABEE1-669D-41A0-B556-E9B20BCEDA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763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AEF55FF-4FBF-83C3-3E25-D2D10F5EC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47B5C0F-7AB6-D1CA-4702-30E79F1E8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3328F8-52C3-0901-78B5-690F5A8D4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D44C0-9A1A-4586-91F7-BC234E74E1BF}" type="datetimeFigureOut">
              <a:rPr lang="it-IT" smtClean="0"/>
              <a:t>31/10/2022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FBEC3D-DFA2-497E-D887-C523D81CB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859428-1064-39E2-7D8B-217B9C07B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ABEE1-669D-41A0-B556-E9B20BCEDA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086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A036E3-BC35-1903-5B0E-84D13138D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1143"/>
            <a:ext cx="9144000" cy="1385111"/>
          </a:xfrm>
        </p:spPr>
        <p:txBody>
          <a:bodyPr>
            <a:noAutofit/>
          </a:bodyPr>
          <a:lstStyle/>
          <a:p>
            <a:r>
              <a:rPr lang="it-IT" sz="4800" dirty="0"/>
              <a:t>Scheduling della CPU con quattro processi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EFE0AFA-54B2-00DE-9325-E1CA1027A189}"/>
              </a:ext>
            </a:extLst>
          </p:cNvPr>
          <p:cNvSpPr txBox="1"/>
          <p:nvPr/>
        </p:nvSpPr>
        <p:spPr>
          <a:xfrm>
            <a:off x="9825788" y="6123466"/>
            <a:ext cx="168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Orlando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Tangari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7327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83599F39-E725-BD19-E854-7103FC6EDB63}"/>
              </a:ext>
            </a:extLst>
          </p:cNvPr>
          <p:cNvSpPr txBox="1"/>
          <p:nvPr/>
        </p:nvSpPr>
        <p:spPr>
          <a:xfrm>
            <a:off x="0" y="5890141"/>
            <a:ext cx="12192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800" dirty="0"/>
              <a:t>Scheduling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nei sistemi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Monotasking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Attraverso lo Scheduling, cioè l’avvicendamento dei processi eseguiti da una CPU, in un sistema </a:t>
            </a:r>
            <a:r>
              <a:rPr kumimoji="0" lang="it-IT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monotasking</a:t>
            </a:r>
            <a:r>
              <a:rPr kumimoji="0" lang="it-IT" sz="1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si considerano quattro processi, in ordine P1, P2, P3, P4, con tempi di esecuzione e di attesa input/output, con meccanismi di pianificazione del processore.</a:t>
            </a:r>
            <a:endParaRPr kumimoji="0" lang="it-IT" sz="1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5" name="Grafico 24">
            <a:extLst>
              <a:ext uri="{FF2B5EF4-FFF2-40B4-BE49-F238E27FC236}">
                <a16:creationId xmlns:a16="http://schemas.microsoft.com/office/drawing/2014/main" id="{698AA944-5B84-426D-E17C-7E345FCAD3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9122326"/>
              </p:ext>
            </p:extLst>
          </p:nvPr>
        </p:nvGraphicFramePr>
        <p:xfrm>
          <a:off x="0" y="1198331"/>
          <a:ext cx="6734810" cy="3269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7" name="Grafico 26">
            <a:extLst>
              <a:ext uri="{FF2B5EF4-FFF2-40B4-BE49-F238E27FC236}">
                <a16:creationId xmlns:a16="http://schemas.microsoft.com/office/drawing/2014/main" id="{D19FB8FE-0A8C-2B60-1721-C616EE2303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6536031"/>
              </p:ext>
            </p:extLst>
          </p:nvPr>
        </p:nvGraphicFramePr>
        <p:xfrm>
          <a:off x="6734811" y="1198331"/>
          <a:ext cx="5457189" cy="1155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6CB60176-8899-54E9-9519-CE5B8F77D313}"/>
              </a:ext>
            </a:extLst>
          </p:cNvPr>
          <p:cNvSpPr txBox="1"/>
          <p:nvPr/>
        </p:nvSpPr>
        <p:spPr>
          <a:xfrm>
            <a:off x="6734809" y="3010935"/>
            <a:ext cx="5236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 CPU, in un sistema </a:t>
            </a:r>
            <a:r>
              <a:rPr kumimoji="0" lang="it-IT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monotasking</a:t>
            </a:r>
            <a:r>
              <a:rPr kumimoji="0" lang="it-IT" sz="1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elabora i processi, in ordine P1, P2, P3, P4, uno alla volta, terminando tutti i processi in 17 secondi.</a:t>
            </a:r>
            <a:endParaRPr kumimoji="0" lang="it-IT" sz="1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7164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83599F39-E725-BD19-E854-7103FC6EDB63}"/>
              </a:ext>
            </a:extLst>
          </p:cNvPr>
          <p:cNvSpPr txBox="1"/>
          <p:nvPr/>
        </p:nvSpPr>
        <p:spPr>
          <a:xfrm>
            <a:off x="0" y="5890141"/>
            <a:ext cx="12192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800" dirty="0"/>
              <a:t>Scheduling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nei sistemi Multitasking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Attraverso lo Scheduling, in un sistema multi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tasking</a:t>
            </a:r>
            <a:r>
              <a:rPr kumimoji="0" lang="it-IT" sz="1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si considerano quattro processi, in ordine P1, P2, P3, P4, con tempi di esecuzione e di attesa input/output, con meccanismi di pianificazione del processore.</a:t>
            </a:r>
            <a:endParaRPr kumimoji="0" lang="it-IT" sz="1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008841A-56D2-13EF-C594-433C057528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2975713"/>
              </p:ext>
            </p:extLst>
          </p:nvPr>
        </p:nvGraphicFramePr>
        <p:xfrm>
          <a:off x="0" y="1198331"/>
          <a:ext cx="6734810" cy="3269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AF2B7B2D-3927-E2E2-2E02-D9E314E99D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3197992"/>
              </p:ext>
            </p:extLst>
          </p:nvPr>
        </p:nvGraphicFramePr>
        <p:xfrm>
          <a:off x="6734811" y="1198331"/>
          <a:ext cx="5457190" cy="1155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17D381D1-1AF2-4D1E-D018-9655D8295834}"/>
              </a:ext>
            </a:extLst>
          </p:cNvPr>
          <p:cNvSpPr txBox="1"/>
          <p:nvPr/>
        </p:nvSpPr>
        <p:spPr>
          <a:xfrm>
            <a:off x="6734809" y="3010935"/>
            <a:ext cx="5236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 CPU, in un sistema 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multitasking</a:t>
            </a:r>
            <a:r>
              <a:rPr kumimoji="0" lang="it-IT" sz="1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elabora i processi, in ordine P1, P2, P3, P4, in contemporanea, durante i tempi di attesa tra un processo e l’altro. In questo modo</a:t>
            </a:r>
            <a:endParaRPr kumimoji="0" lang="it-IT" sz="1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813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id="{83599F39-E725-BD19-E854-7103FC6EDB63}"/>
              </a:ext>
            </a:extLst>
          </p:cNvPr>
          <p:cNvSpPr txBox="1"/>
          <p:nvPr/>
        </p:nvSpPr>
        <p:spPr>
          <a:xfrm>
            <a:off x="0" y="5890141"/>
            <a:ext cx="12192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800" dirty="0"/>
              <a:t>Scheduling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nei sistemi Multitasking con implementazione Time Sharing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Attraverso lo Scheduling, in un sistema multi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tasking con </a:t>
            </a:r>
            <a:r>
              <a:rPr kumimoji="0" lang="it-IT" sz="1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implementazione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time sharing</a:t>
            </a:r>
            <a:r>
              <a:rPr kumimoji="0" lang="it-IT" sz="1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si considerano quattro processi, in ordine P1, P2, P3, P4, con tempi di esecuzione e di attesa input/output, con meccanismi di pianificazione del processore.</a:t>
            </a:r>
            <a:endParaRPr kumimoji="0" lang="it-IT" sz="1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FD15BC66-970C-AFAE-5DAD-AB8A4695F9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4197647"/>
              </p:ext>
            </p:extLst>
          </p:nvPr>
        </p:nvGraphicFramePr>
        <p:xfrm>
          <a:off x="0" y="1198331"/>
          <a:ext cx="6734810" cy="3269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0196C8FE-5762-05A7-5692-997CEB29E2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5498052"/>
              </p:ext>
            </p:extLst>
          </p:nvPr>
        </p:nvGraphicFramePr>
        <p:xfrm>
          <a:off x="6734810" y="1198331"/>
          <a:ext cx="5457190" cy="1155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3BF7E5BB-DD32-5712-BAD8-E2D31B09E3B8}"/>
              </a:ext>
            </a:extLst>
          </p:cNvPr>
          <p:cNvSpPr txBox="1"/>
          <p:nvPr/>
        </p:nvSpPr>
        <p:spPr>
          <a:xfrm>
            <a:off x="6734809" y="3010935"/>
            <a:ext cx="52366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 CPU, in un sistema 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multitasking</a:t>
            </a:r>
            <a:r>
              <a:rPr kumimoji="0" lang="it-IT" sz="1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 implementazione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sharing</a:t>
            </a:r>
            <a:r>
              <a:rPr kumimoji="0" lang="it-IT" sz="1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elabora i processi, in ordine P1, P2, P3, P4, in maniera ciclica, per piccole porzioni di tempo, dette quanti, </a:t>
            </a:r>
            <a:r>
              <a:rPr lang="it-IT" sz="1400" dirty="0">
                <a:solidFill>
                  <a:prstClr val="black"/>
                </a:solidFill>
                <a:latin typeface="Calibri" panose="020F0502020204030204"/>
              </a:rPr>
              <a:t>dando un impressone di evoluzione parallela </a:t>
            </a:r>
            <a:r>
              <a:rPr kumimoji="0" lang="it-IT" sz="1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 i processi, e termine in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400" dirty="0">
                <a:solidFill>
                  <a:prstClr val="black"/>
                </a:solidFill>
                <a:latin typeface="Calibri" panose="020F0502020204030204"/>
              </a:rPr>
              <a:t>13 secondi.</a:t>
            </a:r>
            <a:endParaRPr kumimoji="0" lang="it-IT" sz="1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32769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291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Scheduling della CPU con quattro processi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Configurazione Policy per Ping da Kali Linux a Windows 7  Utilizzo dell’utility INetSim per emulazione di servizi Internet  Cattura dei pacchetti tramite WireShark</dc:title>
  <dc:creator>Utente</dc:creator>
  <cp:lastModifiedBy>Utente</cp:lastModifiedBy>
  <cp:revision>4</cp:revision>
  <dcterms:created xsi:type="dcterms:W3CDTF">2022-10-27T14:34:40Z</dcterms:created>
  <dcterms:modified xsi:type="dcterms:W3CDTF">2022-10-31T16:24:24Z</dcterms:modified>
</cp:coreProperties>
</file>