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57" r:id="rId25"/>
    <p:sldId id="528" r:id="rId26"/>
    <p:sldId id="529" r:id="rId27"/>
    <p:sldId id="530" r:id="rId28"/>
    <p:sldId id="558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60" r:id="rId41"/>
    <p:sldId id="561" r:id="rId42"/>
    <p:sldId id="562" r:id="rId43"/>
    <p:sldId id="56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94660" autoAdjust="0"/>
  </p:normalViewPr>
  <p:slideViewPr>
    <p:cSldViewPr>
      <p:cViewPr>
        <p:scale>
          <a:sx n="84" d="100"/>
          <a:sy n="84" d="100"/>
        </p:scale>
        <p:origin x="606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831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6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3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jpeg"/><Relationship Id="rId15" Type="http://schemas.openxmlformats.org/officeDocument/2006/relationships/image" Target="../media/image39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softwaregroup-bg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44177"/>
            <a:ext cx="7772400" cy="1641823"/>
          </a:xfrm>
        </p:spPr>
        <p:txBody>
          <a:bodyPr>
            <a:normAutofit/>
          </a:bodyPr>
          <a:lstStyle/>
          <a:p>
            <a:r>
              <a:rPr lang="en-US" sz="4800" dirty="0"/>
              <a:t>Using Variables, Data</a:t>
            </a:r>
            <a:r>
              <a:rPr lang="en-US" sz="4800" dirty="0" smtClean="0"/>
              <a:t>,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/>
              <a:t>Expressions and Constants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Organizing Data</a:t>
            </a:r>
            <a:br>
              <a:rPr lang="en-US" sz="3600" dirty="0" smtClean="0"/>
            </a:br>
            <a:r>
              <a:rPr lang="en-US" sz="3600" dirty="0" smtClean="0"/>
              <a:t>and Expressions Correctly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37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2686" y="3894831"/>
            <a:ext cx="2133598" cy="23414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2186" y="3732260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 smtClean="0"/>
              <a:t> get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 smtClean="0"/>
              <a:t>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 smtClean="0"/>
              <a:t> unless it has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FacultyNumber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5820" y="4191000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4267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enumeration</a:t>
            </a:r>
            <a:r>
              <a:rPr lang="en-US" dirty="0" smtClean="0"/>
              <a:t> instead: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657600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2) …; // Write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9244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5287" y="5741732"/>
            <a:ext cx="584099" cy="5840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1063" y="3733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212" y="1199512"/>
            <a:ext cx="1725878" cy="2157348"/>
          </a:xfrm>
          <a:prstGeom prst="rect">
            <a:avLst/>
          </a:prstGeom>
        </p:spPr>
      </p:pic>
      <p:pic>
        <p:nvPicPr>
          <p:cNvPr id="1030" name="Picture 6" descr="http://www.securelink.be/wp-content/uploads/2014/04/aler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77" y="2078410"/>
            <a:ext cx="1278450" cy="1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/>
              <a:t> assign the result of a method in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5986" y="3785556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86545" y="5252405"/>
            <a:ext cx="6195986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Span, Purpose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05427" y="1905001"/>
            <a:ext cx="4164515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276" y="1905000"/>
            <a:ext cx="4240695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8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</a:t>
            </a:r>
            <a:r>
              <a:rPr lang="en-US" dirty="0" smtClean="0"/>
              <a:t>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famous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variable </a:t>
            </a:r>
            <a:r>
              <a:rPr lang="en-US" dirty="0" smtClean="0"/>
              <a:t>cannot </a:t>
            </a:r>
            <a:r>
              <a:rPr lang="en-US" dirty="0" smtClean="0"/>
              <a:t>be visible to </a:t>
            </a:r>
            <a:r>
              <a:rPr lang="en-US" dirty="0" smtClean="0"/>
              <a:t>an entire namespace (in C#)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May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 smtClean="0"/>
              <a:t> maximally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public fields </a:t>
            </a:r>
            <a:r>
              <a:rPr lang="en-US" dirty="0" smtClean="0"/>
              <a:t>(exception: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 smtClean="0"/>
              <a:t> all fields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Globals.state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lines of code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LOC</a:t>
            </a:r>
            <a:r>
              <a:rPr lang="en-US" sz="2800" dirty="0" smtClean="0"/>
              <a:t>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sz="2800" dirty="0" smtClean="0"/>
              <a:t> should be kept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late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5334000"/>
            <a:ext cx="7948903" cy="1228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just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14045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219200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143000"/>
            <a:ext cx="11804822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One line between the first reference to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600" dirty="0" smtClean="0"/>
              <a:t>There are no lines between the second reference to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The average span for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i="1" dirty="0" smtClean="0"/>
              <a:t> </a:t>
            </a:r>
            <a:r>
              <a:rPr lang="en-US" sz="3600" dirty="0" smtClean="0"/>
              <a:t>is</a:t>
            </a:r>
            <a:r>
              <a:rPr lang="en-US" sz="3600" i="1" dirty="0" smtClean="0"/>
              <a:t> </a:t>
            </a:r>
            <a:r>
              <a:rPr lang="en-US" sz="3600" dirty="0" smtClean="0"/>
              <a:t>(</a:t>
            </a:r>
            <a:r>
              <a:rPr lang="en-US" sz="3600" dirty="0" smtClean="0"/>
              <a:t>1 + 0) / 2 </a:t>
            </a:r>
            <a:r>
              <a:rPr lang="en-US" sz="3600" dirty="0" smtClean="0"/>
              <a:t>= 0.5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smtClean="0"/>
              <a:t>the Span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785803" y="1705108"/>
            <a:ext cx="304721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2097" y="181000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67662" y="2291632"/>
            <a:ext cx="304721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3956" y="23646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lifetime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Lifetime </a:t>
            </a:r>
            <a:r>
              <a:rPr lang="en-US" dirty="0" smtClean="0"/>
              <a:t>should be kept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</a:t>
            </a:r>
            <a:r>
              <a:rPr lang="en-US" dirty="0" smtClean="0"/>
              <a:t>apply as those </a:t>
            </a:r>
            <a:r>
              <a:rPr lang="en-US" dirty="0" smtClean="0"/>
              <a:t>for minimizing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</a:t>
            </a:r>
            <a:r>
              <a:rPr lang="en-US" dirty="0" smtClean="0"/>
              <a:t>usage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</a:t>
            </a:r>
            <a:r>
              <a:rPr lang="en-US" dirty="0" smtClean="0"/>
              <a:t>blocks of code using </a:t>
            </a:r>
            <a:r>
              <a:rPr lang="en-US" dirty="0" smtClean="0"/>
              <a:t>the same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of Variables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Naming </a:t>
            </a:r>
            <a:r>
              <a:rPr lang="en-US" dirty="0" smtClean="0"/>
              <a:t>Conventions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</a:t>
            </a:r>
            <a:r>
              <a:rPr lang="en-US" dirty="0" smtClean="0"/>
              <a:t>lifetime </a:t>
            </a:r>
            <a:r>
              <a:rPr lang="en-US" dirty="0" smtClean="0"/>
              <a:t>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</a:t>
            </a:r>
            <a:r>
              <a:rPr lang="en-US" dirty="0" smtClean="0"/>
              <a:t>Lifetime </a:t>
            </a:r>
            <a:r>
              <a:rPr lang="en-US" dirty="0" smtClean="0"/>
              <a:t>of a Variable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583461"/>
            <a:ext cx="10766795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8677" y="1972770"/>
            <a:ext cx="4062942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28 - line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25 +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1)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104" y="4030170"/>
            <a:ext cx="4164515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69 - line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62 +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1)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16442" y="5154255"/>
            <a:ext cx="4164515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70 - line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63 +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1)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23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980" y="1219202"/>
            <a:ext cx="8469508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Unnecessarily Large </a:t>
            </a:r>
            <a:r>
              <a:rPr lang="en-US" dirty="0" smtClean="0"/>
              <a:t>Variable Span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51060" y="1254825"/>
            <a:ext cx="507868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5781" y="4063756"/>
            <a:ext cx="1828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5781" y="2848276"/>
            <a:ext cx="182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</a:t>
            </a:r>
            <a:r>
              <a:rPr lang="en-US" b="1" dirty="0" smtClean="0"/>
              <a:t>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1" y="1315788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7868" y="1219201"/>
            <a:ext cx="672112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5564" y="1067160"/>
            <a:ext cx="1056364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5564" y="3759845"/>
            <a:ext cx="7522591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Span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821068" y="3836475"/>
            <a:ext cx="533802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9877" y="5053126"/>
            <a:ext cx="247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  <a:endParaRPr lang="en-US" b="1" dirty="0" smtClean="0"/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79877" y="4447246"/>
            <a:ext cx="247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</a:t>
            </a:r>
            <a:r>
              <a:rPr lang="en-US" b="1" dirty="0" smtClean="0"/>
              <a:t>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1066800"/>
            <a:ext cx="64120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33" y="3845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Advantages of short time and short span</a:t>
            </a:r>
          </a:p>
          <a:p>
            <a:pPr lvl="1"/>
            <a:r>
              <a:rPr lang="en-US" dirty="0"/>
              <a:t>Gives you an accurate picture of your code</a:t>
            </a:r>
          </a:p>
          <a:p>
            <a:pPr lvl="1"/>
            <a:r>
              <a:rPr lang="en-US" dirty="0"/>
              <a:t>Reduces the chance of initialization errors</a:t>
            </a:r>
          </a:p>
          <a:p>
            <a:pPr lvl="1"/>
            <a:r>
              <a:rPr lang="en-US" dirty="0"/>
              <a:t>Makes your code more readable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smtClean="0"/>
              <a:t>Variable Span and Lifetime Short</a:t>
            </a:r>
            <a:endParaRPr lang="bg-BG" dirty="0"/>
          </a:p>
        </p:txBody>
      </p:sp>
      <p:pic>
        <p:nvPicPr>
          <p:cNvPr id="2050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533" r="49271" b="52987"/>
          <a:stretch/>
        </p:blipFill>
        <p:spPr bwMode="auto">
          <a:xfrm>
            <a:off x="1065430" y="3890052"/>
            <a:ext cx="2946262" cy="23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t="54083" r="19303"/>
          <a:stretch/>
        </p:blipFill>
        <p:spPr bwMode="auto">
          <a:xfrm>
            <a:off x="7750131" y="3913016"/>
            <a:ext cx="3144881" cy="23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3" t="357" b="53023"/>
          <a:stretch/>
        </p:blipFill>
        <p:spPr bwMode="auto">
          <a:xfrm>
            <a:off x="4418230" y="3913020"/>
            <a:ext cx="2911711" cy="23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54100" y="2921391"/>
            <a:ext cx="2640912" cy="601583"/>
          </a:xfrm>
          <a:prstGeom prst="wedgeRoundRectCallout">
            <a:avLst>
              <a:gd name="adj1" fmla="val -53033"/>
              <a:gd name="adj2" fmla="val 1599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</p:spTree>
    <p:extLst>
      <p:ext uri="{BB962C8B-B14F-4D97-AF65-F5344CB8AC3E}">
        <p14:creationId xmlns:p14="http://schemas.microsoft.com/office/powerpoint/2010/main" val="3361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</a:t>
            </a:r>
            <a:r>
              <a:rPr lang="en-US" dirty="0" smtClean="0"/>
              <a:t> the old C / Pascal style of declaring variables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related statements together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</a:t>
            </a:r>
            <a:r>
              <a:rPr lang="en-US" sz="3600" dirty="0" smtClean="0"/>
              <a:t>Related Statements </a:t>
            </a:r>
            <a:r>
              <a:rPr lang="en-US" sz="3600" dirty="0" smtClean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95486" y="3352800"/>
            <a:ext cx="4487045" cy="1362075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82408"/>
              <a:gd name="adj2" fmla="val -441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use a single variable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Saving memory </a:t>
            </a:r>
            <a:r>
              <a:rPr lang="en-US" dirty="0" smtClean="0"/>
              <a:t>is not an excuse</a:t>
            </a:r>
          </a:p>
          <a:p>
            <a:r>
              <a:rPr lang="en-US" dirty="0" smtClean="0"/>
              <a:t>Can you choose a good name for variable that is 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2011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68655" y="1295400"/>
            <a:ext cx="609441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and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xCoords.Length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9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&lt; yCoords.Length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9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matrix[xCoords[FindMax(i) + 1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]][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yCoords[FindMin(j) - 1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matrix[yCoords[FindMax(j) + 1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]][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xCoords[FindMin(i) - 1]];</a:t>
            </a:r>
            <a:endParaRPr lang="en-US" sz="19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34797" y="1619736"/>
            <a:ext cx="5891265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55074" y="4274631"/>
            <a:ext cx="7821163" cy="368895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IndexOutOfRangeException.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9390" y="2435292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6190899" y="1860818"/>
            <a:ext cx="4512563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2081570" y="1449234"/>
            <a:ext cx="2922505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88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minXStartIndex = FindMin(i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FindMin(j)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maxYStartIndex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FindMax(j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xCoords[minXStartIndex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xCoords[maxXStartIndex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yCoords[minYStartIndex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yCoords[maxYStartIndex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2" y="1295400"/>
            <a:ext cx="1308683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29576"/>
            <a:ext cx="8938472" cy="8206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67264" y="2362200"/>
            <a:ext cx="3379348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5212" y="2362200"/>
            <a:ext cx="6207272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36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(empty string)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</a:t>
            </a:r>
            <a:r>
              <a:rPr lang="en-US" dirty="0" smtClean="0"/>
              <a:t>occurrences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</a:t>
            </a:r>
            <a:r>
              <a:rPr lang="en-US" dirty="0" smtClean="0"/>
              <a:t>does the </a:t>
            </a:r>
            <a:r>
              <a:rPr lang="en-US" dirty="0" smtClean="0"/>
              <a:t>number </a:t>
            </a:r>
            <a:r>
              <a:rPr lang="en-US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mean?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Magic Numbers into Constants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181756"/>
            <a:ext cx="11274663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Bounds and ranges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355001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11813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5969101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ReadBufferSize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 * 1024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1024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0252" y="4521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310156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711" y="5664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</a:t>
            </a:r>
            <a:r>
              <a:rPr lang="en-US" dirty="0" smtClean="0"/>
              <a:t>assembl</a:t>
            </a:r>
            <a:r>
              <a:rPr lang="en-US" dirty="0" smtClean="0"/>
              <a:t>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</a:t>
            </a:r>
            <a:r>
              <a:rPr lang="en-US" dirty="0" smtClean="0"/>
              <a:t>at 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Variables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Assigning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Variable Usage Guidelines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variables to show the intent of your code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. g. when returning from a method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Keep variable span and lifetime short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Expressions Guidelines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Keep expressions simple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Constants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Avoid "magic" values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/>
              <a:t>Parameters passed by </a:t>
            </a:r>
            <a:r>
              <a:rPr lang="en-US" sz="3400" dirty="0" smtClean="0"/>
              <a:t>reference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</a:t>
            </a:r>
            <a:r>
              <a:rPr lang="en-US" dirty="0" smtClean="0"/>
              <a:t>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Initially Assigned </a:t>
            </a:r>
            <a:r>
              <a:rPr lang="en-US" sz="3800" dirty="0" smtClean="0"/>
              <a:t>Variables</a:t>
            </a:r>
            <a:endParaRPr lang="en-US" sz="3800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3124200"/>
            <a:ext cx="2565981" cy="192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Variables, Data, Expressions and Constants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51153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1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</a:t>
            </a:r>
            <a:r>
              <a:rPr lang="en-US" dirty="0" smtClean="0"/>
              <a:t>) </a:t>
            </a:r>
            <a:r>
              <a:rPr lang="en-US" dirty="0" smtClean="0"/>
              <a:t>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3979" y="2095500"/>
            <a:ext cx="167596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6339" y="4191000"/>
            <a:ext cx="162517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problems happen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variable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dirty="0" smtClean="0"/>
              <a:t> a value</a:t>
            </a:r>
          </a:p>
          <a:p>
            <a:pPr lvl="1"/>
            <a:r>
              <a:rPr lang="en-US" dirty="0" smtClean="0"/>
              <a:t>The value in the variable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3833749"/>
            <a:ext cx="8847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383143"/>
            <a:ext cx="884738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4361" y="5334000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8663" y="379141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sum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for-loop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Check the need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reinitialization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Check input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3200" dirty="0" smtClean="0"/>
              <a:t>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validity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Before you assign input values to anything, make sure the values are reasonable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495800"/>
            <a:ext cx="98526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454481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2575</Words>
  <Application>Microsoft Office PowerPoint</Application>
  <PresentationFormat>Custom</PresentationFormat>
  <Paragraphs>527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Using Variables, Data,  Expressions and Constants</vt:lpstr>
      <vt:lpstr>Table of Contents</vt:lpstr>
      <vt:lpstr>Principles for Initialization</vt:lpstr>
      <vt:lpstr>Initially Assigned Variables</vt:lpstr>
      <vt:lpstr>Initially Unassigned Variables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Span, Purpose</vt:lpstr>
      <vt:lpstr>Scope of Variables</vt:lpstr>
      <vt:lpstr>Visibility of Variables</vt:lpstr>
      <vt:lpstr>Exceeded Scope – Example</vt:lpstr>
      <vt:lpstr>Span of Variables</vt:lpstr>
      <vt:lpstr>Calculating the Span of a Variable</vt:lpstr>
      <vt:lpstr>Variable Lifetime</vt:lpstr>
      <vt:lpstr>Measuring the Lifetime of a Variable</vt:lpstr>
      <vt:lpstr>Unnecessarily Large Variable Span and Lifetime</vt:lpstr>
      <vt:lpstr>Reduced Span and Lifetime</vt:lpstr>
      <vt:lpstr>Keep Variable Span and Lifetime Short</vt:lpstr>
      <vt:lpstr>Best Practices</vt:lpstr>
      <vt:lpstr>Group Related Statements – Example</vt:lpstr>
      <vt:lpstr>Better Grouping– Example</vt:lpstr>
      <vt:lpstr>Single Purpose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When to Use Constants?</vt:lpstr>
      <vt:lpstr>When to Avoid Constants?</vt:lpstr>
      <vt:lpstr>Using Variables and Expressions</vt:lpstr>
      <vt:lpstr>Summary</vt:lpstr>
      <vt:lpstr>Using Variables, Data, Expressions and Constants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2015-07-13T13:29:34Z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