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1" r:id="rId3"/>
    <p:sldMasterId id="2147483677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321" r:id="rId7"/>
    <p:sldId id="327" r:id="rId8"/>
    <p:sldId id="322" r:id="rId9"/>
    <p:sldId id="323" r:id="rId10"/>
    <p:sldId id="329" r:id="rId11"/>
    <p:sldId id="330" r:id="rId12"/>
    <p:sldId id="287" r:id="rId13"/>
    <p:sldId id="288" r:id="rId14"/>
    <p:sldId id="289" r:id="rId15"/>
    <p:sldId id="325" r:id="rId16"/>
    <p:sldId id="290" r:id="rId17"/>
    <p:sldId id="291" r:id="rId18"/>
    <p:sldId id="326" r:id="rId19"/>
    <p:sldId id="295" r:id="rId20"/>
    <p:sldId id="296" r:id="rId21"/>
    <p:sldId id="297" r:id="rId22"/>
    <p:sldId id="298" r:id="rId23"/>
    <p:sldId id="299" r:id="rId24"/>
    <p:sldId id="308" r:id="rId25"/>
    <p:sldId id="324" r:id="rId26"/>
    <p:sldId id="311" r:id="rId27"/>
    <p:sldId id="310" r:id="rId28"/>
    <p:sldId id="312" r:id="rId29"/>
    <p:sldId id="328" r:id="rId30"/>
    <p:sldId id="331" r:id="rId31"/>
    <p:sldId id="332" r:id="rId32"/>
    <p:sldId id="319" r:id="rId33"/>
    <p:sldId id="33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33" autoAdjust="0"/>
  </p:normalViewPr>
  <p:slideViewPr>
    <p:cSldViewPr>
      <p:cViewPr varScale="1">
        <p:scale>
          <a:sx n="92" d="100"/>
          <a:sy n="92" d="100"/>
        </p:scale>
        <p:origin x="49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2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5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0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1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2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589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02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2/5/2016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463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509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8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334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486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javascript/" TargetMode="External"/><Relationship Id="rId10" Type="http://schemas.openxmlformats.org/officeDocument/2006/relationships/image" Target="../media/image27.png"/><Relationship Id="rId19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9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Object/prototy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41612" y="914400"/>
            <a:ext cx="8753942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 Chain and Inheritance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05000"/>
            <a:ext cx="7991941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Prototype chain, Inheritance, Accessing Base Members 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5412" y="4596520"/>
            <a:ext cx="4953000" cy="1605551"/>
          </a:xfrm>
          <a:effectLst>
            <a:softEdge rad="38100"/>
          </a:effectLst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11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5087625" y="3607291"/>
            <a:ext cx="152272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02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 smtClean="0"/>
              <a:t> is a way to extend the functionality of an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 JavaScript inheritance is achieved by setting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</a:t>
            </a:r>
            <a:r>
              <a:rPr lang="en-US" dirty="0" smtClean="0"/>
              <a:t> of the derived type to an instance of the super 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Now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objects are </a:t>
            </a:r>
            <a:r>
              <a:rPr lang="en-US" dirty="0"/>
              <a:t>also of type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7612" y="3752671"/>
            <a:ext cx="982980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function Person(fname, lname) {}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function Student(fname, lname, grade) {}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Student.prototype = new Person();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17612" y="5998192"/>
            <a:ext cx="9829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student = new Student("Kiro", "Troikata", 7);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spcBef>
                <a:spcPts val="300"/>
              </a:spcBef>
              <a:buBlip>
                <a:blip r:embed="rId3"/>
              </a:buBlip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 = Person.prototype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spcBef>
                <a:spcPts val="300"/>
              </a:spcBef>
            </a:pPr>
            <a:r>
              <a:rPr lang="en-US" sz="2600" dirty="0" smtClean="0"/>
              <a:t>Doesn't </a:t>
            </a:r>
            <a:r>
              <a:rPr lang="en-US" sz="2600" dirty="0" smtClean="0"/>
              <a:t>work! Both refer to same object</a:t>
            </a:r>
          </a:p>
          <a:p>
            <a:pPr lvl="1">
              <a:spcBef>
                <a:spcPts val="300"/>
              </a:spcBef>
            </a:pPr>
            <a:r>
              <a:rPr lang="en-GB" sz="2600" dirty="0" smtClean="0"/>
              <a:t>Adding </a:t>
            </a:r>
            <a:r>
              <a:rPr lang="en-GB" sz="2600" dirty="0"/>
              <a:t>something </a:t>
            </a:r>
            <a:r>
              <a:rPr lang="en-GB" sz="2600" dirty="0" smtClean="0"/>
              <a:t>to 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Child.prototype</a:t>
            </a:r>
            <a:r>
              <a:rPr lang="en-GB" sz="2600" dirty="0" smtClean="0"/>
              <a:t>, </a:t>
            </a:r>
            <a:r>
              <a:rPr lang="en-GB" sz="2600" dirty="0"/>
              <a:t>will be added to 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Parent.prototype</a:t>
            </a:r>
            <a:endParaRPr lang="en-US" sz="26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850" indent="-450850">
              <a:spcBef>
                <a:spcPts val="3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 = new Person();</a:t>
            </a:r>
          </a:p>
          <a:p>
            <a:pPr lvl="1">
              <a:spcBef>
                <a:spcPts val="300"/>
              </a:spcBef>
            </a:pPr>
            <a:r>
              <a:rPr lang="en-GB" sz="2600" dirty="0"/>
              <a:t>This invokes the constructor which might have undesired side effects</a:t>
            </a:r>
            <a:endParaRPr lang="en-US" sz="2600" dirty="0" smtClean="0"/>
          </a:p>
          <a:p>
            <a:pPr marL="450850" lvl="1" indent="-450850">
              <a:spcBef>
                <a:spcPts val="300"/>
              </a:spcBef>
              <a:buClr>
                <a:srgbClr val="F2B254"/>
              </a:buClr>
              <a:buSzPct val="100000"/>
              <a:buBlip>
                <a:blip r:embed="rId4"/>
              </a:buBlip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 = Object.create(Person.prototype);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1947" lvl="2" indent="-457200">
              <a:spcBef>
                <a:spcPts val="300"/>
              </a:spcBef>
              <a:buClr>
                <a:srgbClr val="F2B254"/>
              </a:buClr>
              <a:buSzPct val="100000"/>
            </a:pPr>
            <a:r>
              <a:rPr lang="en-US" sz="2600" noProof="1"/>
              <a:t>Set prototype to the new </a:t>
            </a:r>
            <a:r>
              <a:rPr lang="en-US" sz="2600" noProof="1" smtClean="0"/>
              <a:t>object, created from Person's prototype</a:t>
            </a:r>
          </a:p>
          <a:p>
            <a:pPr marL="761947" lvl="2" indent="-457200">
              <a:spcBef>
                <a:spcPts val="300"/>
              </a:spcBef>
              <a:buClr>
                <a:srgbClr val="F2B254"/>
              </a:buClr>
              <a:buSzPct val="100000"/>
            </a:pPr>
            <a:r>
              <a:rPr lang="en-US" sz="2600" noProof="1" smtClean="0"/>
              <a:t>Set back the constructor of prototype pointing to Student constructor</a:t>
            </a:r>
            <a:endParaRPr lang="en-US" sz="26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Inherit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dirty="0" smtClean="0"/>
              <a:t> Object?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7236" y="5676687"/>
            <a:ext cx="106711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Student.prototype </a:t>
            </a:r>
            <a:r>
              <a:rPr lang="en-US" noProof="1">
                <a:solidFill>
                  <a:srgbClr val="FBEEDC"/>
                </a:solidFill>
              </a:rPr>
              <a:t>= </a:t>
            </a:r>
            <a:r>
              <a:rPr lang="en-US" noProof="1" smtClean="0">
                <a:solidFill>
                  <a:srgbClr val="FBEEDC"/>
                </a:solidFill>
              </a:rPr>
              <a:t>Object.create(Person.prototype</a:t>
            </a:r>
            <a:r>
              <a:rPr lang="en-US" noProof="1">
                <a:solidFill>
                  <a:srgbClr val="FBEEDC"/>
                </a:solidFill>
              </a:rPr>
              <a:t>);</a:t>
            </a:r>
          </a:p>
          <a:p>
            <a:r>
              <a:rPr lang="en-US" noProof="1">
                <a:solidFill>
                  <a:srgbClr val="FBEEDC"/>
                </a:solidFill>
              </a:rPr>
              <a:t>Student.prototype.constructor = </a:t>
            </a:r>
            <a:r>
              <a:rPr lang="en-US" noProof="1" smtClean="0">
                <a:solidFill>
                  <a:srgbClr val="FBEEDC"/>
                </a:solidFill>
              </a:rPr>
              <a:t>Student; </a:t>
            </a:r>
          </a:p>
        </p:txBody>
      </p:sp>
    </p:spTree>
    <p:extLst>
      <p:ext uri="{BB962C8B-B14F-4D97-AF65-F5344CB8AC3E}">
        <p14:creationId xmlns:p14="http://schemas.microsoft.com/office/powerpoint/2010/main" val="21903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can add extension method to Object</a:t>
            </a:r>
            <a:endParaRPr lang="en-US" sz="2600" dirty="0"/>
          </a:p>
          <a:p>
            <a:pPr lvl="1"/>
            <a:r>
              <a:rPr lang="en-US" sz="3000" dirty="0" smtClean="0"/>
              <a:t>Which gets parent as parameter</a:t>
            </a:r>
          </a:p>
          <a:p>
            <a:pPr lvl="1"/>
            <a:r>
              <a:rPr lang="en-US" sz="3000" dirty="0" smtClean="0"/>
              <a:t>Which sets the prototype of the child to the prototype of the parent</a:t>
            </a:r>
          </a:p>
          <a:p>
            <a:pPr lvl="1"/>
            <a:r>
              <a:rPr lang="en-US" sz="3000" dirty="0" smtClean="0"/>
              <a:t>Which return reference of the child prototype to the child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smtClean="0">
                <a:latin typeface="Consolas" panose="020B0609020204030204" pitchFamily="49" charset="0"/>
              </a:rPr>
              <a:t>extends()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4343400"/>
            <a:ext cx="106711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noProof="1">
                <a:solidFill>
                  <a:srgbClr val="FBEEDC"/>
                </a:solidFill>
              </a:rPr>
              <a:t>Object.prototype.extends = function (parent) {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  </a:t>
            </a:r>
            <a:r>
              <a:rPr lang="en-US" sz="2100" noProof="1">
                <a:solidFill>
                  <a:srgbClr val="FBEEDC"/>
                </a:solidFill>
              </a:rPr>
              <a:t>this.prototype = Object.create(parent.prototype);</a:t>
            </a:r>
          </a:p>
          <a:p>
            <a:r>
              <a:rPr lang="en-US" sz="2100" noProof="1">
                <a:solidFill>
                  <a:srgbClr val="FBEEDC"/>
                </a:solidFill>
              </a:rPr>
              <a:t>  this.prototype.constructor = this;</a:t>
            </a:r>
          </a:p>
          <a:p>
            <a:r>
              <a:rPr lang="en-US" sz="21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7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Modern browsers already have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Object.create(…)</a:t>
            </a:r>
          </a:p>
          <a:p>
            <a:pPr lvl="1"/>
            <a:r>
              <a:rPr lang="en-GB" sz="3000" dirty="0" smtClean="0"/>
              <a:t>Easy to be fixed for all browsers: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Missing</a:t>
            </a:r>
            <a:r>
              <a:rPr lang="en-GB" dirty="0"/>
              <a:t>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Object.create(…)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3042013"/>
            <a:ext cx="1067117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if </a:t>
            </a:r>
            <a:r>
              <a:rPr lang="en-US" sz="2200" noProof="1">
                <a:solidFill>
                  <a:srgbClr val="FBEEDC"/>
                </a:solidFill>
              </a:rPr>
              <a:t>(!Object.create) {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rgbClr val="FBEEDC"/>
                </a:solidFill>
              </a:rPr>
              <a:t>Object.create </a:t>
            </a:r>
            <a:r>
              <a:rPr lang="en-US" sz="2200" noProof="1">
                <a:solidFill>
                  <a:srgbClr val="FBEEDC"/>
                </a:solidFill>
              </a:rPr>
              <a:t>= function (proto) {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</a:rPr>
              <a:t>function </a:t>
            </a:r>
            <a:r>
              <a:rPr lang="en-US" sz="2200" noProof="1">
                <a:solidFill>
                  <a:srgbClr val="FBEEDC"/>
                </a:solidFill>
              </a:rPr>
              <a:t>F() {};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</a:rPr>
              <a:t>F.prototype </a:t>
            </a:r>
            <a:r>
              <a:rPr lang="en-US" sz="2200" noProof="1">
                <a:solidFill>
                  <a:srgbClr val="FBEEDC"/>
                </a:solidFill>
              </a:rPr>
              <a:t>= proto;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</a:rPr>
              <a:t>return </a:t>
            </a:r>
            <a:r>
              <a:rPr lang="en-US" sz="2200" noProof="1">
                <a:solidFill>
                  <a:srgbClr val="FBEEDC"/>
                </a:solidFill>
              </a:rPr>
              <a:t>new </a:t>
            </a:r>
            <a:r>
              <a:rPr lang="en-US" sz="2200" noProof="1" smtClean="0">
                <a:solidFill>
                  <a:srgbClr val="FBEEDC"/>
                </a:solidFill>
              </a:rPr>
              <a:t>F();</a:t>
            </a:r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rgbClr val="FBEEDC"/>
                </a:solidFill>
              </a:rPr>
              <a:t>};</a:t>
            </a:r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};</a:t>
            </a:r>
            <a:endParaRPr lang="en-US" sz="22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 descr="https://wikids-life.wikispaces.com/file/view/LadybirdInheritance.jpg/160451153/604x297/Ladybird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98" y="1723091"/>
            <a:ext cx="57531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545337"/>
              </p:ext>
            </p:extLst>
          </p:nvPr>
        </p:nvGraphicFramePr>
        <p:xfrm>
          <a:off x="8464869" y="2895600"/>
          <a:ext cx="3124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905000"/>
              </a:tblGrid>
              <a:tr h="209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Person.prototype</a:t>
                      </a:r>
                      <a:endParaRPr lang="en-GB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"Person"</a:t>
                      </a:r>
                      <a:endParaRPr lang="en-GB" sz="18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 - Diagram</a:t>
            </a:r>
            <a:endParaRPr lang="en-GB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189638"/>
              </p:ext>
            </p:extLst>
          </p:nvPr>
        </p:nvGraphicFramePr>
        <p:xfrm>
          <a:off x="3940630" y="2971800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Person.prototype [[Object]] 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constructor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Person()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107397"/>
              </p:ext>
            </p:extLst>
          </p:nvPr>
        </p:nvGraphicFramePr>
        <p:xfrm>
          <a:off x="8471797" y="4917877"/>
          <a:ext cx="3124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905000"/>
              </a:tblGrid>
              <a:tr h="209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Student.prototype</a:t>
                      </a:r>
                      <a:endParaRPr lang="en-GB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"Student"</a:t>
                      </a:r>
                      <a:endParaRPr lang="en-GB" sz="18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762181"/>
              </p:ext>
            </p:extLst>
          </p:nvPr>
        </p:nvGraphicFramePr>
        <p:xfrm>
          <a:off x="3921468" y="4948357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Student.prototype [[Object]]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constructor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Person.prototype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750344"/>
              </p:ext>
            </p:extLst>
          </p:nvPr>
        </p:nvGraphicFramePr>
        <p:xfrm>
          <a:off x="172712" y="4800600"/>
          <a:ext cx="30261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500"/>
                <a:gridCol w="1752600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pesho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Peter</a:t>
                      </a:r>
                      <a:endParaRPr lang="en-GB" sz="16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[[Prototype]]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Student.prototype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017409"/>
              </p:ext>
            </p:extLst>
          </p:nvPr>
        </p:nvGraphicFramePr>
        <p:xfrm>
          <a:off x="8456612" y="1151121"/>
          <a:ext cx="3109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51"/>
                <a:gridCol w="1837449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514800"/>
              </p:ext>
            </p:extLst>
          </p:nvPr>
        </p:nvGraphicFramePr>
        <p:xfrm>
          <a:off x="3949746" y="1148851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Object.prototype [[Object]]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constructor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Curved Down Arrow 24"/>
          <p:cNvSpPr/>
          <p:nvPr/>
        </p:nvSpPr>
        <p:spPr>
          <a:xfrm rot="16200000">
            <a:off x="2267758" y="2378854"/>
            <a:ext cx="2776507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16200000">
            <a:off x="2162720" y="4236491"/>
            <a:ext cx="2834185" cy="457202"/>
          </a:xfrm>
          <a:prstGeom prst="curvedDownArrow">
            <a:avLst>
              <a:gd name="adj1" fmla="val 25000"/>
              <a:gd name="adj2" fmla="val 43116"/>
              <a:gd name="adj3" fmla="val 2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7262570" y="5105400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>
            <a:off x="7262570" y="5105400"/>
            <a:ext cx="1153894" cy="381000"/>
          </a:xfrm>
          <a:prstGeom prst="curvedConnector3">
            <a:avLst>
              <a:gd name="adj1" fmla="val 518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7262570" y="3105677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0800000">
            <a:off x="7262570" y="3105677"/>
            <a:ext cx="1153894" cy="381000"/>
          </a:xfrm>
          <a:prstGeom prst="curvedConnector3">
            <a:avLst>
              <a:gd name="adj1" fmla="val 518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flipV="1">
            <a:off x="7274837" y="1296454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0800000">
            <a:off x="7274837" y="1296454"/>
            <a:ext cx="1153894" cy="381000"/>
          </a:xfrm>
          <a:prstGeom prst="curvedConnector3">
            <a:avLst>
              <a:gd name="adj1" fmla="val 518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3269960" y="5140036"/>
            <a:ext cx="609600" cy="53340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5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9684" y="4803598"/>
            <a:ext cx="10416328" cy="820600"/>
          </a:xfrm>
        </p:spPr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9684" y="5681766"/>
            <a:ext cx="10416328" cy="719034"/>
          </a:xfrm>
        </p:spPr>
        <p:txBody>
          <a:bodyPr/>
          <a:lstStyle/>
          <a:p>
            <a:r>
              <a:rPr lang="en-US" dirty="0" smtClean="0"/>
              <a:t>Reusing Logic from the Inherited Class</a:t>
            </a:r>
            <a:endParaRPr lang="en-US" dirty="0"/>
          </a:p>
        </p:txBody>
      </p:sp>
      <p:pic>
        <p:nvPicPr>
          <p:cNvPr id="4098" name="Picture 2" descr="http://i.msdn.microsoft.com/dynimg/IC6625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84" y="1222198"/>
            <a:ext cx="5691928" cy="32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direct way </a:t>
            </a:r>
            <a:r>
              <a:rPr lang="en-US" dirty="0" smtClean="0"/>
              <a:t>of calling its parent methods</a:t>
            </a:r>
          </a:p>
          <a:p>
            <a:pPr lvl="1"/>
            <a:r>
              <a:rPr lang="en-US" dirty="0" smtClean="0"/>
              <a:t>Function constructors actually </a:t>
            </a:r>
            <a:r>
              <a:rPr lang="en-US" dirty="0" smtClean="0"/>
              <a:t>do </a:t>
            </a:r>
            <a:r>
              <a:rPr lang="en-US" dirty="0" smtClean="0"/>
              <a:t>not </a:t>
            </a:r>
            <a:r>
              <a:rPr lang="en-US" dirty="0" err="1" smtClean="0"/>
              <a:t>specifywho</a:t>
            </a:r>
            <a:r>
              <a:rPr lang="en-US" dirty="0" smtClean="0"/>
              <a:t> </a:t>
            </a:r>
            <a:r>
              <a:rPr lang="en-US" dirty="0" smtClean="0"/>
              <a:t>or what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their parent is</a:t>
            </a:r>
            <a:endParaRPr lang="en-US" dirty="0" smtClean="0"/>
          </a:p>
          <a:p>
            <a:r>
              <a:rPr lang="en-US" dirty="0" smtClean="0"/>
              <a:t>Calling parent methods is done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call(…)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apply(…)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Parent Methods: Example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447800"/>
            <a:ext cx="10518776" cy="4755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var Shape = (function () {</a:t>
            </a:r>
          </a:p>
          <a:p>
            <a:r>
              <a:rPr lang="en-US" dirty="0">
                <a:solidFill>
                  <a:srgbClr val="FBEEDC"/>
                </a:solidFill>
              </a:rPr>
              <a:t>  function Shape(x, y) {</a:t>
            </a:r>
          </a:p>
          <a:p>
            <a:r>
              <a:rPr lang="en-US" dirty="0">
                <a:solidFill>
                  <a:srgbClr val="FBEEDC"/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Initialize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shape</a:t>
            </a:r>
          </a:p>
          <a:p>
            <a:r>
              <a:rPr lang="en-US" dirty="0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FBEEDC"/>
                </a:solidFill>
              </a:rPr>
              <a:t>  Shape.prototype = {</a:t>
            </a:r>
          </a:p>
          <a:p>
            <a:r>
              <a:rPr lang="en-US" dirty="0">
                <a:solidFill>
                  <a:srgbClr val="FBEEDC"/>
                </a:solidFill>
              </a:rPr>
              <a:t>    serialize: function () {</a:t>
            </a:r>
          </a:p>
          <a:p>
            <a:r>
              <a:rPr lang="en-US" dirty="0">
                <a:solidFill>
                  <a:srgbClr val="FBEEDC"/>
                </a:solidFill>
              </a:rPr>
              <a:t>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Serialize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shape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serialized shape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BEEDC"/>
                </a:solidFill>
              </a:rPr>
              <a:t>    }</a:t>
            </a:r>
          </a:p>
          <a:p>
            <a:r>
              <a:rPr lang="en-US" dirty="0">
                <a:solidFill>
                  <a:srgbClr val="FBEEDC"/>
                </a:solidFill>
              </a:rPr>
              <a:t>  };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FBEEDC"/>
                </a:solidFill>
              </a:rPr>
              <a:t>  return Shape;</a:t>
            </a:r>
          </a:p>
          <a:p>
            <a:r>
              <a:rPr lang="en-US" dirty="0">
                <a:solidFill>
                  <a:srgbClr val="FBEEDC"/>
                </a:solidFill>
              </a:rPr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2012" y="1295400"/>
            <a:ext cx="3352800" cy="762000"/>
          </a:xfrm>
          <a:prstGeom prst="wedgeRoundRectCallout">
            <a:avLst>
              <a:gd name="adj1" fmla="val -70582"/>
              <a:gd name="adj2" fmla="val 4625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Define a 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GB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class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Parent Methods: </a:t>
            </a:r>
            <a:r>
              <a:rPr lang="en-US" dirty="0" smtClean="0"/>
              <a:t>Example (2)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9638" y="1143000"/>
            <a:ext cx="10658774" cy="52809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Rect = (function ()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function Rect(x,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noProof="1" smtClean="0">
                <a:solidFill>
                  <a:srgbClr val="FBEEDC"/>
                </a:solidFill>
              </a:rPr>
              <a:t> 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Shape.call(this, x, y);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this.witdh = width;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this.height = height;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}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Rect.prototype = Object.create(Shape.prototype);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Rect.prototype.serialize = function (){</a:t>
            </a:r>
          </a:p>
          <a:p>
            <a:pPr>
              <a:spcBef>
                <a:spcPts val="5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Shape.prototype.serialize.call(this);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// add Rect-specific serialization    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// and return the serialized rectangle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};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return Rect;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}());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2051928"/>
            <a:ext cx="2680648" cy="914400"/>
          </a:xfrm>
          <a:prstGeom prst="wedgeRoundRectCallout">
            <a:avLst>
              <a:gd name="adj1" fmla="val -73410"/>
              <a:gd name="adj2" fmla="val -403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the parent constructor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70812" y="4179978"/>
            <a:ext cx="3420888" cy="1011585"/>
          </a:xfrm>
          <a:prstGeom prst="wedgeRoundRectCallout">
            <a:avLst>
              <a:gd name="adj1" fmla="val -69403"/>
              <a:gd name="adj2" fmla="val -241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the parent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serialize()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58510" y="2456872"/>
            <a:ext cx="2052164" cy="914399"/>
          </a:xfrm>
          <a:prstGeom prst="wedgeRoundRectCallout">
            <a:avLst>
              <a:gd name="adj1" fmla="val -78546"/>
              <a:gd name="adj2" fmla="val 556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inherits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The Prototype </a:t>
            </a:r>
            <a:r>
              <a:rPr lang="en-GB" sz="3200" dirty="0" smtClean="0"/>
              <a:t>Chain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Inheritance in Classical OOP</a:t>
            </a:r>
          </a:p>
          <a:p>
            <a:pPr lvl="1">
              <a:lnSpc>
                <a:spcPct val="100000"/>
              </a:lnSpc>
            </a:pPr>
            <a:r>
              <a:rPr lang="en-GB" sz="3000" dirty="0" smtClean="0"/>
              <a:t>Calling Parent Methods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Prototypal </a:t>
            </a:r>
            <a:r>
              <a:rPr lang="en-GB" sz="3200" dirty="0" smtClean="0"/>
              <a:t>Inheritance</a:t>
            </a:r>
            <a:endParaRPr lang="en-GB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3" y="3677735"/>
            <a:ext cx="2479588" cy="24944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2" y="1883146"/>
            <a:ext cx="3503611" cy="45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919766"/>
            <a:ext cx="8938472" cy="820600"/>
          </a:xfrm>
        </p:spPr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7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i.msdn.microsoft.com/dynimg/IC6625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371600"/>
            <a:ext cx="5539528" cy="317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800600"/>
            <a:ext cx="10721128" cy="820600"/>
          </a:xfrm>
        </p:spPr>
        <p:txBody>
          <a:bodyPr/>
          <a:lstStyle/>
          <a:p>
            <a:r>
              <a:rPr lang="en-GB" dirty="0" smtClean="0"/>
              <a:t>Prototypal Inheritance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78768"/>
            <a:ext cx="10721128" cy="688256"/>
          </a:xfrm>
        </p:spPr>
        <p:txBody>
          <a:bodyPr/>
          <a:lstStyle/>
          <a:p>
            <a:r>
              <a:rPr lang="en-GB" dirty="0" smtClean="0"/>
              <a:t>Another Way to Work with Classes in JS</a:t>
            </a:r>
            <a:endParaRPr lang="en-GB" dirty="0"/>
          </a:p>
        </p:txBody>
      </p:sp>
      <p:pic>
        <p:nvPicPr>
          <p:cNvPr id="3074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4" y="1242274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Prototypal inheritance is not like the classical inheritance</a:t>
            </a:r>
          </a:p>
          <a:p>
            <a:pPr lvl="1"/>
            <a:r>
              <a:rPr lang="en-US" sz="2800" dirty="0"/>
              <a:t>All instances are created from a common JS </a:t>
            </a:r>
            <a:r>
              <a:rPr lang="en-US" sz="2800" dirty="0" smtClean="0"/>
              <a:t>object </a:t>
            </a:r>
          </a:p>
          <a:p>
            <a:pPr lvl="1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does not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work</a:t>
            </a:r>
          </a:p>
          <a:p>
            <a:pPr lvl="1"/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92324" y="2921969"/>
            <a:ext cx="8001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person =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init: function(name, age)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this._name = name;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this._age = age;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introduce: function()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</a:t>
            </a:r>
            <a:r>
              <a:rPr lang="en-US" noProof="1">
                <a:solidFill>
                  <a:srgbClr val="FBEEDC"/>
                </a:solidFill>
              </a:rPr>
              <a:t>return this.name + " " + this.age;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  <a:endParaRPr lang="en-US" noProof="1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var student = Object.create(person);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student.init('Pesho', 19);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 (2)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17612" y="1151721"/>
            <a:ext cx="96012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</a:t>
            </a:r>
            <a:r>
              <a:rPr lang="en-US" noProof="1" smtClean="0">
                <a:solidFill>
                  <a:srgbClr val="FBEEDC"/>
                </a:solidFill>
              </a:rPr>
              <a:t>person </a:t>
            </a:r>
            <a:r>
              <a:rPr lang="en-US" noProof="1">
                <a:solidFill>
                  <a:srgbClr val="FBEEDC"/>
                </a:solidFill>
              </a:rPr>
              <a:t>=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init</a:t>
            </a:r>
            <a:r>
              <a:rPr lang="en-US" noProof="1">
                <a:solidFill>
                  <a:srgbClr val="FBEEDC"/>
                </a:solidFill>
              </a:rPr>
              <a:t>: function init(name, age)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this.name </a:t>
            </a:r>
            <a:r>
              <a:rPr lang="en-US" noProof="1">
                <a:solidFill>
                  <a:srgbClr val="FBEEDC"/>
                </a:solidFill>
              </a:rPr>
              <a:t>= name</a:t>
            </a:r>
            <a:r>
              <a:rPr lang="en-US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    this.age = age;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    return </a:t>
            </a:r>
            <a:r>
              <a:rPr lang="en-US" noProof="1">
                <a:solidFill>
                  <a:srgbClr val="FBEEDC"/>
                </a:solidFill>
              </a:rPr>
              <a:t>this</a:t>
            </a:r>
            <a:r>
              <a:rPr lang="en-US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},</a:t>
            </a:r>
            <a:endParaRPr lang="en-US" noProof="1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  introduce</a:t>
            </a:r>
            <a:r>
              <a:rPr lang="en-US" noProof="1">
                <a:solidFill>
                  <a:srgbClr val="FBEEDC"/>
                </a:solidFill>
              </a:rPr>
              <a:t>: function introduce()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return </a:t>
            </a:r>
            <a:r>
              <a:rPr lang="en-US" noProof="1">
                <a:solidFill>
                  <a:srgbClr val="FBEEDC"/>
                </a:solidFill>
              </a:rPr>
              <a:t>this.name + " " + this.age;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</a:t>
            </a:r>
            <a:endParaRPr lang="en-US" noProof="1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};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var student = Object.create(person);</a:t>
            </a:r>
            <a:endParaRPr lang="en-US" noProof="1">
              <a:solidFill>
                <a:srgbClr val="FBEEDC"/>
              </a:solidFill>
            </a:endParaRPr>
          </a:p>
          <a:p>
            <a:pPr>
              <a:spcBef>
                <a:spcPts val="600"/>
              </a:spcBef>
            </a:pPr>
            <a:r>
              <a:rPr lang="en-US" noProof="1" smtClean="0">
                <a:solidFill>
                  <a:srgbClr val="FBEEDC"/>
                </a:solidFill>
              </a:rPr>
              <a:t>student.init</a:t>
            </a: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= </a:t>
            </a:r>
            <a:r>
              <a:rPr lang="en-US" noProof="1">
                <a:solidFill>
                  <a:srgbClr val="FBEEDC"/>
                </a:solidFill>
              </a:rPr>
              <a:t>function init(name, age, grade)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person.init.call(this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, name, age);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this.grade </a:t>
            </a:r>
            <a:r>
              <a:rPr lang="en-US" noProof="1">
                <a:solidFill>
                  <a:srgbClr val="FBEEDC"/>
                </a:solidFill>
              </a:rPr>
              <a:t>= grade;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return </a:t>
            </a:r>
            <a:r>
              <a:rPr lang="en-US" noProof="1">
                <a:solidFill>
                  <a:srgbClr val="FBEEDC"/>
                </a:solidFill>
              </a:rPr>
              <a:t>this;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13812" y="4572000"/>
            <a:ext cx="2514600" cy="990600"/>
          </a:xfrm>
          <a:prstGeom prst="wedgeRoundRectCallout">
            <a:avLst>
              <a:gd name="adj1" fmla="val -115768"/>
              <a:gd name="adj2" fmla="val 341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init()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method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7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Extend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and add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specific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functionality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</a:t>
            </a:r>
            <a:r>
              <a:rPr lang="en-US" dirty="0" smtClean="0"/>
              <a:t>Inheritance – </a:t>
            </a:r>
            <a:r>
              <a:rPr lang="en-US" dirty="0" smtClean="0"/>
              <a:t>Extend a </a:t>
            </a:r>
            <a:r>
              <a:rPr lang="en-US" dirty="0" smtClean="0"/>
              <a:t>method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4188" y="4348133"/>
            <a:ext cx="8680448" cy="2385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var person = { init: function(name) { this.name = name; } }</a:t>
            </a:r>
          </a:p>
          <a:p>
            <a:pPr>
              <a:spcBef>
                <a:spcPts val="600"/>
              </a:spcBef>
            </a:pPr>
            <a:r>
              <a:rPr lang="en-US" sz="1800" noProof="1" smtClean="0">
                <a:solidFill>
                  <a:srgbClr val="FBEEDC"/>
                </a:solidFill>
              </a:rPr>
              <a:t>var </a:t>
            </a:r>
            <a:r>
              <a:rPr lang="en-US" sz="1800" noProof="1">
                <a:solidFill>
                  <a:srgbClr val="FBEEDC"/>
                </a:solidFill>
              </a:rPr>
              <a:t>student = person.extend({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init: function init(name</a:t>
            </a:r>
            <a:r>
              <a:rPr lang="en-US" sz="1800" noProof="1" smtClean="0">
                <a:solidFill>
                  <a:srgbClr val="FBEEDC"/>
                </a:solidFill>
              </a:rPr>
              <a:t>, </a:t>
            </a:r>
            <a:r>
              <a:rPr lang="en-US" sz="1800" noProof="1">
                <a:solidFill>
                  <a:srgbClr val="FBEEDC"/>
                </a:solidFill>
              </a:rPr>
              <a:t>grade) {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    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</a:rPr>
              <a:t>this._super.init.call(this,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name);</a:t>
            </a:r>
            <a:endParaRPr lang="en-US" sz="1800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noProof="1">
                <a:solidFill>
                  <a:srgbClr val="FBEEDC"/>
                </a:solidFill>
              </a:rPr>
              <a:t>        this.grade = grade;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    return this;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})</a:t>
            </a:r>
            <a:r>
              <a:rPr lang="en-US" sz="1800" noProof="1">
                <a:solidFill>
                  <a:srgbClr val="FBEEDC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51012" y="1605677"/>
            <a:ext cx="8683624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Object.prototype.extend = function(properties) 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function f() {};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f.prototype =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Object.create(this)</a:t>
            </a:r>
            <a:r>
              <a:rPr lang="en-US" sz="1800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for (var prop in properties) 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f.prototype[prop] = properties[prop];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f.prototype.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_super</a:t>
            </a:r>
            <a:r>
              <a:rPr lang="en-US" sz="1800" noProof="1" smtClean="0">
                <a:solidFill>
                  <a:srgbClr val="FBEEDC"/>
                </a:solidFill>
              </a:rPr>
              <a:t> = this;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return new f();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85212" y="1555968"/>
            <a:ext cx="3155430" cy="759261"/>
          </a:xfrm>
          <a:prstGeom prst="wedgeRoundRectCallout">
            <a:avLst>
              <a:gd name="adj1" fmla="val -85801"/>
              <a:gd name="adj2" fmla="val 4647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the prototype to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extended object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707042" y="2673883"/>
            <a:ext cx="2133600" cy="733226"/>
          </a:xfrm>
          <a:prstGeom prst="wedgeRoundRectCallout">
            <a:avLst>
              <a:gd name="adj1" fmla="val -149907"/>
              <a:gd name="adj2" fmla="val -260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derived object properties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478442" y="3677690"/>
            <a:ext cx="2362200" cy="741910"/>
          </a:xfrm>
          <a:prstGeom prst="wedgeRoundRectCallout">
            <a:avLst>
              <a:gd name="adj1" fmla="val -130693"/>
              <a:gd name="adj2" fmla="val -627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Keep a reference to the super object</a:t>
            </a:r>
          </a:p>
        </p:txBody>
      </p:sp>
    </p:spTree>
    <p:extLst>
      <p:ext uri="{BB962C8B-B14F-4D97-AF65-F5344CB8AC3E}">
        <p14:creationId xmlns:p14="http://schemas.microsoft.com/office/powerpoint/2010/main" val="4151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Prototypal Inheritance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298490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5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199538"/>
              </p:ext>
            </p:extLst>
          </p:nvPr>
        </p:nvGraphicFramePr>
        <p:xfrm>
          <a:off x="8464869" y="2895600"/>
          <a:ext cx="3124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905000"/>
              </a:tblGrid>
              <a:tr h="209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personInit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GB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"Person"</a:t>
                      </a:r>
                      <a:endParaRPr lang="en-GB" sz="18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Prototypal </a:t>
            </a:r>
            <a:r>
              <a:rPr lang="en-US" dirty="0" smtClean="0"/>
              <a:t>OOP – Diagram</a:t>
            </a:r>
            <a:endParaRPr lang="en-GB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89508"/>
              </p:ext>
            </p:extLst>
          </p:nvPr>
        </p:nvGraphicFramePr>
        <p:xfrm>
          <a:off x="3940630" y="2971800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 [[Object]] 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init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personInit()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[[Prototype]]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498048"/>
              </p:ext>
            </p:extLst>
          </p:nvPr>
        </p:nvGraphicFramePr>
        <p:xfrm>
          <a:off x="8471797" y="4917877"/>
          <a:ext cx="3124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905000"/>
              </a:tblGrid>
              <a:tr h="209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studentInit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GB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"studentInit"</a:t>
                      </a:r>
                      <a:endParaRPr lang="en-GB" sz="18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915610"/>
              </p:ext>
            </p:extLst>
          </p:nvPr>
        </p:nvGraphicFramePr>
        <p:xfrm>
          <a:off x="3921468" y="4948357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 [[Object]]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init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studentInit()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/>
        </p:nvGraphicFramePr>
        <p:xfrm>
          <a:off x="172712" y="4800600"/>
          <a:ext cx="290284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31"/>
                <a:gridCol w="1849710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pesho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Peter</a:t>
                      </a:r>
                      <a:endParaRPr lang="en-GB" sz="16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__proto__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Student.prototype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245114"/>
              </p:ext>
            </p:extLst>
          </p:nvPr>
        </p:nvGraphicFramePr>
        <p:xfrm>
          <a:off x="8456613" y="1151121"/>
          <a:ext cx="3109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99"/>
                <a:gridCol w="1814401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/>
        </p:nvGraphicFramePr>
        <p:xfrm>
          <a:off x="3949746" y="1148851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Object.prototype [[Object]]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constructor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Curved Down Arrow 24"/>
          <p:cNvSpPr/>
          <p:nvPr/>
        </p:nvSpPr>
        <p:spPr>
          <a:xfrm rot="16200000">
            <a:off x="2267758" y="2378854"/>
            <a:ext cx="2776507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16200000">
            <a:off x="1319465" y="3322091"/>
            <a:ext cx="4662985" cy="457202"/>
          </a:xfrm>
          <a:prstGeom prst="curvedDownArrow">
            <a:avLst>
              <a:gd name="adj1" fmla="val 25000"/>
              <a:gd name="adj2" fmla="val 43116"/>
              <a:gd name="adj3" fmla="val 2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7262570" y="5105400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7262570" y="3105677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flipV="1">
            <a:off x="7274837" y="1296454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3122612" y="5105400"/>
            <a:ext cx="685800" cy="6243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7262570" y="1296454"/>
            <a:ext cx="1153894" cy="381000"/>
          </a:xfrm>
          <a:prstGeom prst="curvedConnector3">
            <a:avLst>
              <a:gd name="adj1" fmla="val 518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Constructor Pattern</a:t>
            </a:r>
          </a:p>
          <a:p>
            <a:pPr lvl="1"/>
            <a:r>
              <a:rPr lang="en-US" dirty="0" smtClean="0"/>
              <a:t>Functional features can't be used in conjunction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Forgetting to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leads to unexpected bugs and global variables</a:t>
            </a:r>
          </a:p>
          <a:p>
            <a:pPr lvl="1"/>
            <a:r>
              <a:rPr lang="en-US" dirty="0" smtClean="0"/>
              <a:t>Most</a:t>
            </a:r>
            <a:r>
              <a:rPr lang="en-GB" dirty="0" smtClean="0"/>
              <a:t> </a:t>
            </a:r>
            <a:r>
              <a:rPr lang="en-GB" dirty="0"/>
              <a:t>programmers </a:t>
            </a:r>
            <a:r>
              <a:rPr lang="en-GB" dirty="0" smtClean="0"/>
              <a:t>(from object-oriented language backgrounds)</a:t>
            </a:r>
            <a:br>
              <a:rPr lang="en-GB" dirty="0" smtClean="0"/>
            </a:br>
            <a:r>
              <a:rPr lang="en-GB" dirty="0" smtClean="0"/>
              <a:t>will </a:t>
            </a:r>
            <a:r>
              <a:rPr lang="en-GB" dirty="0"/>
              <a:t>understand your code</a:t>
            </a:r>
            <a:endParaRPr lang="en-US" dirty="0" smtClean="0"/>
          </a:p>
          <a:p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Prototypal Pattern</a:t>
            </a:r>
          </a:p>
          <a:p>
            <a:pPr lvl="1"/>
            <a:r>
              <a:rPr lang="en-US" dirty="0" smtClean="0"/>
              <a:t>Functional features can be used in conjunction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create()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Since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function the program will always work as expected</a:t>
            </a:r>
          </a:p>
          <a:p>
            <a:pPr lvl="1"/>
            <a:r>
              <a:rPr lang="en-US" dirty="0" smtClean="0"/>
              <a:t>Prototypal inheritance is simple and easy to understand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Pattern vs Prototypal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4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smtClean="0"/>
              <a:t>Chain </a:t>
            </a:r>
            <a:r>
              <a:rPr lang="en-US" dirty="0" smtClean="0"/>
              <a:t>and </a:t>
            </a: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https://softuni.bg/courses/advanced-javascript/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828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>
                <a:hlinkClick r:id="rId5"/>
              </a:rPr>
              <a:t>JavaScript </a:t>
            </a:r>
            <a:r>
              <a:rPr lang="en-US" sz="2000" dirty="0" smtClean="0">
                <a:hlinkClick r:id="rId5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3613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84" y="5645035"/>
            <a:ext cx="10568728" cy="831965"/>
          </a:xfrm>
        </p:spPr>
        <p:txBody>
          <a:bodyPr/>
          <a:lstStyle/>
          <a:p>
            <a:r>
              <a:rPr lang="en-US" dirty="0" smtClean="0"/>
              <a:t>The Way to Search Properties in JavaScript</a:t>
            </a:r>
            <a:endParaRPr lang="en-US" dirty="0"/>
          </a:p>
        </p:txBody>
      </p:sp>
      <p:pic>
        <p:nvPicPr>
          <p:cNvPr id="2050" name="Picture 2" descr="http://www.chem.umn.edu/groups/baranygp/puzzles/chain/upper_r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84" y="1066800"/>
            <a:ext cx="4472728" cy="33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All </a:t>
            </a:r>
            <a:r>
              <a:rPr lang="en-US" sz="3200" dirty="0" smtClean="0"/>
              <a:t>JavaScript objects inherit methods / properties </a:t>
            </a:r>
            <a:r>
              <a:rPr lang="en-US" sz="3200" dirty="0" smtClean="0"/>
              <a:t>from </a:t>
            </a:r>
            <a:br>
              <a:rPr lang="en-US" sz="3200" dirty="0" smtClean="0"/>
            </a:br>
            <a:r>
              <a:rPr lang="en-US" sz="3200" dirty="0" smtClean="0"/>
              <a:t>their prototype</a:t>
            </a:r>
            <a:endParaRPr lang="en-US" sz="3200" dirty="0" smtClean="0"/>
          </a:p>
          <a:p>
            <a:r>
              <a:rPr lang="en-US" sz="3200" dirty="0" smtClean="0"/>
              <a:t>Properties:</a:t>
            </a:r>
          </a:p>
          <a:p>
            <a:pPr lvl="1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Object.prototype.constructor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800" dirty="0" smtClean="0"/>
              <a:t>Specifies the function that creates an object's prototype</a:t>
            </a:r>
          </a:p>
          <a:p>
            <a:pPr lvl="1"/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Object.prototype.__proto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lvl="2"/>
            <a:r>
              <a:rPr lang="en-US" dirty="0" smtClean="0"/>
              <a:t>Points to the object which was used as prototype (on instantiation)</a:t>
            </a:r>
          </a:p>
          <a:p>
            <a:pPr lvl="1">
              <a:lnSpc>
                <a:spcPct val="115000"/>
              </a:lnSpc>
            </a:pPr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</a:t>
            </a:r>
            <a:endParaRPr lang="en-US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 panose="020B0609020204030204" pitchFamily="49" charset="0"/>
                <a:hlinkClick r:id="rId2"/>
              </a:rPr>
              <a:t>Object.prototype</a:t>
            </a:r>
            <a:r>
              <a:rPr lang="en-US" dirty="0" smtClean="0">
                <a:hlinkClick r:id="rId2"/>
              </a:rPr>
              <a:t> in MDN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Object.prototype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Objects in JavaScript can have only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prototype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prototype also 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</a:t>
            </a:r>
            <a:r>
              <a:rPr lang="en-US" dirty="0" smtClean="0"/>
              <a:t>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called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property is called on an object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This object is searched for the property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the object does not contain such property, its prototype is checked for the property, etc…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prototype is reached, </a:t>
            </a:r>
            <a:br>
              <a:rPr lang="en-US" dirty="0" smtClean="0"/>
            </a:br>
            <a:r>
              <a:rPr lang="en-US" dirty="0" smtClean="0"/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992279"/>
            <a:ext cx="4204225" cy="1713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981200"/>
            <a:ext cx="3691022" cy="23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Chain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63858" y="9906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53569"/>
              </p:ext>
            </p:extLst>
          </p:nvPr>
        </p:nvGraphicFramePr>
        <p:xfrm>
          <a:off x="1140058" y="1508760"/>
          <a:ext cx="4038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981200"/>
              </a:tblGrid>
              <a:tr h="3962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key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constructor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Object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toString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</a:t>
                      </a:r>
                      <a:r>
                        <a:rPr lang="en-GB" sz="2000" baseline="0" noProof="1" smtClean="0"/>
                        <a:t> { … 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valueOf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 {</a:t>
                      </a:r>
                      <a:r>
                        <a:rPr lang="en-GB" sz="2000" baseline="0" noProof="1" smtClean="0"/>
                        <a:t> … </a:t>
                      </a:r>
                      <a:r>
                        <a:rPr lang="en-GB" sz="2000" noProof="1" smtClean="0"/>
                        <a:t>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hasOwnProperty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 { … 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isPrototypeOf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 { … 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[[Prototype]]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null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67516" y="9144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Person.prototype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187127"/>
              </p:ext>
            </p:extLst>
          </p:nvPr>
        </p:nvGraphicFramePr>
        <p:xfrm>
          <a:off x="6343716" y="1434424"/>
          <a:ext cx="47798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342"/>
                <a:gridCol w="2750554"/>
              </a:tblGrid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key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</a:t>
                      </a:r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constructor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Person</a:t>
                      </a:r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toString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firstName</a:t>
                      </a:r>
                      <a:r>
                        <a:rPr lang="en-GB" sz="2000" baseline="0" noProof="1" smtClean="0"/>
                        <a:t> + lastName</a:t>
                      </a:r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firstName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lastName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[[Prototype]]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Object.prototype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6858" y="4038600"/>
            <a:ext cx="358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U-Turn Arrow 16"/>
          <p:cNvSpPr/>
          <p:nvPr/>
        </p:nvSpPr>
        <p:spPr>
          <a:xfrm rot="5400000" flipH="1">
            <a:off x="9704141" y="3553071"/>
            <a:ext cx="3296142" cy="762000"/>
          </a:xfrm>
          <a:prstGeom prst="uturnArrow">
            <a:avLst>
              <a:gd name="adj1" fmla="val 7624"/>
              <a:gd name="adj2" fmla="val 11132"/>
              <a:gd name="adj3" fmla="val 25258"/>
              <a:gd name="adj4" fmla="val 33152"/>
              <a:gd name="adj5" fmla="val 74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aphicFrame>
        <p:nvGraphicFramePr>
          <p:cNvPr id="1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3703"/>
              </p:ext>
            </p:extLst>
          </p:nvPr>
        </p:nvGraphicFramePr>
        <p:xfrm>
          <a:off x="6093058" y="4561821"/>
          <a:ext cx="503055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554"/>
                <a:gridCol w="3428999"/>
              </a:tblGrid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key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</a:t>
                      </a:r>
                      <a:endParaRPr lang="en-GB" sz="2000" noProof="1"/>
                    </a:p>
                  </a:txBody>
                  <a:tcPr/>
                </a:tc>
              </a:tr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constructor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Student</a:t>
                      </a:r>
                      <a:endParaRPr lang="en-GB" sz="2000" noProof="1"/>
                    </a:p>
                  </a:txBody>
                  <a:tcPr/>
                </a:tc>
              </a:tr>
              <a:tr h="30950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toString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firstName</a:t>
                      </a:r>
                      <a:r>
                        <a:rPr lang="en-GB" sz="2000" baseline="0" noProof="1" smtClean="0"/>
                        <a:t> + lastName + grade</a:t>
                      </a:r>
                      <a:endParaRPr lang="en-GB" sz="2000" noProof="1"/>
                    </a:p>
                  </a:txBody>
                  <a:tcPr/>
                </a:tc>
              </a:tr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grade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noProof="1"/>
                    </a:p>
                  </a:txBody>
                  <a:tcPr/>
                </a:tc>
              </a:tr>
              <a:tr h="281224"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[[Prototype]]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Person.prototype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 rot="16200000">
            <a:off x="4193487" y="767429"/>
            <a:ext cx="113214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TextBox 21"/>
          <p:cNvSpPr txBox="1"/>
          <p:nvPr/>
        </p:nvSpPr>
        <p:spPr>
          <a:xfrm>
            <a:off x="4807296" y="228600"/>
            <a:ext cx="20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5254857" y="2538226"/>
            <a:ext cx="1012657" cy="204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587608" y="4477450"/>
            <a:ext cx="4667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function Person(fname, lname)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function Student(grade)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Student.extends(Person);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</a:t>
            </a:r>
            <a:endParaRPr lang="en-US" sz="1800" noProof="1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var st = new Student(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"Peter", "Petrov", 4);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st.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sayHello</a:t>
            </a:r>
            <a:r>
              <a:rPr lang="en-US" sz="1800" noProof="1" smtClean="0">
                <a:solidFill>
                  <a:srgbClr val="FBEEDC"/>
                </a:solidFill>
              </a:rPr>
              <a:t>();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32412" y="5334000"/>
            <a:ext cx="684446" cy="248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2943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21" grpId="0" animBg="1"/>
      <p:bldP spid="22" grpId="0"/>
      <p:bldP spid="23" grpId="0" animBg="1"/>
      <p:bldP spid="2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Object.getPrototypeOf()</a:t>
            </a:r>
            <a:r>
              <a:rPr lang="en-US" dirty="0" smtClean="0"/>
              <a:t> method returns the prototype of specified object</a:t>
            </a:r>
          </a:p>
          <a:p>
            <a:pPr lvl="1"/>
            <a:r>
              <a:rPr lang="en-US" dirty="0" smtClean="0"/>
              <a:t>The value of the internal [[Prototype]] property</a:t>
            </a:r>
          </a:p>
          <a:p>
            <a:r>
              <a:rPr lang="en-US" dirty="0" smtClean="0"/>
              <a:t>Don't use __proto__</a:t>
            </a:r>
          </a:p>
          <a:p>
            <a:pPr lvl="1"/>
            <a:r>
              <a:rPr lang="en-US" dirty="0" smtClean="0"/>
              <a:t>It is deprecated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getPrototypeOf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77924" y="4648200"/>
            <a:ext cx="98298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function </a:t>
            </a:r>
            <a:r>
              <a:rPr lang="en-US" noProof="1" smtClean="0">
                <a:solidFill>
                  <a:srgbClr val="FBEEDC"/>
                </a:solidFill>
              </a:rPr>
              <a:t>Person(fname</a:t>
            </a:r>
            <a:r>
              <a:rPr lang="en-US" noProof="1" smtClean="0">
                <a:solidFill>
                  <a:srgbClr val="FBEEDC"/>
                </a:solidFill>
              </a:rPr>
              <a:t>, </a:t>
            </a:r>
            <a:r>
              <a:rPr lang="en-US" noProof="1" smtClean="0">
                <a:solidFill>
                  <a:srgbClr val="FBEEDC"/>
                </a:solidFill>
              </a:rPr>
              <a:t>lname</a:t>
            </a:r>
            <a:r>
              <a:rPr lang="en-US" noProof="1" smtClean="0">
                <a:solidFill>
                  <a:srgbClr val="FBEEDC"/>
                </a:solidFill>
              </a:rPr>
              <a:t>) {}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rgbClr val="FBEEDC"/>
                </a:solidFill>
              </a:rPr>
              <a:t>var pesho = new Person('Pesho', 'Peshev');</a:t>
            </a:r>
            <a:endParaRPr lang="bg-BG" noProof="1">
              <a:solidFill>
                <a:srgbClr val="FBEEDC"/>
              </a:solidFill>
            </a:endParaRP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rgbClr val="FBEEDC"/>
                </a:solidFill>
              </a:rPr>
              <a:t>Object.getPrototypeOf(Person);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[Function: Empty]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rgbClr val="FBEEDC"/>
                </a:solidFill>
              </a:rPr>
              <a:t>Object.getPrototypeOf(pesho);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Person.prototype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hasOwnProperty()</a:t>
            </a:r>
            <a:r>
              <a:rPr lang="en-GB" dirty="0"/>
              <a:t> method returns a boolean </a:t>
            </a:r>
            <a:r>
              <a:rPr lang="en-GB" dirty="0" smtClean="0"/>
              <a:t>indicating whether </a:t>
            </a:r>
            <a:r>
              <a:rPr lang="en-GB" dirty="0"/>
              <a:t>the object has the specified property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Every object </a:t>
            </a:r>
            <a:r>
              <a:rPr lang="en-GB" dirty="0" smtClean="0"/>
              <a:t>inherits </a:t>
            </a:r>
            <a:r>
              <a:rPr lang="en-GB" dirty="0"/>
              <a:t>the hasOwnProperty </a:t>
            </a:r>
            <a:r>
              <a:rPr lang="en-GB" dirty="0" smtClean="0"/>
              <a:t>method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Does not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/>
              <a:t>traverse the prototype </a:t>
            </a:r>
            <a:r>
              <a:rPr lang="en-GB" dirty="0" smtClean="0"/>
              <a:t>chain</a:t>
            </a:r>
            <a:endParaRPr lang="en-GB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 err="1" smtClean="0">
                <a:latin typeface="Consolas" panose="020B0609020204030204" pitchFamily="49" charset="0"/>
              </a:rPr>
              <a:t>hasOwnProperty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instead of traversing the properties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hasOwnProperty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7924" y="4419600"/>
            <a:ext cx="9829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var obj = {};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obj.name = 'My Object';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obj.hasOwnProperty('name');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returns true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obj.hasOwnProperty('age');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returns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br>
              <a:rPr lang="en-US" noProof="1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noProof="1">
                <a:solidFill>
                  <a:srgbClr val="FBEEDC"/>
                </a:solidFill>
              </a:rPr>
              <a:t>obj.hasOwnProperty</a:t>
            </a:r>
            <a:r>
              <a:rPr lang="en-US" noProof="1" smtClean="0">
                <a:solidFill>
                  <a:srgbClr val="FBEEDC"/>
                </a:solidFill>
              </a:rPr>
              <a:t>('toString');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// returns false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746008"/>
            <a:ext cx="8938472" cy="820600"/>
          </a:xfrm>
        </p:spPr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602568"/>
            <a:ext cx="8938472" cy="719034"/>
          </a:xfrm>
        </p:spPr>
        <p:txBody>
          <a:bodyPr/>
          <a:lstStyle/>
          <a:p>
            <a:r>
              <a:rPr lang="en-US" dirty="0" smtClean="0"/>
              <a:t>Like in C#, Java or C++</a:t>
            </a:r>
            <a:endParaRPr lang="en-US" dirty="0"/>
          </a:p>
        </p:txBody>
      </p:sp>
      <p:pic>
        <p:nvPicPr>
          <p:cNvPr id="1026" name="Picture 2" descr="https://wikids-life.wikispaces.com/file/view/LadybirdInheritance.jpg/160451153/604x297/Ladybird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98" y="1514475"/>
            <a:ext cx="57531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1470</Words>
  <Application>Microsoft Office PowerPoint</Application>
  <PresentationFormat>Custom</PresentationFormat>
  <Paragraphs>370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1_SoftUni 16x9</vt:lpstr>
      <vt:lpstr>Prototype Chain and Inheritance</vt:lpstr>
      <vt:lpstr>Table of Contents</vt:lpstr>
      <vt:lpstr>The Prototype Chain</vt:lpstr>
      <vt:lpstr>Object.prototype</vt:lpstr>
      <vt:lpstr>The Prototype Chain</vt:lpstr>
      <vt:lpstr>Prototype Chain</vt:lpstr>
      <vt:lpstr>getPrototypeOf()</vt:lpstr>
      <vt:lpstr>hasOwnProperty()</vt:lpstr>
      <vt:lpstr>Inheritance in Classical OOP</vt:lpstr>
      <vt:lpstr>Inheritance in Classical OOP</vt:lpstr>
      <vt:lpstr>How to Inherit the prototype Object?</vt:lpstr>
      <vt:lpstr>Adding extends() method</vt:lpstr>
      <vt:lpstr>Fixing Missing Object.create(…)</vt:lpstr>
      <vt:lpstr>Inheritance in Classical OOP</vt:lpstr>
      <vt:lpstr>Inheritance in Classical OOP - Diagram</vt:lpstr>
      <vt:lpstr>Calling Parent Methods</vt:lpstr>
      <vt:lpstr>Calling Parent Methods</vt:lpstr>
      <vt:lpstr>Calling Parent Methods: Example</vt:lpstr>
      <vt:lpstr>Calling Parent Methods: Example (2)</vt:lpstr>
      <vt:lpstr>Calling Parent Methods</vt:lpstr>
      <vt:lpstr>Prototypal Inheritance</vt:lpstr>
      <vt:lpstr>Prototypal Inheritance</vt:lpstr>
      <vt:lpstr>Prototypal Inheritance (2)</vt:lpstr>
      <vt:lpstr>Prototypal Inheritance – Extend a method</vt:lpstr>
      <vt:lpstr>Prototypal Inheritance</vt:lpstr>
      <vt:lpstr>Inheritance in Prototypal OOP – Diagram</vt:lpstr>
      <vt:lpstr>Constructor Pattern vs Prototypal Pattern</vt:lpstr>
      <vt:lpstr>Prototype Chain and Inheritance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 and Inheritance in JavaScript</dc:title>
  <dc:subject>Software Development Course</dc:subject>
  <dc:creator/>
  <cp:keywords>JavaScript, JS, OOP, inheritance, prototype chain, programming, SoftUni, Software University, programming, software development, software engineering, course, object-oriented programming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2016-02-05T15:17:15Z</dcterms:modified>
  <cp:category>JavaScript, JS, OOP, inheritance, prototype chain,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