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2"/>
  </p:sldMasterIdLst>
  <p:notesMasterIdLst>
    <p:notesMasterId r:id="rId26"/>
  </p:notesMasterIdLst>
  <p:handoutMasterIdLst>
    <p:handoutMasterId r:id="rId27"/>
  </p:handoutMasterIdLst>
  <p:sldIdLst>
    <p:sldId id="274" r:id="rId3"/>
    <p:sldId id="403" r:id="rId4"/>
    <p:sldId id="443" r:id="rId5"/>
    <p:sldId id="474" r:id="rId6"/>
    <p:sldId id="467" r:id="rId7"/>
    <p:sldId id="475" r:id="rId8"/>
    <p:sldId id="451" r:id="rId9"/>
    <p:sldId id="477" r:id="rId10"/>
    <p:sldId id="454" r:id="rId11"/>
    <p:sldId id="455" r:id="rId12"/>
    <p:sldId id="476" r:id="rId13"/>
    <p:sldId id="470" r:id="rId14"/>
    <p:sldId id="481" r:id="rId15"/>
    <p:sldId id="413" r:id="rId16"/>
    <p:sldId id="414" r:id="rId17"/>
    <p:sldId id="439" r:id="rId18"/>
    <p:sldId id="463" r:id="rId19"/>
    <p:sldId id="484" r:id="rId20"/>
    <p:sldId id="478" r:id="rId21"/>
    <p:sldId id="479" r:id="rId22"/>
    <p:sldId id="480" r:id="rId23"/>
    <p:sldId id="400" r:id="rId24"/>
    <p:sldId id="399" r:id="rId2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403"/>
            <p14:sldId id="443"/>
          </p14:sldIdLst>
        </p14:section>
        <p14:section name="Course Details" id="{8D645781-968B-4BDA-8519-3394884E11BA}">
          <p14:sldIdLst>
            <p14:sldId id="474"/>
            <p14:sldId id="467"/>
          </p14:sldIdLst>
        </p14:section>
        <p14:section name="Trainers" id="{49EB9BED-3D2B-42CE-82C1-119E8364C41F}">
          <p14:sldIdLst>
            <p14:sldId id="475"/>
            <p14:sldId id="451"/>
          </p14:sldIdLst>
        </p14:section>
        <p14:section name="Duration, Languages, Technologies" id="{C5FB282C-9CFB-4B62-B130-17278DE74CA4}">
          <p14:sldIdLst>
            <p14:sldId id="477"/>
            <p14:sldId id="454"/>
            <p14:sldId id="455"/>
          </p14:sldIdLst>
        </p14:section>
        <p14:section name="Evaluation and Exams" id="{D1F5D419-28A6-4122-BA6E-0EDF48DB2954}">
          <p14:sldIdLst>
            <p14:sldId id="476"/>
            <p14:sldId id="470"/>
          </p14:sldIdLst>
        </p14:section>
        <p14:section name="Resources" id="{96CC1CDB-84AB-4B8B-A303-887466D1B82B}">
          <p14:sldIdLst>
            <p14:sldId id="481"/>
            <p14:sldId id="413"/>
            <p14:sldId id="414"/>
            <p14:sldId id="439"/>
            <p14:sldId id="463"/>
          </p14:sldIdLst>
        </p14:section>
        <p14:section name="Conclusion" id="{10E03AB1-9AA8-4E86-9A64-D741901E50A2}">
          <p14:sldIdLst>
            <p14:sldId id="484"/>
            <p14:sldId id="478"/>
            <p14:sldId id="479"/>
            <p14:sldId id="480"/>
            <p14:sldId id="400"/>
            <p14:sldId id="39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0D9"/>
    <a:srgbClr val="FFA72A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0" autoAdjust="0"/>
    <p:restoredTop sz="94533" autoAdjust="0"/>
  </p:normalViewPr>
  <p:slideViewPr>
    <p:cSldViewPr>
      <p:cViewPr varScale="1">
        <p:scale>
          <a:sx n="88" d="100"/>
          <a:sy n="88" d="100"/>
        </p:scale>
        <p:origin x="494" y="67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12/3/2018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12/3/2018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749856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077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9775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5782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6323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.emf"/><Relationship Id="rId16" Type="http://schemas.openxmlformats.org/officeDocument/2006/relationships/image" Target="../media/image2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4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9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1.png"/><Relationship Id="rId4" Type="http://schemas.openxmlformats.org/officeDocument/2006/relationships/image" Target="../media/image28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3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5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7.png"/><Relationship Id="rId4" Type="http://schemas.openxmlformats.org/officeDocument/2006/relationships/image" Target="../media/image34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9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3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2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9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7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8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61" y="6035667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91" y="6035667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7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6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09744"/>
            <a:ext cx="2950749" cy="39554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34540"/>
            <a:ext cx="2950749" cy="36323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67793"/>
            <a:ext cx="2950749" cy="52481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1049"/>
            <a:ext cx="2950749" cy="460181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88825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5071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7" y="1355077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4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3" y="6721485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9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12/3/2018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5" y="232973"/>
            <a:ext cx="2125527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9315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7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9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12/3/2018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8" y="1702476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6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6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6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6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4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7" y="1702474"/>
            <a:ext cx="1198589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4"/>
            <a:ext cx="1166096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4"/>
            <a:ext cx="1166096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4"/>
            <a:ext cx="1166096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4"/>
            <a:ext cx="1166096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2801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12/3/2018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887" y="3048003"/>
            <a:ext cx="4142269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869" y="1269705"/>
            <a:ext cx="3506115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6" y="4961886"/>
            <a:ext cx="6685847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1487" y="1253341"/>
            <a:ext cx="3536315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68" y="1297096"/>
            <a:ext cx="4110401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3" y="3323273"/>
            <a:ext cx="6676269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9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FB79199-76CD-47C8-AE4E-209C3D390E5F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457" y="264476"/>
            <a:ext cx="1928514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893666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40852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9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4144" y="1200162"/>
            <a:ext cx="6095011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1399790"/>
            <a:ext cx="5352870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2317265"/>
            <a:ext cx="6665764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7"/>
          <a:stretch/>
        </p:blipFill>
        <p:spPr bwMode="auto">
          <a:xfrm>
            <a:off x="7759479" y="2602277"/>
            <a:ext cx="3154360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84" y="5230897"/>
            <a:ext cx="7165745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5436" y="4510114"/>
            <a:ext cx="3351927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9A9EEE9-F84D-4A19-B1BD-9B2BB5EC0864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457" y="264476"/>
            <a:ext cx="1928514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955103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2" y="1186310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6" y="5017465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61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30" y="1319426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3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8474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12/3/2018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8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7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12/3/2018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D0F638-F770-4732-9027-F69A91A619A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457" y="264476"/>
            <a:ext cx="1928514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4274944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41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4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5044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1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12/3/2018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406E0E-FE9B-4656-A202-18C2517519D7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1452" y="276382"/>
            <a:ext cx="1819849" cy="53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494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3" y="3314707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1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5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12/3/2018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01C581E-72C4-46B7-B2B0-B501FA87287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1452" y="276382"/>
            <a:ext cx="1819849" cy="53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410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12/3/2018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BBD9B3D-B90C-4A66-8301-786C9FA8A9C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457" y="264476"/>
            <a:ext cx="1928514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318553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6364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" y="6184676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8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6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1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1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9" y="6390563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12/3/2018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A7A0E76-569B-463F-8EA8-C658C471A28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457" y="264476"/>
            <a:ext cx="1928514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663521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3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8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12/3/2018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0AB4568-56A6-4C85-AAC8-1AE32E2F3E7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457" y="264476"/>
            <a:ext cx="1928514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663988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8" y="6397197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12/3/2018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70" y="6397197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6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67216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62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6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trainings/2136/computer-networking-advanced-december-2018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facebook.com/groups/SoftUniComputerNetworkingAdvancedDecember2018/" TargetMode="Externa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hyperlink" Target="https://softuni.bg/trainings/2136/computer-networking-advanced-december-2018" TargetMode="Externa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hyperlink" Target="http://www.softuni.bg/" TargetMode="Externa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59.png"/><Relationship Id="rId12" Type="http://schemas.openxmlformats.org/officeDocument/2006/relationships/image" Target="../media/image6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6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6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94849" y="894572"/>
            <a:ext cx="4437125" cy="691289"/>
          </a:xfrm>
        </p:spPr>
        <p:txBody>
          <a:bodyPr/>
          <a:lstStyle/>
          <a:p>
            <a:r>
              <a:rPr lang="en-US" dirty="0"/>
              <a:t>Course Introduction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45481"/>
            <a:ext cx="12188825" cy="691289"/>
          </a:xfrm>
        </p:spPr>
        <p:txBody>
          <a:bodyPr>
            <a:normAutofit fontScale="90000"/>
          </a:bodyPr>
          <a:lstStyle/>
          <a:p>
            <a:r>
              <a:rPr lang="en-US" dirty="0"/>
              <a:t>Computer Networking Advanced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026" name="Picture 2" descr="Ð¡Ð½Ð¸Ð¼ÐºÐ° Ð½Ð° Martin Tenev.">
            <a:extLst>
              <a:ext uri="{FF2B5EF4-FFF2-40B4-BE49-F238E27FC236}">
                <a16:creationId xmlns:a16="http://schemas.microsoft.com/office/drawing/2014/main" id="{A54768B1-2517-43D0-8154-616273B1FF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687" y="2024568"/>
            <a:ext cx="5046725" cy="2843225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Why the slides are in </a:t>
            </a:r>
            <a:r>
              <a:rPr lang="en-US" dirty="0">
                <a:solidFill>
                  <a:schemeClr val="bg1"/>
                </a:solidFill>
              </a:rPr>
              <a:t>English</a:t>
            </a:r>
            <a:r>
              <a:rPr lang="en-US" dirty="0"/>
              <a:t>?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English</a:t>
            </a:r>
            <a:r>
              <a:rPr lang="en-US" dirty="0"/>
              <a:t> is the native language</a:t>
            </a:r>
            <a:br>
              <a:rPr lang="en-US" dirty="0"/>
            </a:br>
            <a:r>
              <a:rPr lang="en-US" dirty="0"/>
              <a:t>of the software engineers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Specific terminology should be in English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Translations are inaccurate and funny</a:t>
            </a:r>
          </a:p>
          <a:p>
            <a:pPr>
              <a:lnSpc>
                <a:spcPct val="110000"/>
              </a:lnSpc>
              <a:spcBef>
                <a:spcPts val="1800"/>
              </a:spcBef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Just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learn English!</a:t>
            </a:r>
          </a:p>
          <a:p>
            <a:pPr>
              <a:lnSpc>
                <a:spcPct val="110000"/>
              </a:lnSpc>
              <a:spcBef>
                <a:spcPts val="1800"/>
              </a:spcBef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No excuses!</a:t>
            </a:r>
          </a:p>
        </p:txBody>
      </p:sp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English?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3212" y="-51040"/>
            <a:ext cx="4098393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741806"/>
      </p:ext>
    </p:extLst>
  </p:cSld>
  <p:clrMapOvr>
    <a:masterClrMapping/>
  </p:clrMapOvr>
  <p:transition spd="slow" advClick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Computer Networking Advanced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14949" y="5740350"/>
            <a:ext cx="10958928" cy="499819"/>
          </a:xfrm>
        </p:spPr>
        <p:txBody>
          <a:bodyPr/>
          <a:lstStyle/>
          <a:p>
            <a:r>
              <a:rPr lang="en-US" dirty="0"/>
              <a:t>Evaluation Criteria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1812" y="867740"/>
            <a:ext cx="36576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158024"/>
      </p:ext>
    </p:extLst>
  </p:cSld>
  <p:clrMapOvr>
    <a:masterClrMapping/>
  </p:clrMapOvr>
  <p:transition spd="slow" advClick="0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Scoring System for Computer Networking </a:t>
            </a:r>
            <a:br>
              <a:rPr lang="en-US" dirty="0"/>
            </a:br>
            <a:r>
              <a:rPr lang="en-US" dirty="0"/>
              <a:t>Advanced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055527" y="4367515"/>
            <a:ext cx="1985439" cy="1030640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bg2"/>
                </a:solidFill>
              </a:rPr>
              <a:t>EVALUATION</a:t>
            </a: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bg2"/>
                </a:solidFill>
              </a:rPr>
              <a:t>CRITERIA</a:t>
            </a:r>
            <a:endParaRPr lang="bg-BG" sz="2400" dirty="0">
              <a:solidFill>
                <a:schemeClr val="bg2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B5C1299-8150-41FC-BD2C-8503235982DF}"/>
              </a:ext>
            </a:extLst>
          </p:cNvPr>
          <p:cNvGrpSpPr/>
          <p:nvPr/>
        </p:nvGrpSpPr>
        <p:grpSpPr>
          <a:xfrm>
            <a:off x="2436812" y="3785023"/>
            <a:ext cx="7066800" cy="2803521"/>
            <a:chOff x="1141412" y="3564202"/>
            <a:chExt cx="7066800" cy="2803521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236364F3-DBB7-42AC-8E23-2674C8F387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1412" y="3564202"/>
              <a:ext cx="7066800" cy="2803521"/>
            </a:xfrm>
            <a:prstGeom prst="rect">
              <a:avLst/>
            </a:prstGeom>
            <a:effectLst>
              <a:softEdge rad="63500"/>
            </a:effectLst>
          </p:spPr>
        </p:pic>
        <p:sp>
          <p:nvSpPr>
            <p:cNvPr id="26" name="TextBox 6">
              <a:extLst>
                <a:ext uri="{FF2B5EF4-FFF2-40B4-BE49-F238E27FC236}">
                  <a16:creationId xmlns:a16="http://schemas.microsoft.com/office/drawing/2014/main" id="{112A132D-9558-49B7-8972-37F2A7D86C7D}"/>
                </a:ext>
              </a:extLst>
            </p:cNvPr>
            <p:cNvSpPr txBox="1"/>
            <p:nvPr/>
          </p:nvSpPr>
          <p:spPr>
            <a:xfrm>
              <a:off x="2537377" y="3567519"/>
              <a:ext cx="13694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800" b="1" dirty="0">
                  <a:solidFill>
                    <a:schemeClr val="bg1"/>
                  </a:solidFill>
                </a:rPr>
                <a:t>Practice</a:t>
              </a:r>
              <a:endParaRPr lang="bg-BG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27" name="TextBox 9">
              <a:extLst>
                <a:ext uri="{FF2B5EF4-FFF2-40B4-BE49-F238E27FC236}">
                  <a16:creationId xmlns:a16="http://schemas.microsoft.com/office/drawing/2014/main" id="{424CBB6F-AC66-48C4-8E7D-6FC1BBFC167F}"/>
                </a:ext>
              </a:extLst>
            </p:cNvPr>
            <p:cNvSpPr txBox="1"/>
            <p:nvPr/>
          </p:nvSpPr>
          <p:spPr>
            <a:xfrm>
              <a:off x="5865812" y="3567519"/>
              <a:ext cx="77636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800" b="1" dirty="0">
                  <a:solidFill>
                    <a:schemeClr val="bg1"/>
                  </a:solidFill>
                </a:rPr>
                <a:t>Test</a:t>
              </a:r>
              <a:endParaRPr lang="bg-BG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28" name="TextBox 7">
              <a:extLst>
                <a:ext uri="{FF2B5EF4-FFF2-40B4-BE49-F238E27FC236}">
                  <a16:creationId xmlns:a16="http://schemas.microsoft.com/office/drawing/2014/main" id="{34EA5C3F-7751-437C-BCD2-74DF0BCF7626}"/>
                </a:ext>
              </a:extLst>
            </p:cNvPr>
            <p:cNvSpPr txBox="1"/>
            <p:nvPr/>
          </p:nvSpPr>
          <p:spPr>
            <a:xfrm>
              <a:off x="3100160" y="4266834"/>
              <a:ext cx="8066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800" b="1" dirty="0">
                  <a:solidFill>
                    <a:schemeClr val="bg1"/>
                  </a:solidFill>
                </a:rPr>
                <a:t>65%</a:t>
              </a:r>
              <a:endParaRPr lang="bg-BG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29" name="TextBox 11">
              <a:extLst>
                <a:ext uri="{FF2B5EF4-FFF2-40B4-BE49-F238E27FC236}">
                  <a16:creationId xmlns:a16="http://schemas.microsoft.com/office/drawing/2014/main" id="{CC096D04-6AC6-48A5-994E-401C18451833}"/>
                </a:ext>
              </a:extLst>
            </p:cNvPr>
            <p:cNvSpPr txBox="1"/>
            <p:nvPr/>
          </p:nvSpPr>
          <p:spPr>
            <a:xfrm>
              <a:off x="5332662" y="4266834"/>
              <a:ext cx="8066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800" b="1" dirty="0">
                  <a:solidFill>
                    <a:schemeClr val="bg1"/>
                  </a:solidFill>
                </a:rPr>
                <a:t>35%</a:t>
              </a:r>
              <a:endParaRPr lang="bg-BG" sz="28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F468CB54-16FB-47DC-AB27-A308071A11A5}"/>
              </a:ext>
            </a:extLst>
          </p:cNvPr>
          <p:cNvSpPr>
            <a:spLocks noGrp="1"/>
          </p:cNvSpPr>
          <p:nvPr/>
        </p:nvSpPr>
        <p:spPr>
          <a:xfrm>
            <a:off x="305229" y="1177673"/>
            <a:ext cx="11504183" cy="2413081"/>
          </a:xfrm>
          <a:prstGeom prst="rect">
            <a:avLst/>
          </a:prstGeom>
        </p:spPr>
        <p:txBody>
          <a:bodyPr vert="horz" lIns="108000" tIns="36000" rIns="108000" bIns="36000" rtlCol="0">
            <a:normAutofit lnSpcReduction="10000"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dirty="0"/>
              <a:t>The exam will have two parts:</a:t>
            </a:r>
          </a:p>
          <a:p>
            <a:pPr lvl="1">
              <a:buClr>
                <a:schemeClr val="tx1"/>
              </a:buClr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Practical</a:t>
            </a:r>
            <a:r>
              <a:rPr lang="en-US" dirty="0"/>
              <a:t> - </a:t>
            </a:r>
            <a:r>
              <a:rPr lang="en-US" sz="3400" dirty="0"/>
              <a:t>you have to configure                      on your network simulator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Theoretical</a:t>
            </a:r>
            <a:r>
              <a:rPr lang="en-US" dirty="0"/>
              <a:t> - this will be a standard test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ED653AA-8539-4BA0-9C71-85821BAD1654}"/>
              </a:ext>
            </a:extLst>
          </p:cNvPr>
          <p:cNvSpPr/>
          <p:nvPr/>
        </p:nvSpPr>
        <p:spPr>
          <a:xfrm>
            <a:off x="6627812" y="1791988"/>
            <a:ext cx="201952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something</a:t>
            </a:r>
            <a:r>
              <a:rPr lang="en-US" dirty="0"/>
              <a:t> 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931110586"/>
      </p:ext>
    </p:extLst>
  </p:cSld>
  <p:clrMapOvr>
    <a:masterClrMapping/>
  </p:clrMapOvr>
  <p:transition spd="slow" advClick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4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4.53243E-6 4.81481E-6 L 0.00091 -0.0426 " pathEditMode="relative" rAng="0" ptsTypes="AA">
                                      <p:cBhvr>
                                        <p:cTn id="12" dur="10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-2130"/>
                                    </p:animMotion>
                                    <p:animRot by="1500000">
                                      <p:cBhvr>
                                        <p:cTn id="1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4" dur="5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5" dur="5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6" dur="500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1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Resources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14948" y="5683513"/>
            <a:ext cx="10958928" cy="499819"/>
          </a:xfrm>
        </p:spPr>
        <p:txBody>
          <a:bodyPr/>
          <a:lstStyle/>
          <a:p>
            <a:r>
              <a:rPr lang="en-US" dirty="0"/>
              <a:t>What We Need Additionally?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8012" y="104955"/>
            <a:ext cx="3218349" cy="3889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007167"/>
      </p:ext>
    </p:extLst>
  </p:cSld>
  <p:clrMapOvr>
    <a:masterClrMapping/>
  </p:clrMapOvr>
  <p:transition spd="slow" advClick="0"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1200"/>
              </a:spcBef>
              <a:spcAft>
                <a:spcPts val="1800"/>
              </a:spcAft>
            </a:pPr>
            <a:r>
              <a:rPr lang="en-US" dirty="0"/>
              <a:t>Official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web site</a:t>
            </a:r>
            <a:r>
              <a:rPr lang="en-US" dirty="0"/>
              <a:t>:</a:t>
            </a:r>
          </a:p>
          <a:p>
            <a:pPr>
              <a:spcBef>
                <a:spcPts val="1200"/>
              </a:spcBef>
              <a:spcAft>
                <a:spcPts val="1800"/>
              </a:spcAft>
            </a:pPr>
            <a:endParaRPr lang="en-US" sz="3200" dirty="0"/>
          </a:p>
          <a:p>
            <a:pPr>
              <a:spcBef>
                <a:spcPts val="1200"/>
              </a:spcBef>
              <a:spcAft>
                <a:spcPts val="1800"/>
              </a:spcAft>
            </a:pPr>
            <a:r>
              <a:rPr lang="en-US" dirty="0"/>
              <a:t>Official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Facebook group</a:t>
            </a:r>
            <a:r>
              <a:rPr lang="en-US" dirty="0"/>
              <a:t>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Computer Networking Fundamentals Web Site </a:t>
            </a:r>
            <a:br>
              <a:rPr lang="en-US" dirty="0"/>
            </a:br>
            <a:r>
              <a:rPr lang="en-US" dirty="0"/>
              <a:t>and FB Group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31811" y="1905000"/>
            <a:ext cx="9234601" cy="794324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3"/>
              </a:rPr>
              <a:t>https://softuni.bg/trainings/2136/computer-networking-advanced-december-2018</a:t>
            </a:r>
            <a:endParaRPr lang="en-US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06333" y="1359834"/>
            <a:ext cx="1374490" cy="1374490"/>
          </a:xfrm>
          <a:prstGeom prst="rect">
            <a:avLst/>
          </a:prstGeom>
        </p:spPr>
      </p:pic>
      <p:pic>
        <p:nvPicPr>
          <p:cNvPr id="1032" name="Picture 8" descr="Резултат с изображение за facebook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7260" y="3416164"/>
            <a:ext cx="1412635" cy="1412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ounded Rectangle 7">
            <a:extLst>
              <a:ext uri="{FF2B5EF4-FFF2-40B4-BE49-F238E27FC236}">
                <a16:creationId xmlns:a16="http://schemas.microsoft.com/office/drawing/2014/main" id="{F7C73506-7D6C-46B8-A9CE-1EFCE5DD0319}"/>
              </a:ext>
            </a:extLst>
          </p:cNvPr>
          <p:cNvSpPr/>
          <p:nvPr/>
        </p:nvSpPr>
        <p:spPr>
          <a:xfrm>
            <a:off x="527175" y="3796658"/>
            <a:ext cx="9158400" cy="651648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6"/>
              </a:rPr>
              <a:t>https://www.facebook.com/groups/SoftUniComputerNetworkingAdvancedDecember2018/</a:t>
            </a:r>
            <a:endParaRPr lang="en-US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6111326"/>
      </p:ext>
    </p:extLst>
  </p:cSld>
  <p:clrMapOvr>
    <a:masterClrMapping/>
  </p:clrMapOvr>
  <p:transition spd="slow" advClick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All lecture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slides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videos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homework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assignments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projects</a:t>
            </a:r>
            <a:br>
              <a:rPr lang="en-US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dirty="0"/>
              <a:t>and other resources are open content, available for free</a:t>
            </a:r>
          </a:p>
          <a:p>
            <a:pPr lvl="1"/>
            <a:r>
              <a:rPr lang="en-US" dirty="0"/>
              <a:t>Visit the course </a:t>
            </a:r>
            <a:r>
              <a:rPr lang="en-US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website</a:t>
            </a:r>
            <a:r>
              <a:rPr lang="en-US" dirty="0"/>
              <a:t> to access the course resources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Computer Networking Fundamentals Slides and Videos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5012" y="1700993"/>
            <a:ext cx="4267200" cy="5157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065185"/>
      </p:ext>
    </p:extLst>
  </p:cSld>
  <p:clrMapOvr>
    <a:masterClrMapping/>
  </p:clrMapOvr>
  <p:transition spd="slow" advClick="0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Software University Learning System (SULS)</a:t>
            </a:r>
          </a:p>
          <a:p>
            <a:pPr lvl="1"/>
            <a:r>
              <a:rPr lang="en-US" dirty="0">
                <a:hlinkClick r:id="rId2"/>
              </a:rPr>
              <a:t>www.softuni.bg</a:t>
            </a:r>
            <a:endParaRPr lang="en-US" dirty="0"/>
          </a:p>
          <a:p>
            <a:pPr lvl="1"/>
            <a:r>
              <a:rPr lang="en-US" dirty="0"/>
              <a:t>Important resource for students</a:t>
            </a:r>
          </a:p>
          <a:p>
            <a:pPr lvl="1"/>
            <a:r>
              <a:rPr lang="en-US" dirty="0"/>
              <a:t>Homework submissions</a:t>
            </a:r>
          </a:p>
          <a:p>
            <a:pPr lvl="1"/>
            <a:r>
              <a:rPr lang="en-US" dirty="0"/>
              <a:t>Homework check-up</a:t>
            </a:r>
          </a:p>
          <a:p>
            <a:pPr lvl="1"/>
            <a:r>
              <a:rPr lang="en-US" dirty="0"/>
              <a:t>Exams and results</a:t>
            </a:r>
          </a:p>
          <a:p>
            <a:pPr lvl="1"/>
            <a:r>
              <a:rPr lang="en-US" dirty="0"/>
              <a:t>Reports about your progress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Software University Learning System (SULS)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433" y="1263276"/>
            <a:ext cx="4629392" cy="5594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738206"/>
      </p:ext>
    </p:extLst>
  </p:cSld>
  <p:clrMapOvr>
    <a:masterClrMapping/>
  </p:clrMapOvr>
  <p:transition spd="slow" advClick="0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74612" y="1196125"/>
            <a:ext cx="12039599" cy="5201066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10000"/>
              </a:lnSpc>
            </a:pPr>
            <a:r>
              <a:rPr lang="en-US" sz="4600" noProof="1"/>
              <a:t>Each student must install the latest version of </a:t>
            </a:r>
            <a:r>
              <a:rPr lang="en-US" sz="4600" noProof="1">
                <a:solidFill>
                  <a:schemeClr val="bg1"/>
                </a:solidFill>
              </a:rPr>
              <a:t>Cisco Packet Tracer</a:t>
            </a:r>
          </a:p>
          <a:p>
            <a:pPr>
              <a:lnSpc>
                <a:spcPct val="110000"/>
              </a:lnSpc>
            </a:pPr>
            <a:r>
              <a:rPr lang="en-US" sz="4600" noProof="1"/>
              <a:t>Requirements:</a:t>
            </a:r>
          </a:p>
          <a:p>
            <a:pPr lvl="1"/>
            <a:r>
              <a:rPr lang="en-US" dirty="0"/>
              <a:t>Supported Operating Systems: Microsoft Windows 7, 8.1, 10, Ubuntu Linux 14.04 64 bit</a:t>
            </a:r>
          </a:p>
          <a:p>
            <a:pPr lvl="1"/>
            <a:r>
              <a:rPr lang="en-US" dirty="0"/>
              <a:t>CPU: Intel Pentium 4, 2.53 GHz or equivalent</a:t>
            </a:r>
          </a:p>
          <a:p>
            <a:pPr lvl="1"/>
            <a:r>
              <a:rPr lang="en-US" dirty="0"/>
              <a:t>RAM: 512 MB Free</a:t>
            </a:r>
          </a:p>
          <a:p>
            <a:pPr lvl="1"/>
            <a:r>
              <a:rPr lang="en-US" dirty="0"/>
              <a:t>Storage: 400 MB of free disk space</a:t>
            </a:r>
          </a:p>
          <a:p>
            <a:pPr lvl="1"/>
            <a:r>
              <a:rPr lang="en-US" dirty="0"/>
              <a:t>Display resolution: 800 x 600</a:t>
            </a:r>
          </a:p>
          <a:p>
            <a:pPr lvl="1"/>
            <a:r>
              <a:rPr lang="en-US" dirty="0"/>
              <a:t>Adobe Flash Player</a:t>
            </a:r>
          </a:p>
          <a:p>
            <a:pPr lvl="1"/>
            <a:r>
              <a:rPr lang="en-US" dirty="0"/>
              <a:t>Language fonts supporting Unicode encoding (if viewing in languages other than English)</a:t>
            </a:r>
          </a:p>
          <a:p>
            <a:pPr lvl="1"/>
            <a:r>
              <a:rPr lang="en-US" dirty="0"/>
              <a:t>Latest video card drivers and operating system updates</a:t>
            </a:r>
            <a:r>
              <a:rPr lang="en-US" noProof="1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for the exercises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056962"/>
      </p:ext>
    </p:extLst>
  </p:cSld>
  <p:clrMapOvr>
    <a:masterClrMapping/>
  </p:clrMapOvr>
  <p:transition spd="slow" advClick="0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137" y="1655763"/>
            <a:ext cx="7581212" cy="4773612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204" y="1295400"/>
            <a:ext cx="8632995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142412" y="3352800"/>
            <a:ext cx="2795793" cy="302654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745283" y="1752600"/>
            <a:ext cx="7061570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chemeClr val="bg1"/>
              </a:buClr>
              <a:buFont typeface="Wingdings" pitchFamily="2" charset="2"/>
              <a:buChar char="§"/>
            </a:pPr>
            <a:r>
              <a:rPr lang="en-US" sz="2800" dirty="0">
                <a:solidFill>
                  <a:schemeClr val="bg2"/>
                </a:solidFill>
              </a:rPr>
              <a:t>Training program</a:t>
            </a:r>
          </a:p>
          <a:p>
            <a:pPr marL="952393" lvl="1" indent="-342900">
              <a:buClr>
                <a:schemeClr val="bg1"/>
              </a:buClr>
              <a:buFont typeface="Wingdings" pitchFamily="2" charset="2"/>
              <a:buChar char="§"/>
            </a:pPr>
            <a:r>
              <a:rPr lang="en-US" sz="2800" dirty="0">
                <a:solidFill>
                  <a:schemeClr val="bg2"/>
                </a:solidFill>
              </a:rPr>
              <a:t>Learning networking concepts with theory, practice, demonstrations, LABs, homework and discussions</a:t>
            </a:r>
          </a:p>
          <a:p>
            <a:pPr marL="342900" indent="-342900">
              <a:spcBef>
                <a:spcPts val="1200"/>
              </a:spcBef>
              <a:buClr>
                <a:schemeClr val="bg1"/>
              </a:buClr>
              <a:buFont typeface="Wingdings" pitchFamily="2" charset="2"/>
              <a:buChar char="§"/>
            </a:pPr>
            <a:r>
              <a:rPr lang="en-US" sz="2800" dirty="0">
                <a:solidFill>
                  <a:schemeClr val="bg2"/>
                </a:solidFill>
              </a:rPr>
              <a:t>Practical exam</a:t>
            </a:r>
          </a:p>
          <a:p>
            <a:pPr marL="952393" lvl="1" indent="-342900">
              <a:buClr>
                <a:schemeClr val="bg1"/>
              </a:buClr>
              <a:buFont typeface="Wingdings" pitchFamily="2" charset="2"/>
              <a:buChar char="§"/>
            </a:pPr>
            <a:r>
              <a:rPr lang="en-US" sz="2800" dirty="0">
                <a:solidFill>
                  <a:schemeClr val="bg2"/>
                </a:solidFill>
              </a:rPr>
              <a:t>Practice plus test</a:t>
            </a:r>
          </a:p>
          <a:p>
            <a:pPr marL="342900" indent="-342900">
              <a:spcBef>
                <a:spcPts val="1200"/>
              </a:spcBef>
              <a:buClr>
                <a:schemeClr val="bg1"/>
              </a:buClr>
              <a:buFont typeface="Wingdings" pitchFamily="2" charset="2"/>
              <a:buChar char="§"/>
            </a:pPr>
            <a:r>
              <a:rPr lang="en-US" sz="2800" dirty="0">
                <a:solidFill>
                  <a:schemeClr val="bg2"/>
                </a:solidFill>
              </a:rPr>
              <a:t>Learning resources</a:t>
            </a:r>
          </a:p>
          <a:p>
            <a:pPr marL="952393" lvl="1" indent="-342900">
              <a:buClr>
                <a:schemeClr val="bg1"/>
              </a:buClr>
              <a:buFont typeface="Wingdings" pitchFamily="2" charset="2"/>
              <a:buChar char="§"/>
            </a:pPr>
            <a:r>
              <a:rPr lang="en-US" sz="2800" dirty="0">
                <a:solidFill>
                  <a:schemeClr val="bg2"/>
                </a:solidFill>
              </a:rPr>
              <a:t>Slides, videos, Packet Tracer, Facebook group, SLI.DO</a:t>
            </a:r>
          </a:p>
        </p:txBody>
      </p:sp>
    </p:spTree>
    <p:extLst>
      <p:ext uri="{BB962C8B-B14F-4D97-AF65-F5344CB8AC3E}">
        <p14:creationId xmlns:p14="http://schemas.microsoft.com/office/powerpoint/2010/main" val="4185831091"/>
      </p:ext>
    </p:extLst>
  </p:cSld>
  <p:clrMapOvr>
    <a:masterClrMapping/>
  </p:clrMapOvr>
  <p:transition spd="slow" advClick="0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255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2FB99B8-BE90-433D-A61C-4D2710F0DE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Course Objectives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Course Program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Trainers Team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Course Schedule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Exams and Evaluation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Learning Resources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6" name="Picture 15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E6886D19-7CA6-4E9B-8B3D-05914E82A2A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780212" y="1066800"/>
            <a:ext cx="4495800" cy="5518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291862"/>
      </p:ext>
    </p:extLst>
  </p:cSld>
  <p:clrMapOvr>
    <a:masterClrMapping/>
  </p:clrMapOvr>
  <p:transition spd="slow" advClick="0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Diamond Partners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90009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Diamond Partners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714326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0" y="103188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0" y="1039813"/>
            <a:ext cx="10285412" cy="56388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514350" lvl="1" indent="-514350">
              <a:lnSpc>
                <a:spcPct val="100000"/>
              </a:lnSpc>
              <a:buClr>
                <a:schemeClr val="tx1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chemeClr val="tx1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7098" y="3019984"/>
            <a:ext cx="2269870" cy="566147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pic>
        <p:nvPicPr>
          <p:cNvPr id="11" name="Picture 4" descr="http://www.facebook.com/SoftwareUniversity" title="Software University @ Facebook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64268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  <p:pic>
        <p:nvPicPr>
          <p:cNvPr id="16" name="Picture 15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1D5EA20F-A08B-46D3-A0D8-2268395A048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444" y="1039681"/>
            <a:ext cx="1496137" cy="184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126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905000"/>
            <a:ext cx="11804822" cy="326847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br>
              <a:rPr lang="en-US" sz="6000" b="1" dirty="0"/>
            </a:br>
            <a:r>
              <a:rPr lang="en-US" sz="11500" b="1" dirty="0"/>
              <a:t>#NetAdvanced</a:t>
            </a:r>
            <a:endParaRPr lang="en-US" sz="11500" b="1" noProof="1"/>
          </a:p>
          <a:p>
            <a:pPr marL="0" indent="0" algn="ctr">
              <a:buNone/>
            </a:pPr>
            <a:endParaRPr lang="en-US" sz="6000" b="1" noProof="1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496172"/>
      </p:ext>
    </p:extLst>
  </p:cSld>
  <p:clrMapOvr>
    <a:masterClrMapping/>
  </p:clrMapOvr>
  <p:transition spd="slow" advClick="0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Computer Networking Advanced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14949" y="5638800"/>
            <a:ext cx="10958928" cy="499819"/>
          </a:xfrm>
        </p:spPr>
        <p:txBody>
          <a:bodyPr/>
          <a:lstStyle/>
          <a:p>
            <a:r>
              <a:rPr lang="en-US" dirty="0"/>
              <a:t>Course Objectives &amp; Program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3212" y="832449"/>
            <a:ext cx="41148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515966"/>
      </p:ext>
    </p:extLst>
  </p:cSld>
  <p:clrMapOvr>
    <a:masterClrMapping/>
  </p:clrMapOvr>
  <p:transition spd="slow" advClick="0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Computer Networking Advanced – agenda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9F9D76B-3405-41B4-87B3-9D2241A8C3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2406872"/>
              </p:ext>
            </p:extLst>
          </p:nvPr>
        </p:nvGraphicFramePr>
        <p:xfrm>
          <a:off x="379412" y="1189162"/>
          <a:ext cx="11183988" cy="5364041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43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09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7833">
                <a:tc>
                  <a:txBody>
                    <a:bodyPr/>
                    <a:lstStyle/>
                    <a:p>
                      <a:r>
                        <a:rPr lang="en-US" sz="2400" kern="1200" dirty="0">
                          <a:effectLst/>
                        </a:rPr>
                        <a:t>Session</a:t>
                      </a:r>
                      <a:endParaRPr lang="en-US" sz="2400" b="1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1218987" rtl="0" eaLnBrk="1" latinLnBrk="0" hangingPunct="1"/>
                      <a:r>
                        <a:rPr lang="en-US" sz="2400" kern="1200" dirty="0">
                          <a:effectLst/>
                        </a:rPr>
                        <a:t>Title</a:t>
                      </a:r>
                      <a:endParaRPr lang="en-US" sz="2400" b="1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1218987" rtl="0" eaLnBrk="1" latinLnBrk="0" hangingPunct="1"/>
                      <a:r>
                        <a:rPr lang="en-US" sz="2400" kern="1200" dirty="0">
                          <a:effectLst/>
                        </a:rPr>
                        <a:t>Date and time</a:t>
                      </a:r>
                      <a:endParaRPr lang="en-US" sz="2400" b="1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545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Layer 2 technologies advanced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04.12; 19:00 - 22:00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545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Routing – OSPF advanced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11.12; 19:00 - 22:00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545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Access Control Lists, Network Address Translation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18.12; 19:00 - 22:00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545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Domain Name System, IPv6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04.01; 19:00 - 22:00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619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Advanced authentication with 802.1X, Wireless networking concepts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08.01; 19:00 - 22:00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545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Quality of Service, Port mirroring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15.01; 19:00 - 22:00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545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Virtualization and networking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22.01; 19:00 - 22:00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545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Software Defined Networking – part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1218987" rtl="0" eaLnBrk="1" latinLnBrk="0" hangingPunct="1"/>
                      <a:r>
                        <a:rPr lang="en-US" sz="2000" kern="1200" dirty="0"/>
                        <a:t>29.01; 19:00 - 22:00</a:t>
                      </a:r>
                      <a:endParaRPr lang="en-US" sz="2000" kern="1200" dirty="0">
                        <a:solidFill>
                          <a:srgbClr val="FFA72A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0545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Software Defined Networking – part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/>
                        <a:t>05.02; 19:00 - 22:00</a:t>
                      </a:r>
                      <a:endParaRPr lang="en-US" sz="2000" kern="1200" dirty="0">
                        <a:solidFill>
                          <a:srgbClr val="FFA72A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287295"/>
                  </a:ext>
                </a:extLst>
              </a:tr>
              <a:tr h="40545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Course summary and preparation for exam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/>
                        <a:t>12.02; 19:00 - 22:00</a:t>
                      </a:r>
                      <a:endParaRPr lang="en-US" sz="2000" kern="1200" dirty="0">
                        <a:solidFill>
                          <a:srgbClr val="FFA72A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3119064"/>
                  </a:ext>
                </a:extLst>
              </a:tr>
              <a:tr h="40545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Exam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Exam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/>
                        <a:t>17.02; 09:00 - 12:00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0545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Exam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Retake Exam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24.02; 09:00 - 12:00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3729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5344832"/>
      </p:ext>
    </p:extLst>
  </p:cSld>
  <p:clrMapOvr>
    <a:masterClrMapping/>
  </p:clrMapOvr>
  <p:transition spd="slow" advClick="0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14948" y="5105400"/>
            <a:ext cx="10958928" cy="768084"/>
          </a:xfrm>
        </p:spPr>
        <p:txBody>
          <a:bodyPr/>
          <a:lstStyle/>
          <a:p>
            <a:r>
              <a:rPr lang="en-US" dirty="0"/>
              <a:t>The Trainers Team</a:t>
            </a:r>
            <a:endParaRPr lang="bg-BG" dirty="0"/>
          </a:p>
        </p:txBody>
      </p:sp>
      <p:pic>
        <p:nvPicPr>
          <p:cNvPr id="4" name="Picture 3" descr="A close up of a toy&#10;&#10;Description generated with high confidence">
            <a:extLst>
              <a:ext uri="{FF2B5EF4-FFF2-40B4-BE49-F238E27FC236}">
                <a16:creationId xmlns:a16="http://schemas.microsoft.com/office/drawing/2014/main" id="{878C05D6-CF25-4865-A56B-C5D53C10069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3212" y="457200"/>
            <a:ext cx="4402000" cy="440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53091"/>
      </p:ext>
    </p:extLst>
  </p:cSld>
  <p:clrMapOvr>
    <a:masterClrMapping/>
  </p:clrMapOvr>
  <p:transition spd="slow" advClick="0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xfrm>
            <a:off x="190413" y="1151121"/>
            <a:ext cx="11009399" cy="46400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</a:rPr>
              <a:t>Vasil Yordanov </a:t>
            </a:r>
          </a:p>
          <a:p>
            <a:pPr marL="0" indent="0">
              <a:buNone/>
            </a:pPr>
            <a:endParaRPr lang="en-US" noProof="1"/>
          </a:p>
          <a:p>
            <a:pPr lvl="1"/>
            <a:r>
              <a:rPr lang="en-US" noProof="1"/>
              <a:t>13+ years experience in IT</a:t>
            </a:r>
          </a:p>
          <a:p>
            <a:pPr lvl="1"/>
            <a:r>
              <a:rPr lang="en-US" noProof="1"/>
              <a:t>Consultant and trainer for networking, cloud and security</a:t>
            </a:r>
          </a:p>
          <a:p>
            <a:pPr lvl="1"/>
            <a:r>
              <a:rPr lang="en-US" noProof="1"/>
              <a:t>Technical Trainer @SoftUni</a:t>
            </a:r>
          </a:p>
          <a:p>
            <a:pPr lvl="1"/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Trainers Team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973588"/>
      </p:ext>
    </p:extLst>
  </p:cSld>
  <p:clrMapOvr>
    <a:masterClrMapping/>
  </p:clrMapOvr>
  <p:transition spd="slow" advClick="0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14948" y="4495800"/>
            <a:ext cx="11118263" cy="1295399"/>
          </a:xfrm>
        </p:spPr>
        <p:txBody>
          <a:bodyPr/>
          <a:lstStyle/>
          <a:p>
            <a:r>
              <a:rPr lang="en-US" sz="4800" dirty="0"/>
              <a:t>Computer Networking Advanced: </a:t>
            </a:r>
            <a:br>
              <a:rPr lang="en-US" sz="4800" dirty="0"/>
            </a:br>
            <a:r>
              <a:rPr lang="en-US" sz="3600" dirty="0"/>
              <a:t>More Details</a:t>
            </a:r>
            <a:endParaRPr lang="bg-BG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94615" y="6096000"/>
            <a:ext cx="10958928" cy="499819"/>
          </a:xfrm>
        </p:spPr>
        <p:txBody>
          <a:bodyPr/>
          <a:lstStyle/>
          <a:p>
            <a:r>
              <a:rPr lang="en-US" dirty="0"/>
              <a:t>Duration, Languages, Technologies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0812" y="457200"/>
            <a:ext cx="41910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616964"/>
      </p:ext>
    </p:extLst>
  </p:cSld>
  <p:clrMapOvr>
    <a:masterClrMapping/>
  </p:clrMapOvr>
  <p:transition spd="slow" advClick="0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Lessons and exercises</a:t>
            </a:r>
            <a:r>
              <a:rPr lang="en-US" sz="3600" dirty="0"/>
              <a:t>: 24 hours (onsite + videos)</a:t>
            </a:r>
          </a:p>
          <a:p>
            <a:pPr>
              <a:lnSpc>
                <a:spcPct val="120000"/>
              </a:lnSpc>
            </a:pPr>
            <a:r>
              <a:rPr lang="en-US" sz="3600" dirty="0"/>
              <a:t>Exam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preparation</a:t>
            </a:r>
            <a:r>
              <a:rPr lang="en-US" sz="3600" dirty="0"/>
              <a:t>: All the time </a:t>
            </a:r>
            <a:r>
              <a:rPr lang="en-US" sz="3600" dirty="0">
                <a:sym typeface="Wingdings" panose="05000000000000000000" pitchFamily="2" charset="2"/>
              </a:rPr>
              <a:t></a:t>
            </a:r>
            <a:endParaRPr lang="en-US" sz="3600" dirty="0"/>
          </a:p>
          <a:p>
            <a:pPr>
              <a:lnSpc>
                <a:spcPct val="120000"/>
              </a:lnSpc>
            </a:pP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Exam</a:t>
            </a:r>
            <a:r>
              <a:rPr lang="en-US" sz="3600" dirty="0"/>
              <a:t>: </a:t>
            </a:r>
            <a:r>
              <a:rPr lang="bg-BG" dirty="0"/>
              <a:t>≈</a:t>
            </a:r>
            <a:r>
              <a:rPr lang="en-US" sz="3600" dirty="0"/>
              <a:t>3 hours</a:t>
            </a:r>
          </a:p>
          <a:p>
            <a:pPr>
              <a:lnSpc>
                <a:spcPct val="120000"/>
              </a:lnSpc>
            </a:pPr>
            <a:r>
              <a:rPr lang="en-US" sz="3600" dirty="0"/>
              <a:t>Schedule: Dec 2018 – Feb 201</a:t>
            </a:r>
            <a:r>
              <a:rPr lang="en-GB" sz="3600" dirty="0"/>
              <a:t>9</a:t>
            </a:r>
            <a:endParaRPr lang="en-US" sz="3600" dirty="0"/>
          </a:p>
          <a:p>
            <a:pPr>
              <a:lnSpc>
                <a:spcPct val="120000"/>
              </a:lnSpc>
            </a:pPr>
            <a:r>
              <a:rPr lang="en-US" sz="3600" dirty="0"/>
              <a:t>Exam date: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17 February 2018</a:t>
            </a:r>
          </a:p>
          <a:p>
            <a:pPr>
              <a:lnSpc>
                <a:spcPct val="120000"/>
              </a:lnSpc>
            </a:pPr>
            <a:r>
              <a:rPr lang="en-US" sz="3600" dirty="0"/>
              <a:t>Retake Exam: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24 February 2018</a:t>
            </a:r>
          </a:p>
        </p:txBody>
      </p:sp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Training Duration – Computer Networking </a:t>
            </a:r>
            <a:br>
              <a:rPr lang="en-US" dirty="0"/>
            </a:br>
            <a:r>
              <a:rPr lang="en-US" dirty="0"/>
              <a:t>Advanced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9412" y="1423358"/>
            <a:ext cx="4189413" cy="4189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279711"/>
      </p:ext>
    </p:extLst>
  </p:cSld>
  <p:clrMapOvr>
    <a:masterClrMapping/>
  </p:clrMapOvr>
  <p:transition spd="slow" advClick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7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728A89A2-D055-423D-A519-43CB78CB7D1F}">
  <we:reference id="wa104380862" version="1.2.0.10" store="en-US" storeType="OMEX"/>
  <we:alternateReferences>
    <we:reference id="wa104380862" version="1.2.0.10" store="WA104380862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1036</TotalTime>
  <Words>720</Words>
  <Application>Microsoft Office PowerPoint</Application>
  <PresentationFormat>Custom</PresentationFormat>
  <Paragraphs>174</Paragraphs>
  <Slides>23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맑은 고딕</vt:lpstr>
      <vt:lpstr>Arial</vt:lpstr>
      <vt:lpstr>Calibri</vt:lpstr>
      <vt:lpstr>Consolas</vt:lpstr>
      <vt:lpstr>Wingdings</vt:lpstr>
      <vt:lpstr>Wingdings 2</vt:lpstr>
      <vt:lpstr>1_SoftUni3_1</vt:lpstr>
      <vt:lpstr>Computer Networking Advanced</vt:lpstr>
      <vt:lpstr>Table of Contents</vt:lpstr>
      <vt:lpstr>Questions</vt:lpstr>
      <vt:lpstr>PowerPoint Presentation</vt:lpstr>
      <vt:lpstr>Computer Networking Advanced – agenda</vt:lpstr>
      <vt:lpstr>PowerPoint Presentation</vt:lpstr>
      <vt:lpstr>Trainers Team</vt:lpstr>
      <vt:lpstr>PowerPoint Presentation</vt:lpstr>
      <vt:lpstr>Training Duration – Computer Networking  Advanced</vt:lpstr>
      <vt:lpstr>Why English?</vt:lpstr>
      <vt:lpstr>PowerPoint Presentation</vt:lpstr>
      <vt:lpstr>Scoring System for Computer Networking  Advanced</vt:lpstr>
      <vt:lpstr>PowerPoint Presentation</vt:lpstr>
      <vt:lpstr>Computer Networking Fundamentals Web Site  and FB Group</vt:lpstr>
      <vt:lpstr>Computer Networking Fundamentals Slides and Videos</vt:lpstr>
      <vt:lpstr>Software University Learning System (SULS)</vt:lpstr>
      <vt:lpstr>Requirements for the exercises</vt:lpstr>
      <vt:lpstr>Summary</vt:lpstr>
      <vt:lpstr>PowerPoint Presentation</vt:lpstr>
      <vt:lpstr>Diamond Partners</vt:lpstr>
      <vt:lpstr>Diamond Partners</vt:lpstr>
      <vt:lpstr>License</vt:lpstr>
      <vt:lpstr>Trainings @ Software University (SoftUni)</vt:lpstr>
    </vt:vector>
  </TitlesOfParts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Introduction</dc:title>
  <dc:subject>Software Development Course</dc:subject>
  <dc:creator>Software University Foundation</dc:creator>
  <cp:keywords>programming, software engineering</cp:keywords>
  <dc:description>Software University Foundation - http://softuni.foundation/</dc:description>
  <cp:lastModifiedBy>Vasil Yordanov</cp:lastModifiedBy>
  <cp:revision>236</cp:revision>
  <dcterms:created xsi:type="dcterms:W3CDTF">2014-01-02T17:00:34Z</dcterms:created>
  <dcterms:modified xsi:type="dcterms:W3CDTF">2018-12-03T21:45:56Z</dcterms:modified>
  <cp:category>programming;computer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