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74" r:id="rId2"/>
    <p:sldId id="544" r:id="rId3"/>
    <p:sldId id="276" r:id="rId4"/>
    <p:sldId id="545" r:id="rId5"/>
    <p:sldId id="546" r:id="rId6"/>
    <p:sldId id="550" r:id="rId7"/>
    <p:sldId id="551" r:id="rId8"/>
    <p:sldId id="560" r:id="rId9"/>
    <p:sldId id="573" r:id="rId10"/>
    <p:sldId id="588" r:id="rId11"/>
    <p:sldId id="574" r:id="rId12"/>
    <p:sldId id="575" r:id="rId13"/>
    <p:sldId id="576" r:id="rId14"/>
    <p:sldId id="577" r:id="rId15"/>
    <p:sldId id="578" r:id="rId16"/>
    <p:sldId id="579" r:id="rId17"/>
    <p:sldId id="567" r:id="rId18"/>
    <p:sldId id="586" r:id="rId19"/>
    <p:sldId id="587" r:id="rId20"/>
    <p:sldId id="569" r:id="rId21"/>
    <p:sldId id="559" r:id="rId22"/>
    <p:sldId id="580" r:id="rId23"/>
    <p:sldId id="581" r:id="rId24"/>
    <p:sldId id="582" r:id="rId25"/>
    <p:sldId id="583" r:id="rId26"/>
    <p:sldId id="584" r:id="rId27"/>
    <p:sldId id="571" r:id="rId28"/>
    <p:sldId id="563" r:id="rId29"/>
    <p:sldId id="585" r:id="rId30"/>
    <p:sldId id="589" r:id="rId31"/>
    <p:sldId id="593" r:id="rId32"/>
    <p:sldId id="590" r:id="rId33"/>
    <p:sldId id="591" r:id="rId34"/>
    <p:sldId id="595" r:id="rId35"/>
    <p:sldId id="592" r:id="rId36"/>
    <p:sldId id="594" r:id="rId37"/>
    <p:sldId id="572" r:id="rId38"/>
    <p:sldId id="528" r:id="rId39"/>
    <p:sldId id="349" r:id="rId40"/>
    <p:sldId id="401" r:id="rId41"/>
    <p:sldId id="490" r:id="rId42"/>
    <p:sldId id="491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44"/>
            <p14:sldId id="276"/>
          </p14:sldIdLst>
        </p14:section>
        <p14:section name="1. Spanning tree protocol advanced" id="{28490C21-E62B-4BD0-B417-E91CF43870A2}">
          <p14:sldIdLst>
            <p14:sldId id="545"/>
            <p14:sldId id="546"/>
            <p14:sldId id="550"/>
            <p14:sldId id="551"/>
            <p14:sldId id="560"/>
            <p14:sldId id="573"/>
            <p14:sldId id="588"/>
            <p14:sldId id="574"/>
            <p14:sldId id="575"/>
            <p14:sldId id="576"/>
            <p14:sldId id="577"/>
            <p14:sldId id="578"/>
            <p14:sldId id="579"/>
            <p14:sldId id="567"/>
            <p14:sldId id="586"/>
            <p14:sldId id="587"/>
            <p14:sldId id="569"/>
          </p14:sldIdLst>
        </p14:section>
        <p14:section name="2. Link aggregation" id="{1A978BFB-B6A5-4DC2-9B54-3E396060D7BE}">
          <p14:sldIdLst>
            <p14:sldId id="559"/>
            <p14:sldId id="580"/>
            <p14:sldId id="581"/>
            <p14:sldId id="582"/>
            <p14:sldId id="583"/>
            <p14:sldId id="584"/>
            <p14:sldId id="571"/>
          </p14:sldIdLst>
        </p14:section>
        <p14:section name="3. Device stacking: IRF" id="{E5D5DBF9-5240-4A29-ACF0-57196689EEDF}">
          <p14:sldIdLst>
            <p14:sldId id="563"/>
            <p14:sldId id="585"/>
            <p14:sldId id="589"/>
            <p14:sldId id="593"/>
            <p14:sldId id="590"/>
            <p14:sldId id="591"/>
            <p14:sldId id="595"/>
            <p14:sldId id="592"/>
            <p14:sldId id="594"/>
            <p14:sldId id="572"/>
          </p14:sldIdLst>
        </p14:section>
        <p14:section name="6. Demo" id="{979BE68F-1BCC-4402-ACB9-34B768C3000F}">
          <p14:sldIdLst>
            <p14:sldId id="528"/>
          </p14:sldIdLst>
        </p14:section>
        <p14:section name="Conclusion" id="{10E03AB1-9AA8-4E86-9A64-D741901E50A2}">
          <p14:sldIdLst>
            <p14:sldId id="349"/>
            <p14:sldId id="401"/>
            <p14:sldId id="490"/>
            <p14:sldId id="49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l Yordanov" initials="VY" lastIdx="1" clrIdx="0">
    <p:extLst>
      <p:ext uri="{19B8F6BF-5375-455C-9EA6-DF929625EA0E}">
        <p15:presenceInfo xmlns:p15="http://schemas.microsoft.com/office/powerpoint/2012/main" userId="1ee9dc105efb8e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437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4.12.2018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351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630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481D9-DA33-415E-BD4E-A4FC35DF8439}"/>
              </a:ext>
            </a:extLst>
          </p:cNvPr>
          <p:cNvSpPr/>
          <p:nvPr userDrawn="1"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256256F-8302-4F5A-8E6F-32B550571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671F5-B171-469F-98BB-AE7B265F28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83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9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87" r:id="rId15"/>
    <p:sldLayoutId id="2147483690" r:id="rId16"/>
    <p:sldLayoutId id="2147483691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9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7739" y="1205656"/>
            <a:ext cx="3803541" cy="710385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Module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 2 technologies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ABAE50-5EFC-4B59-8DDC-CB63BEEB7D0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75703" y="1948023"/>
            <a:ext cx="4240593" cy="30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A70C1D-EC5C-49B9-BFBF-836FF9C18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default all VLANs exist inside </a:t>
            </a:r>
            <a:r>
              <a:rPr lang="en-US" dirty="0">
                <a:solidFill>
                  <a:schemeClr val="bg1"/>
                </a:solidFill>
              </a:rPr>
              <a:t>Instance 0</a:t>
            </a:r>
            <a:r>
              <a:rPr lang="en-US" dirty="0"/>
              <a:t> (a.k.a. </a:t>
            </a:r>
            <a:r>
              <a:rPr lang="en-US" dirty="0">
                <a:solidFill>
                  <a:schemeClr val="bg1"/>
                </a:solidFill>
              </a:rPr>
              <a:t>IST</a:t>
            </a:r>
            <a:r>
              <a:rPr lang="en-US" dirty="0"/>
              <a:t>)</a:t>
            </a:r>
          </a:p>
          <a:p>
            <a:r>
              <a:rPr lang="en-US" dirty="0"/>
              <a:t>The benefit of MSTP comes when:</a:t>
            </a:r>
          </a:p>
          <a:p>
            <a:pPr lvl="2"/>
            <a:r>
              <a:rPr lang="en-US" dirty="0"/>
              <a:t>There are multiple VLANs</a:t>
            </a:r>
          </a:p>
          <a:p>
            <a:pPr lvl="2"/>
            <a:r>
              <a:rPr lang="en-US" dirty="0"/>
              <a:t>Other (custom) instances are created</a:t>
            </a:r>
          </a:p>
          <a:p>
            <a:pPr lvl="2"/>
            <a:r>
              <a:rPr lang="en-US" dirty="0"/>
              <a:t>VLANs are distributed across instances</a:t>
            </a:r>
          </a:p>
          <a:p>
            <a:pPr lvl="2"/>
            <a:r>
              <a:rPr lang="en-US" dirty="0"/>
              <a:t>Different priorities are set for the different instances</a:t>
            </a:r>
          </a:p>
          <a:p>
            <a:pPr lvl="2"/>
            <a:r>
              <a:rPr lang="en-US" dirty="0"/>
              <a:t>All switches are in the </a:t>
            </a:r>
            <a:r>
              <a:rPr lang="en-US" sz="3400" dirty="0">
                <a:solidFill>
                  <a:schemeClr val="bg1"/>
                </a:solidFill>
              </a:rPr>
              <a:t>same Region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989476-BD8B-4ED1-AA94-99A5E2F3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MSTP instances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44D69-C4F3-4790-96A5-5FC1F044BE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6643"/>
      </p:ext>
    </p:extLst>
  </p:cSld>
  <p:clrMapOvr>
    <a:masterClrMapping/>
  </p:clrMapOvr>
  <p:transition spd="slow" advClick="0" advTm="5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1BAD68-9D64-4DE0-84EA-989AA3A2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MSTP: multiple roots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CD8D-D4AA-4EF8-8007-83C1AB3CBA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0BB38C0-FAD4-4B17-A44F-8ACAAE80B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8" y="1212273"/>
            <a:ext cx="11092873" cy="546819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08481253"/>
      </p:ext>
    </p:extLst>
  </p:cSld>
  <p:clrMapOvr>
    <a:masterClrMapping/>
  </p:clrMapOvr>
  <p:transition spd="slow" advClick="0" advTm="5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DE52F7-87A9-4AF8-9C79-CDD18F4FB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switches in the MSTP domain must be in the </a:t>
            </a:r>
            <a:r>
              <a:rPr lang="en-US" dirty="0">
                <a:solidFill>
                  <a:schemeClr val="bg1"/>
                </a:solidFill>
              </a:rPr>
              <a:t>same region</a:t>
            </a:r>
          </a:p>
          <a:p>
            <a:r>
              <a:rPr lang="en-US" dirty="0"/>
              <a:t>Three parameters should be configured equally on all switches:</a:t>
            </a:r>
          </a:p>
          <a:p>
            <a:pPr lvl="2"/>
            <a:r>
              <a:rPr lang="en-US" dirty="0"/>
              <a:t>Configuration Name (region name)</a:t>
            </a:r>
          </a:p>
          <a:p>
            <a:pPr lvl="2"/>
            <a:r>
              <a:rPr lang="en-US" dirty="0"/>
              <a:t>Revision number</a:t>
            </a:r>
          </a:p>
          <a:p>
            <a:pPr lvl="2"/>
            <a:r>
              <a:rPr lang="en-US" dirty="0"/>
              <a:t>VLAN-to-instance mappings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The priorities are configured on a </a:t>
            </a:r>
            <a:r>
              <a:rPr lang="en-US" sz="3398" dirty="0">
                <a:solidFill>
                  <a:schemeClr val="bg1"/>
                </a:solidFill>
              </a:rPr>
              <a:t>per instance </a:t>
            </a:r>
            <a:r>
              <a:rPr lang="en-US" sz="3400" dirty="0"/>
              <a:t>basis</a:t>
            </a:r>
            <a:endParaRPr lang="bg-BG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8B6057-C9B1-4ADD-8AD8-3DC70C99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MSTP configuration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AAE6E-A8CA-4F87-ACBA-934F91F635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17982"/>
      </p:ext>
    </p:extLst>
  </p:cSld>
  <p:clrMapOvr>
    <a:masterClrMapping/>
  </p:clrMapOvr>
  <p:transition spd="slow" advClick="0" advTm="5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CDA072-A3D8-4FD3-8BA5-3CE19BAE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MSTP: all switches in the same region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24156-3883-4812-8F73-2C33BC7560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9195FE9-A657-4057-9475-8A64821EA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30" y="1295400"/>
            <a:ext cx="11095682" cy="515918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91646723"/>
      </p:ext>
    </p:extLst>
  </p:cSld>
  <p:clrMapOvr>
    <a:masterClrMapping/>
  </p:clrMapOvr>
  <p:transition spd="slow" advClick="0" advTm="5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CDA072-A3D8-4FD3-8BA5-3CE19BAE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MSTP: multiple regions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24156-3883-4812-8F73-2C33BC7560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682D31-3FF2-4586-9169-EA7B9839A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4" y="1182029"/>
            <a:ext cx="11353800" cy="552401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85060514"/>
      </p:ext>
    </p:extLst>
  </p:cSld>
  <p:clrMapOvr>
    <a:masterClrMapping/>
  </p:clrMapOvr>
  <p:transition spd="slow" advClick="0" advTm="5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0632C1-CB39-4495-8E4A-19586EB09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many switches, when spanning tree is enabled, they use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MSTP</a:t>
            </a:r>
            <a:r>
              <a:rPr lang="en-US" dirty="0"/>
              <a:t> by default</a:t>
            </a:r>
          </a:p>
          <a:p>
            <a:r>
              <a:rPr lang="en-US" dirty="0"/>
              <a:t>…But there is no custom MSTP configuration</a:t>
            </a:r>
          </a:p>
          <a:p>
            <a:r>
              <a:rPr lang="en-US" dirty="0"/>
              <a:t>So each switch will be in its own Region and CST (</a:t>
            </a:r>
            <a:r>
              <a:rPr lang="en-US" dirty="0">
                <a:solidFill>
                  <a:schemeClr val="bg1"/>
                </a:solidFill>
              </a:rPr>
              <a:t>RSTP</a:t>
            </a:r>
            <a:r>
              <a:rPr lang="en-US" dirty="0"/>
              <a:t>) will run between these switches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E5CF17-A458-458B-8FAE-08B2C822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MSTP defaults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9B853-F2E9-4A9D-A3EB-EE474DCE5D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17168"/>
      </p:ext>
    </p:extLst>
  </p:cSld>
  <p:clrMapOvr>
    <a:masterClrMapping/>
  </p:clrMapOvr>
  <p:transition spd="slow" advClick="0" advTm="5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E5CF17-A458-458B-8FAE-08B2C822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MSTP defaults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9B853-F2E9-4A9D-A3EB-EE474DCE5D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66539-7357-41E3-9981-6B43E4274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9" y="1307480"/>
            <a:ext cx="11693741" cy="491129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0228005"/>
      </p:ext>
    </p:extLst>
  </p:cSld>
  <p:clrMapOvr>
    <a:masterClrMapping/>
  </p:clrMapOvr>
  <p:transition spd="slow" advClick="0" advTm="5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002FF7-8592-4EC4-8797-263B044A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PVST+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06A47-5273-4ACC-9CFD-E2705E90A5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F9C21F-072A-40CB-975B-B518F41258AF}"/>
              </a:ext>
            </a:extLst>
          </p:cNvPr>
          <p:cNvGrpSpPr/>
          <p:nvPr/>
        </p:nvGrpSpPr>
        <p:grpSpPr>
          <a:xfrm>
            <a:off x="7004593" y="2261239"/>
            <a:ext cx="1098550" cy="833421"/>
            <a:chOff x="4768920" y="1479451"/>
            <a:chExt cx="1098550" cy="83342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264181E-3B2A-46D6-84BD-15B08844B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9050" y="1874722"/>
              <a:ext cx="590550" cy="4381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F3AE81-2581-45DD-A670-E4CC93CAED13}"/>
                </a:ext>
              </a:extLst>
            </p:cNvPr>
            <p:cNvSpPr txBox="1"/>
            <p:nvPr/>
          </p:nvSpPr>
          <p:spPr>
            <a:xfrm>
              <a:off x="4768920" y="1479451"/>
              <a:ext cx="1098550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/>
                <a:t>Switch 2</a:t>
              </a:r>
              <a:endParaRPr lang="bg-BG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0C7A8E-401E-4C07-9CF5-A4F689F0CB0D}"/>
              </a:ext>
            </a:extLst>
          </p:cNvPr>
          <p:cNvGrpSpPr/>
          <p:nvPr/>
        </p:nvGrpSpPr>
        <p:grpSpPr>
          <a:xfrm>
            <a:off x="5238589" y="4488136"/>
            <a:ext cx="1087651" cy="763397"/>
            <a:chOff x="7316320" y="4207452"/>
            <a:chExt cx="1087651" cy="763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5C024C-BAD1-4576-8EEC-C7B080DD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4871" y="4207452"/>
              <a:ext cx="590550" cy="4381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9BA4AA-0435-4A4E-9417-9B64CB51FC39}"/>
                </a:ext>
              </a:extLst>
            </p:cNvPr>
            <p:cNvSpPr txBox="1"/>
            <p:nvPr/>
          </p:nvSpPr>
          <p:spPr>
            <a:xfrm>
              <a:off x="7316320" y="4463301"/>
              <a:ext cx="1087651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/>
                <a:t>Switch 3</a:t>
              </a:r>
              <a:endParaRPr lang="bg-BG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34A9123-41A4-46EF-904A-FD0ED0713712}"/>
              </a:ext>
            </a:extLst>
          </p:cNvPr>
          <p:cNvSpPr txBox="1"/>
          <p:nvPr/>
        </p:nvSpPr>
        <p:spPr>
          <a:xfrm>
            <a:off x="2986759" y="1914971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2"/>
                </a:solidFill>
              </a:rPr>
              <a:t>Vlan 1</a:t>
            </a:r>
            <a:endParaRPr lang="bg-BG" sz="14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C9ACED-F557-4512-AF31-5CB60AA95828}"/>
              </a:ext>
            </a:extLst>
          </p:cNvPr>
          <p:cNvSpPr txBox="1"/>
          <p:nvPr/>
        </p:nvSpPr>
        <p:spPr>
          <a:xfrm>
            <a:off x="3940103" y="1918252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rgbClr val="FF0000"/>
                </a:solidFill>
              </a:rPr>
              <a:t>Vlan 2</a:t>
            </a:r>
            <a:endParaRPr lang="bg-BG" sz="1400" b="1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4D8F0D-4C0A-4838-95B9-82F84C0C4148}"/>
              </a:ext>
            </a:extLst>
          </p:cNvPr>
          <p:cNvCxnSpPr>
            <a:cxnSpLocks/>
          </p:cNvCxnSpPr>
          <p:nvPr/>
        </p:nvCxnSpPr>
        <p:spPr>
          <a:xfrm flipH="1" flipV="1">
            <a:off x="4022161" y="3153621"/>
            <a:ext cx="1467807" cy="14885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3D55E5-538D-4AFA-B8E9-F95AA3803C2E}"/>
              </a:ext>
            </a:extLst>
          </p:cNvPr>
          <p:cNvCxnSpPr>
            <a:cxnSpLocks/>
          </p:cNvCxnSpPr>
          <p:nvPr/>
        </p:nvCxnSpPr>
        <p:spPr>
          <a:xfrm>
            <a:off x="4191811" y="2905888"/>
            <a:ext cx="3089774" cy="26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44EF3A-3838-448E-9F34-91E464FE3730}"/>
              </a:ext>
            </a:extLst>
          </p:cNvPr>
          <p:cNvCxnSpPr>
            <a:cxnSpLocks/>
          </p:cNvCxnSpPr>
          <p:nvPr/>
        </p:nvCxnSpPr>
        <p:spPr>
          <a:xfrm flipV="1">
            <a:off x="6195592" y="3181011"/>
            <a:ext cx="1244068" cy="14907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EA42F9-F821-48F2-993A-11D690C9CAAE}"/>
              </a:ext>
            </a:extLst>
          </p:cNvPr>
          <p:cNvCxnSpPr>
            <a:cxnSpLocks/>
          </p:cNvCxnSpPr>
          <p:nvPr/>
        </p:nvCxnSpPr>
        <p:spPr>
          <a:xfrm flipV="1">
            <a:off x="6077690" y="3113076"/>
            <a:ext cx="1270735" cy="1467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C070EE-E7FE-431D-A6B6-2DFC10ABCB46}"/>
              </a:ext>
            </a:extLst>
          </p:cNvPr>
          <p:cNvCxnSpPr>
            <a:cxnSpLocks/>
          </p:cNvCxnSpPr>
          <p:nvPr/>
        </p:nvCxnSpPr>
        <p:spPr>
          <a:xfrm>
            <a:off x="4182239" y="2792118"/>
            <a:ext cx="309934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EA79C9-CF5E-43C7-BF55-4265C58E95C1}"/>
              </a:ext>
            </a:extLst>
          </p:cNvPr>
          <p:cNvCxnSpPr>
            <a:cxnSpLocks/>
          </p:cNvCxnSpPr>
          <p:nvPr/>
        </p:nvCxnSpPr>
        <p:spPr>
          <a:xfrm>
            <a:off x="4022160" y="3027872"/>
            <a:ext cx="1529679" cy="15524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696851-ADFA-40B3-BB84-1BA388D933B7}"/>
              </a:ext>
            </a:extLst>
          </p:cNvPr>
          <p:cNvSpPr txBox="1"/>
          <p:nvPr/>
        </p:nvSpPr>
        <p:spPr>
          <a:xfrm>
            <a:off x="2819206" y="1444525"/>
            <a:ext cx="1101723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u="sng" dirty="0">
                <a:solidFill>
                  <a:schemeClr val="accent2"/>
                </a:solidFill>
              </a:rPr>
              <a:t>Priority: 0</a:t>
            </a:r>
            <a:endParaRPr lang="bg-BG" sz="1400" b="1" u="sng" dirty="0">
              <a:solidFill>
                <a:schemeClr val="accent2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CB5FC7-1B5C-48DF-BDB8-56D0F834C618}"/>
              </a:ext>
            </a:extLst>
          </p:cNvPr>
          <p:cNvSpPr txBox="1"/>
          <p:nvPr/>
        </p:nvSpPr>
        <p:spPr>
          <a:xfrm>
            <a:off x="6264193" y="1519505"/>
            <a:ext cx="1361380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400" b="1" u="sng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Priority: 4096</a:t>
            </a:r>
            <a:endParaRPr lang="bg-BG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FE4658-2114-4A1B-94A5-3B06B1D0B952}"/>
              </a:ext>
            </a:extLst>
          </p:cNvPr>
          <p:cNvSpPr txBox="1"/>
          <p:nvPr/>
        </p:nvSpPr>
        <p:spPr>
          <a:xfrm>
            <a:off x="4512974" y="5045626"/>
            <a:ext cx="1451227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u="sng" dirty="0">
                <a:solidFill>
                  <a:schemeClr val="accent2"/>
                </a:solidFill>
              </a:rPr>
              <a:t>Priority: 32768</a:t>
            </a:r>
            <a:endParaRPr lang="bg-BG" sz="1400" b="1" u="sng" dirty="0">
              <a:solidFill>
                <a:schemeClr val="accent2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F0B740-CD50-42CA-9DA4-4BECDC571BC2}"/>
              </a:ext>
            </a:extLst>
          </p:cNvPr>
          <p:cNvSpPr txBox="1"/>
          <p:nvPr/>
        </p:nvSpPr>
        <p:spPr>
          <a:xfrm>
            <a:off x="5810678" y="5029915"/>
            <a:ext cx="1560576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u="sng" dirty="0">
                <a:solidFill>
                  <a:srgbClr val="FF0000"/>
                </a:solidFill>
              </a:rPr>
              <a:t>Priority: 32768</a:t>
            </a:r>
            <a:endParaRPr lang="bg-BG" sz="1400" b="1" u="sng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F5585B-0C1B-49E9-B81A-5C090735A72F}"/>
              </a:ext>
            </a:extLst>
          </p:cNvPr>
          <p:cNvSpPr txBox="1"/>
          <p:nvPr/>
        </p:nvSpPr>
        <p:spPr>
          <a:xfrm>
            <a:off x="7456220" y="1491934"/>
            <a:ext cx="1087650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u="sng" dirty="0">
                <a:solidFill>
                  <a:srgbClr val="FF0000"/>
                </a:solidFill>
              </a:rPr>
              <a:t>Priority: 0</a:t>
            </a:r>
            <a:endParaRPr lang="bg-BG" sz="1400" b="1" u="sng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A40869-2475-45D9-A9EE-26F2D923AD8D}"/>
              </a:ext>
            </a:extLst>
          </p:cNvPr>
          <p:cNvSpPr txBox="1"/>
          <p:nvPr/>
        </p:nvSpPr>
        <p:spPr>
          <a:xfrm>
            <a:off x="3789014" y="1455339"/>
            <a:ext cx="1361380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400" b="1">
                <a:solidFill>
                  <a:srgbClr val="FF0000"/>
                </a:solidFill>
              </a:defRPr>
            </a:lvl1pPr>
          </a:lstStyle>
          <a:p>
            <a:r>
              <a:rPr lang="en-US" u="sng" dirty="0"/>
              <a:t>Priority: 4096</a:t>
            </a:r>
            <a:endParaRPr lang="bg-BG" u="sng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80A56AC-AC08-4363-B1C0-B4CDF3926093}"/>
              </a:ext>
            </a:extLst>
          </p:cNvPr>
          <p:cNvSpPr/>
          <p:nvPr/>
        </p:nvSpPr>
        <p:spPr bwMode="auto">
          <a:xfrm>
            <a:off x="3033005" y="2704395"/>
            <a:ext cx="452582" cy="43815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83A0AC0-54EB-44C1-AAB8-FC859158D4D2}"/>
              </a:ext>
            </a:extLst>
          </p:cNvPr>
          <p:cNvSpPr/>
          <p:nvPr/>
        </p:nvSpPr>
        <p:spPr bwMode="auto">
          <a:xfrm>
            <a:off x="7977026" y="2648853"/>
            <a:ext cx="452582" cy="438150"/>
          </a:xfrm>
          <a:prstGeom prst="ellips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213F389-3637-47AE-A1AB-795C5C7355B6}"/>
              </a:ext>
            </a:extLst>
          </p:cNvPr>
          <p:cNvGrpSpPr/>
          <p:nvPr/>
        </p:nvGrpSpPr>
        <p:grpSpPr>
          <a:xfrm rot="2686602">
            <a:off x="6277984" y="4389773"/>
            <a:ext cx="171221" cy="163631"/>
            <a:chOff x="7446692" y="2196363"/>
            <a:chExt cx="171221" cy="163631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153FE28-AD9A-480C-A086-FEE53DF71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5872" y="2196363"/>
              <a:ext cx="136682" cy="16363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2535C5-2BAB-4AF1-A40F-0C44D9D229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6692" y="2199512"/>
              <a:ext cx="171221" cy="16048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CD39B82-F1F1-4495-87BD-DF2F532588C0}"/>
              </a:ext>
            </a:extLst>
          </p:cNvPr>
          <p:cNvGrpSpPr/>
          <p:nvPr/>
        </p:nvGrpSpPr>
        <p:grpSpPr>
          <a:xfrm rot="2867312">
            <a:off x="5341757" y="4350957"/>
            <a:ext cx="171221" cy="163631"/>
            <a:chOff x="7446692" y="2196363"/>
            <a:chExt cx="171221" cy="163631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3BC23E4-0C3B-4A21-BEFC-81C04ADAA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5872" y="2196363"/>
              <a:ext cx="136682" cy="1636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24D4110-5935-4EB1-99FB-A09FEE746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6692" y="2199512"/>
              <a:ext cx="171221" cy="1604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3DF58C9-CFE7-4FF3-8952-AECCFAFF865C}"/>
              </a:ext>
            </a:extLst>
          </p:cNvPr>
          <p:cNvGrpSpPr/>
          <p:nvPr/>
        </p:nvGrpSpPr>
        <p:grpSpPr>
          <a:xfrm>
            <a:off x="3250904" y="2284570"/>
            <a:ext cx="1087650" cy="813070"/>
            <a:chOff x="4812139" y="1499802"/>
            <a:chExt cx="1098550" cy="813070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2DAC8B2-BE98-4AE4-A58A-16B6DE7D1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9050" y="1874722"/>
              <a:ext cx="590550" cy="438150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FF35CF8-61CF-4DA5-9253-7881A3EC786C}"/>
                </a:ext>
              </a:extLst>
            </p:cNvPr>
            <p:cNvSpPr txBox="1"/>
            <p:nvPr/>
          </p:nvSpPr>
          <p:spPr>
            <a:xfrm>
              <a:off x="4812139" y="1499802"/>
              <a:ext cx="1098550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/>
                <a:t>Switch 1</a:t>
              </a:r>
              <a:endParaRPr lang="bg-BG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7D9386A-BFA2-47C0-9DAE-FE97A2CD3F4D}"/>
              </a:ext>
            </a:extLst>
          </p:cNvPr>
          <p:cNvSpPr txBox="1"/>
          <p:nvPr/>
        </p:nvSpPr>
        <p:spPr>
          <a:xfrm>
            <a:off x="6689602" y="1917279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2"/>
                </a:solidFill>
              </a:rPr>
              <a:t>Vlan 1</a:t>
            </a:r>
            <a:endParaRPr lang="bg-BG" sz="1400" b="1" dirty="0">
              <a:solidFill>
                <a:schemeClr val="accent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67E4647-4B03-4A28-A376-863FAB6FDE08}"/>
              </a:ext>
            </a:extLst>
          </p:cNvPr>
          <p:cNvSpPr txBox="1"/>
          <p:nvPr/>
        </p:nvSpPr>
        <p:spPr>
          <a:xfrm>
            <a:off x="7629998" y="1907119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rgbClr val="FF0000"/>
                </a:solidFill>
              </a:rPr>
              <a:t>Vlan 2</a:t>
            </a:r>
            <a:endParaRPr lang="bg-BG" sz="1400" b="1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53B9D9A-6E0A-4B59-BF94-343F0738C680}"/>
              </a:ext>
            </a:extLst>
          </p:cNvPr>
          <p:cNvSpPr txBox="1"/>
          <p:nvPr/>
        </p:nvSpPr>
        <p:spPr>
          <a:xfrm>
            <a:off x="5044060" y="5475931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2"/>
                </a:solidFill>
              </a:rPr>
              <a:t>Vlan 1</a:t>
            </a:r>
            <a:endParaRPr lang="bg-BG" sz="1400" b="1" dirty="0">
              <a:solidFill>
                <a:schemeClr val="accent2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9BECEA5-2F2A-4900-A230-C9A88F9720E4}"/>
              </a:ext>
            </a:extLst>
          </p:cNvPr>
          <p:cNvSpPr txBox="1"/>
          <p:nvPr/>
        </p:nvSpPr>
        <p:spPr>
          <a:xfrm>
            <a:off x="5985204" y="5465022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rgbClr val="FF0000"/>
                </a:solidFill>
              </a:rPr>
              <a:t>Vlan 2</a:t>
            </a:r>
            <a:endParaRPr lang="bg-BG" sz="1400" b="1" dirty="0">
              <a:solidFill>
                <a:srgbClr val="FF0000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32A50E7-78F2-4179-9773-DA1C0F1DCE72}"/>
              </a:ext>
            </a:extLst>
          </p:cNvPr>
          <p:cNvSpPr/>
          <p:nvPr/>
        </p:nvSpPr>
        <p:spPr bwMode="auto">
          <a:xfrm rot="21428034">
            <a:off x="4121152" y="2705859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73F9B5D-5008-4C84-8D99-2E129E47C8D9}"/>
              </a:ext>
            </a:extLst>
          </p:cNvPr>
          <p:cNvSpPr/>
          <p:nvPr/>
        </p:nvSpPr>
        <p:spPr bwMode="auto">
          <a:xfrm>
            <a:off x="7201729" y="2674926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B81D278-1294-4142-9B4B-29C4561C49FF}"/>
              </a:ext>
            </a:extLst>
          </p:cNvPr>
          <p:cNvSpPr/>
          <p:nvPr/>
        </p:nvSpPr>
        <p:spPr bwMode="auto">
          <a:xfrm rot="2943807">
            <a:off x="3936315" y="2990725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F581619-B33E-45B4-99F1-0073C411A26F}"/>
              </a:ext>
            </a:extLst>
          </p:cNvPr>
          <p:cNvSpPr/>
          <p:nvPr/>
        </p:nvSpPr>
        <p:spPr bwMode="auto">
          <a:xfrm rot="2713807">
            <a:off x="5446931" y="4489328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2D74B25-FD2D-4D12-87C0-CB5F78AB85AC}"/>
              </a:ext>
            </a:extLst>
          </p:cNvPr>
          <p:cNvSpPr/>
          <p:nvPr/>
        </p:nvSpPr>
        <p:spPr bwMode="auto">
          <a:xfrm rot="7587275">
            <a:off x="6056784" y="4472259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9C781EC-1527-4A07-8061-362C0F56DF14}"/>
              </a:ext>
            </a:extLst>
          </p:cNvPr>
          <p:cNvSpPr/>
          <p:nvPr/>
        </p:nvSpPr>
        <p:spPr bwMode="auto">
          <a:xfrm rot="7725030">
            <a:off x="7318082" y="3005209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2F66AAD-0D88-4C84-AF11-C91C9CD64720}"/>
              </a:ext>
            </a:extLst>
          </p:cNvPr>
          <p:cNvSpPr txBox="1"/>
          <p:nvPr/>
        </p:nvSpPr>
        <p:spPr>
          <a:xfrm>
            <a:off x="4103601" y="2398113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EBCD25B-E9E3-4185-A52B-18C411F9E9B6}"/>
              </a:ext>
            </a:extLst>
          </p:cNvPr>
          <p:cNvSpPr txBox="1"/>
          <p:nvPr/>
        </p:nvSpPr>
        <p:spPr>
          <a:xfrm>
            <a:off x="3496309" y="3147663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2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C36D52-4AB2-43E0-982B-647B8C831603}"/>
              </a:ext>
            </a:extLst>
          </p:cNvPr>
          <p:cNvSpPr txBox="1"/>
          <p:nvPr/>
        </p:nvSpPr>
        <p:spPr>
          <a:xfrm>
            <a:off x="4840656" y="4495498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9489A4F-296D-45AD-B4CD-E647355BF308}"/>
              </a:ext>
            </a:extLst>
          </p:cNvPr>
          <p:cNvSpPr txBox="1"/>
          <p:nvPr/>
        </p:nvSpPr>
        <p:spPr>
          <a:xfrm>
            <a:off x="6168499" y="4493589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2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C413FA1-1DF0-42A1-B3B2-8FCD2AC17EB3}"/>
              </a:ext>
            </a:extLst>
          </p:cNvPr>
          <p:cNvSpPr txBox="1"/>
          <p:nvPr/>
        </p:nvSpPr>
        <p:spPr>
          <a:xfrm>
            <a:off x="6649052" y="2470781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57B2D3-64FB-4955-A83F-213FA4ACFB60}"/>
              </a:ext>
            </a:extLst>
          </p:cNvPr>
          <p:cNvSpPr txBox="1"/>
          <p:nvPr/>
        </p:nvSpPr>
        <p:spPr>
          <a:xfrm>
            <a:off x="7397938" y="3096792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2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7898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69" grpId="0"/>
      <p:bldP spid="70" grpId="0"/>
      <p:bldP spid="71" grpId="0"/>
      <p:bldP spid="72" grpId="0"/>
      <p:bldP spid="73" grpId="0"/>
      <p:bldP spid="74" grpId="0"/>
      <p:bldP spid="76" grpId="0" animBg="1"/>
      <p:bldP spid="77" grpId="0" animBg="1"/>
      <p:bldP spid="97" grpId="0" animBg="1"/>
      <p:bldP spid="98" grpId="0" animBg="1"/>
      <p:bldP spid="99" grpId="0" animBg="1"/>
      <p:bldP spid="100" grpId="0" animBg="1"/>
      <p:bldP spid="130" grpId="0" animBg="1"/>
      <p:bldP spid="132" grpId="0" animBg="1"/>
      <p:bldP spid="137" grpId="0" animBg="1"/>
      <p:bldP spid="138" grpId="0" animBg="1"/>
      <p:bldP spid="146" grpId="0" animBg="1"/>
      <p:bldP spid="147" grpId="0" animBg="1"/>
      <p:bldP spid="152" grpId="0"/>
      <p:bldP spid="153" grpId="0"/>
      <p:bldP spid="154" grpId="0"/>
      <p:bldP spid="155" grpId="0"/>
      <p:bldP spid="156" grpId="0"/>
      <p:bldP spid="1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A457B-23DF-451F-9055-329A59E0BB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similar protocols, which one is better?</a:t>
            </a:r>
          </a:p>
          <a:p>
            <a:r>
              <a:rPr lang="en-US" u="sng" dirty="0"/>
              <a:t>PVST+ advantages</a:t>
            </a:r>
            <a:r>
              <a:rPr lang="en-US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triggers STP calculation </a:t>
            </a:r>
            <a:r>
              <a:rPr lang="en-US" dirty="0">
                <a:solidFill>
                  <a:schemeClr val="bg1"/>
                </a:solidFill>
              </a:rPr>
              <a:t>only if</a:t>
            </a:r>
            <a:r>
              <a:rPr lang="en-US" dirty="0">
                <a:solidFill>
                  <a:srgbClr val="F0A22E"/>
                </a:solidFill>
              </a:rPr>
              <a:t> </a:t>
            </a:r>
            <a:r>
              <a:rPr lang="en-US" dirty="0"/>
              <a:t>there is a potential loop in a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particular VLAN</a:t>
            </a:r>
          </a:p>
          <a:p>
            <a:pPr lvl="1">
              <a:lnSpc>
                <a:spcPct val="80000"/>
              </a:lnSpc>
            </a:pPr>
            <a:r>
              <a:rPr lang="en-US" sz="3400" dirty="0"/>
              <a:t>detailed “look” of the network – does not block ports when there is no loop on the trunks for a given VLAN  </a:t>
            </a: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sz="3400" u="sng" dirty="0"/>
              <a:t>PVST+ disadvantages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generates </a:t>
            </a:r>
            <a:r>
              <a:rPr lang="en-US" dirty="0">
                <a:solidFill>
                  <a:schemeClr val="bg1"/>
                </a:solidFill>
              </a:rPr>
              <a:t>a lot of overhead </a:t>
            </a:r>
            <a:r>
              <a:rPr lang="en-US" dirty="0"/>
              <a:t>in the network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proprietary protocol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26FCD-AEC2-4195-AC90-6762E99A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MSTP vs PVST+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5256715"/>
      </p:ext>
    </p:extLst>
  </p:cSld>
  <p:clrMapOvr>
    <a:masterClrMapping/>
  </p:clrMapOvr>
  <p:transition spd="slow" advClick="0" advTm="500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A457B-23DF-451F-9055-329A59E0BB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17111"/>
          </a:xfrm>
        </p:spPr>
        <p:txBody>
          <a:bodyPr/>
          <a:lstStyle/>
          <a:p>
            <a:r>
              <a:rPr lang="en-US" dirty="0"/>
              <a:t>MSTP advantages:</a:t>
            </a:r>
          </a:p>
          <a:p>
            <a:pPr lvl="2"/>
            <a:r>
              <a:rPr lang="en-US" dirty="0"/>
              <a:t>uses </a:t>
            </a:r>
            <a:r>
              <a:rPr lang="en-US" sz="3200" dirty="0">
                <a:solidFill>
                  <a:schemeClr val="bg1"/>
                </a:solidFill>
              </a:rPr>
              <a:t>less BPDUs </a:t>
            </a:r>
            <a:r>
              <a:rPr lang="en-US" dirty="0"/>
              <a:t>and generates less overhead</a:t>
            </a:r>
          </a:p>
          <a:p>
            <a:pPr lvl="2"/>
            <a:r>
              <a:rPr lang="en-US" dirty="0"/>
              <a:t>open standard 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MSTP disadvantages:</a:t>
            </a:r>
          </a:p>
          <a:p>
            <a:pPr lvl="2"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</a:rPr>
              <a:t>not VLAN aware</a:t>
            </a:r>
            <a:r>
              <a:rPr lang="en-US" dirty="0"/>
              <a:t> (does not look which VLANs are on the trunk </a:t>
            </a:r>
            <a:br>
              <a:rPr lang="en-US" dirty="0"/>
            </a:br>
            <a:r>
              <a:rPr lang="en-US" dirty="0"/>
              <a:t>ports)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Harder to configure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Recommendation: use MSTP if you have more than 100 VLANs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26FCD-AEC2-4195-AC90-6762E99A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MSTP vs PVST+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8229140"/>
      </p:ext>
    </p:extLst>
  </p:cSld>
  <p:clrMapOvr>
    <a:masterClrMapping/>
  </p:clrMapOvr>
  <p:transition spd="slow" advClick="0" advTm="5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#NetAdvanced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11607"/>
      </p:ext>
    </p:extLst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#NetAdvanced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80803"/>
      </p:ext>
    </p:extLst>
  </p:cSld>
  <p:clrMapOvr>
    <a:masterClrMapping/>
  </p:clrMapOvr>
  <p:transition spd="slow" advClick="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5E882A-FD7A-4445-B56E-8AFFEE35CA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Link aggregation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26964040"/>
      </p:ext>
    </p:extLst>
  </p:cSld>
  <p:clrMapOvr>
    <a:masterClrMapping/>
  </p:clrMapOvr>
  <p:transition spd="slow" advClick="0" advTm="5000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45680-A2C3-424B-9029-13DAC550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link aggregation?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093AC0-077C-48FE-9E6A-147ACC192A1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2125" y="1298575"/>
            <a:ext cx="6619875" cy="5027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Combination of </a:t>
            </a:r>
            <a:r>
              <a:rPr lang="en-US" sz="3400" u="sng" dirty="0"/>
              <a:t>two or more </a:t>
            </a:r>
            <a:br>
              <a:rPr lang="en-US" sz="3400" u="sng" dirty="0"/>
            </a:br>
            <a:r>
              <a:rPr lang="en-US" sz="3400" u="sng" dirty="0"/>
              <a:t>physical </a:t>
            </a:r>
            <a:r>
              <a:rPr lang="en-US" sz="3400" dirty="0"/>
              <a:t>interfaces to create </a:t>
            </a:r>
            <a:br>
              <a:rPr lang="en-US" sz="3400" dirty="0"/>
            </a:br>
            <a:r>
              <a:rPr lang="en-US" sz="3400" u="sng" dirty="0"/>
              <a:t>one logical</a:t>
            </a:r>
            <a:r>
              <a:rPr lang="en-US" sz="3400" dirty="0"/>
              <a:t> link or </a:t>
            </a:r>
            <a:r>
              <a:rPr lang="en-US" dirty="0"/>
              <a:t>port</a:t>
            </a:r>
          </a:p>
          <a:p>
            <a:r>
              <a:rPr lang="en-US" dirty="0"/>
              <a:t>Other terms with the same meaning:</a:t>
            </a:r>
          </a:p>
          <a:p>
            <a:pPr lvl="1"/>
            <a:r>
              <a:rPr lang="en-US" sz="3000" dirty="0"/>
              <a:t>Port trunking (HPE Provision)</a:t>
            </a:r>
          </a:p>
          <a:p>
            <a:pPr lvl="1"/>
            <a:r>
              <a:rPr lang="en-US" sz="3000" dirty="0"/>
              <a:t>EtherChannel (Cisco)</a:t>
            </a:r>
          </a:p>
          <a:p>
            <a:pPr lvl="1"/>
            <a:r>
              <a:rPr lang="en-US" sz="3000" dirty="0"/>
              <a:t>Link bundling</a:t>
            </a:r>
          </a:p>
          <a:p>
            <a:pPr lvl="1"/>
            <a:r>
              <a:rPr lang="en-US" sz="3000" dirty="0"/>
              <a:t>NIC bonding/teaming</a:t>
            </a:r>
          </a:p>
          <a:p>
            <a:pPr lvl="1"/>
            <a:r>
              <a:rPr lang="en-US" sz="3000" dirty="0"/>
              <a:t>Etc.</a:t>
            </a:r>
            <a:endParaRPr lang="bg-BG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8DB304-8D69-437E-8A96-C86B54B56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6" y="1366051"/>
            <a:ext cx="5289636" cy="4732832"/>
          </a:xfrm>
          <a:prstGeom prst="round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134411431"/>
      </p:ext>
    </p:extLst>
  </p:cSld>
  <p:clrMapOvr>
    <a:masterClrMapping/>
  </p:clrMapOvr>
  <p:transition spd="slow" advClick="0" advTm="500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C08E5F-E330-4E03-99A7-0898178C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link aggregation?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8A23FF-0B71-4061-AA75-1ADE295A914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1622425"/>
          </a:xfrm>
        </p:spPr>
        <p:txBody>
          <a:bodyPr/>
          <a:lstStyle/>
          <a:p>
            <a:r>
              <a:rPr lang="en-US" dirty="0"/>
              <a:t>To increase the bandwidth</a:t>
            </a:r>
          </a:p>
          <a:p>
            <a:r>
              <a:rPr lang="en-US" dirty="0"/>
              <a:t>To provide redundancy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E4A8E-64B3-4BF4-81F9-E247ECC052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5DAEE4-B876-4715-BDA5-D0FC17DD9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74" y="2799737"/>
            <a:ext cx="9260301" cy="359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0673"/>
      </p:ext>
    </p:extLst>
  </p:cSld>
  <p:clrMapOvr>
    <a:masterClrMapping/>
  </p:clrMapOvr>
  <p:transition spd="slow" advClick="0" advTm="500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C332F-0DFB-4C5F-8222-BFF766AA9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98639"/>
          </a:xfrm>
        </p:spPr>
        <p:txBody>
          <a:bodyPr>
            <a:normAutofit/>
          </a:bodyPr>
          <a:lstStyle/>
          <a:p>
            <a:r>
              <a:rPr lang="en-US" dirty="0"/>
              <a:t>Static (no protocol) option for link aggregation</a:t>
            </a:r>
          </a:p>
          <a:p>
            <a:r>
              <a:rPr lang="en-US" dirty="0"/>
              <a:t>LACP - IEEE 802.1AX (formerly 802.3ad)</a:t>
            </a:r>
          </a:p>
          <a:p>
            <a:pPr lvl="1"/>
            <a:r>
              <a:rPr lang="en-US" sz="2800" dirty="0"/>
              <a:t>Static</a:t>
            </a:r>
          </a:p>
          <a:p>
            <a:pPr lvl="1"/>
            <a:r>
              <a:rPr lang="en-US" sz="2800" dirty="0"/>
              <a:t>Dynamic</a:t>
            </a:r>
          </a:p>
          <a:p>
            <a:pPr marL="456915" lvl="1" indent="-456915">
              <a:buClr>
                <a:schemeClr val="tx1"/>
              </a:buClr>
              <a:buSzPct val="100000"/>
            </a:pPr>
            <a:r>
              <a:rPr lang="en-US" sz="3398" dirty="0"/>
              <a:t>PAgP - Cisco Proprietary</a:t>
            </a:r>
          </a:p>
          <a:p>
            <a:pPr marL="456915" lvl="1" indent="-456915">
              <a:buClr>
                <a:schemeClr val="tx1"/>
              </a:buClr>
              <a:buSzPct val="100000"/>
            </a:pPr>
            <a:r>
              <a:rPr lang="en-US" sz="3398" dirty="0"/>
              <a:t>Each protocol has configuration options for different scenarios</a:t>
            </a:r>
          </a:p>
          <a:p>
            <a:pPr marL="456915" lvl="1" indent="-456915">
              <a:buClr>
                <a:schemeClr val="tx1"/>
              </a:buClr>
              <a:buSzPct val="100000"/>
            </a:pPr>
            <a:r>
              <a:rPr lang="en-US" sz="3398" dirty="0"/>
              <a:t>LACP configuration and naming can be interpret (slightly) </a:t>
            </a:r>
            <a:br>
              <a:rPr lang="en-US" sz="3398" dirty="0"/>
            </a:br>
            <a:r>
              <a:rPr lang="en-US" sz="3398" dirty="0"/>
              <a:t>different between the vendors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77D86-C30F-45E1-BD9B-2ADE33EE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aggregation protocols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4496422"/>
      </p:ext>
    </p:extLst>
  </p:cSld>
  <p:clrMapOvr>
    <a:masterClrMapping/>
  </p:clrMapOvr>
  <p:transition spd="slow" advClick="0" advTm="500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C332F-0DFB-4C5F-8222-BFF766AA9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98639"/>
          </a:xfrm>
        </p:spPr>
        <p:txBody>
          <a:bodyPr>
            <a:normAutofit/>
          </a:bodyPr>
          <a:lstStyle/>
          <a:p>
            <a:r>
              <a:rPr lang="en-US" dirty="0"/>
              <a:t>In general, the physical interfaces which participate in a link </a:t>
            </a:r>
            <a:br>
              <a:rPr lang="en-US" dirty="0"/>
            </a:br>
            <a:r>
              <a:rPr lang="en-US" dirty="0"/>
              <a:t>aggregation group, should have the same: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Duplex</a:t>
            </a:r>
          </a:p>
          <a:p>
            <a:pPr lvl="1"/>
            <a:r>
              <a:rPr lang="en-US" dirty="0"/>
              <a:t>VLAN</a:t>
            </a:r>
          </a:p>
          <a:p>
            <a:pPr lvl="1"/>
            <a:r>
              <a:rPr lang="en-US" dirty="0"/>
              <a:t>All other settings – recommended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77D86-C30F-45E1-BD9B-2ADE33EE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requirements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3630905"/>
      </p:ext>
    </p:extLst>
  </p:cSld>
  <p:clrMapOvr>
    <a:masterClrMapping/>
  </p:clrMapOvr>
  <p:transition spd="slow" advClick="0" advTm="500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7D86-C30F-45E1-BD9B-2ADE33EE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sharing modes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C332F-0DFB-4C5F-8222-BFF766AA93C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0405" y="1195388"/>
            <a:ext cx="12001595" cy="5399087"/>
          </a:xfrm>
        </p:spPr>
        <p:txBody>
          <a:bodyPr>
            <a:normAutofit/>
          </a:bodyPr>
          <a:lstStyle/>
          <a:p>
            <a:pPr marL="456915" lvl="1" indent="-456915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100" dirty="0"/>
              <a:t>Multiple physical links form one logical but at the end the traffic uses </a:t>
            </a:r>
            <a:br>
              <a:rPr lang="en-US" sz="3100" dirty="0"/>
            </a:br>
            <a:r>
              <a:rPr lang="en-US" sz="3100" dirty="0"/>
              <a:t>the physical links</a:t>
            </a:r>
          </a:p>
          <a:p>
            <a:pPr marL="456915" lvl="1" indent="-456915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100" dirty="0"/>
              <a:t>Which exact link to use - random decision based on the conversations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Conversations depend on the load sharing mode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8DC8CCA-661A-4824-B209-AF9C63D4A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2" y="3971637"/>
            <a:ext cx="7555159" cy="2501506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92739044"/>
      </p:ext>
    </p:extLst>
  </p:cSld>
  <p:clrMapOvr>
    <a:masterClrMapping/>
  </p:clrMapOvr>
  <p:transition spd="slow" advClick="0" advTm="500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#NetAdvanced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78676"/>
      </p:ext>
    </p:extLst>
  </p:cSld>
  <p:clrMapOvr>
    <a:masterClrMapping/>
  </p:clrMapOvr>
  <p:transition spd="slow" advClick="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5E882A-FD7A-4445-B56E-8AFFEE35CA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Device stacking: IRF</a:t>
            </a:r>
          </a:p>
        </p:txBody>
      </p:sp>
    </p:spTree>
    <p:extLst>
      <p:ext uri="{BB962C8B-B14F-4D97-AF65-F5344CB8AC3E}">
        <p14:creationId xmlns:p14="http://schemas.microsoft.com/office/powerpoint/2010/main" val="1487630192"/>
      </p:ext>
    </p:extLst>
  </p:cSld>
  <p:clrMapOvr>
    <a:masterClrMapping/>
  </p:clrMapOvr>
  <p:transition spd="slow" advClick="0" advTm="5000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DBA832-2B31-42A4-A62B-BEF314A37F45}"/>
              </a:ext>
            </a:extLst>
          </p:cNvPr>
          <p:cNvSpPr/>
          <p:nvPr/>
        </p:nvSpPr>
        <p:spPr bwMode="auto">
          <a:xfrm>
            <a:off x="3423753" y="3398621"/>
            <a:ext cx="4805848" cy="1736436"/>
          </a:xfrm>
          <a:prstGeom prst="roundRect">
            <a:avLst/>
          </a:prstGeom>
          <a:solidFill>
            <a:schemeClr val="dk2">
              <a:alpha val="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6310F-B259-4C45-BD44-F43E9D11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device stacking?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23ACF-2719-4BD5-BDB0-9CE79B68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913" y="3838983"/>
            <a:ext cx="1047750" cy="95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2D86A8-64B6-4209-85AD-1CC98F196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761" y="3852260"/>
            <a:ext cx="1047750" cy="9906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C16CBC-41F2-40BC-8CD2-62CFBEE1A587}"/>
              </a:ext>
            </a:extLst>
          </p:cNvPr>
          <p:cNvCxnSpPr>
            <a:cxnSpLocks/>
          </p:cNvCxnSpPr>
          <p:nvPr/>
        </p:nvCxnSpPr>
        <p:spPr>
          <a:xfrm>
            <a:off x="4775431" y="4137433"/>
            <a:ext cx="20060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8890CF-BE75-46BC-9444-31812AA2A07D}"/>
              </a:ext>
            </a:extLst>
          </p:cNvPr>
          <p:cNvCxnSpPr>
            <a:cxnSpLocks/>
          </p:cNvCxnSpPr>
          <p:nvPr/>
        </p:nvCxnSpPr>
        <p:spPr>
          <a:xfrm>
            <a:off x="4777971" y="4315233"/>
            <a:ext cx="1998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682F94F-695F-462A-8FF9-6516EFDC3E76}"/>
              </a:ext>
            </a:extLst>
          </p:cNvPr>
          <p:cNvSpPr/>
          <p:nvPr/>
        </p:nvSpPr>
        <p:spPr bwMode="auto">
          <a:xfrm>
            <a:off x="4858640" y="4068178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84408C-DDB9-4DD9-B957-9A4748A0CD26}"/>
              </a:ext>
            </a:extLst>
          </p:cNvPr>
          <p:cNvSpPr/>
          <p:nvPr/>
        </p:nvSpPr>
        <p:spPr bwMode="auto">
          <a:xfrm>
            <a:off x="6496075" y="4068178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B42F2-C90F-4080-A927-0F86CE905A7E}"/>
              </a:ext>
            </a:extLst>
          </p:cNvPr>
          <p:cNvSpPr txBox="1"/>
          <p:nvPr/>
        </p:nvSpPr>
        <p:spPr>
          <a:xfrm>
            <a:off x="4552372" y="2824951"/>
            <a:ext cx="254861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One logical device</a:t>
            </a:r>
            <a:endParaRPr lang="bg-BG" sz="2400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3D312FB-1C83-4C81-AEC4-702EDCC63D7A}"/>
              </a:ext>
            </a:extLst>
          </p:cNvPr>
          <p:cNvSpPr txBox="1">
            <a:spLocks/>
          </p:cNvSpPr>
          <p:nvPr/>
        </p:nvSpPr>
        <p:spPr>
          <a:xfrm>
            <a:off x="705113" y="1431431"/>
            <a:ext cx="11320632" cy="77408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Combination of two or more physical devices to form one logical</a:t>
            </a:r>
          </a:p>
        </p:txBody>
      </p:sp>
    </p:spTree>
    <p:extLst>
      <p:ext uri="{BB962C8B-B14F-4D97-AF65-F5344CB8AC3E}">
        <p14:creationId xmlns:p14="http://schemas.microsoft.com/office/powerpoint/2010/main" val="2246745604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4918359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Spanning tree protocol advanced: </a:t>
            </a:r>
            <a:br>
              <a:rPr lang="en-US" dirty="0"/>
            </a:br>
            <a:r>
              <a:rPr lang="en-US" dirty="0"/>
              <a:t>MSTP and PVST+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Link aggregation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Device stacking: IRF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 advClick="0" advTm="5000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310F-B259-4C45-BD44-F43E9D11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device stacking?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5D3FC-CAFD-4120-BE0F-30C3A5814E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4650" y="1293813"/>
            <a:ext cx="11817350" cy="4775200"/>
          </a:xfrm>
        </p:spPr>
        <p:txBody>
          <a:bodyPr/>
          <a:lstStyle/>
          <a:p>
            <a:r>
              <a:rPr lang="en-US" dirty="0"/>
              <a:t>More resilient</a:t>
            </a:r>
          </a:p>
          <a:p>
            <a:r>
              <a:rPr lang="en-US" dirty="0"/>
              <a:t>Does not block ports (like STP)</a:t>
            </a:r>
          </a:p>
          <a:p>
            <a:r>
              <a:rPr lang="en-US" dirty="0"/>
              <a:t>Simple management</a:t>
            </a:r>
          </a:p>
          <a:p>
            <a:r>
              <a:rPr lang="en-US" dirty="0"/>
              <a:t>Simple design</a:t>
            </a:r>
          </a:p>
        </p:txBody>
      </p:sp>
      <p:pic>
        <p:nvPicPr>
          <p:cNvPr id="1026" name="Picture 2" descr="http://www.insearchoftech.com/wp-content/uploads/2011/11/IRFx4.jpg">
            <a:extLst>
              <a:ext uri="{FF2B5EF4-FFF2-40B4-BE49-F238E27FC236}">
                <a16:creationId xmlns:a16="http://schemas.microsoft.com/office/drawing/2014/main" id="{CFEE746A-15AE-454A-9CC0-C2ADE036D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472" y="3015240"/>
            <a:ext cx="6545497" cy="30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24868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97ACB-F311-4D9A-BE97-A7B085DBB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IRF – Intelligent Resilient Framework</a:t>
            </a:r>
          </a:p>
          <a:p>
            <a:r>
              <a:rPr lang="en-US" dirty="0"/>
              <a:t>HPE proprietary stacking technology</a:t>
            </a:r>
          </a:p>
          <a:p>
            <a:r>
              <a:rPr lang="en-US" dirty="0"/>
              <a:t>Uses HPE Comware switches (or routers) only</a:t>
            </a:r>
          </a:p>
          <a:p>
            <a:r>
              <a:rPr lang="en-US" dirty="0"/>
              <a:t>The devices need to be from the same type</a:t>
            </a:r>
          </a:p>
          <a:p>
            <a:r>
              <a:rPr lang="en-US" dirty="0"/>
              <a:t>One device is elected as a </a:t>
            </a:r>
            <a:r>
              <a:rPr lang="en-US" u="sng" dirty="0"/>
              <a:t>master</a:t>
            </a:r>
          </a:p>
          <a:p>
            <a:r>
              <a:rPr lang="en-US" dirty="0"/>
              <a:t>The stack takes the master’s configuration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6310F-B259-4C45-BD44-F43E9D11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IRF?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0232214"/>
      </p:ext>
    </p:extLst>
  </p:cSld>
  <p:clrMapOvr>
    <a:masterClrMapping/>
  </p:clrMapOvr>
  <p:transition spd="slow" advClick="0" advTm="5000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7581EA3-BA9C-4E49-B05F-D93341B15646}"/>
              </a:ext>
            </a:extLst>
          </p:cNvPr>
          <p:cNvSpPr/>
          <p:nvPr/>
        </p:nvSpPr>
        <p:spPr bwMode="auto">
          <a:xfrm>
            <a:off x="6011456" y="1644443"/>
            <a:ext cx="6003066" cy="4546547"/>
          </a:xfrm>
          <a:prstGeom prst="roundRect">
            <a:avLst/>
          </a:prstGeom>
          <a:solidFill>
            <a:schemeClr val="dk2">
              <a:alpha val="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6310F-B259-4C45-BD44-F43E9D11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IRF ports and connections</a:t>
            </a:r>
            <a:endParaRPr lang="bg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4BD0F9-4FAF-4DE5-8C00-069F4279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080" y="2718044"/>
            <a:ext cx="523875" cy="53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23A676-9F81-4C17-B35F-7D766AC0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47" y="4740267"/>
            <a:ext cx="523875" cy="53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766062-100F-44B5-8B2D-1B0BF7E0B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584" y="2636650"/>
            <a:ext cx="523875" cy="5334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38373C-8095-4859-9851-0FFE481BB453}"/>
              </a:ext>
            </a:extLst>
          </p:cNvPr>
          <p:cNvCxnSpPr>
            <a:cxnSpLocks/>
          </p:cNvCxnSpPr>
          <p:nvPr/>
        </p:nvCxnSpPr>
        <p:spPr>
          <a:xfrm>
            <a:off x="7194274" y="3248367"/>
            <a:ext cx="1446073" cy="15735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6352DD-F48E-4127-8D26-82250C3C95CC}"/>
              </a:ext>
            </a:extLst>
          </p:cNvPr>
          <p:cNvCxnSpPr>
            <a:cxnSpLocks/>
          </p:cNvCxnSpPr>
          <p:nvPr/>
        </p:nvCxnSpPr>
        <p:spPr>
          <a:xfrm>
            <a:off x="7270008" y="3185174"/>
            <a:ext cx="1453289" cy="15824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2AD630-5CBB-4AEB-BFB2-68ED16E1503A}"/>
              </a:ext>
            </a:extLst>
          </p:cNvPr>
          <p:cNvCxnSpPr>
            <a:cxnSpLocks/>
          </p:cNvCxnSpPr>
          <p:nvPr/>
        </p:nvCxnSpPr>
        <p:spPr>
          <a:xfrm>
            <a:off x="7270008" y="2990055"/>
            <a:ext cx="3130576" cy="325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D32778-A37A-4324-822B-CC1B72ABA73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270008" y="2869808"/>
            <a:ext cx="3130576" cy="33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A990E0-9767-4797-BAF3-CAD2D747763C}"/>
              </a:ext>
            </a:extLst>
          </p:cNvPr>
          <p:cNvCxnSpPr>
            <a:cxnSpLocks/>
          </p:cNvCxnSpPr>
          <p:nvPr/>
        </p:nvCxnSpPr>
        <p:spPr>
          <a:xfrm flipV="1">
            <a:off x="9128275" y="3109319"/>
            <a:ext cx="1272309" cy="16583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D97437-58BE-4244-9E24-E6C7CC3FBEED}"/>
              </a:ext>
            </a:extLst>
          </p:cNvPr>
          <p:cNvCxnSpPr>
            <a:cxnSpLocks/>
          </p:cNvCxnSpPr>
          <p:nvPr/>
        </p:nvCxnSpPr>
        <p:spPr>
          <a:xfrm flipV="1">
            <a:off x="9151912" y="3150825"/>
            <a:ext cx="1356242" cy="1734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F0FC4A4-3224-4E08-97D2-ED5D1CD84FB9}"/>
              </a:ext>
            </a:extLst>
          </p:cNvPr>
          <p:cNvSpPr/>
          <p:nvPr/>
        </p:nvSpPr>
        <p:spPr bwMode="auto">
          <a:xfrm>
            <a:off x="7492622" y="2777701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940C0B1-C4A8-47E5-B99B-1894F763392C}"/>
              </a:ext>
            </a:extLst>
          </p:cNvPr>
          <p:cNvSpPr/>
          <p:nvPr/>
        </p:nvSpPr>
        <p:spPr bwMode="auto">
          <a:xfrm rot="7381799">
            <a:off x="9217618" y="4471943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9A9CC28-C817-49B1-A9D0-33142EC04BED}"/>
              </a:ext>
            </a:extLst>
          </p:cNvPr>
          <p:cNvSpPr/>
          <p:nvPr/>
        </p:nvSpPr>
        <p:spPr bwMode="auto">
          <a:xfrm rot="2658587">
            <a:off x="8489845" y="4505614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D0818B-F34F-4209-B44D-00095260A6B8}"/>
              </a:ext>
            </a:extLst>
          </p:cNvPr>
          <p:cNvSpPr txBox="1"/>
          <p:nvPr/>
        </p:nvSpPr>
        <p:spPr>
          <a:xfrm>
            <a:off x="6644801" y="2313168"/>
            <a:ext cx="73337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SW-1</a:t>
            </a:r>
            <a:endParaRPr lang="bg-B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A33DB1-7DA4-40FB-8B94-581450A3686D}"/>
              </a:ext>
            </a:extLst>
          </p:cNvPr>
          <p:cNvSpPr txBox="1"/>
          <p:nvPr/>
        </p:nvSpPr>
        <p:spPr>
          <a:xfrm>
            <a:off x="10295836" y="2242685"/>
            <a:ext cx="73337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SW-2</a:t>
            </a:r>
            <a:endParaRPr lang="bg-B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6AC759-EBB7-4EDA-A40E-D0B3D4A71552}"/>
              </a:ext>
            </a:extLst>
          </p:cNvPr>
          <p:cNvSpPr txBox="1"/>
          <p:nvPr/>
        </p:nvSpPr>
        <p:spPr>
          <a:xfrm>
            <a:off x="8535599" y="5210217"/>
            <a:ext cx="73337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SW-3</a:t>
            </a:r>
            <a:endParaRPr lang="bg-BG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3D44E1-1A81-4A67-AD7D-D750C930C01E}"/>
              </a:ext>
            </a:extLst>
          </p:cNvPr>
          <p:cNvSpPr txBox="1"/>
          <p:nvPr/>
        </p:nvSpPr>
        <p:spPr>
          <a:xfrm>
            <a:off x="7389367" y="2177802"/>
            <a:ext cx="6146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/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endParaRPr lang="bg-BG" dirty="0">
              <a:solidFill>
                <a:schemeClr val="accent2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90020C5-1CA5-41D2-86EF-E7CD04CCD0B4}"/>
              </a:ext>
            </a:extLst>
          </p:cNvPr>
          <p:cNvSpPr/>
          <p:nvPr/>
        </p:nvSpPr>
        <p:spPr bwMode="auto">
          <a:xfrm>
            <a:off x="10018504" y="2804750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29BD41-0BE0-4F2C-94A8-65E9F6633751}"/>
              </a:ext>
            </a:extLst>
          </p:cNvPr>
          <p:cNvSpPr txBox="1"/>
          <p:nvPr/>
        </p:nvSpPr>
        <p:spPr>
          <a:xfrm>
            <a:off x="9652676" y="2213940"/>
            <a:ext cx="6146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/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endParaRPr lang="bg-BG" dirty="0">
              <a:solidFill>
                <a:schemeClr val="accent2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1CE758-50E5-470B-B007-84BB93EE4798}"/>
              </a:ext>
            </a:extLst>
          </p:cNvPr>
          <p:cNvSpPr txBox="1"/>
          <p:nvPr/>
        </p:nvSpPr>
        <p:spPr>
          <a:xfrm>
            <a:off x="10462667" y="3298262"/>
            <a:ext cx="6146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/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endParaRPr lang="bg-BG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69BB2B-F685-45D2-9A2D-78C2252084FC}"/>
              </a:ext>
            </a:extLst>
          </p:cNvPr>
          <p:cNvSpPr txBox="1"/>
          <p:nvPr/>
        </p:nvSpPr>
        <p:spPr>
          <a:xfrm>
            <a:off x="9345366" y="4759536"/>
            <a:ext cx="6146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3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/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endParaRPr lang="bg-BG" dirty="0">
              <a:solidFill>
                <a:schemeClr val="accent2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A0CBA-D875-456A-8FFF-8028FD92226B}"/>
              </a:ext>
            </a:extLst>
          </p:cNvPr>
          <p:cNvSpPr txBox="1"/>
          <p:nvPr/>
        </p:nvSpPr>
        <p:spPr>
          <a:xfrm>
            <a:off x="7816233" y="4739185"/>
            <a:ext cx="6146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3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/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endParaRPr lang="bg-BG" dirty="0">
              <a:solidFill>
                <a:schemeClr val="accent2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1F979C9-EA61-4472-93B9-5CB504DAC225}"/>
              </a:ext>
            </a:extLst>
          </p:cNvPr>
          <p:cNvSpPr/>
          <p:nvPr/>
        </p:nvSpPr>
        <p:spPr bwMode="auto">
          <a:xfrm rot="7381799">
            <a:off x="10203804" y="3210215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17DDBE1-4A5D-4D89-B620-F9EF71FF71AA}"/>
              </a:ext>
            </a:extLst>
          </p:cNvPr>
          <p:cNvSpPr/>
          <p:nvPr/>
        </p:nvSpPr>
        <p:spPr bwMode="auto">
          <a:xfrm rot="13604427">
            <a:off x="7328656" y="3230086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C0B6AC-FCB2-4F26-B9DF-8242FDD93B0E}"/>
              </a:ext>
            </a:extLst>
          </p:cNvPr>
          <p:cNvSpPr txBox="1"/>
          <p:nvPr/>
        </p:nvSpPr>
        <p:spPr>
          <a:xfrm>
            <a:off x="6603150" y="3366069"/>
            <a:ext cx="6146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/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endParaRPr lang="bg-BG" dirty="0">
              <a:solidFill>
                <a:schemeClr val="accent2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EE3CA1-6C53-4F95-951C-7B38DBD9133A}"/>
              </a:ext>
            </a:extLst>
          </p:cNvPr>
          <p:cNvCxnSpPr>
            <a:cxnSpLocks/>
          </p:cNvCxnSpPr>
          <p:nvPr/>
        </p:nvCxnSpPr>
        <p:spPr>
          <a:xfrm>
            <a:off x="349089" y="1985658"/>
            <a:ext cx="73692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D7E4EBD-765F-422C-B5EE-27B1E3E59C67}"/>
              </a:ext>
            </a:extLst>
          </p:cNvPr>
          <p:cNvSpPr txBox="1"/>
          <p:nvPr/>
        </p:nvSpPr>
        <p:spPr>
          <a:xfrm>
            <a:off x="430142" y="2562881"/>
            <a:ext cx="584163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x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/</a:t>
            </a:r>
            <a:r>
              <a:rPr lang="en-US" dirty="0">
                <a:solidFill>
                  <a:schemeClr val="accent2"/>
                </a:solidFill>
              </a:rPr>
              <a:t>y</a:t>
            </a:r>
            <a:endParaRPr lang="bg-BG" dirty="0">
              <a:solidFill>
                <a:schemeClr val="accent2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1D2A97-0638-44C1-8AC5-8757572E48B2}"/>
              </a:ext>
            </a:extLst>
          </p:cNvPr>
          <p:cNvSpPr/>
          <p:nvPr/>
        </p:nvSpPr>
        <p:spPr>
          <a:xfrm>
            <a:off x="1162794" y="1644443"/>
            <a:ext cx="39643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Single physical cable</a:t>
            </a:r>
            <a:br>
              <a:rPr lang="en-US" sz="2400" dirty="0"/>
            </a:br>
            <a:r>
              <a:rPr lang="en-US" sz="2400" dirty="0"/>
              <a:t>Must be at least 10Gbps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1553448-1BA4-4DE4-B71C-DFF05F0516D0}"/>
              </a:ext>
            </a:extLst>
          </p:cNvPr>
          <p:cNvSpPr/>
          <p:nvPr/>
        </p:nvSpPr>
        <p:spPr>
          <a:xfrm>
            <a:off x="907280" y="2601123"/>
            <a:ext cx="48948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IRF port – </a:t>
            </a:r>
            <a:r>
              <a:rPr lang="en-US" sz="2400" dirty="0" err="1"/>
              <a:t>memberID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</a:rPr>
              <a:t>/</a:t>
            </a:r>
            <a:r>
              <a:rPr lang="en-US" sz="2400" dirty="0">
                <a:solidFill>
                  <a:schemeClr val="accent2"/>
                </a:solidFill>
              </a:rPr>
              <a:t>port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107379FF-7875-4CAB-AEC4-A86C5A5CB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73118"/>
              </p:ext>
            </p:extLst>
          </p:nvPr>
        </p:nvGraphicFramePr>
        <p:xfrm>
          <a:off x="276306" y="4545704"/>
          <a:ext cx="5393379" cy="16446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797793">
                  <a:extLst>
                    <a:ext uri="{9D8B030D-6E8A-4147-A177-3AD203B41FA5}">
                      <a16:colId xmlns:a16="http://schemas.microsoft.com/office/drawing/2014/main" val="239625958"/>
                    </a:ext>
                  </a:extLst>
                </a:gridCol>
                <a:gridCol w="1797793">
                  <a:extLst>
                    <a:ext uri="{9D8B030D-6E8A-4147-A177-3AD203B41FA5}">
                      <a16:colId xmlns:a16="http://schemas.microsoft.com/office/drawing/2014/main" val="904760087"/>
                    </a:ext>
                  </a:extLst>
                </a:gridCol>
                <a:gridCol w="1797793">
                  <a:extLst>
                    <a:ext uri="{9D8B030D-6E8A-4147-A177-3AD203B41FA5}">
                      <a16:colId xmlns:a16="http://schemas.microsoft.com/office/drawing/2014/main" val="803865744"/>
                    </a:ext>
                  </a:extLst>
                </a:gridCol>
              </a:tblGrid>
              <a:tr h="772429">
                <a:tc>
                  <a:txBody>
                    <a:bodyPr/>
                    <a:lstStyle/>
                    <a:p>
                      <a:pPr algn="l"/>
                      <a:r>
                        <a:rPr lang="en-US" sz="2398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Possible </a:t>
                      </a:r>
                      <a:br>
                        <a:rPr lang="en-US" sz="2398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connections</a:t>
                      </a:r>
                      <a:endParaRPr lang="bg-BG" sz="2398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1/1 -&gt; 2/2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1/2 -&gt; 2/1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871311"/>
                  </a:ext>
                </a:extLst>
              </a:tr>
              <a:tr h="772429">
                <a:tc>
                  <a:txBody>
                    <a:bodyPr/>
                    <a:lstStyle/>
                    <a:p>
                      <a:pPr algn="l"/>
                      <a:r>
                        <a:rPr lang="en-US" u="sng" dirty="0"/>
                        <a:t>Not possible </a:t>
                      </a:r>
                      <a:r>
                        <a:rPr lang="en-US" dirty="0"/>
                        <a:t>connections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1/1 -&gt; 2/1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1/2 -&gt; 2/2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242631"/>
                  </a:ext>
                </a:extLst>
              </a:tr>
            </a:tbl>
          </a:graphicData>
        </a:graphic>
      </p:graphicFrame>
      <p:sp>
        <p:nvSpPr>
          <p:cNvPr id="87" name="Rectangle 86">
            <a:extLst>
              <a:ext uri="{FF2B5EF4-FFF2-40B4-BE49-F238E27FC236}">
                <a16:creationId xmlns:a16="http://schemas.microsoft.com/office/drawing/2014/main" id="{FEC70B86-D1E1-4B19-A819-0C4E5B2289BB}"/>
              </a:ext>
            </a:extLst>
          </p:cNvPr>
          <p:cNvSpPr/>
          <p:nvPr/>
        </p:nvSpPr>
        <p:spPr>
          <a:xfrm>
            <a:off x="6869" y="3946148"/>
            <a:ext cx="54807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Only connect IRF port </a:t>
            </a:r>
            <a:r>
              <a:rPr lang="en-US" sz="2400" dirty="0">
                <a:solidFill>
                  <a:schemeClr val="accent2"/>
                </a:solidFill>
              </a:rPr>
              <a:t>1</a:t>
            </a:r>
            <a:r>
              <a:rPr lang="en-US" sz="2400" dirty="0"/>
              <a:t> to IRF port </a:t>
            </a:r>
            <a:r>
              <a:rPr lang="en-US" sz="2400" dirty="0">
                <a:solidFill>
                  <a:schemeClr val="accent2"/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3626894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9" grpId="0" animBg="1"/>
      <p:bldP spid="80" grpId="0"/>
      <p:bldP spid="84" grpId="0"/>
      <p:bldP spid="8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10F97-C40F-4929-93F3-3F27A13EF4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creating the IRF stack:</a:t>
            </a:r>
          </a:p>
          <a:p>
            <a:pPr lvl="1">
              <a:lnSpc>
                <a:spcPct val="80000"/>
              </a:lnSpc>
            </a:pPr>
            <a:r>
              <a:rPr lang="en-US" u="sng" dirty="0"/>
              <a:t>The member with highest priority wins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no member has a higher priority, the member with the </a:t>
            </a:r>
            <a:br>
              <a:rPr lang="en-US" dirty="0"/>
            </a:br>
            <a:r>
              <a:rPr lang="en-US" dirty="0"/>
              <a:t>longest system up-time wins (rounded to 10 minutes)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no member has a longer up-time, the member with the </a:t>
            </a:r>
            <a:br>
              <a:rPr lang="en-US" dirty="0"/>
            </a:br>
            <a:r>
              <a:rPr lang="en-US" dirty="0"/>
              <a:t>lowest bridge MAC address wins</a:t>
            </a:r>
          </a:p>
          <a:p>
            <a:r>
              <a:rPr lang="en-US" dirty="0"/>
              <a:t>When joining another device to the IRF stack:</a:t>
            </a:r>
          </a:p>
          <a:p>
            <a:pPr lvl="1">
              <a:lnSpc>
                <a:spcPct val="80000"/>
              </a:lnSpc>
            </a:pPr>
            <a:r>
              <a:rPr lang="en-US" u="sng" dirty="0"/>
              <a:t>The current master wins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6310F-B259-4C45-BD44-F43E9D11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election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4929438"/>
      </p:ext>
    </p:extLst>
  </p:cSld>
  <p:clrMapOvr>
    <a:masterClrMapping/>
  </p:clrMapOvr>
  <p:transition spd="slow" advClick="0" advTm="5000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310F-B259-4C45-BD44-F43E9D11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IRF topologies</a:t>
            </a:r>
            <a:endParaRPr lang="bg-B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D6BBC7-F7ED-4F4E-B78F-6B05F2DB4143}"/>
              </a:ext>
            </a:extLst>
          </p:cNvPr>
          <p:cNvCxnSpPr>
            <a:cxnSpLocks/>
          </p:cNvCxnSpPr>
          <p:nvPr/>
        </p:nvCxnSpPr>
        <p:spPr>
          <a:xfrm flipV="1">
            <a:off x="9280663" y="2923980"/>
            <a:ext cx="1272309" cy="16583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8EDE169-64AD-4696-8591-509DEAED0B81}"/>
              </a:ext>
            </a:extLst>
          </p:cNvPr>
          <p:cNvSpPr/>
          <p:nvPr/>
        </p:nvSpPr>
        <p:spPr bwMode="auto">
          <a:xfrm rot="13604427">
            <a:off x="7481044" y="3044747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D583E9-F0F4-423F-80DC-C61300F6AD81}"/>
              </a:ext>
            </a:extLst>
          </p:cNvPr>
          <p:cNvCxnSpPr>
            <a:cxnSpLocks/>
          </p:cNvCxnSpPr>
          <p:nvPr/>
        </p:nvCxnSpPr>
        <p:spPr>
          <a:xfrm>
            <a:off x="7346662" y="3063028"/>
            <a:ext cx="1446073" cy="15735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8A4977-7E28-4FF8-8F1A-763EBE101A8B}"/>
              </a:ext>
            </a:extLst>
          </p:cNvPr>
          <p:cNvCxnSpPr>
            <a:cxnSpLocks/>
          </p:cNvCxnSpPr>
          <p:nvPr/>
        </p:nvCxnSpPr>
        <p:spPr>
          <a:xfrm>
            <a:off x="7422396" y="2999835"/>
            <a:ext cx="1453289" cy="15824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682745-14DF-47DC-A28A-458440821031}"/>
              </a:ext>
            </a:extLst>
          </p:cNvPr>
          <p:cNvCxnSpPr>
            <a:cxnSpLocks/>
          </p:cNvCxnSpPr>
          <p:nvPr/>
        </p:nvCxnSpPr>
        <p:spPr>
          <a:xfrm>
            <a:off x="7422396" y="2684469"/>
            <a:ext cx="3130576" cy="33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1FA5BF-6589-4154-AF09-689BA5D7874F}"/>
              </a:ext>
            </a:extLst>
          </p:cNvPr>
          <p:cNvCxnSpPr>
            <a:cxnSpLocks/>
          </p:cNvCxnSpPr>
          <p:nvPr/>
        </p:nvCxnSpPr>
        <p:spPr>
          <a:xfrm>
            <a:off x="7422396" y="2999835"/>
            <a:ext cx="1453289" cy="15824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D36E4EA-C8D8-44C2-AB1F-6960BB888B3D}"/>
              </a:ext>
            </a:extLst>
          </p:cNvPr>
          <p:cNvSpPr/>
          <p:nvPr/>
        </p:nvSpPr>
        <p:spPr bwMode="auto">
          <a:xfrm>
            <a:off x="7645010" y="2592362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CC900E6-0669-41CD-A45C-2F666AAE31F9}"/>
              </a:ext>
            </a:extLst>
          </p:cNvPr>
          <p:cNvSpPr/>
          <p:nvPr/>
        </p:nvSpPr>
        <p:spPr bwMode="auto">
          <a:xfrm rot="7381799">
            <a:off x="9370006" y="4286604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B91B80-2D6A-4BEB-8C00-D3346EA5FE42}"/>
              </a:ext>
            </a:extLst>
          </p:cNvPr>
          <p:cNvSpPr/>
          <p:nvPr/>
        </p:nvSpPr>
        <p:spPr bwMode="auto">
          <a:xfrm rot="2658587">
            <a:off x="8642233" y="4320275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A8F8680-F37F-4AE4-9D4E-A01A05CB5002}"/>
              </a:ext>
            </a:extLst>
          </p:cNvPr>
          <p:cNvSpPr/>
          <p:nvPr/>
        </p:nvSpPr>
        <p:spPr bwMode="auto">
          <a:xfrm>
            <a:off x="10170892" y="2619411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59C9FE-9739-4E4A-AB1D-E40B13078555}"/>
              </a:ext>
            </a:extLst>
          </p:cNvPr>
          <p:cNvSpPr/>
          <p:nvPr/>
        </p:nvSpPr>
        <p:spPr bwMode="auto">
          <a:xfrm rot="7381799">
            <a:off x="10356192" y="3024876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5CCAD7-CAF9-4E86-85B8-DE0F372574ED}"/>
              </a:ext>
            </a:extLst>
          </p:cNvPr>
          <p:cNvSpPr/>
          <p:nvPr/>
        </p:nvSpPr>
        <p:spPr bwMode="auto">
          <a:xfrm>
            <a:off x="6691733" y="2127829"/>
            <a:ext cx="4729020" cy="3293305"/>
          </a:xfrm>
          <a:prstGeom prst="roundRect">
            <a:avLst/>
          </a:prstGeom>
          <a:solidFill>
            <a:schemeClr val="dk2">
              <a:alpha val="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11BCF6-691D-4B21-8A14-01D01895C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468" y="2532705"/>
            <a:ext cx="523875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64ECAE-0A15-49D3-8E27-45EAE5E9F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735" y="4554928"/>
            <a:ext cx="523875" cy="533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3E9DFF-4BA6-4215-AD35-28397E207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972" y="2451311"/>
            <a:ext cx="523875" cy="533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A6C354-3ABB-4E1D-8C65-5EF17F1A38D2}"/>
              </a:ext>
            </a:extLst>
          </p:cNvPr>
          <p:cNvCxnSpPr>
            <a:cxnSpLocks/>
          </p:cNvCxnSpPr>
          <p:nvPr/>
        </p:nvCxnSpPr>
        <p:spPr>
          <a:xfrm flipV="1">
            <a:off x="9304300" y="2965486"/>
            <a:ext cx="1356242" cy="1734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8B9018-B8F8-467E-81B3-34260C5A5193}"/>
              </a:ext>
            </a:extLst>
          </p:cNvPr>
          <p:cNvCxnSpPr>
            <a:cxnSpLocks/>
          </p:cNvCxnSpPr>
          <p:nvPr/>
        </p:nvCxnSpPr>
        <p:spPr>
          <a:xfrm>
            <a:off x="7422396" y="2804716"/>
            <a:ext cx="3130576" cy="325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D636B5-2526-4D10-96C1-53526E1C5732}"/>
              </a:ext>
            </a:extLst>
          </p:cNvPr>
          <p:cNvSpPr txBox="1"/>
          <p:nvPr/>
        </p:nvSpPr>
        <p:spPr>
          <a:xfrm>
            <a:off x="6797189" y="2127829"/>
            <a:ext cx="73337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SW-1</a:t>
            </a:r>
            <a:endParaRPr lang="bg-BG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CEC60C-F6CB-42ED-A4A3-E49948EB814B}"/>
              </a:ext>
            </a:extLst>
          </p:cNvPr>
          <p:cNvSpPr txBox="1"/>
          <p:nvPr/>
        </p:nvSpPr>
        <p:spPr>
          <a:xfrm>
            <a:off x="10448224" y="2057346"/>
            <a:ext cx="73337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SW-2</a:t>
            </a:r>
            <a:endParaRPr lang="bg-BG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1FF90-1066-48F5-A830-85B2B480F423}"/>
              </a:ext>
            </a:extLst>
          </p:cNvPr>
          <p:cNvSpPr txBox="1"/>
          <p:nvPr/>
        </p:nvSpPr>
        <p:spPr>
          <a:xfrm>
            <a:off x="8687987" y="5024878"/>
            <a:ext cx="73337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SW-3</a:t>
            </a:r>
            <a:endParaRPr lang="bg-BG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C76093-0F24-45EF-BEE5-616E584D0554}"/>
              </a:ext>
            </a:extLst>
          </p:cNvPr>
          <p:cNvSpPr txBox="1"/>
          <p:nvPr/>
        </p:nvSpPr>
        <p:spPr>
          <a:xfrm>
            <a:off x="1496926" y="1297915"/>
            <a:ext cx="177442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u="sng" dirty="0">
                <a:solidFill>
                  <a:schemeClr val="accent2"/>
                </a:solidFill>
              </a:rPr>
              <a:t>Daisy chain:</a:t>
            </a:r>
            <a:endParaRPr lang="bg-BG" sz="2400" u="sng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5999E-2BDB-4F4D-8BC6-7445CE0732DE}"/>
              </a:ext>
            </a:extLst>
          </p:cNvPr>
          <p:cNvSpPr txBox="1"/>
          <p:nvPr/>
        </p:nvSpPr>
        <p:spPr>
          <a:xfrm>
            <a:off x="8519197" y="1286812"/>
            <a:ext cx="105236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u="sng" dirty="0">
                <a:solidFill>
                  <a:schemeClr val="accent2"/>
                </a:solidFill>
              </a:rPr>
              <a:t>Ring:</a:t>
            </a:r>
            <a:endParaRPr lang="bg-BG" sz="2400" u="sng" dirty="0">
              <a:solidFill>
                <a:schemeClr val="accent2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BC4F7B7-B4EC-4C7A-A589-5754A18EC778}"/>
              </a:ext>
            </a:extLst>
          </p:cNvPr>
          <p:cNvSpPr/>
          <p:nvPr/>
        </p:nvSpPr>
        <p:spPr bwMode="auto">
          <a:xfrm>
            <a:off x="622359" y="2228020"/>
            <a:ext cx="4805848" cy="1736436"/>
          </a:xfrm>
          <a:prstGeom prst="roundRect">
            <a:avLst/>
          </a:prstGeom>
          <a:solidFill>
            <a:schemeClr val="dk2">
              <a:alpha val="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5530616-F4C9-4ECF-871B-7969EBD94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19" y="2668382"/>
            <a:ext cx="1047750" cy="9525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D63FFF6-79FD-4C2A-9E01-CE170414E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367" y="2681659"/>
            <a:ext cx="1047750" cy="99060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4D0BC9-CD52-4B9E-B9EE-C368508B306E}"/>
              </a:ext>
            </a:extLst>
          </p:cNvPr>
          <p:cNvCxnSpPr>
            <a:cxnSpLocks/>
          </p:cNvCxnSpPr>
          <p:nvPr/>
        </p:nvCxnSpPr>
        <p:spPr>
          <a:xfrm>
            <a:off x="1974037" y="2966832"/>
            <a:ext cx="20060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A0087A-6A3F-49CA-AC8A-BFF74001CDC8}"/>
              </a:ext>
            </a:extLst>
          </p:cNvPr>
          <p:cNvCxnSpPr>
            <a:cxnSpLocks/>
          </p:cNvCxnSpPr>
          <p:nvPr/>
        </p:nvCxnSpPr>
        <p:spPr>
          <a:xfrm>
            <a:off x="1976577" y="3144632"/>
            <a:ext cx="1998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CBD2E56-3081-4C66-B6AC-F1410A6077BB}"/>
              </a:ext>
            </a:extLst>
          </p:cNvPr>
          <p:cNvSpPr/>
          <p:nvPr/>
        </p:nvSpPr>
        <p:spPr bwMode="auto">
          <a:xfrm>
            <a:off x="2057246" y="2897577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6F485DA-2401-42DC-BDB1-66C92073D97B}"/>
              </a:ext>
            </a:extLst>
          </p:cNvPr>
          <p:cNvSpPr/>
          <p:nvPr/>
        </p:nvSpPr>
        <p:spPr bwMode="auto">
          <a:xfrm>
            <a:off x="3694681" y="2897577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6103024"/>
      </p:ext>
    </p:extLst>
  </p:cSld>
  <p:clrMapOvr>
    <a:masterClrMapping/>
  </p:clrMapOvr>
  <p:transition spd="slow" advClick="0" advTm="5000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310F-B259-4C45-BD44-F43E9D11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IRF split stack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2A20B-69FA-4F60-9E23-749726FE14E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0405" y="1186152"/>
            <a:ext cx="10634613" cy="5202237"/>
          </a:xfrm>
        </p:spPr>
        <p:txBody>
          <a:bodyPr/>
          <a:lstStyle/>
          <a:p>
            <a:r>
              <a:rPr lang="en-US" dirty="0"/>
              <a:t>When there is a split stack situation, each of the two </a:t>
            </a:r>
            <a:br>
              <a:rPr lang="en-US" dirty="0"/>
            </a:br>
            <a:r>
              <a:rPr lang="en-US" dirty="0"/>
              <a:t>parts assumes “I am the new master”</a:t>
            </a:r>
          </a:p>
          <a:p>
            <a:r>
              <a:rPr lang="en-US" dirty="0"/>
              <a:t>This can create problems</a:t>
            </a:r>
          </a:p>
          <a:p>
            <a:r>
              <a:rPr lang="en-US" dirty="0"/>
              <a:t>Additional Multi Active Detection (MAD) algorithm </a:t>
            </a:r>
            <a:br>
              <a:rPr lang="en-US" dirty="0"/>
            </a:br>
            <a:r>
              <a:rPr lang="en-US" dirty="0"/>
              <a:t>needs to be configured:</a:t>
            </a:r>
          </a:p>
          <a:p>
            <a:pPr lvl="1"/>
            <a:r>
              <a:rPr lang="en-US" dirty="0"/>
              <a:t>LACP MAD</a:t>
            </a:r>
          </a:p>
          <a:p>
            <a:pPr lvl="1"/>
            <a:r>
              <a:rPr lang="en-US" dirty="0"/>
              <a:t>BFD MAD</a:t>
            </a:r>
          </a:p>
          <a:p>
            <a:pPr lvl="1"/>
            <a:r>
              <a:rPr lang="en-US" dirty="0"/>
              <a:t>ARP MAD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1967537"/>
      </p:ext>
    </p:extLst>
  </p:cSld>
  <p:clrMapOvr>
    <a:masterClrMapping/>
  </p:clrMapOvr>
  <p:transition spd="slow" advClick="0" advTm="5000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310F-B259-4C45-BD44-F43E9D11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IRF split stack with LACP MAD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EDBCD-636C-4411-A620-3520F3407BF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6661" y="1677300"/>
            <a:ext cx="5827087" cy="4578061"/>
          </a:xfrm>
        </p:spPr>
        <p:txBody>
          <a:bodyPr>
            <a:normAutofit/>
          </a:bodyPr>
          <a:lstStyle/>
          <a:p>
            <a:r>
              <a:rPr lang="en-US" sz="2800" dirty="0"/>
              <a:t>Additional</a:t>
            </a:r>
            <a:br>
              <a:rPr lang="en-US" sz="2800" dirty="0"/>
            </a:br>
            <a:r>
              <a:rPr lang="en-US" sz="2800" dirty="0"/>
              <a:t>Comware switch is required</a:t>
            </a:r>
          </a:p>
          <a:p>
            <a:r>
              <a:rPr lang="en-US" sz="2800" dirty="0"/>
              <a:t>Extended LACPDU are exchanged</a:t>
            </a:r>
          </a:p>
          <a:p>
            <a:r>
              <a:rPr lang="en-US" sz="2800" dirty="0"/>
              <a:t>If split stack, MAD triggers election</a:t>
            </a:r>
          </a:p>
          <a:p>
            <a:r>
              <a:rPr lang="en-US" sz="2800" dirty="0"/>
              <a:t>Smaller member ID wins</a:t>
            </a:r>
          </a:p>
          <a:p>
            <a:r>
              <a:rPr lang="en-US" sz="2800" dirty="0"/>
              <a:t>The other device(s) put in recovery </a:t>
            </a:r>
            <a:br>
              <a:rPr lang="en-US" sz="2800" dirty="0"/>
            </a:br>
            <a:r>
              <a:rPr lang="en-US" sz="2800" dirty="0"/>
              <a:t>state (shuts down the ports) </a:t>
            </a:r>
            <a:endParaRPr lang="bg-BG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2F463-041D-466D-8DB4-070341A45B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99992" y="1963627"/>
            <a:ext cx="5392422" cy="41378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9D2E00-B96E-4CEE-8F09-B09F84A577A4}"/>
              </a:ext>
            </a:extLst>
          </p:cNvPr>
          <p:cNvCxnSpPr/>
          <p:nvPr/>
        </p:nvCxnSpPr>
        <p:spPr>
          <a:xfrm>
            <a:off x="8968510" y="2244435"/>
            <a:ext cx="0" cy="8774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4BB4ABC-A410-420A-8031-BFBA3123463F}"/>
              </a:ext>
            </a:extLst>
          </p:cNvPr>
          <p:cNvSpPr/>
          <p:nvPr/>
        </p:nvSpPr>
        <p:spPr bwMode="auto">
          <a:xfrm>
            <a:off x="5468692" y="1269865"/>
            <a:ext cx="2096648" cy="674255"/>
          </a:xfrm>
          <a:prstGeom prst="wedgeEllipseCallout">
            <a:avLst>
              <a:gd name="adj1" fmla="val 27057"/>
              <a:gd name="adj2" fmla="val 9841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the master!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C7A2F3D-ADF9-4C4C-A5E2-B281F8038729}"/>
              </a:ext>
            </a:extLst>
          </p:cNvPr>
          <p:cNvSpPr/>
          <p:nvPr/>
        </p:nvSpPr>
        <p:spPr bwMode="auto">
          <a:xfrm>
            <a:off x="9993501" y="1250358"/>
            <a:ext cx="2096648" cy="674255"/>
          </a:xfrm>
          <a:prstGeom prst="wedgeEllipseCallout">
            <a:avLst>
              <a:gd name="adj1" fmla="val -18318"/>
              <a:gd name="adj2" fmla="val 1011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the master!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2640580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#NetAdvanced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33128"/>
      </p:ext>
    </p:extLst>
  </p:cSld>
  <p:clrMapOvr>
    <a:masterClrMapping/>
  </p:clrMapOvr>
  <p:transition spd="slow" advClick="0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81454"/>
      </p:ext>
    </p:extLst>
  </p:cSld>
  <p:clrMapOvr>
    <a:masterClrMapping/>
  </p:clrMapOvr>
  <p:transition spd="slow" advClick="0" advTm="5000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655763"/>
            <a:ext cx="8635244" cy="4741430"/>
            <a:chOff x="472012" y="1630370"/>
            <a:chExt cx="3799787" cy="444686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2" y="1630370"/>
              <a:ext cx="3799787" cy="44468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Spanning tree protocol advanced: </a:t>
              </a:r>
              <a:br>
                <a:rPr lang="en-US" sz="3200" dirty="0"/>
              </a:br>
              <a:r>
                <a:rPr lang="en-US" sz="3200" dirty="0"/>
                <a:t>MSTP and PVST+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Link aggregation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Device stacking technologies - IRF</a:t>
              </a: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A2F0FD-DD29-4C70-A14F-2EA0F24059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Spanning tree protocol advanced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3176254"/>
      </p:ext>
    </p:extLst>
  </p:cSld>
  <p:clrMapOvr>
    <a:masterClrMapping/>
  </p:clrMapOvr>
  <p:transition spd="slow" advClick="0" advTm="5000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ransition spd="slow" advClick="0" advTm="5000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2317266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3088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4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2" y="4510112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5DCA7-386E-4FB6-A379-38D48B66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Spanning Tree Protocol?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B0E67-8C8B-4A8A-BEB4-70A6DF8CBCC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6000" y="1350963"/>
            <a:ext cx="6096000" cy="5200650"/>
          </a:xfrm>
        </p:spPr>
        <p:txBody>
          <a:bodyPr>
            <a:normAutofit/>
          </a:bodyPr>
          <a:lstStyle/>
          <a:p>
            <a:r>
              <a:rPr lang="en-US" dirty="0"/>
              <a:t>It addresses a problem which </a:t>
            </a:r>
            <a:br>
              <a:rPr lang="en-US" dirty="0"/>
            </a:br>
            <a:r>
              <a:rPr lang="en-US" dirty="0"/>
              <a:t>switches can not handle alone: the </a:t>
            </a:r>
            <a:r>
              <a:rPr lang="en-US" dirty="0">
                <a:solidFill>
                  <a:schemeClr val="bg1"/>
                </a:solidFill>
              </a:rPr>
              <a:t>broadcast storms</a:t>
            </a:r>
          </a:p>
          <a:p>
            <a:r>
              <a:rPr lang="en-US" dirty="0"/>
              <a:t>Without STP, a L2 loop will:</a:t>
            </a:r>
          </a:p>
          <a:p>
            <a:pPr lvl="2"/>
            <a:r>
              <a:rPr lang="en-US" dirty="0"/>
              <a:t>Overload the links</a:t>
            </a:r>
          </a:p>
          <a:p>
            <a:pPr lvl="2"/>
            <a:r>
              <a:rPr lang="en-US" dirty="0"/>
              <a:t>Affect the end devices</a:t>
            </a:r>
          </a:p>
          <a:p>
            <a:pPr lvl="2"/>
            <a:r>
              <a:rPr lang="en-US" dirty="0"/>
              <a:t>Cause MAC table instability</a:t>
            </a:r>
          </a:p>
          <a:p>
            <a:pPr lvl="2"/>
            <a:r>
              <a:rPr lang="en-US" dirty="0"/>
              <a:t>…never stop 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E1013-D9C2-4868-A569-30CE04EBF9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6F7BE-2FB5-4128-9528-7C591BC87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4" y="1926489"/>
            <a:ext cx="5791201" cy="375542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36761655"/>
      </p:ext>
    </p:extLst>
  </p:cSld>
  <p:clrMapOvr>
    <a:masterClrMapping/>
  </p:clrMapOvr>
  <p:transition spd="slow" advClick="0" advTm="5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9742C-3106-4A5E-ABA5-C596236223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Elect the </a:t>
            </a:r>
            <a:r>
              <a:rPr lang="en-US" dirty="0">
                <a:solidFill>
                  <a:schemeClr val="bg1"/>
                </a:solidFill>
              </a:rPr>
              <a:t>Root</a:t>
            </a:r>
            <a:r>
              <a:rPr lang="en-US" dirty="0"/>
              <a:t> switch (Root bridge)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This is the switch with the </a:t>
            </a:r>
            <a:r>
              <a:rPr lang="en-US" u="sng" dirty="0"/>
              <a:t>lowest</a:t>
            </a:r>
            <a:r>
              <a:rPr lang="en-US" dirty="0"/>
              <a:t> BID (Bridge ID)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BID = Switch Priority and MAC</a:t>
            </a:r>
          </a:p>
          <a:p>
            <a:pPr marL="514350" indent="-514350">
              <a:buAutoNum type="arabicPeriod"/>
            </a:pPr>
            <a:r>
              <a:rPr lang="en-US" dirty="0"/>
              <a:t>Select the </a:t>
            </a:r>
            <a:r>
              <a:rPr lang="en-US" dirty="0">
                <a:solidFill>
                  <a:schemeClr val="bg1"/>
                </a:solidFill>
              </a:rPr>
              <a:t>root ports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They have the best cost (lowest) to the Root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Selected </a:t>
            </a:r>
            <a:r>
              <a:rPr lang="en-US" u="sng" dirty="0"/>
              <a:t>per switch</a:t>
            </a:r>
          </a:p>
          <a:p>
            <a:pPr marL="514350" indent="-514350">
              <a:buAutoNum type="arabicPeriod"/>
            </a:pPr>
            <a:r>
              <a:rPr lang="en-US" dirty="0"/>
              <a:t>Select the </a:t>
            </a:r>
            <a:r>
              <a:rPr lang="en-US" dirty="0">
                <a:solidFill>
                  <a:schemeClr val="bg1"/>
                </a:solidFill>
              </a:rPr>
              <a:t>designated ports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They have the best cost (lowest) to the Root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Selected </a:t>
            </a:r>
            <a:r>
              <a:rPr lang="en-US" u="sng" dirty="0"/>
              <a:t>per segment</a:t>
            </a:r>
            <a:r>
              <a:rPr lang="en-US" dirty="0"/>
              <a:t> (connection)</a:t>
            </a:r>
            <a:endParaRPr lang="en-US" u="sng" dirty="0"/>
          </a:p>
          <a:p>
            <a:pPr marL="514350" indent="-514350">
              <a:buAutoNum type="arabicPeriod"/>
            </a:pPr>
            <a:r>
              <a:rPr lang="en-US" dirty="0"/>
              <a:t>All other ports go to </a:t>
            </a:r>
            <a:r>
              <a:rPr lang="en-US" dirty="0">
                <a:solidFill>
                  <a:schemeClr val="bg1"/>
                </a:solidFill>
              </a:rPr>
              <a:t>blocking</a:t>
            </a:r>
            <a:r>
              <a:rPr lang="en-US" dirty="0"/>
              <a:t> state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A49A34-2412-4BBC-AFD1-5172CF0A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STP algorithm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E227F-E782-4952-953F-DA29584519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14531"/>
      </p:ext>
    </p:extLst>
  </p:cSld>
  <p:clrMapOvr>
    <a:masterClrMapping/>
  </p:clrMapOvr>
  <p:transition spd="slow" advClick="0" advTm="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6768CD-FCA6-4E33-AC20-D8B886B284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there is a tie situation - the same path cost via different </a:t>
            </a:r>
            <a:br>
              <a:rPr lang="en-US" dirty="0"/>
            </a:br>
            <a:r>
              <a:rPr lang="en-US" dirty="0"/>
              <a:t>paths, use the following tie-breakers:</a:t>
            </a:r>
          </a:p>
          <a:p>
            <a:pPr lvl="2"/>
            <a:r>
              <a:rPr lang="en-US" dirty="0"/>
              <a:t>When selecting Root port or Designated port, chose the </a:t>
            </a:r>
            <a:br>
              <a:rPr lang="en-US" dirty="0"/>
            </a:br>
            <a:r>
              <a:rPr lang="en-US" dirty="0"/>
              <a:t>neighboring switch which has the lowest Bridge ID</a:t>
            </a:r>
          </a:p>
          <a:p>
            <a:pPr lvl="2"/>
            <a:r>
              <a:rPr lang="en-US" dirty="0"/>
              <a:t>If the Bridge ID is the same, select the lowest Port ID (PID)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Port ID = Port priority and port number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378B59-5E5B-42CB-822D-B77BB0DB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tie-breakers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9E4B-11CD-4703-94CA-6CF24ABE94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65487"/>
      </p:ext>
    </p:extLst>
  </p:cSld>
  <p:clrMapOvr>
    <a:masterClrMapping/>
  </p:clrMapOvr>
  <p:transition spd="slow" advClick="0" advTm="5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0C2088-2A93-4805-85B3-315AC2511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STP</a:t>
            </a:r>
            <a:r>
              <a:rPr lang="en-US" dirty="0"/>
              <a:t> - Spanning Tree Protocol, IEEE 802.1D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RSTP</a:t>
            </a:r>
            <a:r>
              <a:rPr lang="en-US" dirty="0"/>
              <a:t> - Rapid STP,  IEEE 802.1W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MSTP</a:t>
            </a:r>
            <a:r>
              <a:rPr lang="en-US" dirty="0"/>
              <a:t> - Multiple STP, IEEE 802.1S (802.1Q-2005)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PVST+</a:t>
            </a:r>
            <a:r>
              <a:rPr lang="en-US" dirty="0"/>
              <a:t> - Per-VLAN STP, Cisco proprietary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D1D1DD-BA40-40F6-B48E-7696B4E7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– Main Flavors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B34FA-97BB-4493-9AE6-E7A12D1C4E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05315"/>
      </p:ext>
    </p:extLst>
  </p:cSld>
  <p:clrMapOvr>
    <a:masterClrMapping/>
  </p:clrMapOvr>
  <p:transition spd="slow" advClick="0" advTm="5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A70C1D-EC5C-49B9-BFBF-836FF9C18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Multiple Spanning Tree Protocol</a:t>
            </a:r>
          </a:p>
          <a:p>
            <a:r>
              <a:rPr lang="en-US" dirty="0"/>
              <a:t>Creates multiple instances of the physical STP topology</a:t>
            </a:r>
          </a:p>
          <a:p>
            <a:r>
              <a:rPr lang="en-US" dirty="0"/>
              <a:t>Can have </a:t>
            </a:r>
            <a:r>
              <a:rPr lang="en-US" dirty="0">
                <a:solidFill>
                  <a:srgbClr val="F0A22E"/>
                </a:solidFill>
              </a:rPr>
              <a:t>different Root</a:t>
            </a:r>
            <a:r>
              <a:rPr lang="en-US" dirty="0"/>
              <a:t> switches - one for each instance</a:t>
            </a:r>
          </a:p>
          <a:p>
            <a:r>
              <a:rPr lang="en-US" dirty="0"/>
              <a:t>Provides </a:t>
            </a:r>
            <a:r>
              <a:rPr lang="en-US" dirty="0">
                <a:solidFill>
                  <a:srgbClr val="F0A22E"/>
                </a:solidFill>
              </a:rPr>
              <a:t>load-sharing</a:t>
            </a:r>
            <a:r>
              <a:rPr lang="en-US" dirty="0"/>
              <a:t> because of the multiple Roots</a:t>
            </a:r>
          </a:p>
          <a:p>
            <a:r>
              <a:rPr lang="en-US" dirty="0"/>
              <a:t>It is also “rapid”</a:t>
            </a:r>
          </a:p>
          <a:p>
            <a:r>
              <a:rPr lang="en-US" dirty="0"/>
              <a:t>One instance is mapped to one or multiple VLANs</a:t>
            </a:r>
          </a:p>
          <a:p>
            <a:r>
              <a:rPr lang="en-US" dirty="0"/>
              <a:t>Needs additional configuration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989476-BD8B-4ED1-AA94-99A5E2F3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MSTP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44D69-C4F3-4790-96A5-5FC1F044BE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53"/>
      </p:ext>
    </p:extLst>
  </p:cSld>
  <p:clrMapOvr>
    <a:masterClrMapping/>
  </p:clrMapOvr>
  <p:transition spd="slow" advClick="0" advTm="5000">
    <p:push dir="u"/>
  </p:transition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9420</TotalTime>
  <Words>960</Words>
  <Application>Microsoft Office PowerPoint</Application>
  <PresentationFormat>Widescreen</PresentationFormat>
  <Paragraphs>264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Layer 2 technologies advanced</vt:lpstr>
      <vt:lpstr>Questions</vt:lpstr>
      <vt:lpstr>Table of Contents</vt:lpstr>
      <vt:lpstr>PowerPoint Presentation</vt:lpstr>
      <vt:lpstr>What is the Spanning Tree Protocol?</vt:lpstr>
      <vt:lpstr>The STP algorithm</vt:lpstr>
      <vt:lpstr>STP tie-breakers</vt:lpstr>
      <vt:lpstr>Spanning Tree Protocol – Main Flavors</vt:lpstr>
      <vt:lpstr>MSTP</vt:lpstr>
      <vt:lpstr>MSTP instances</vt:lpstr>
      <vt:lpstr>MSTP: multiple roots</vt:lpstr>
      <vt:lpstr>MSTP configuration</vt:lpstr>
      <vt:lpstr>MSTP: all switches in the same region</vt:lpstr>
      <vt:lpstr>MSTP: multiple regions</vt:lpstr>
      <vt:lpstr>MSTP defaults</vt:lpstr>
      <vt:lpstr>MSTP defaults (2)</vt:lpstr>
      <vt:lpstr>PVST+</vt:lpstr>
      <vt:lpstr>MSTP vs PVST+</vt:lpstr>
      <vt:lpstr>MSTP vs PVST+ (2)</vt:lpstr>
      <vt:lpstr>Questions</vt:lpstr>
      <vt:lpstr>PowerPoint Presentation</vt:lpstr>
      <vt:lpstr>What is link aggregation?</vt:lpstr>
      <vt:lpstr>Why to use link aggregation?</vt:lpstr>
      <vt:lpstr>Link aggregation protocols</vt:lpstr>
      <vt:lpstr>Interface requirements</vt:lpstr>
      <vt:lpstr>Load sharing modes</vt:lpstr>
      <vt:lpstr>Questions</vt:lpstr>
      <vt:lpstr>PowerPoint Presentation</vt:lpstr>
      <vt:lpstr>What is device stacking?</vt:lpstr>
      <vt:lpstr>Why device stacking?</vt:lpstr>
      <vt:lpstr>What is IRF?</vt:lpstr>
      <vt:lpstr>IRF ports and connections</vt:lpstr>
      <vt:lpstr>Master election</vt:lpstr>
      <vt:lpstr>IRF topologies</vt:lpstr>
      <vt:lpstr>IRF split stack</vt:lpstr>
      <vt:lpstr>Detect IRF split stack with LACP MAD</vt:lpstr>
      <vt:lpstr>Questions</vt:lpstr>
      <vt:lpstr>PowerPoint Presentation</vt:lpstr>
      <vt:lpstr>Summary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Vasil Yordanov</cp:lastModifiedBy>
  <cp:revision>400</cp:revision>
  <dcterms:created xsi:type="dcterms:W3CDTF">2018-05-23T13:08:44Z</dcterms:created>
  <dcterms:modified xsi:type="dcterms:W3CDTF">2018-12-04T13:35:03Z</dcterms:modified>
</cp:coreProperties>
</file>