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544" r:id="rId3"/>
    <p:sldId id="276" r:id="rId4"/>
    <p:sldId id="545" r:id="rId5"/>
    <p:sldId id="575" r:id="rId6"/>
    <p:sldId id="576" r:id="rId7"/>
    <p:sldId id="577" r:id="rId8"/>
    <p:sldId id="578" r:id="rId9"/>
    <p:sldId id="579" r:id="rId10"/>
    <p:sldId id="589" r:id="rId11"/>
    <p:sldId id="590" r:id="rId12"/>
    <p:sldId id="594" r:id="rId13"/>
    <p:sldId id="581" r:id="rId14"/>
    <p:sldId id="580" r:id="rId15"/>
    <p:sldId id="596" r:id="rId16"/>
    <p:sldId id="597" r:id="rId17"/>
    <p:sldId id="598" r:id="rId18"/>
    <p:sldId id="595" r:id="rId19"/>
    <p:sldId id="582" r:id="rId20"/>
    <p:sldId id="600" r:id="rId21"/>
    <p:sldId id="599" r:id="rId22"/>
    <p:sldId id="583" r:id="rId23"/>
    <p:sldId id="584" r:id="rId24"/>
    <p:sldId id="586" r:id="rId25"/>
    <p:sldId id="587" r:id="rId26"/>
    <p:sldId id="591" r:id="rId27"/>
    <p:sldId id="592" r:id="rId28"/>
    <p:sldId id="593" r:id="rId29"/>
    <p:sldId id="585" r:id="rId30"/>
    <p:sldId id="528" r:id="rId31"/>
    <p:sldId id="349" r:id="rId32"/>
    <p:sldId id="401" r:id="rId33"/>
    <p:sldId id="490" r:id="rId34"/>
    <p:sldId id="491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Basic concepts and single area OSPF" id="{4828EE66-7586-4C84-A7A4-917B98986C1D}">
          <p14:sldIdLst>
            <p14:sldId id="545"/>
            <p14:sldId id="575"/>
            <p14:sldId id="576"/>
            <p14:sldId id="577"/>
            <p14:sldId id="578"/>
            <p14:sldId id="579"/>
            <p14:sldId id="589"/>
            <p14:sldId id="590"/>
            <p14:sldId id="594"/>
            <p14:sldId id="581"/>
          </p14:sldIdLst>
        </p14:section>
        <p14:section name="2. Multi area OSPF" id="{FC2D52DF-BFA0-48FD-8D18-4DA19DB1A01E}">
          <p14:sldIdLst>
            <p14:sldId id="580"/>
            <p14:sldId id="596"/>
            <p14:sldId id="597"/>
            <p14:sldId id="598"/>
            <p14:sldId id="595"/>
          </p14:sldIdLst>
        </p14:section>
        <p14:section name="3. Connecting OSPF to external networks" id="{1DD03A13-ED51-4DFB-A062-F54D2FB03139}">
          <p14:sldIdLst>
            <p14:sldId id="582"/>
            <p14:sldId id="600"/>
            <p14:sldId id="599"/>
            <p14:sldId id="583"/>
          </p14:sldIdLst>
        </p14:section>
        <p14:section name="4. Area and LSA types" id="{33F707E6-BA5C-4476-A8C8-AD2670F456B7}">
          <p14:sldIdLst>
            <p14:sldId id="584"/>
            <p14:sldId id="586"/>
            <p14:sldId id="587"/>
            <p14:sldId id="591"/>
            <p14:sldId id="592"/>
            <p14:sldId id="593"/>
            <p14:sldId id="585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C8"/>
    <a:srgbClr val="C4D7EA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3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39" y="1205656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OSPF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3B954-03B3-4343-B979-22C3EE30D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383" y="1916041"/>
            <a:ext cx="5035234" cy="30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418BE-015F-417F-9BB3-E99D652D4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multiple routers are connected to a switch, we use </a:t>
            </a:r>
            <a:br>
              <a:rPr lang="en-US" dirty="0"/>
            </a:br>
            <a:r>
              <a:rPr lang="en-US" dirty="0"/>
              <a:t>designated router (DR) and backup designated router (BDR)</a:t>
            </a:r>
          </a:p>
          <a:p>
            <a:r>
              <a:rPr lang="en-US" dirty="0"/>
              <a:t>This minimizes LSA traffic</a:t>
            </a:r>
          </a:p>
          <a:p>
            <a:r>
              <a:rPr lang="en-US" dirty="0"/>
              <a:t>Other routers are referred to as DROTHER (DR other)</a:t>
            </a:r>
          </a:p>
          <a:p>
            <a:r>
              <a:rPr lang="en-US" dirty="0"/>
              <a:t>The DR and the BDR ensure that all routers receive all of the </a:t>
            </a:r>
            <a:br>
              <a:rPr lang="en-US" dirty="0"/>
            </a:br>
            <a:r>
              <a:rPr lang="en-US" dirty="0"/>
              <a:t>required updates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relationships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4727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relationships (2)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75CF6-E739-4D02-8E22-1B8CE6F97A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600" y="1195388"/>
            <a:ext cx="7407564" cy="6980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DR</a:t>
            </a:r>
            <a:r>
              <a:rPr lang="en-US" dirty="0"/>
              <a:t>, the </a:t>
            </a:r>
            <a:r>
              <a:rPr lang="en-US" b="1" dirty="0"/>
              <a:t>BDR</a:t>
            </a:r>
            <a:r>
              <a:rPr lang="en-US" dirty="0"/>
              <a:t> and the </a:t>
            </a:r>
            <a:r>
              <a:rPr lang="en-US" b="1" dirty="0"/>
              <a:t>DROTHER</a:t>
            </a: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16FAC-B49F-494C-9D85-CAB88910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8" y="2259927"/>
            <a:ext cx="6550313" cy="4137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48F9C-BAFA-4E65-9E35-5B57C25F7D24}"/>
              </a:ext>
            </a:extLst>
          </p:cNvPr>
          <p:cNvSpPr/>
          <p:nvPr/>
        </p:nvSpPr>
        <p:spPr>
          <a:xfrm>
            <a:off x="3159554" y="2247709"/>
            <a:ext cx="551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495D8-3F99-4BE4-B756-26069E5F789E}"/>
              </a:ext>
            </a:extLst>
          </p:cNvPr>
          <p:cNvSpPr/>
          <p:nvPr/>
        </p:nvSpPr>
        <p:spPr>
          <a:xfrm>
            <a:off x="5371122" y="2247709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BDR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DD3AD-7E3D-438F-A88C-948658BD5F3E}"/>
              </a:ext>
            </a:extLst>
          </p:cNvPr>
          <p:cNvSpPr/>
          <p:nvPr/>
        </p:nvSpPr>
        <p:spPr>
          <a:xfrm>
            <a:off x="7509164" y="2259927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5314C-4A3B-4FBE-B6A4-F5562EAE1418}"/>
              </a:ext>
            </a:extLst>
          </p:cNvPr>
          <p:cNvSpPr/>
          <p:nvPr/>
        </p:nvSpPr>
        <p:spPr>
          <a:xfrm>
            <a:off x="3001081" y="4878436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10303-A307-47D5-B725-D0B311FCF9DF}"/>
              </a:ext>
            </a:extLst>
          </p:cNvPr>
          <p:cNvSpPr/>
          <p:nvPr/>
        </p:nvSpPr>
        <p:spPr>
          <a:xfrm>
            <a:off x="7181273" y="4878435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7965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75CF6-E739-4D02-8E22-1B8CE6F97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27" y="1196125"/>
            <a:ext cx="12016509" cy="5201066"/>
          </a:xfrm>
        </p:spPr>
        <p:txBody>
          <a:bodyPr>
            <a:normAutofit/>
          </a:bodyPr>
          <a:lstStyle/>
          <a:p>
            <a:pPr marL="456915" lvl="1" indent="-456915"/>
            <a:r>
              <a:rPr lang="en-US" sz="3398" dirty="0"/>
              <a:t>The first router that is active on the link becomes the DR</a:t>
            </a:r>
          </a:p>
          <a:p>
            <a:pPr marL="456915" lvl="1" indent="-456915"/>
            <a:r>
              <a:rPr lang="en-US" sz="3398" dirty="0"/>
              <a:t>The second router that is active on the link becomes the BDR</a:t>
            </a:r>
          </a:p>
          <a:p>
            <a:pPr marL="456915" lvl="1" indent="-456915"/>
            <a:r>
              <a:rPr lang="en-US" sz="3398" dirty="0"/>
              <a:t>Link/interface priority is used for a re-election if the DR/BDR fails</a:t>
            </a:r>
          </a:p>
          <a:p>
            <a:pPr marL="456915" lvl="1" indent="-456915"/>
            <a:r>
              <a:rPr lang="en-US" sz="3398" dirty="0"/>
              <a:t>Default priority is 1</a:t>
            </a:r>
          </a:p>
          <a:p>
            <a:pPr marL="456915" lvl="1" indent="-456915"/>
            <a:r>
              <a:rPr lang="en-US" sz="3398" dirty="0"/>
              <a:t>Highest priority is elected; if a tie, the highest router ID </a:t>
            </a:r>
            <a:br>
              <a:rPr lang="en-US" sz="3398" dirty="0"/>
            </a:br>
            <a:r>
              <a:rPr lang="en-US" sz="3398" dirty="0"/>
              <a:t>(not IP address on the interface) is elected</a:t>
            </a:r>
          </a:p>
          <a:p>
            <a:pPr marL="456915" lvl="1" indent="-456915"/>
            <a:r>
              <a:rPr lang="en-US" sz="3398" dirty="0"/>
              <a:t>A priority of 0 prevents a router from becoming a DR or BDR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 Process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3088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8244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area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08491"/>
      </p:ext>
    </p:extLst>
  </p:cSld>
  <p:clrMapOvr>
    <a:masterClrMapping/>
  </p:clrMapOvr>
  <p:transition spd="slow" advClick="0" advTm="500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78946-EEE5-4AD9-8A44-5E89EF048E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OSPF domain is segmented to areas:</a:t>
            </a:r>
          </a:p>
          <a:p>
            <a:pPr lvl="1"/>
            <a:r>
              <a:rPr lang="en-US" dirty="0"/>
              <a:t>Inter-area routes can be summarized</a:t>
            </a:r>
          </a:p>
          <a:p>
            <a:pPr lvl="1"/>
            <a:r>
              <a:rPr lang="en-US" dirty="0"/>
              <a:t>Router’s LSDBs are not too big</a:t>
            </a:r>
          </a:p>
          <a:p>
            <a:pPr lvl="1"/>
            <a:r>
              <a:rPr lang="en-US" dirty="0"/>
              <a:t>The protocol is faster</a:t>
            </a:r>
          </a:p>
          <a:p>
            <a:pPr lvl="1"/>
            <a:r>
              <a:rPr lang="en-US" dirty="0"/>
              <a:t>Stability and control is increased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areas?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94169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areas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4F81A-28E5-4233-9AA0-45861109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0" y="1213343"/>
            <a:ext cx="5471102" cy="5644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A2C48-666E-4C69-A05F-452DB100785B}"/>
              </a:ext>
            </a:extLst>
          </p:cNvPr>
          <p:cNvSpPr/>
          <p:nvPr/>
        </p:nvSpPr>
        <p:spPr>
          <a:xfrm>
            <a:off x="5983287" y="1476952"/>
            <a:ext cx="6208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 other areas connect to Area 0 </a:t>
            </a:r>
            <a:br>
              <a:rPr lang="en-US" sz="2800" dirty="0"/>
            </a:br>
            <a:r>
              <a:rPr lang="en-US" sz="2800" dirty="0"/>
              <a:t>(the backbone area)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F4E04-E607-47F0-AF53-E407898E3F2E}"/>
              </a:ext>
            </a:extLst>
          </p:cNvPr>
          <p:cNvSpPr/>
          <p:nvPr/>
        </p:nvSpPr>
        <p:spPr>
          <a:xfrm>
            <a:off x="6096000" y="3210934"/>
            <a:ext cx="6208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ABR routers in the example: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Router3</a:t>
            </a:r>
          </a:p>
        </p:txBody>
      </p:sp>
    </p:spTree>
    <p:extLst>
      <p:ext uri="{BB962C8B-B14F-4D97-AF65-F5344CB8AC3E}">
        <p14:creationId xmlns:p14="http://schemas.microsoft.com/office/powerpoint/2010/main" val="234827587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an ABR?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78946-EEE5-4AD9-8A44-5E89EF048E1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There is no specific command to become an ABR</a:t>
            </a:r>
          </a:p>
          <a:p>
            <a:r>
              <a:rPr lang="en-US" sz="3000" dirty="0"/>
              <a:t>When you configure a router in more than one area, it becomes ABR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6B6AC-63DD-421B-A83B-5ABEE81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2" y="2638184"/>
            <a:ext cx="4412529" cy="3759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8B60C-48CD-47F9-BF13-65FF07CB283D}"/>
              </a:ext>
            </a:extLst>
          </p:cNvPr>
          <p:cNvSpPr txBox="1"/>
          <p:nvPr/>
        </p:nvSpPr>
        <p:spPr>
          <a:xfrm>
            <a:off x="6038482" y="2775345"/>
            <a:ext cx="4746712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u="sng" dirty="0">
                <a:solidFill>
                  <a:schemeClr val="accent6">
                    <a:lumMod val="10000"/>
                  </a:schemeClr>
                </a:solidFill>
              </a:rPr>
              <a:t>Router1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router ospf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network 10.0.1.0 0.0.0.255 a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network 10.1.1.0 0.0.0.255 a 1</a:t>
            </a:r>
          </a:p>
        </p:txBody>
      </p:sp>
    </p:spTree>
    <p:extLst>
      <p:ext uri="{BB962C8B-B14F-4D97-AF65-F5344CB8AC3E}">
        <p14:creationId xmlns:p14="http://schemas.microsoft.com/office/powerpoint/2010/main" val="418488397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39107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407217"/>
          </a:xfrm>
        </p:spPr>
        <p:txBody>
          <a:bodyPr/>
          <a:lstStyle/>
          <a:p>
            <a:r>
              <a:rPr lang="en-US" dirty="0"/>
              <a:t>Connecting OSPF to external </a:t>
            </a:r>
            <a:br>
              <a:rPr lang="en-US" dirty="0"/>
            </a:br>
            <a:r>
              <a:rPr lang="en-US" dirty="0"/>
              <a:t>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8271"/>
      </p:ext>
    </p:extLst>
  </p:cSld>
  <p:clrMapOvr>
    <a:masterClrMapping/>
  </p:clrMapOvr>
  <p:transition spd="slow" advClick="0" advTm="5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9CC570-0497-44F1-A495-345E135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autonomous system and external networks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FB60-D8E1-4E90-84A0-6482DE1FF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EEC34-3256-454B-BD4D-4E709E8B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5" y="1196871"/>
            <a:ext cx="10199567" cy="5508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F71D2-235D-4DBE-8B66-9DD0C6E5B7A3}"/>
              </a:ext>
            </a:extLst>
          </p:cNvPr>
          <p:cNvSpPr/>
          <p:nvPr/>
        </p:nvSpPr>
        <p:spPr>
          <a:xfrm>
            <a:off x="7305964" y="2044005"/>
            <a:ext cx="4886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ASBR routers in the example: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Router1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Router6</a:t>
            </a:r>
          </a:p>
        </p:txBody>
      </p:sp>
    </p:spTree>
    <p:extLst>
      <p:ext uri="{BB962C8B-B14F-4D97-AF65-F5344CB8AC3E}">
        <p14:creationId xmlns:p14="http://schemas.microsoft.com/office/powerpoint/2010/main" val="85192572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E066B3-63D6-4788-9B51-EC7F58973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need to import or </a:t>
            </a:r>
            <a:r>
              <a:rPr lang="en-US" u="sng" dirty="0"/>
              <a:t>redistribute</a:t>
            </a:r>
            <a:r>
              <a:rPr lang="en-US" dirty="0"/>
              <a:t> routes to your AS</a:t>
            </a:r>
          </a:p>
          <a:p>
            <a:r>
              <a:rPr lang="en-US" dirty="0"/>
              <a:t>Some options for redistribution:</a:t>
            </a:r>
          </a:p>
          <a:p>
            <a:pPr lvl="1"/>
            <a:r>
              <a:rPr lang="en-US" b="1" dirty="0"/>
              <a:t>redistribute RIP</a:t>
            </a:r>
          </a:p>
          <a:p>
            <a:pPr lvl="1"/>
            <a:r>
              <a:rPr lang="en-US" b="1" dirty="0"/>
              <a:t>redistribute ospf [</a:t>
            </a:r>
            <a:r>
              <a:rPr lang="en-US" b="1" dirty="0" err="1"/>
              <a:t>process_id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redistribute static</a:t>
            </a:r>
          </a:p>
          <a:p>
            <a:pPr lvl="1"/>
            <a:r>
              <a:rPr lang="en-US" b="1" dirty="0"/>
              <a:t>redistribute connected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3C52-DA61-47A0-B232-374824A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Redistribute between protocols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FB60-D8E1-4E90-84A0-6482DE1FF6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08266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28666"/>
      </p:ext>
    </p:extLst>
  </p:cSld>
  <p:clrMapOvr>
    <a:masterClrMapping/>
  </p:clrMapOvr>
  <p:transition spd="slow"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407217"/>
          </a:xfrm>
        </p:spPr>
        <p:txBody>
          <a:bodyPr/>
          <a:lstStyle/>
          <a:p>
            <a:r>
              <a:rPr lang="en-US" dirty="0"/>
              <a:t>LSA and area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54432"/>
      </p:ext>
    </p:extLst>
  </p:cSld>
  <p:clrMapOvr>
    <a:masterClrMapping/>
  </p:clrMapOvr>
  <p:transition spd="slow" advClick="0" advTm="5000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4"/>
            <a:ext cx="7734398" cy="5561125"/>
          </a:xfrm>
        </p:spPr>
        <p:txBody>
          <a:bodyPr/>
          <a:lstStyle/>
          <a:p>
            <a:r>
              <a:rPr lang="en-US" dirty="0"/>
              <a:t>LSA type 1: Router</a:t>
            </a:r>
          </a:p>
          <a:p>
            <a:r>
              <a:rPr lang="en-US" dirty="0"/>
              <a:t>LSA type 2: Network</a:t>
            </a:r>
          </a:p>
          <a:p>
            <a:r>
              <a:rPr lang="en-US" dirty="0"/>
              <a:t>LSA type 3: Summary</a:t>
            </a:r>
          </a:p>
          <a:p>
            <a:r>
              <a:rPr lang="en-US" dirty="0"/>
              <a:t>LSA type 4: ASBR summary</a:t>
            </a:r>
          </a:p>
          <a:p>
            <a:r>
              <a:rPr lang="en-US" dirty="0"/>
              <a:t>LSA type 5: ASBR external</a:t>
            </a:r>
          </a:p>
          <a:p>
            <a:r>
              <a:rPr lang="en-US" dirty="0"/>
              <a:t>LSA type 6: Multicast OSPF</a:t>
            </a:r>
          </a:p>
          <a:p>
            <a:r>
              <a:rPr lang="en-US" dirty="0"/>
              <a:t>LSA type 7: Not-so-stubby area LSA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51050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4"/>
            <a:ext cx="7734398" cy="5561125"/>
          </a:xfrm>
        </p:spPr>
        <p:txBody>
          <a:bodyPr/>
          <a:lstStyle/>
          <a:p>
            <a:r>
              <a:rPr lang="en-US" dirty="0"/>
              <a:t>Standard</a:t>
            </a:r>
          </a:p>
          <a:p>
            <a:r>
              <a:rPr lang="en-US" dirty="0"/>
              <a:t>Stub</a:t>
            </a:r>
          </a:p>
          <a:p>
            <a:r>
              <a:rPr lang="en-US" dirty="0"/>
              <a:t>Totally stubby</a:t>
            </a:r>
          </a:p>
          <a:p>
            <a:r>
              <a:rPr lang="en-US" dirty="0"/>
              <a:t>Not-so-stubby (NSSA)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area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905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stub area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4" y="1195389"/>
            <a:ext cx="11266583" cy="114141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1, 2, 3 + default route (for external networks)</a:t>
            </a:r>
          </a:p>
          <a:p>
            <a:r>
              <a:rPr lang="en-US" sz="3000" dirty="0"/>
              <a:t>Blocks LSA types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947EC-5F35-451D-A6FA-87CC95BA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51" y="2177370"/>
            <a:ext cx="7768936" cy="4528230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CB5CA2FE-DEEF-4B4D-830A-1E230CBB59D5}"/>
              </a:ext>
            </a:extLst>
          </p:cNvPr>
          <p:cNvSpPr/>
          <p:nvPr/>
        </p:nvSpPr>
        <p:spPr bwMode="auto">
          <a:xfrm>
            <a:off x="7039119" y="2456872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81C78-FEE3-46AD-8BA8-833F9CDFC5DD}"/>
              </a:ext>
            </a:extLst>
          </p:cNvPr>
          <p:cNvSpPr/>
          <p:nvPr/>
        </p:nvSpPr>
        <p:spPr>
          <a:xfrm>
            <a:off x="0" y="3846729"/>
            <a:ext cx="5310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/>
              <a:t>Area 1 is stub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Router1 injects: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Routes from area 0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Default route to externals</a:t>
            </a:r>
          </a:p>
        </p:txBody>
      </p:sp>
    </p:spTree>
    <p:extLst>
      <p:ext uri="{BB962C8B-B14F-4D97-AF65-F5344CB8AC3E}">
        <p14:creationId xmlns:p14="http://schemas.microsoft.com/office/powerpoint/2010/main" val="42716224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totally stubby area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295" y="1167678"/>
            <a:ext cx="11266583" cy="112294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 and 2 + default route </a:t>
            </a:r>
            <a:r>
              <a:rPr lang="en-US" sz="2000" dirty="0"/>
              <a:t>(for the other areas and external networks)</a:t>
            </a:r>
            <a:r>
              <a:rPr lang="en-US" sz="3000" dirty="0"/>
              <a:t> </a:t>
            </a:r>
          </a:p>
          <a:p>
            <a:r>
              <a:rPr lang="en-US" sz="3000" dirty="0"/>
              <a:t>Blocks LSA types 3, 4 and 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5DEA0-B39B-435A-B3CF-8EBC6DF4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81" y="2209222"/>
            <a:ext cx="7877897" cy="4411622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32D187E-05B2-49F0-9A84-E24A798186BF}"/>
              </a:ext>
            </a:extLst>
          </p:cNvPr>
          <p:cNvSpPr/>
          <p:nvPr/>
        </p:nvSpPr>
        <p:spPr bwMode="auto">
          <a:xfrm>
            <a:off x="7814973" y="3694545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31583-98AA-4310-A07E-F724C9B10E5B}"/>
              </a:ext>
            </a:extLst>
          </p:cNvPr>
          <p:cNvSpPr/>
          <p:nvPr/>
        </p:nvSpPr>
        <p:spPr>
          <a:xfrm>
            <a:off x="-83127" y="3547790"/>
            <a:ext cx="5523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/>
              <a:t>Area 2 is totally stubby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Router2 injects: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Default route to externals</a:t>
            </a:r>
          </a:p>
          <a:p>
            <a:pPr lvl="1">
              <a:buClr>
                <a:schemeClr val="tx1"/>
              </a:buClr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(everything outside of Area 2)</a:t>
            </a:r>
          </a:p>
        </p:txBody>
      </p:sp>
    </p:spTree>
    <p:extLst>
      <p:ext uri="{BB962C8B-B14F-4D97-AF65-F5344CB8AC3E}">
        <p14:creationId xmlns:p14="http://schemas.microsoft.com/office/powerpoint/2010/main" val="375261676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not-so-stubby area (NSSA)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95388"/>
            <a:ext cx="11456988" cy="11049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1, 2, 3 and 7</a:t>
            </a:r>
          </a:p>
          <a:p>
            <a:r>
              <a:rPr lang="en-US" sz="3000" dirty="0"/>
              <a:t>Blocks LSA types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48EA9-C826-4D16-815C-87524153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46" y="2512272"/>
            <a:ext cx="9169977" cy="3955818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6DE7834C-DE59-4825-9143-BE4440EB0325}"/>
              </a:ext>
            </a:extLst>
          </p:cNvPr>
          <p:cNvSpPr/>
          <p:nvPr/>
        </p:nvSpPr>
        <p:spPr bwMode="auto">
          <a:xfrm flipH="1">
            <a:off x="8256445" y="4636654"/>
            <a:ext cx="1017009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288CB-93F0-417E-B12A-19B15D4B6EB4}"/>
              </a:ext>
            </a:extLst>
          </p:cNvPr>
          <p:cNvSpPr/>
          <p:nvPr/>
        </p:nvSpPr>
        <p:spPr>
          <a:xfrm>
            <a:off x="-304800" y="3582240"/>
            <a:ext cx="5523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u="sng" dirty="0"/>
              <a:t>Area 3 is NSSA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Router6 injects: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Routes in AS2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Router3 injects: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Routes from other areas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4ABAC09-0F5E-4BD0-B384-6AE018788E3E}"/>
              </a:ext>
            </a:extLst>
          </p:cNvPr>
          <p:cNvSpPr/>
          <p:nvPr/>
        </p:nvSpPr>
        <p:spPr bwMode="auto">
          <a:xfrm>
            <a:off x="6123422" y="4636654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8780C-900C-40BA-B294-686512F64FDA}"/>
              </a:ext>
            </a:extLst>
          </p:cNvPr>
          <p:cNvSpPr/>
          <p:nvPr/>
        </p:nvSpPr>
        <p:spPr>
          <a:xfrm>
            <a:off x="-408277" y="6259896"/>
            <a:ext cx="51893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200" dirty="0"/>
              <a:t>(Route </a:t>
            </a:r>
            <a:r>
              <a:rPr lang="en-US" sz="2200"/>
              <a:t>to 82.15.15.0/24 </a:t>
            </a:r>
            <a:r>
              <a:rPr lang="en-US" sz="2200" dirty="0"/>
              <a:t>not advertised)</a:t>
            </a:r>
          </a:p>
        </p:txBody>
      </p:sp>
    </p:spTree>
    <p:extLst>
      <p:ext uri="{BB962C8B-B14F-4D97-AF65-F5344CB8AC3E}">
        <p14:creationId xmlns:p14="http://schemas.microsoft.com/office/powerpoint/2010/main" val="13139355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7959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concepts and single area OSPF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 area OSPF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Connecting OSPF to external networks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LSA and area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Demonstration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Basic concepts and single area OSPF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Multi area OSPF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Connecting OSPF to external networks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LSA and area types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Demonstration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336B-A9D5-4918-847A-CDE347E37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concepts and single area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76-2B06-4FBE-9F56-C6B583B643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968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76C85-3AE2-43EF-BB2D-E12F6EB7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convergence with triggered updates</a:t>
            </a:r>
          </a:p>
          <a:p>
            <a:r>
              <a:rPr lang="en-US" dirty="0"/>
              <a:t>Hierarchical structure (areas)</a:t>
            </a:r>
          </a:p>
          <a:p>
            <a:r>
              <a:rPr lang="en-US" dirty="0"/>
              <a:t>VLSM support (classless protocol)</a:t>
            </a:r>
          </a:p>
          <a:p>
            <a:r>
              <a:rPr lang="en-US" dirty="0"/>
              <a:t>Efficient communication with neighbors</a:t>
            </a:r>
          </a:p>
          <a:p>
            <a:r>
              <a:rPr lang="en-US" dirty="0"/>
              <a:t>Uses intelligent metric (cost)</a:t>
            </a:r>
          </a:p>
          <a:p>
            <a:r>
              <a:rPr lang="en-US" dirty="0"/>
              <a:t>Open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CAFC2-76A5-4B38-A04C-B667D5E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E95C-9D0B-4CD3-8533-C60A1143B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112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18A79-4508-4313-8FD5-D4737331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Requires more RAM and CPU on the devices – maintains </a:t>
            </a:r>
            <a:br>
              <a:rPr lang="en-US" dirty="0"/>
            </a:br>
            <a:r>
              <a:rPr lang="en-US" dirty="0"/>
              <a:t>different tables (neighbor, topology, routing)</a:t>
            </a:r>
          </a:p>
          <a:p>
            <a:r>
              <a:rPr lang="en-US" dirty="0"/>
              <a:t>Requires good and careful design when multiple areas are </a:t>
            </a:r>
            <a:br>
              <a:rPr lang="en-US" dirty="0"/>
            </a:br>
            <a:r>
              <a:rPr lang="en-US" dirty="0"/>
              <a:t>needed</a:t>
            </a:r>
          </a:p>
          <a:p>
            <a:r>
              <a:rPr lang="en-US" dirty="0"/>
              <a:t>More complex to configure and troubleshoot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9F6B2-A9DF-4A90-88C0-47D2572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B354-AD9A-475F-9BC9-C0F9A9656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060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9CBAA-F18E-4E99-9014-550005BE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LSA – Link state advertisement</a:t>
            </a:r>
          </a:p>
          <a:p>
            <a:r>
              <a:rPr lang="en-US" dirty="0"/>
              <a:t>LSDB – Link state database</a:t>
            </a:r>
          </a:p>
          <a:p>
            <a:r>
              <a:rPr lang="en-US" dirty="0"/>
              <a:t>Router ID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ABR – Area border router</a:t>
            </a:r>
          </a:p>
          <a:p>
            <a:r>
              <a:rPr lang="en-US" dirty="0"/>
              <a:t>Autonomous system</a:t>
            </a:r>
          </a:p>
          <a:p>
            <a:r>
              <a:rPr lang="en-US" dirty="0"/>
              <a:t>ASBR – Autonomous system boundary router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4EAEB-93C0-47A3-8449-65449CF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0592-BF16-48CC-940C-83C0299FA3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8327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E3620-DEFA-4B6B-AB25-1329E1C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terms: router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6A07-C94A-4197-97F5-260CDA85C5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8581-B52E-4390-88A7-4B13735B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72030"/>
            <a:ext cx="103594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6A5538-19FC-4D14-93FB-67A43FC64DC7}"/>
              </a:ext>
            </a:extLst>
          </p:cNvPr>
          <p:cNvSpPr/>
          <p:nvPr/>
        </p:nvSpPr>
        <p:spPr>
          <a:xfrm>
            <a:off x="6475412" y="1676031"/>
            <a:ext cx="3657600" cy="762000"/>
          </a:xfrm>
          <a:prstGeom prst="wedgeRoundRectCallout">
            <a:avLst>
              <a:gd name="adj1" fmla="val -55695"/>
              <a:gd name="adj2" fmla="val 1274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 have many names (interfaces), but just call me 2.2.2.2</a:t>
            </a:r>
            <a:endParaRPr lang="bg-BG" sz="20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ACEFE1-B95D-4222-9794-C2857FCAB2C1}"/>
              </a:ext>
            </a:extLst>
          </p:cNvPr>
          <p:cNvGrpSpPr/>
          <p:nvPr/>
        </p:nvGrpSpPr>
        <p:grpSpPr>
          <a:xfrm>
            <a:off x="3198812" y="3797427"/>
            <a:ext cx="1981200" cy="773658"/>
            <a:chOff x="3198812" y="3797427"/>
            <a:chExt cx="1981200" cy="77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63921-5364-4297-BCB6-5E98DA52326F}"/>
                </a:ext>
              </a:extLst>
            </p:cNvPr>
            <p:cNvSpPr txBox="1"/>
            <p:nvPr/>
          </p:nvSpPr>
          <p:spPr>
            <a:xfrm rot="20474420">
              <a:off x="3540709" y="4140198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1D0373-F4B7-43F0-B3C4-838655609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12" y="3797427"/>
              <a:ext cx="1981200" cy="6271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42C91-8ADC-492D-B864-078C73C5F484}"/>
              </a:ext>
            </a:extLst>
          </p:cNvPr>
          <p:cNvGrpSpPr/>
          <p:nvPr/>
        </p:nvGrpSpPr>
        <p:grpSpPr>
          <a:xfrm>
            <a:off x="6713477" y="3797427"/>
            <a:ext cx="1971735" cy="715651"/>
            <a:chOff x="6713477" y="3797427"/>
            <a:chExt cx="1971735" cy="7156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6073C2-A608-49BF-B17D-6CB2D8964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7538" y="3797427"/>
              <a:ext cx="1867674" cy="6858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69020-1DFC-46D7-B07F-EE7770E454F4}"/>
                </a:ext>
              </a:extLst>
            </p:cNvPr>
            <p:cNvSpPr txBox="1"/>
            <p:nvPr/>
          </p:nvSpPr>
          <p:spPr>
            <a:xfrm rot="1226607">
              <a:off x="6713477" y="4082191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5483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B6163-50A5-4B25-B0E2-C126FE01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95400"/>
            <a:ext cx="10432684" cy="47781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1541D1B-9D14-4980-B303-179475A13CCA}"/>
              </a:ext>
            </a:extLst>
          </p:cNvPr>
          <p:cNvSpPr/>
          <p:nvPr/>
        </p:nvSpPr>
        <p:spPr>
          <a:xfrm>
            <a:off x="1264920" y="1455420"/>
            <a:ext cx="8431532" cy="2994712"/>
          </a:xfrm>
          <a:prstGeom prst="ellipse">
            <a:avLst/>
          </a:prstGeom>
          <a:solidFill>
            <a:srgbClr val="92D050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B3E7-7100-400B-9066-47E2DEBA4085}"/>
              </a:ext>
            </a:extLst>
          </p:cNvPr>
          <p:cNvSpPr txBox="1"/>
          <p:nvPr/>
        </p:nvSpPr>
        <p:spPr>
          <a:xfrm>
            <a:off x="4316451" y="1554497"/>
            <a:ext cx="21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Autonomous system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2B62-46F6-44E0-A190-03EEAEA470A2}"/>
              </a:ext>
            </a:extLst>
          </p:cNvPr>
          <p:cNvSpPr txBox="1"/>
          <p:nvPr/>
        </p:nvSpPr>
        <p:spPr>
          <a:xfrm>
            <a:off x="3575983" y="47576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ASBR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683A9-E356-47CD-A889-D1CEBDEA24AE}"/>
              </a:ext>
            </a:extLst>
          </p:cNvPr>
          <p:cNvSpPr txBox="1"/>
          <p:nvPr/>
        </p:nvSpPr>
        <p:spPr>
          <a:xfrm>
            <a:off x="4140524" y="21582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9C6A6-1696-4E8D-8B08-7EE63353CE95}"/>
              </a:ext>
            </a:extLst>
          </p:cNvPr>
          <p:cNvSpPr txBox="1"/>
          <p:nvPr/>
        </p:nvSpPr>
        <p:spPr>
          <a:xfrm>
            <a:off x="5561012" y="22035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20A6FD-7F19-42FA-9681-A14A3BD9F02D}"/>
              </a:ext>
            </a:extLst>
          </p:cNvPr>
          <p:cNvCxnSpPr/>
          <p:nvPr/>
        </p:nvCxnSpPr>
        <p:spPr>
          <a:xfrm flipH="1">
            <a:off x="4341812" y="2558375"/>
            <a:ext cx="105046" cy="4134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2AB6-FCEB-433C-BFC2-80B51ED04139}"/>
              </a:ext>
            </a:extLst>
          </p:cNvPr>
          <p:cNvCxnSpPr>
            <a:cxnSpLocks/>
          </p:cNvCxnSpPr>
          <p:nvPr/>
        </p:nvCxnSpPr>
        <p:spPr>
          <a:xfrm>
            <a:off x="6105477" y="2558375"/>
            <a:ext cx="293735" cy="3372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9745A-BED1-4799-AC9E-DBC2CF263542}"/>
              </a:ext>
            </a:extLst>
          </p:cNvPr>
          <p:cNvCxnSpPr>
            <a:cxnSpLocks/>
          </p:cNvCxnSpPr>
          <p:nvPr/>
        </p:nvCxnSpPr>
        <p:spPr>
          <a:xfrm flipV="1">
            <a:off x="4291639" y="4556829"/>
            <a:ext cx="729941" cy="34796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AF98C9-FCF9-4BC7-96C3-25F42A7CD6E0}"/>
              </a:ext>
            </a:extLst>
          </p:cNvPr>
          <p:cNvSpPr txBox="1"/>
          <p:nvPr/>
        </p:nvSpPr>
        <p:spPr>
          <a:xfrm>
            <a:off x="3775202" y="6091674"/>
            <a:ext cx="418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0 = the backbone area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99391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796</Words>
  <Application>Microsoft Office PowerPoint</Application>
  <PresentationFormat>Widescreen</PresentationFormat>
  <Paragraphs>200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1_SoftUni3_1</vt:lpstr>
      <vt:lpstr>OSPF advanced</vt:lpstr>
      <vt:lpstr>Questions</vt:lpstr>
      <vt:lpstr>Table of Contents</vt:lpstr>
      <vt:lpstr>PowerPoint Presentation</vt:lpstr>
      <vt:lpstr>OSPF advantages</vt:lpstr>
      <vt:lpstr>OSPF disadvantages</vt:lpstr>
      <vt:lpstr>OSPF terms</vt:lpstr>
      <vt:lpstr>OSPF terms: router ID</vt:lpstr>
      <vt:lpstr>OSPF terms (2)</vt:lpstr>
      <vt:lpstr>Neighbor relationships</vt:lpstr>
      <vt:lpstr>Neighbor relationships (2)</vt:lpstr>
      <vt:lpstr>DR/BDR Election Process</vt:lpstr>
      <vt:lpstr>Questions</vt:lpstr>
      <vt:lpstr>PowerPoint Presentation</vt:lpstr>
      <vt:lpstr>Why multiple areas?</vt:lpstr>
      <vt:lpstr>Multiple areas example</vt:lpstr>
      <vt:lpstr>How to configure an ABR?</vt:lpstr>
      <vt:lpstr>Questions</vt:lpstr>
      <vt:lpstr>PowerPoint Presentation</vt:lpstr>
      <vt:lpstr>OSPF autonomous system and external networks</vt:lpstr>
      <vt:lpstr>Redistribute between protocols</vt:lpstr>
      <vt:lpstr>Questions</vt:lpstr>
      <vt:lpstr>PowerPoint Presentation</vt:lpstr>
      <vt:lpstr>OSPF LSA types</vt:lpstr>
      <vt:lpstr>OSPF area types</vt:lpstr>
      <vt:lpstr>OSPF stub area</vt:lpstr>
      <vt:lpstr>OSPF totally stubby area</vt:lpstr>
      <vt:lpstr>OSPF not-so-stubby area (NSSA)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454</cp:revision>
  <dcterms:created xsi:type="dcterms:W3CDTF">2018-05-23T13:08:44Z</dcterms:created>
  <dcterms:modified xsi:type="dcterms:W3CDTF">2018-12-11T21:02:36Z</dcterms:modified>
</cp:coreProperties>
</file>