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544" r:id="rId3"/>
    <p:sldId id="276" r:id="rId4"/>
    <p:sldId id="545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  <p:sldId id="528" r:id="rId14"/>
    <p:sldId id="634" r:id="rId15"/>
    <p:sldId id="644" r:id="rId16"/>
    <p:sldId id="637" r:id="rId17"/>
    <p:sldId id="638" r:id="rId18"/>
    <p:sldId id="639" r:id="rId19"/>
    <p:sldId id="640" r:id="rId20"/>
    <p:sldId id="641" r:id="rId21"/>
    <p:sldId id="642" r:id="rId22"/>
    <p:sldId id="645" r:id="rId23"/>
    <p:sldId id="643" r:id="rId24"/>
    <p:sldId id="633" r:id="rId25"/>
    <p:sldId id="349" r:id="rId26"/>
    <p:sldId id="401" r:id="rId27"/>
    <p:sldId id="490" r:id="rId28"/>
    <p:sldId id="491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276"/>
          </p14:sldIdLst>
        </p14:section>
        <p14:section name="1. Domain Name System" id="{4828EE66-7586-4C84-A7A4-917B98986C1D}">
          <p14:sldIdLst>
            <p14:sldId id="545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</p14:sldIdLst>
        </p14:section>
        <p14:section name="2. IPv6" id="{FC2D52DF-BFA0-48FD-8D18-4DA19DB1A01E}">
          <p14:sldIdLst>
            <p14:sldId id="528"/>
            <p14:sldId id="634"/>
            <p14:sldId id="644"/>
            <p14:sldId id="637"/>
            <p14:sldId id="638"/>
            <p14:sldId id="639"/>
            <p14:sldId id="640"/>
            <p14:sldId id="641"/>
            <p14:sldId id="642"/>
            <p14:sldId id="645"/>
            <p14:sldId id="643"/>
          </p14:sldIdLst>
        </p14:section>
        <p14:section name="6. Demo" id="{979BE68F-1BCC-4402-ACB9-34B768C3000F}">
          <p14:sldIdLst>
            <p14:sldId id="633"/>
          </p14:sldIdLst>
        </p14:section>
        <p14:section name="Conclusion" id="{10E03AB1-9AA8-4E86-9A64-D741901E50A2}">
          <p14:sldIdLst>
            <p14:sldId id="349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4C8"/>
    <a:srgbClr val="C4D7EA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20" autoAdjust="0"/>
  </p:normalViewPr>
  <p:slideViewPr>
    <p:cSldViewPr snapToGrid="0" showGuides="1">
      <p:cViewPr varScale="1">
        <p:scale>
          <a:sx n="102" d="100"/>
          <a:sy n="102" d="100"/>
        </p:scale>
        <p:origin x="82" y="26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79892" y="3310569"/>
            <a:ext cx="1915477" cy="2073028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792" y="1356206"/>
            <a:ext cx="3803541" cy="71038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Module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136659"/>
            <a:ext cx="10965303" cy="1219547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Name System.</a:t>
            </a:r>
            <a:br>
              <a:rPr lang="en-US" dirty="0"/>
            </a:br>
            <a:r>
              <a:rPr lang="en-US" dirty="0"/>
              <a:t>IPv6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ipv6 tunneling">
            <a:extLst>
              <a:ext uri="{FF2B5EF4-FFF2-40B4-BE49-F238E27FC236}">
                <a16:creationId xmlns:a16="http://schemas.microsoft.com/office/drawing/2014/main" id="{234DFF48-A7A9-4719-8A5B-8EE2E53F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675" y="2162942"/>
            <a:ext cx="6435773" cy="20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D583AB-9BFF-4E38-8C97-C1025445B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query - the DNS server must respond with either</a:t>
            </a:r>
          </a:p>
          <a:p>
            <a:pPr lvl="1"/>
            <a:r>
              <a:rPr lang="en-US" dirty="0"/>
              <a:t>the requested resource </a:t>
            </a:r>
          </a:p>
          <a:p>
            <a:pPr marL="0" indent="-155179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/>
              <a:t>Error message (not found)</a:t>
            </a:r>
          </a:p>
          <a:p>
            <a:r>
              <a:rPr lang="en-US" dirty="0"/>
              <a:t>Iterative query - the DNS server responds with </a:t>
            </a:r>
            <a:r>
              <a:rPr lang="en-US" dirty="0">
                <a:solidFill>
                  <a:schemeClr val="bg1"/>
                </a:solidFill>
              </a:rPr>
              <a:t>the best answer </a:t>
            </a:r>
            <a:r>
              <a:rPr lang="en-US" dirty="0"/>
              <a:t>it can give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A1611-EDF0-4EBC-A119-F8EF7C69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and iterative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E8156-78C0-4DB0-A2D2-35F2960169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16010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8AC3-8EDC-4860-A6FC-8624AC9A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query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D0BE4-AF37-41BF-832F-B04B43A1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4" y="1415273"/>
            <a:ext cx="11733212" cy="5029200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047EBD-35A5-4A80-9D59-EDEA015EEF51}"/>
              </a:ext>
            </a:extLst>
          </p:cNvPr>
          <p:cNvCxnSpPr/>
          <p:nvPr/>
        </p:nvCxnSpPr>
        <p:spPr>
          <a:xfrm flipV="1">
            <a:off x="789839" y="3718193"/>
            <a:ext cx="661013" cy="1542362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6DFB38-062E-418C-8610-AB3854684ED0}"/>
              </a:ext>
            </a:extLst>
          </p:cNvPr>
          <p:cNvSpPr txBox="1"/>
          <p:nvPr/>
        </p:nvSpPr>
        <p:spPr>
          <a:xfrm rot="17569057">
            <a:off x="-451436" y="4485193"/>
            <a:ext cx="2516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Where is www.yahoo.com?</a:t>
            </a:r>
            <a:endParaRPr lang="bg-BG" sz="1600" b="1" dirty="0">
              <a:solidFill>
                <a:schemeClr val="accent3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4D8571-507E-4D58-8F96-A70142CA5451}"/>
              </a:ext>
            </a:extLst>
          </p:cNvPr>
          <p:cNvCxnSpPr>
            <a:cxnSpLocks/>
          </p:cNvCxnSpPr>
          <p:nvPr/>
        </p:nvCxnSpPr>
        <p:spPr>
          <a:xfrm flipV="1">
            <a:off x="2286000" y="1616663"/>
            <a:ext cx="3291096" cy="835320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A6D31B-00FF-4553-83BF-834742CD65E2}"/>
              </a:ext>
            </a:extLst>
          </p:cNvPr>
          <p:cNvSpPr txBox="1"/>
          <p:nvPr/>
        </p:nvSpPr>
        <p:spPr>
          <a:xfrm rot="20772241">
            <a:off x="2290337" y="1853465"/>
            <a:ext cx="23705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accent3"/>
                </a:solidFill>
              </a:rPr>
              <a:t>Where is www.yahoo.com?</a:t>
            </a:r>
            <a:endParaRPr lang="bg-BG" sz="1500" b="1" dirty="0">
              <a:solidFill>
                <a:schemeClr val="accent3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09A71B-91C2-4ED2-B221-40057A2BA106}"/>
              </a:ext>
            </a:extLst>
          </p:cNvPr>
          <p:cNvCxnSpPr>
            <a:cxnSpLocks/>
          </p:cNvCxnSpPr>
          <p:nvPr/>
        </p:nvCxnSpPr>
        <p:spPr>
          <a:xfrm flipH="1">
            <a:off x="2382592" y="1944371"/>
            <a:ext cx="2998374" cy="826808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E38B4A-F5D8-442D-85C3-532F47897D52}"/>
              </a:ext>
            </a:extLst>
          </p:cNvPr>
          <p:cNvSpPr txBox="1"/>
          <p:nvPr/>
        </p:nvSpPr>
        <p:spPr>
          <a:xfrm rot="20727624">
            <a:off x="2362493" y="2088100"/>
            <a:ext cx="2785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I can only tell you where is .COM</a:t>
            </a:r>
            <a:endParaRPr lang="bg-BG" sz="15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E8D6EF-D402-4DA7-864C-8F1F745A58AE}"/>
              </a:ext>
            </a:extLst>
          </p:cNvPr>
          <p:cNvCxnSpPr>
            <a:cxnSpLocks/>
          </p:cNvCxnSpPr>
          <p:nvPr/>
        </p:nvCxnSpPr>
        <p:spPr>
          <a:xfrm flipV="1">
            <a:off x="2556456" y="2810649"/>
            <a:ext cx="3257067" cy="20421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B8EF65-FCEB-48CE-9AE1-373D75E36B78}"/>
              </a:ext>
            </a:extLst>
          </p:cNvPr>
          <p:cNvSpPr txBox="1"/>
          <p:nvPr/>
        </p:nvSpPr>
        <p:spPr>
          <a:xfrm rot="21359223">
            <a:off x="2815875" y="2594110"/>
            <a:ext cx="25165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3"/>
                </a:solidFill>
              </a:rPr>
              <a:t>Where is www.yahoo.com?</a:t>
            </a:r>
            <a:endParaRPr lang="bg-BG" sz="1500" b="1" dirty="0">
              <a:solidFill>
                <a:schemeClr val="accent3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9E74CD-112A-4BEC-A34F-8F7ECE9963FF}"/>
              </a:ext>
            </a:extLst>
          </p:cNvPr>
          <p:cNvCxnSpPr>
            <a:cxnSpLocks/>
          </p:cNvCxnSpPr>
          <p:nvPr/>
        </p:nvCxnSpPr>
        <p:spPr>
          <a:xfrm flipH="1">
            <a:off x="2775398" y="3146082"/>
            <a:ext cx="3112731" cy="128647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B0087-4098-4362-957C-3B2A80D675D2}"/>
              </a:ext>
            </a:extLst>
          </p:cNvPr>
          <p:cNvSpPr txBox="1"/>
          <p:nvPr/>
        </p:nvSpPr>
        <p:spPr>
          <a:xfrm rot="21429311">
            <a:off x="2781344" y="2897898"/>
            <a:ext cx="33638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I can tell you only where is YAHOO.COM</a:t>
            </a:r>
            <a:endParaRPr lang="bg-BG" sz="15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9A0CFE-8546-4F63-AFB1-D8729A117DEA}"/>
              </a:ext>
            </a:extLst>
          </p:cNvPr>
          <p:cNvCxnSpPr>
            <a:cxnSpLocks/>
          </p:cNvCxnSpPr>
          <p:nvPr/>
        </p:nvCxnSpPr>
        <p:spPr>
          <a:xfrm>
            <a:off x="2484083" y="3417434"/>
            <a:ext cx="3491714" cy="75303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1BC6B5-BEDC-404C-8D4E-263CF63D4C38}"/>
              </a:ext>
            </a:extLst>
          </p:cNvPr>
          <p:cNvSpPr txBox="1"/>
          <p:nvPr/>
        </p:nvSpPr>
        <p:spPr>
          <a:xfrm rot="698557">
            <a:off x="3292294" y="3513055"/>
            <a:ext cx="2516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Where is www.yahoo.com?</a:t>
            </a:r>
            <a:endParaRPr lang="bg-BG" sz="1600" b="1" dirty="0">
              <a:solidFill>
                <a:schemeClr val="accent3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72B3D2-5F87-4A8B-95B7-823032B9CAD7}"/>
              </a:ext>
            </a:extLst>
          </p:cNvPr>
          <p:cNvSpPr txBox="1"/>
          <p:nvPr/>
        </p:nvSpPr>
        <p:spPr>
          <a:xfrm>
            <a:off x="3657499" y="4793342"/>
            <a:ext cx="1502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It is at 18.1.2.3!</a:t>
            </a:r>
            <a:endParaRPr lang="bg-BG" sz="1600" b="1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B273A2-9F0C-4493-8387-D7E4BC9250AF}"/>
              </a:ext>
            </a:extLst>
          </p:cNvPr>
          <p:cNvCxnSpPr>
            <a:cxnSpLocks/>
          </p:cNvCxnSpPr>
          <p:nvPr/>
        </p:nvCxnSpPr>
        <p:spPr>
          <a:xfrm flipH="1" flipV="1">
            <a:off x="2055026" y="3549800"/>
            <a:ext cx="844131" cy="1571794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AA12B0-A2A2-4E23-A012-F6DC6B1D345C}"/>
              </a:ext>
            </a:extLst>
          </p:cNvPr>
          <p:cNvCxnSpPr>
            <a:cxnSpLocks/>
          </p:cNvCxnSpPr>
          <p:nvPr/>
        </p:nvCxnSpPr>
        <p:spPr>
          <a:xfrm flipH="1">
            <a:off x="2899157" y="5122682"/>
            <a:ext cx="2802614" cy="37967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AB9A48-456B-4BA2-A009-2912355C48CE}"/>
              </a:ext>
            </a:extLst>
          </p:cNvPr>
          <p:cNvCxnSpPr>
            <a:cxnSpLocks/>
          </p:cNvCxnSpPr>
          <p:nvPr/>
        </p:nvCxnSpPr>
        <p:spPr>
          <a:xfrm flipH="1">
            <a:off x="811649" y="2912755"/>
            <a:ext cx="459815" cy="1055143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115555-196F-4633-8E70-CD0F1E4E1FA5}"/>
              </a:ext>
            </a:extLst>
          </p:cNvPr>
          <p:cNvSpPr txBox="1"/>
          <p:nvPr/>
        </p:nvSpPr>
        <p:spPr>
          <a:xfrm rot="17673305">
            <a:off x="79627" y="3168916"/>
            <a:ext cx="1502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It is at 18.1.2.3!</a:t>
            </a:r>
            <a:endParaRPr lang="bg-BG" sz="1600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6B97A4-B23E-46F8-9112-B1F8EF705D2F}"/>
              </a:ext>
            </a:extLst>
          </p:cNvPr>
          <p:cNvCxnSpPr>
            <a:cxnSpLocks/>
          </p:cNvCxnSpPr>
          <p:nvPr/>
        </p:nvCxnSpPr>
        <p:spPr>
          <a:xfrm flipV="1">
            <a:off x="915246" y="6674171"/>
            <a:ext cx="9084860" cy="550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FA1418-A3E1-4C4A-8AFA-BFA2F330CA6E}"/>
              </a:ext>
            </a:extLst>
          </p:cNvPr>
          <p:cNvCxnSpPr>
            <a:cxnSpLocks/>
          </p:cNvCxnSpPr>
          <p:nvPr/>
        </p:nvCxnSpPr>
        <p:spPr>
          <a:xfrm>
            <a:off x="915246" y="6090211"/>
            <a:ext cx="0" cy="5839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6D2029-CCF1-4229-8CE0-B81FF1CDD606}"/>
              </a:ext>
            </a:extLst>
          </p:cNvPr>
          <p:cNvCxnSpPr>
            <a:cxnSpLocks/>
          </p:cNvCxnSpPr>
          <p:nvPr/>
        </p:nvCxnSpPr>
        <p:spPr>
          <a:xfrm>
            <a:off x="10000106" y="6214774"/>
            <a:ext cx="0" cy="45939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FE052F4-A706-45C4-8DBB-23DBAE37A189}"/>
              </a:ext>
            </a:extLst>
          </p:cNvPr>
          <p:cNvSpPr txBox="1"/>
          <p:nvPr/>
        </p:nvSpPr>
        <p:spPr>
          <a:xfrm>
            <a:off x="4463247" y="6185287"/>
            <a:ext cx="28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https://www.yahoo.com</a:t>
            </a:r>
            <a:endParaRPr lang="bg-BG" sz="2000" b="1" dirty="0">
              <a:solidFill>
                <a:schemeClr val="accent2"/>
              </a:solidFill>
            </a:endParaRPr>
          </a:p>
        </p:txBody>
      </p:sp>
      <p:pic>
        <p:nvPicPr>
          <p:cNvPr id="64" name="Graphic 63" descr="Winking Face with No Fill">
            <a:extLst>
              <a:ext uri="{FF2B5EF4-FFF2-40B4-BE49-F238E27FC236}">
                <a16:creationId xmlns:a16="http://schemas.microsoft.com/office/drawing/2014/main" id="{03BFC694-5452-4FD5-9850-A08A321FD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596" y="5260555"/>
            <a:ext cx="500201" cy="500201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browser icon">
            <a:extLst>
              <a:ext uri="{FF2B5EF4-FFF2-40B4-BE49-F238E27FC236}">
                <a16:creationId xmlns:a16="http://schemas.microsoft.com/office/drawing/2014/main" id="{6E588768-77FC-461A-9C95-FF73B51E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77" y="6260297"/>
            <a:ext cx="256674" cy="25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205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9" grpId="0"/>
      <p:bldP spid="18" grpId="0"/>
      <p:bldP spid="24" grpId="0"/>
      <p:bldP spid="20" grpId="0"/>
      <p:bldP spid="30" grpId="0"/>
      <p:bldP spid="44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C0151-6856-43D0-B56A-3A7AA6CDA8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138" y="1103043"/>
            <a:ext cx="11818096" cy="4553096"/>
          </a:xfrm>
        </p:spPr>
        <p:txBody>
          <a:bodyPr/>
          <a:lstStyle/>
          <a:p>
            <a:r>
              <a:rPr lang="en-US" dirty="0"/>
              <a:t>To check a DNS resolution, one can use </a:t>
            </a:r>
            <a:r>
              <a:rPr lang="en-US" b="1" dirty="0">
                <a:solidFill>
                  <a:srgbClr val="F0A22E"/>
                </a:solidFill>
              </a:rPr>
              <a:t>ping</a:t>
            </a:r>
            <a:r>
              <a:rPr lang="en-US" dirty="0"/>
              <a:t> or </a:t>
            </a:r>
            <a:r>
              <a:rPr lang="en-US" b="1" dirty="0">
                <a:solidFill>
                  <a:srgbClr val="F0A22E"/>
                </a:solidFill>
              </a:rPr>
              <a:t>nslookup</a:t>
            </a:r>
          </a:p>
          <a:p>
            <a:pPr lvl="1"/>
            <a:r>
              <a:rPr lang="en-US" dirty="0"/>
              <a:t>ping - intuitive to use but can have older and inaccurate info</a:t>
            </a:r>
            <a:br>
              <a:rPr lang="en-US" dirty="0"/>
            </a:br>
            <a:r>
              <a:rPr lang="en-US" u="sng" dirty="0"/>
              <a:t>the purpose of ping is not to troubleshoot DNS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nslookup</a:t>
            </a:r>
            <a:r>
              <a:rPr lang="en-US" dirty="0"/>
              <a:t> - useful tool designed for troubleshooting DNS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Demo: how to use </a:t>
            </a:r>
            <a:r>
              <a:rPr lang="en-US" sz="3400" b="1" dirty="0"/>
              <a:t>nslookup</a:t>
            </a:r>
            <a:r>
              <a:rPr lang="en-US" sz="3400" dirty="0"/>
              <a:t> on Windows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D2139-F593-47E6-9804-1BCB6D79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NSLOOKUP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D8888-24D4-45B3-991D-7BD1DC32A9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2244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A7016-1481-4565-9DDE-2D784FF5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323A01-0CA5-4F1B-95BE-6B8D78D43F7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267326"/>
            <a:ext cx="11817350" cy="51302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Larger address space (128 bits rather than 32) or 2</a:t>
            </a:r>
            <a:r>
              <a:rPr lang="en-US" baseline="30000" dirty="0"/>
              <a:t>128</a:t>
            </a:r>
          </a:p>
          <a:p>
            <a:pPr>
              <a:lnSpc>
                <a:spcPct val="80000"/>
              </a:lnSpc>
            </a:pPr>
            <a:r>
              <a:rPr lang="en-US" dirty="0"/>
              <a:t>Simplified header format</a:t>
            </a:r>
          </a:p>
          <a:p>
            <a:pPr>
              <a:lnSpc>
                <a:spcPct val="80000"/>
              </a:lnSpc>
            </a:pPr>
            <a:r>
              <a:rPr lang="en-US" dirty="0"/>
              <a:t>Improved quality of service and security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A631D-072E-4E9A-BD6D-13151D121B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https://upload.wikimedia.org/wikipedia/commons/thumb/a/ab/Ipv6_header.svg/1920px-Ipv6_header.svg.png">
            <a:extLst>
              <a:ext uri="{FF2B5EF4-FFF2-40B4-BE49-F238E27FC236}">
                <a16:creationId xmlns:a16="http://schemas.microsoft.com/office/drawing/2014/main" id="{39742B27-CC54-465D-9417-A60DFE49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79" y="3519906"/>
            <a:ext cx="3559590" cy="27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7/70/Ipv6_address_leading_zeros.svg/2560px-Ipv6_address_leading_zeros.svg.png">
            <a:extLst>
              <a:ext uri="{FF2B5EF4-FFF2-40B4-BE49-F238E27FC236}">
                <a16:creationId xmlns:a16="http://schemas.microsoft.com/office/drawing/2014/main" id="{36999701-1A0E-4095-B1C2-E37D0960B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3249864"/>
            <a:ext cx="5459662" cy="32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47056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F99977-20EC-4F54-8AA4-26778159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the IPv6 address space?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1AF66-3681-48F8-B0AB-FCA3E027506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4372899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128</a:t>
            </a:r>
            <a:r>
              <a:rPr lang="en-US" dirty="0"/>
              <a:t> is like 3.4×10</a:t>
            </a:r>
            <a:r>
              <a:rPr lang="en-US" baseline="30000" dirty="0"/>
              <a:t>38</a:t>
            </a:r>
            <a:r>
              <a:rPr lang="en-US" dirty="0"/>
              <a:t> , which is:</a:t>
            </a:r>
            <a:br>
              <a:rPr lang="en-US" dirty="0"/>
            </a:br>
            <a:r>
              <a:rPr lang="en-US" dirty="0"/>
              <a:t>340,282,366,920,938,463,463,374,607,431,768,211,456</a:t>
            </a:r>
          </a:p>
          <a:p>
            <a:pPr marL="456915" lvl="1" indent="-456915"/>
            <a:r>
              <a:rPr lang="en-US" sz="3398" dirty="0"/>
              <a:t>It is 10 million trillion times the total number of grains of sand </a:t>
            </a:r>
            <a:br>
              <a:rPr lang="en-US" sz="3398" dirty="0"/>
            </a:br>
            <a:r>
              <a:rPr lang="en-US" sz="3398" dirty="0"/>
              <a:t>on all the beaches in the world</a:t>
            </a:r>
          </a:p>
          <a:p>
            <a:pPr marL="456915" lvl="1" indent="-456915"/>
            <a:r>
              <a:rPr lang="en-US" sz="3398" dirty="0"/>
              <a:t>We can assign IPv6 address to </a:t>
            </a:r>
            <a:r>
              <a:rPr lang="en-US" sz="3398" u="sng" dirty="0"/>
              <a:t>every atom on the surface of the Earth</a:t>
            </a:r>
            <a:r>
              <a:rPr lang="en-US" sz="3398" dirty="0"/>
              <a:t>, and still have enough addresses left to do another </a:t>
            </a:r>
            <a:br>
              <a:rPr lang="en-US" sz="3398" dirty="0"/>
            </a:br>
            <a:r>
              <a:rPr lang="en-US" sz="3398" dirty="0"/>
              <a:t>100+ earths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BF00A-C93F-49E9-A87A-CF4E34626A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61898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F92283-E8D5-42A8-A6D7-1836EF4F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format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C2C9E-765B-40A8-86B3-232F8142EA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202237"/>
          </a:xfrm>
        </p:spPr>
        <p:txBody>
          <a:bodyPr/>
          <a:lstStyle/>
          <a:p>
            <a:r>
              <a:rPr lang="en-US" dirty="0"/>
              <a:t>IPv6 address is represented as </a:t>
            </a:r>
            <a:r>
              <a:rPr lang="en-US" u="sng" dirty="0"/>
              <a:t>eight</a:t>
            </a:r>
            <a:r>
              <a:rPr lang="en-US" dirty="0"/>
              <a:t> groups of </a:t>
            </a:r>
            <a:r>
              <a:rPr lang="en-US" u="sng" dirty="0"/>
              <a:t>four hexadecimal</a:t>
            </a:r>
            <a:r>
              <a:rPr lang="en-US" dirty="0"/>
              <a:t> digits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2001:0db8:0000:0000:0000:ff00:0042:832</a:t>
            </a:r>
          </a:p>
          <a:p>
            <a:r>
              <a:rPr lang="en-US" dirty="0"/>
              <a:t>Each of this groups has 16 bits and is separated from the others with “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54F83-9D45-4AFA-AB45-C308C382D7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55437"/>
      </p:ext>
    </p:extLst>
  </p:cSld>
  <p:clrMapOvr>
    <a:masterClrMapping/>
  </p:clrMapOvr>
  <p:transition spd="slow" advClick="0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6B03DB-3146-4B9B-81B1-33E76F2C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76BDC2-7D37-4EF1-90BD-26C6FA7BFC1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10212"/>
          </a:xfrm>
        </p:spPr>
        <p:txBody>
          <a:bodyPr>
            <a:normAutofit fontScale="92500" lnSpcReduction="20000"/>
          </a:bodyPr>
          <a:lstStyle/>
          <a:p>
            <a:r>
              <a:rPr lang="en-US" sz="3700" dirty="0"/>
              <a:t>First - remove the long string with zeros (allowed only once)</a:t>
            </a:r>
          </a:p>
          <a:p>
            <a:pPr marL="1180994" lvl="2" indent="-57150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3700" dirty="0"/>
              <a:t>Original: 2041:0000:140F</a:t>
            </a:r>
            <a:r>
              <a:rPr lang="en-US" sz="3700" dirty="0">
                <a:solidFill>
                  <a:srgbClr val="00B050"/>
                </a:solidFill>
              </a:rPr>
              <a:t>:0000:0000:0000:</a:t>
            </a:r>
            <a:r>
              <a:rPr lang="en-US" sz="3700" dirty="0"/>
              <a:t>875B:131B</a:t>
            </a:r>
          </a:p>
          <a:p>
            <a:pPr marL="1180994" lvl="2" indent="-57150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3700" dirty="0"/>
              <a:t>Short: 2041:0000:140F</a:t>
            </a:r>
            <a:r>
              <a:rPr lang="en-US" sz="3700" dirty="0">
                <a:solidFill>
                  <a:srgbClr val="00B050"/>
                </a:solidFill>
              </a:rPr>
              <a:t>::</a:t>
            </a:r>
            <a:r>
              <a:rPr lang="en-US" sz="3700" dirty="0"/>
              <a:t>875B:131B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700" dirty="0"/>
              <a:t>Second - replace four zeros with one</a:t>
            </a:r>
          </a:p>
          <a:p>
            <a:pPr marL="1180994" lvl="2" indent="-571500">
              <a:buFont typeface="Arial" panose="020B0604020202020204" pitchFamily="34" charset="0"/>
              <a:buChar char="•"/>
            </a:pPr>
            <a:r>
              <a:rPr lang="en-US" sz="3700" dirty="0"/>
              <a:t>Short: 2041:</a:t>
            </a:r>
            <a:r>
              <a:rPr lang="en-US" sz="3700" dirty="0">
                <a:solidFill>
                  <a:schemeClr val="accent4"/>
                </a:solidFill>
              </a:rPr>
              <a:t>0000</a:t>
            </a:r>
            <a:r>
              <a:rPr lang="en-US" sz="3700" dirty="0"/>
              <a:t>:140F</a:t>
            </a:r>
            <a:r>
              <a:rPr lang="en-US" sz="3700" dirty="0">
                <a:solidFill>
                  <a:srgbClr val="00B050"/>
                </a:solidFill>
              </a:rPr>
              <a:t>::</a:t>
            </a:r>
            <a:r>
              <a:rPr lang="en-US" sz="3700" dirty="0"/>
              <a:t>875B:131B</a:t>
            </a:r>
          </a:p>
          <a:p>
            <a:pPr marL="1180994" lvl="2" indent="-571500">
              <a:buFont typeface="Arial" panose="020B0604020202020204" pitchFamily="34" charset="0"/>
              <a:buChar char="•"/>
            </a:pPr>
            <a:r>
              <a:rPr lang="en-US" sz="3700" dirty="0"/>
              <a:t>Shorter: 2041:</a:t>
            </a:r>
            <a:r>
              <a:rPr lang="en-US" sz="3700" dirty="0">
                <a:solidFill>
                  <a:schemeClr val="accent4"/>
                </a:solidFill>
              </a:rPr>
              <a:t>0</a:t>
            </a:r>
            <a:r>
              <a:rPr lang="en-US" sz="3700" dirty="0"/>
              <a:t>:140F</a:t>
            </a:r>
            <a:r>
              <a:rPr lang="en-US" sz="3700" dirty="0">
                <a:solidFill>
                  <a:srgbClr val="00B050"/>
                </a:solidFill>
              </a:rPr>
              <a:t>::</a:t>
            </a:r>
            <a:r>
              <a:rPr lang="en-US" sz="3700" dirty="0"/>
              <a:t>875B:131B</a:t>
            </a:r>
          </a:p>
          <a:p>
            <a:pPr marL="304747" lvl="1" indent="-304747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sz="3700" dirty="0"/>
              <a:t>The result from both: </a:t>
            </a:r>
            <a:br>
              <a:rPr lang="en-US" sz="3700" dirty="0"/>
            </a:br>
            <a:r>
              <a:rPr lang="en-US" sz="3700" dirty="0"/>
              <a:t>2041:0000:140F:0000:0000:0000:875B:131B -&gt;</a:t>
            </a:r>
            <a:br>
              <a:rPr lang="en-US" sz="3700" dirty="0"/>
            </a:br>
            <a:r>
              <a:rPr lang="en-US" sz="3700" dirty="0"/>
              <a:t>2041:</a:t>
            </a:r>
            <a:r>
              <a:rPr lang="en-US" sz="3700" dirty="0">
                <a:solidFill>
                  <a:schemeClr val="accent4"/>
                </a:solidFill>
              </a:rPr>
              <a:t>0</a:t>
            </a:r>
            <a:r>
              <a:rPr lang="en-US" sz="3700" dirty="0"/>
              <a:t>:140F</a:t>
            </a:r>
            <a:r>
              <a:rPr lang="en-US" sz="3700" dirty="0">
                <a:solidFill>
                  <a:schemeClr val="accent2"/>
                </a:solidFill>
              </a:rPr>
              <a:t>::</a:t>
            </a:r>
            <a:r>
              <a:rPr lang="en-US" sz="3700" dirty="0"/>
              <a:t>875B:131B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862B1-313C-4434-9C29-AB7FB892C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96383F9-0066-463E-A001-30DE7510F5D5}"/>
              </a:ext>
            </a:extLst>
          </p:cNvPr>
          <p:cNvSpPr/>
          <p:nvPr/>
        </p:nvSpPr>
        <p:spPr>
          <a:xfrm rot="16200000">
            <a:off x="4172036" y="3636210"/>
            <a:ext cx="176462" cy="914400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D983F2-AF19-4705-8F5B-71E29AF4E156}"/>
              </a:ext>
            </a:extLst>
          </p:cNvPr>
          <p:cNvGrpSpPr/>
          <p:nvPr/>
        </p:nvGrpSpPr>
        <p:grpSpPr>
          <a:xfrm>
            <a:off x="5778239" y="2124731"/>
            <a:ext cx="3264161" cy="447872"/>
            <a:chOff x="5778239" y="2124731"/>
            <a:chExt cx="3264161" cy="44787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9DEEEC-62C0-4B8E-8F78-115E763E0177}"/>
                </a:ext>
              </a:extLst>
            </p:cNvPr>
            <p:cNvCxnSpPr>
              <a:cxnSpLocks/>
            </p:cNvCxnSpPr>
            <p:nvPr/>
          </p:nvCxnSpPr>
          <p:spPr>
            <a:xfrm>
              <a:off x="5778239" y="2386853"/>
              <a:ext cx="0" cy="18575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6CBDDE57-8F35-419A-AF3B-4791814EA76D}"/>
                </a:ext>
              </a:extLst>
            </p:cNvPr>
            <p:cNvSpPr/>
            <p:nvPr/>
          </p:nvSpPr>
          <p:spPr>
            <a:xfrm rot="16200000">
              <a:off x="7486819" y="831271"/>
              <a:ext cx="262122" cy="2849041"/>
            </a:xfrm>
            <a:prstGeom prst="leftBrace">
              <a:avLst>
                <a:gd name="adj1" fmla="val 8333"/>
                <a:gd name="adj2" fmla="val 18000"/>
              </a:avLst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A9FE1-0599-4DDA-9877-4FB991DD0D38}"/>
                </a:ext>
              </a:extLst>
            </p:cNvPr>
            <p:cNvCxnSpPr>
              <a:cxnSpLocks/>
            </p:cNvCxnSpPr>
            <p:nvPr/>
          </p:nvCxnSpPr>
          <p:spPr>
            <a:xfrm>
              <a:off x="5778239" y="2392172"/>
              <a:ext cx="929636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082468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10D012-C4FC-4272-A8D6-405A9B1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prefixes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6E125-427A-44FC-ABF6-3C578722CB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D2B935-2BF0-4139-9B3E-8EE1E6AFDEF1}"/>
              </a:ext>
            </a:extLst>
          </p:cNvPr>
          <p:cNvSpPr txBox="1">
            <a:spLocks/>
          </p:cNvSpPr>
          <p:nvPr/>
        </p:nvSpPr>
        <p:spPr>
          <a:xfrm>
            <a:off x="1674812" y="2209800"/>
            <a:ext cx="9028199" cy="67767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/>
              <a:t>2001:1234:5678:1234:5678:ABCD:EF12:1234/64</a:t>
            </a:r>
            <a:endParaRPr lang="bg-B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3F807-E0D8-4F59-9026-7DE1ED2F0B76}"/>
              </a:ext>
            </a:extLst>
          </p:cNvPr>
          <p:cNvCxnSpPr>
            <a:cxnSpLocks/>
          </p:cNvCxnSpPr>
          <p:nvPr/>
        </p:nvCxnSpPr>
        <p:spPr>
          <a:xfrm>
            <a:off x="5687636" y="2072105"/>
            <a:ext cx="0" cy="94514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IPv6 prefix host blue green">
            <a:extLst>
              <a:ext uri="{FF2B5EF4-FFF2-40B4-BE49-F238E27FC236}">
                <a16:creationId xmlns:a16="http://schemas.microsoft.com/office/drawing/2014/main" id="{93F32379-1AA0-4F7C-A96B-7DFA6804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59" y="3154947"/>
            <a:ext cx="92354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4908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10D012-C4FC-4272-A8D6-405A9B1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prefixes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6E125-427A-44FC-ABF6-3C578722CB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2" descr="IPv6 prefix host blue green arrows">
            <a:extLst>
              <a:ext uri="{FF2B5EF4-FFF2-40B4-BE49-F238E27FC236}">
                <a16:creationId xmlns:a16="http://schemas.microsoft.com/office/drawing/2014/main" id="{0C80EE7E-FE7E-4E42-87B8-E9EED98F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2" y="1371600"/>
            <a:ext cx="7802476" cy="23622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11BA05-CD57-45B7-939A-32D390FEF4A6}"/>
              </a:ext>
            </a:extLst>
          </p:cNvPr>
          <p:cNvSpPr/>
          <p:nvPr/>
        </p:nvSpPr>
        <p:spPr>
          <a:xfrm>
            <a:off x="1844077" y="3775787"/>
            <a:ext cx="9372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3400" dirty="0"/>
              <a:t>2001:1234:5678:1234:0000:0000:0000:0000/64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ED9B1-8EC3-4502-A473-91645FFC9ACA}"/>
              </a:ext>
            </a:extLst>
          </p:cNvPr>
          <p:cNvSpPr/>
          <p:nvPr/>
        </p:nvSpPr>
        <p:spPr>
          <a:xfrm>
            <a:off x="3425651" y="5410200"/>
            <a:ext cx="491993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400" dirty="0"/>
              <a:t>2001:1234:5678:1234::/64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967F904-254F-4A28-BAD7-B4C3702C9471}"/>
              </a:ext>
            </a:extLst>
          </p:cNvPr>
          <p:cNvSpPr/>
          <p:nvPr/>
        </p:nvSpPr>
        <p:spPr>
          <a:xfrm>
            <a:off x="5701385" y="4560846"/>
            <a:ext cx="368468" cy="679847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411452508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#NetAdvanced</a:t>
            </a:r>
            <a:endParaRPr lang="en-US" sz="11500" b="1" noProof="1"/>
          </a:p>
          <a:p>
            <a:pPr marL="0" indent="0" algn="ctr">
              <a:buNone/>
            </a:pP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11607"/>
      </p:ext>
    </p:extLst>
  </p:cSld>
  <p:clrMapOvr>
    <a:masterClrMapping/>
  </p:clrMapOvr>
  <p:transition spd="slow" advClick="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1EAB38-3041-423F-ABDD-DF0BFC80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address types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13D3E-FE9D-4A5F-9BB7-C421306E932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40326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Unicast</a:t>
            </a:r>
            <a:r>
              <a:rPr lang="en-US" b="1" dirty="0"/>
              <a:t> -</a:t>
            </a:r>
            <a:r>
              <a:rPr lang="en-US" dirty="0"/>
              <a:t> a packet is delivered to one interface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Multicast</a:t>
            </a:r>
            <a:r>
              <a:rPr lang="en-US" b="1" dirty="0"/>
              <a:t> -</a:t>
            </a:r>
            <a:r>
              <a:rPr lang="en-US" dirty="0"/>
              <a:t> a packet is delivered to multiple interfaces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Anycast</a:t>
            </a:r>
            <a:r>
              <a:rPr lang="en-US" b="1" dirty="0"/>
              <a:t> </a:t>
            </a:r>
            <a:r>
              <a:rPr lang="en-US" dirty="0"/>
              <a:t>- a packet is delivered to the nearest of multiple </a:t>
            </a:r>
            <a:br>
              <a:rPr lang="en-US" dirty="0"/>
            </a:br>
            <a:r>
              <a:rPr lang="en-US" dirty="0"/>
              <a:t>interfaces (as defined by the routing protocols in use)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*no more Broadcast in IPv6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1DD39-2C56-49CA-AE8F-063D842062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2922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D677A1-77B6-4D28-8464-ABA9E67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scopes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5D6592-26BD-4C18-B2D3-35FE69192C6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Link-local (similar to APIPA in IPv4)</a:t>
            </a:r>
          </a:p>
          <a:p>
            <a:pPr lvl="2"/>
            <a:r>
              <a:rPr lang="en-US" sz="3400" dirty="0"/>
              <a:t>Prefix is </a:t>
            </a:r>
            <a:r>
              <a:rPr lang="en-US" sz="3400" dirty="0">
                <a:solidFill>
                  <a:schemeClr val="bg1"/>
                </a:solidFill>
              </a:rPr>
              <a:t>FE80::/64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Global (similar to IPv4 public addresses)</a:t>
            </a:r>
          </a:p>
          <a:p>
            <a:pPr lvl="2"/>
            <a:r>
              <a:rPr lang="en-US" altLang="en-US" sz="3400" dirty="0"/>
              <a:t>Typical prefix is </a:t>
            </a:r>
            <a:r>
              <a:rPr lang="en-US" altLang="en-US" sz="3200" dirty="0">
                <a:solidFill>
                  <a:schemeClr val="bg1"/>
                </a:solidFill>
                <a:latin typeface="Menlo"/>
              </a:rPr>
              <a:t>2000::/3</a:t>
            </a:r>
            <a:r>
              <a:rPr lang="en-US" altLang="en-US" sz="800" dirty="0">
                <a:solidFill>
                  <a:schemeClr val="bg1"/>
                </a:solidFill>
              </a:rPr>
              <a:t> 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71F6-D0BC-4026-BA27-1E3EED553D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C7860-E8ED-40A3-8E82-F5618232AFAE}"/>
              </a:ext>
            </a:extLst>
          </p:cNvPr>
          <p:cNvSpPr txBox="1"/>
          <p:nvPr/>
        </p:nvSpPr>
        <p:spPr>
          <a:xfrm>
            <a:off x="4752652" y="1679626"/>
            <a:ext cx="4010527" cy="71664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dirty="0"/>
              <a:t>…or FE80::/10?</a:t>
            </a:r>
            <a:endParaRPr lang="bg-BG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73935-0C86-4FA5-89BC-AED62A40526F}"/>
              </a:ext>
            </a:extLst>
          </p:cNvPr>
          <p:cNvSpPr txBox="1"/>
          <p:nvPr/>
        </p:nvSpPr>
        <p:spPr>
          <a:xfrm>
            <a:off x="152400" y="6071998"/>
            <a:ext cx="908161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::1/128 - the loopback address is a unicast localhost address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DC269A-F9A8-423A-9517-5302DAA7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1" y="2556034"/>
            <a:ext cx="10389936" cy="17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8380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94EA53-6E19-45C1-8E8D-ED8CA929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IPv6 EUI-64 bit address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4F1F9F-A127-44BD-9949-0FD250E424B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202237"/>
          </a:xfrm>
        </p:spPr>
        <p:txBody>
          <a:bodyPr/>
          <a:lstStyle/>
          <a:p>
            <a:r>
              <a:rPr lang="en-US" dirty="0"/>
              <a:t>EUI - Extended Unique Identifier</a:t>
            </a:r>
          </a:p>
          <a:p>
            <a:r>
              <a:rPr lang="en-US" dirty="0"/>
              <a:t>One option to auto-assign the second 64 bits to a link-local </a:t>
            </a:r>
            <a:br>
              <a:rPr lang="en-US" dirty="0"/>
            </a:br>
            <a:r>
              <a:rPr lang="en-US" dirty="0"/>
              <a:t>address using the MAC address of the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E83D2-B381-4BB7-9418-1BD6D46A37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43D96-8518-444F-8E82-4C63B16DD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35" y="3429000"/>
            <a:ext cx="5929814" cy="31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8476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A5DB74-2FF1-4591-90B4-40928400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tunneling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C257D4-0F4F-46B7-82D4-788F9609FF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2192337"/>
          </a:xfrm>
        </p:spPr>
        <p:txBody>
          <a:bodyPr/>
          <a:lstStyle/>
          <a:p>
            <a:r>
              <a:rPr lang="en-US" dirty="0"/>
              <a:t>Encapsulates IPv6 packets in IPv4 packets for delivery across </a:t>
            </a:r>
            <a:br>
              <a:rPr lang="en-US" dirty="0"/>
            </a:br>
            <a:r>
              <a:rPr lang="en-US" dirty="0"/>
              <a:t>an IPv4 infrastructure</a:t>
            </a:r>
          </a:p>
          <a:p>
            <a:r>
              <a:rPr lang="en-US" dirty="0"/>
              <a:t>Different methods exist – 6to4, 6rd, Teredo, ISATAP,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A5059-C35F-4B6C-8F17-F03578ADEB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ipv6 tunneling">
            <a:extLst>
              <a:ext uri="{FF2B5EF4-FFF2-40B4-BE49-F238E27FC236}">
                <a16:creationId xmlns:a16="http://schemas.microsoft.com/office/drawing/2014/main" id="{B4B9E8C6-DCDA-4857-93D7-FCFB0BA1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49" y="3470276"/>
            <a:ext cx="7066761" cy="22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461618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2648927"/>
      </p:ext>
    </p:extLst>
  </p:cSld>
  <p:clrMapOvr>
    <a:masterClrMapping/>
  </p:clrMapOvr>
  <p:transition spd="slow" advClick="0" advTm="5000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Domain Name System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IPv6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/>
                <a:t>Demonstration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endParaRPr lang="en-US" sz="3200" dirty="0"/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ransition spd="slow" advClick="0" advTm="5000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Domain Name System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IPv6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Demonstration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1336B-A9D5-4918-847A-CDE347E37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DF76-2B06-4FBE-9F56-C6B583B643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1968"/>
      </p:ext>
    </p:extLst>
  </p:cSld>
  <p:clrMapOvr>
    <a:masterClrMapping/>
  </p:clrMapOvr>
  <p:transition spd="slow" advClick="0" advTm="500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AEFB11-52BF-47CC-9B8B-9294620C56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100" dirty="0"/>
              <a:t>DNS is hierarchical and distributed system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100" dirty="0"/>
              <a:t>At the top there is the root domain or “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  <a:r>
              <a:rPr lang="en-US" sz="3100" dirty="0"/>
              <a:t>”</a:t>
            </a:r>
          </a:p>
          <a:p>
            <a:pPr lvl="1"/>
            <a:r>
              <a:rPr lang="en-US" dirty="0"/>
              <a:t>One level below are the TLD (top level domains, i.e. “</a:t>
            </a:r>
            <a:r>
              <a:rPr lang="en-US" dirty="0">
                <a:solidFill>
                  <a:schemeClr val="bg1"/>
                </a:solidFill>
              </a:rPr>
              <a:t>.com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One level below are the second level domains, i.e. “</a:t>
            </a:r>
            <a:r>
              <a:rPr lang="en-US" dirty="0">
                <a:solidFill>
                  <a:schemeClr val="bg1"/>
                </a:solidFill>
              </a:rPr>
              <a:t>yahoo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Possible third level domains, etc.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100" dirty="0"/>
              <a:t>DNS Zone – part of the DNS namespace, managed by specific </a:t>
            </a:r>
            <a:br>
              <a:rPr lang="en-US" sz="3100" dirty="0"/>
            </a:br>
            <a:r>
              <a:rPr lang="en-US" sz="3100" dirty="0"/>
              <a:t>organization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85B2EC-8F0E-48BE-820E-5B02812B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A916-84E8-4BFE-A021-A3A42D8D0A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2802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316DC-C7A2-4E20-AF51-B487F161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records (in a DNS zone)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6B514-699E-4146-A46C-7F6F6CD63A6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501533" cy="52022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Common resource records and their purposes: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/>
              <a:t> record: a name which points to a IPv4 address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AAAA</a:t>
            </a:r>
            <a:r>
              <a:rPr lang="en-US" dirty="0"/>
              <a:t> record: a name which points to a IPv6 address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CNAME</a:t>
            </a:r>
            <a:r>
              <a:rPr lang="en-US" dirty="0"/>
              <a:t> record (alias): a name which points to another name</a:t>
            </a:r>
            <a:br>
              <a:rPr lang="en-US" dirty="0"/>
            </a:br>
            <a:r>
              <a:rPr lang="en-US" sz="1700" dirty="0"/>
              <a:t>(</a:t>
            </a:r>
            <a:r>
              <a:rPr lang="en-US" sz="1700" dirty="0">
                <a:solidFill>
                  <a:schemeClr val="bg1"/>
                </a:solidFill>
              </a:rPr>
              <a:t>C</a:t>
            </a:r>
            <a:r>
              <a:rPr lang="en-US" sz="1700" dirty="0"/>
              <a:t>anonical </a:t>
            </a:r>
            <a:r>
              <a:rPr lang="en-US" sz="1700" dirty="0">
                <a:solidFill>
                  <a:schemeClr val="bg1"/>
                </a:solidFill>
              </a:rPr>
              <a:t>N</a:t>
            </a:r>
            <a:r>
              <a:rPr lang="en-US" sz="1700" dirty="0"/>
              <a:t>ame)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MX</a:t>
            </a:r>
            <a:r>
              <a:rPr lang="en-US" dirty="0"/>
              <a:t> record: shows who is the mail server for that domain</a:t>
            </a:r>
            <a:br>
              <a:rPr lang="en-US" dirty="0"/>
            </a:br>
            <a:r>
              <a:rPr lang="en-US" sz="1700" dirty="0"/>
              <a:t>(</a:t>
            </a:r>
            <a:r>
              <a:rPr lang="en-US" sz="1700" dirty="0">
                <a:solidFill>
                  <a:schemeClr val="bg1"/>
                </a:solidFill>
              </a:rPr>
              <a:t>M</a:t>
            </a:r>
            <a:r>
              <a:rPr lang="en-US" sz="1700" dirty="0"/>
              <a:t>ail E</a:t>
            </a:r>
            <a:r>
              <a:rPr lang="en-US" sz="1700" dirty="0">
                <a:solidFill>
                  <a:schemeClr val="bg1"/>
                </a:solidFill>
              </a:rPr>
              <a:t>X</a:t>
            </a:r>
            <a:r>
              <a:rPr lang="en-US" sz="1700" dirty="0"/>
              <a:t>changer)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TXT</a:t>
            </a:r>
            <a:r>
              <a:rPr lang="en-US" dirty="0"/>
              <a:t> record: text entry, usually used for domain verification and anti-spam</a:t>
            </a:r>
            <a:br>
              <a:rPr lang="en-US" dirty="0"/>
            </a:br>
            <a:r>
              <a:rPr lang="en-US" sz="1900" dirty="0"/>
              <a:t>(</a:t>
            </a:r>
            <a:r>
              <a:rPr lang="en-US" sz="1900" dirty="0">
                <a:solidFill>
                  <a:schemeClr val="bg1"/>
                </a:solidFill>
              </a:rPr>
              <a:t>T</a:t>
            </a:r>
            <a:r>
              <a:rPr lang="en-US" sz="1900" dirty="0"/>
              <a:t>e</a:t>
            </a:r>
            <a:r>
              <a:rPr lang="en-US" sz="1900" dirty="0">
                <a:solidFill>
                  <a:schemeClr val="bg1"/>
                </a:solidFill>
              </a:rPr>
              <a:t>XT</a:t>
            </a:r>
            <a:r>
              <a:rPr lang="en-US" sz="1900" dirty="0"/>
              <a:t>)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NS</a:t>
            </a:r>
            <a:r>
              <a:rPr lang="en-US" dirty="0"/>
              <a:t> record: shows which are the name servers for the zone</a:t>
            </a:r>
            <a:br>
              <a:rPr lang="en-US" dirty="0"/>
            </a:br>
            <a:r>
              <a:rPr lang="en-US" sz="1900" dirty="0"/>
              <a:t>(</a:t>
            </a:r>
            <a:r>
              <a:rPr lang="en-US" sz="1900" dirty="0">
                <a:solidFill>
                  <a:schemeClr val="bg1"/>
                </a:solidFill>
              </a:rPr>
              <a:t>N</a:t>
            </a:r>
            <a:r>
              <a:rPr lang="en-US" sz="1900" dirty="0"/>
              <a:t>ame </a:t>
            </a:r>
            <a:r>
              <a:rPr lang="en-US" sz="1900" dirty="0">
                <a:solidFill>
                  <a:schemeClr val="bg1"/>
                </a:solidFill>
              </a:rPr>
              <a:t>S</a:t>
            </a:r>
            <a:r>
              <a:rPr lang="en-US" sz="1900" dirty="0"/>
              <a:t>erver)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en-US" sz="3200" dirty="0">
                <a:solidFill>
                  <a:schemeClr val="bg1"/>
                </a:solidFill>
              </a:rPr>
              <a:t>SOA</a:t>
            </a:r>
            <a:r>
              <a:rPr lang="en-US" sz="3200" dirty="0"/>
              <a:t> record: contains administrative information about the zone</a:t>
            </a:r>
            <a:br>
              <a:rPr lang="en-US" sz="2000" dirty="0"/>
            </a:br>
            <a:r>
              <a:rPr lang="en-US" sz="1900" dirty="0"/>
              <a:t>(</a:t>
            </a:r>
            <a:r>
              <a:rPr lang="en-US" sz="1900" dirty="0">
                <a:solidFill>
                  <a:schemeClr val="bg1"/>
                </a:solidFill>
              </a:rPr>
              <a:t>S</a:t>
            </a:r>
            <a:r>
              <a:rPr lang="en-US" sz="1900" dirty="0"/>
              <a:t>tart </a:t>
            </a:r>
            <a:r>
              <a:rPr lang="en-US" sz="1900" dirty="0">
                <a:solidFill>
                  <a:schemeClr val="bg1"/>
                </a:solidFill>
              </a:rPr>
              <a:t>O</a:t>
            </a:r>
            <a:r>
              <a:rPr lang="en-US" sz="1900" dirty="0"/>
              <a:t>f </a:t>
            </a:r>
            <a:r>
              <a:rPr lang="en-US" sz="1900" dirty="0">
                <a:solidFill>
                  <a:schemeClr val="bg1"/>
                </a:solidFill>
              </a:rPr>
              <a:t>A</a:t>
            </a:r>
            <a:r>
              <a:rPr lang="en-US" sz="1900" dirty="0"/>
              <a:t>uthority)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65295-8895-4695-9C45-0AAA5F43DC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99207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00A0D-DF69-4638-B225-CC0D42C17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First, the client checks its local cache</a:t>
            </a:r>
          </a:p>
          <a:p>
            <a:r>
              <a:rPr lang="en-US" dirty="0"/>
              <a:t>If the entry is not in the cache, the client makes a query to the </a:t>
            </a:r>
            <a:br>
              <a:rPr lang="en-US" dirty="0"/>
            </a:br>
            <a:r>
              <a:rPr lang="en-US" dirty="0"/>
              <a:t>first DNS server(s) in its local configuration</a:t>
            </a:r>
          </a:p>
          <a:p>
            <a:pPr lvl="2"/>
            <a:r>
              <a:rPr lang="en-US" dirty="0"/>
              <a:t>The client will query alternative (second) DNS server </a:t>
            </a:r>
            <a:r>
              <a:rPr lang="en-US" u="sng" dirty="0"/>
              <a:t>only if the </a:t>
            </a:r>
            <a:br>
              <a:rPr lang="en-US" u="sng" dirty="0"/>
            </a:br>
            <a:r>
              <a:rPr lang="en-US" u="sng" dirty="0"/>
              <a:t>first one is not reachable</a:t>
            </a:r>
            <a:r>
              <a:rPr lang="en-US" dirty="0"/>
              <a:t> (and not if it receives a negative answer)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The DNS server checks its local cache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If the entry is not in the cache, the DNS server queries a forwarder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If no forwarder available, the DNS server uses the Root Hints</a:t>
            </a:r>
            <a:endParaRPr lang="bg-BG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045EC9-52DD-465D-90B8-10085C8D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end to end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2A456-28F4-4640-A9A8-F54E871A95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9148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0D5025-5ED5-43A6-8903-0ECD7C4EB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08709"/>
          </a:xfrm>
        </p:spPr>
        <p:txBody>
          <a:bodyPr>
            <a:normAutofit fontScale="92500"/>
          </a:bodyPr>
          <a:lstStyle/>
          <a:p>
            <a:r>
              <a:rPr lang="en-US" dirty="0"/>
              <a:t>Resolved DNS queries stay in the local cache for a time period </a:t>
            </a:r>
            <a:br>
              <a:rPr lang="en-US" dirty="0"/>
            </a:br>
            <a:r>
              <a:rPr lang="en-US" dirty="0"/>
              <a:t>determined by the zone TTL value </a:t>
            </a:r>
            <a:r>
              <a:rPr lang="en-US" u="sng" dirty="0"/>
              <a:t>on the server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hosts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Alternative name resolution mechanism</a:t>
            </a:r>
          </a:p>
          <a:p>
            <a:pPr lvl="1"/>
            <a:r>
              <a:rPr lang="en-US" dirty="0"/>
              <a:t>Usually located in </a:t>
            </a:r>
            <a:r>
              <a:rPr lang="en-US" dirty="0">
                <a:solidFill>
                  <a:schemeClr val="bg1"/>
                </a:solidFill>
              </a:rPr>
              <a:t>%</a:t>
            </a:r>
            <a:r>
              <a:rPr lang="en-US" dirty="0" err="1">
                <a:solidFill>
                  <a:schemeClr val="bg1"/>
                </a:solidFill>
              </a:rPr>
              <a:t>systemroot</a:t>
            </a:r>
            <a:r>
              <a:rPr lang="en-US" dirty="0">
                <a:solidFill>
                  <a:schemeClr val="bg1"/>
                </a:solidFill>
              </a:rPr>
              <a:t>%\system32\drivers\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folder</a:t>
            </a:r>
          </a:p>
          <a:p>
            <a:pPr lvl="1"/>
            <a:r>
              <a:rPr lang="en-US" dirty="0"/>
              <a:t>Not distributed and scalable but can serve as a backup DNS method</a:t>
            </a:r>
          </a:p>
          <a:p>
            <a:pPr lvl="1"/>
            <a:r>
              <a:rPr lang="en-US" dirty="0"/>
              <a:t>It has </a:t>
            </a:r>
            <a:r>
              <a:rPr lang="en-US" sz="3200" dirty="0">
                <a:solidFill>
                  <a:schemeClr val="bg1"/>
                </a:solidFill>
              </a:rPr>
              <a:t>higher priority </a:t>
            </a:r>
            <a:r>
              <a:rPr lang="en-US" dirty="0"/>
              <a:t>than DNS resolution</a:t>
            </a:r>
          </a:p>
          <a:p>
            <a:pPr lvl="1"/>
            <a:r>
              <a:rPr lang="en-US" u="sng" dirty="0"/>
              <a:t>The content of the hosts file is constantly copied in the DNS cache</a:t>
            </a:r>
            <a:endParaRPr lang="bg-BG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182E0-3FE0-42AE-B6BB-4713538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client local DNS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DC6AD-C2B2-4161-BD6A-5B3A4A15E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81119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0D5025-5ED5-43A6-8903-0ECD7C4EB1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499660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0A22E"/>
                </a:solidFill>
              </a:rPr>
              <a:t>ipconfig /displaydns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shows the local DNS cache of a Windows computer 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0A22E"/>
                </a:solidFill>
              </a:rPr>
              <a:t>ipconfig /flushdns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deletes the local DNS cache of a Windows computer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dirty="0"/>
              <a:t>Remember – the hosts file content is constantly copied in this </a:t>
            </a:r>
            <a:br>
              <a:rPr lang="en-US" sz="3400" dirty="0"/>
            </a:br>
            <a:r>
              <a:rPr lang="en-US" sz="3400" dirty="0"/>
              <a:t>cache </a:t>
            </a:r>
            <a:endParaRPr lang="bg-BG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182E0-3FE0-42AE-B6BB-4713538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client local DNS cache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DC6AD-C2B2-4161-BD6A-5B3A4A15E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51483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13467</TotalTime>
  <Words>778</Words>
  <Application>Microsoft Office PowerPoint</Application>
  <PresentationFormat>Widescreen</PresentationFormat>
  <Paragraphs>181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Menlo</vt:lpstr>
      <vt:lpstr>Wingdings</vt:lpstr>
      <vt:lpstr>Wingdings 2</vt:lpstr>
      <vt:lpstr>1_SoftUni3_1</vt:lpstr>
      <vt:lpstr>Domain Name System. IPv6</vt:lpstr>
      <vt:lpstr>Questions</vt:lpstr>
      <vt:lpstr>Table of Contents</vt:lpstr>
      <vt:lpstr>PowerPoint Presentation</vt:lpstr>
      <vt:lpstr>DNS structure</vt:lpstr>
      <vt:lpstr>Resource records (in a DNS zone) </vt:lpstr>
      <vt:lpstr>DNS end to end process</vt:lpstr>
      <vt:lpstr>Windows client local DNS cache</vt:lpstr>
      <vt:lpstr>Windows client local DNS cache (2)</vt:lpstr>
      <vt:lpstr>Recursive and iterative queries</vt:lpstr>
      <vt:lpstr>DNS query process</vt:lpstr>
      <vt:lpstr>The NSLOOKUP command</vt:lpstr>
      <vt:lpstr>PowerPoint Presentation</vt:lpstr>
      <vt:lpstr>IPv6 introduction</vt:lpstr>
      <vt:lpstr>How big is the IPv6 address space?</vt:lpstr>
      <vt:lpstr>IPv6 address format</vt:lpstr>
      <vt:lpstr>Abbreviations</vt:lpstr>
      <vt:lpstr>IPv6 prefixes</vt:lpstr>
      <vt:lpstr>IPv6 prefixes (2)</vt:lpstr>
      <vt:lpstr>IPv6 address types</vt:lpstr>
      <vt:lpstr>IPv6 scopes</vt:lpstr>
      <vt:lpstr>IPv6 EUI-64 bit address</vt:lpstr>
      <vt:lpstr>IPv6 tunneling</vt:lpstr>
      <vt:lpstr>PowerPoint Presentation</vt:lpstr>
      <vt:lpstr>Summary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Vasil Yordanov</cp:lastModifiedBy>
  <cp:revision>609</cp:revision>
  <dcterms:created xsi:type="dcterms:W3CDTF">2018-05-23T13:08:44Z</dcterms:created>
  <dcterms:modified xsi:type="dcterms:W3CDTF">2019-01-04T15:09:37Z</dcterms:modified>
</cp:coreProperties>
</file>