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544" r:id="rId3"/>
    <p:sldId id="276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14" r:id="rId17"/>
    <p:sldId id="558" r:id="rId18"/>
    <p:sldId id="568" r:id="rId19"/>
    <p:sldId id="559" r:id="rId20"/>
    <p:sldId id="560" r:id="rId21"/>
    <p:sldId id="561" r:id="rId22"/>
    <p:sldId id="562" r:id="rId23"/>
    <p:sldId id="569" r:id="rId24"/>
    <p:sldId id="563" r:id="rId25"/>
    <p:sldId id="564" r:id="rId26"/>
    <p:sldId id="565" r:id="rId27"/>
    <p:sldId id="567" r:id="rId28"/>
    <p:sldId id="566" r:id="rId29"/>
    <p:sldId id="570" r:id="rId30"/>
    <p:sldId id="528" r:id="rId31"/>
    <p:sldId id="349" r:id="rId32"/>
    <p:sldId id="401" r:id="rId33"/>
    <p:sldId id="490" r:id="rId34"/>
    <p:sldId id="491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Spanning tree protocol (STP)" id="{28490C21-E62B-4BD0-B417-E91CF43870A2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14"/>
            <p14:sldId id="558"/>
            <p14:sldId id="568"/>
          </p14:sldIdLst>
        </p14:section>
        <p14:section name="2. Rapid STP (RSTP)" id="{1A978BFB-B6A5-4DC2-9B54-3E396060D7BE}">
          <p14:sldIdLst>
            <p14:sldId id="559"/>
            <p14:sldId id="560"/>
            <p14:sldId id="561"/>
            <p14:sldId id="562"/>
            <p14:sldId id="569"/>
          </p14:sldIdLst>
        </p14:section>
        <p14:section name="3. Per-VLAN STP plus (PVST+)" id="{E5D5DBF9-5240-4A29-ACF0-57196689EEDF}">
          <p14:sldIdLst>
            <p14:sldId id="563"/>
            <p14:sldId id="564"/>
            <p14:sldId id="565"/>
            <p14:sldId id="567"/>
            <p14:sldId id="566"/>
            <p14:sldId id="570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7" y="42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2 redundancy – Spanning Tree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768CD-FCA6-4E33-AC20-D8B886B28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there is a tie situation - the same path cost via different </a:t>
            </a:r>
            <a:br>
              <a:rPr lang="en-US" dirty="0"/>
            </a:br>
            <a:r>
              <a:rPr lang="en-US" dirty="0"/>
              <a:t>paths, use the following tie-breakers:</a:t>
            </a:r>
          </a:p>
          <a:p>
            <a:pPr lvl="2"/>
            <a:r>
              <a:rPr lang="en-US" dirty="0"/>
              <a:t>When selecting Root port or Designated port, chose the </a:t>
            </a:r>
            <a:br>
              <a:rPr lang="en-US" dirty="0"/>
            </a:br>
            <a:r>
              <a:rPr lang="en-US" dirty="0"/>
              <a:t>neighboring switch which has the lowest Bridge ID</a:t>
            </a:r>
          </a:p>
          <a:p>
            <a:pPr lvl="2"/>
            <a:r>
              <a:rPr lang="en-US" dirty="0"/>
              <a:t>If the Bridge ID is the same, select the lowest Port ID (PID)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Port ID = Port priority and port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78B59-5E5B-42CB-822D-B77BB0D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tie-breakers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9E4B-11CD-4703-94CA-6CF24ABE9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487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8E2B4A-B8CC-4575-A1F3-41DA3ED25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095377"/>
            <a:ext cx="6376254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C25F-7990-4C3C-A798-FDB7D41C0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4062" y="1353867"/>
            <a:ext cx="5431174" cy="5027884"/>
          </a:xfrm>
        </p:spPr>
        <p:txBody>
          <a:bodyPr/>
          <a:lstStyle/>
          <a:p>
            <a:r>
              <a:rPr lang="en-US" dirty="0"/>
              <a:t>Higher port speed -&gt; </a:t>
            </a:r>
            <a:br>
              <a:rPr lang="en-US" dirty="0"/>
            </a:br>
            <a:r>
              <a:rPr lang="en-US" dirty="0"/>
              <a:t>lower cost</a:t>
            </a:r>
          </a:p>
          <a:p>
            <a:r>
              <a:rPr lang="en-US" dirty="0"/>
              <a:t>The values can be changed by administrator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1C711-7A01-4216-A4D4-6BA066B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costs (path cost)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6A29-5AA1-4369-A41F-3E8EB15F2D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 descr="Резултат с изображение за stp path cost">
            <a:extLst>
              <a:ext uri="{FF2B5EF4-FFF2-40B4-BE49-F238E27FC236}">
                <a16:creationId xmlns:a16="http://schemas.microsoft.com/office/drawing/2014/main" id="{0C7A2C28-A9A8-4F18-B2BF-AC39CDE2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" y="2031796"/>
            <a:ext cx="6191150" cy="31495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56169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between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 and </a:t>
            </a:r>
            <a:r>
              <a:rPr lang="bg-BG" dirty="0">
                <a:solidFill>
                  <a:schemeClr val="bg1"/>
                </a:solidFill>
              </a:rPr>
              <a:t>61440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Must be configured in increments of </a:t>
            </a:r>
            <a:r>
              <a:rPr lang="en-US" dirty="0">
                <a:solidFill>
                  <a:schemeClr val="bg1"/>
                </a:solidFill>
              </a:rPr>
              <a:t>4096</a:t>
            </a:r>
          </a:p>
          <a:p>
            <a:r>
              <a:rPr lang="en-US" dirty="0"/>
              <a:t>Default is </a:t>
            </a:r>
            <a:r>
              <a:rPr lang="en-US" dirty="0">
                <a:solidFill>
                  <a:schemeClr val="bg1"/>
                </a:solidFill>
              </a:rPr>
              <a:t>32768</a:t>
            </a:r>
            <a:r>
              <a:rPr lang="en-US" dirty="0"/>
              <a:t> (+ the VLAN ID)</a:t>
            </a:r>
          </a:p>
          <a:p>
            <a:r>
              <a:rPr lang="en-US" dirty="0"/>
              <a:t>The switch with the </a:t>
            </a:r>
            <a:r>
              <a:rPr lang="en-US" u="sng" dirty="0"/>
              <a:t>lowest</a:t>
            </a:r>
            <a:r>
              <a:rPr lang="en-US" dirty="0"/>
              <a:t> priority will become the Root</a:t>
            </a:r>
          </a:p>
          <a:p>
            <a:r>
              <a:rPr lang="en-US" dirty="0"/>
              <a:t>If equal values -&gt; lowest MAC address wins </a:t>
            </a:r>
            <a:br>
              <a:rPr lang="en-US" dirty="0"/>
            </a:br>
            <a:r>
              <a:rPr lang="en-US" dirty="0"/>
              <a:t>(BID = Priority and MAC)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5965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16 bits reserved for bridge priority initially</a:t>
            </a:r>
          </a:p>
          <a:p>
            <a:pPr>
              <a:lnSpc>
                <a:spcPct val="90000"/>
              </a:lnSpc>
            </a:pPr>
            <a:r>
              <a:rPr lang="en-US" dirty="0"/>
              <a:t>Only the first 4 are now used for priority and the other 12 are </a:t>
            </a:r>
            <a:br>
              <a:rPr lang="en-US" dirty="0"/>
            </a:br>
            <a:r>
              <a:rPr lang="en-US" dirty="0"/>
              <a:t>for VLAN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16036E0-5EE7-4530-9113-BD019D72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0" y="2865528"/>
            <a:ext cx="8548800" cy="353166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92108073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Extended system ID is the reason for the </a:t>
            </a:r>
            <a:r>
              <a:rPr lang="en-US" dirty="0">
                <a:solidFill>
                  <a:schemeClr val="bg1"/>
                </a:solidFill>
              </a:rPr>
              <a:t>4096</a:t>
            </a:r>
            <a:r>
              <a:rPr lang="en-US" dirty="0"/>
              <a:t> increments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881E8-BF10-428E-B862-0205CBFB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1" y="2292927"/>
            <a:ext cx="9296400" cy="38955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13769130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DD480A-FF39-4ADC-8BB8-4F4A7996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1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03F80-D8A2-49B4-A032-6F51CFE24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Резултат с изображение за spanning tree protocol port roles">
            <a:extLst>
              <a:ext uri="{FF2B5EF4-FFF2-40B4-BE49-F238E27FC236}">
                <a16:creationId xmlns:a16="http://schemas.microsoft.com/office/drawing/2014/main" id="{2F4121D4-F57A-4BD8-BD1E-4174A4B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21" y="1676400"/>
            <a:ext cx="8610600" cy="441749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57363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17" y="2015301"/>
            <a:ext cx="8467766" cy="42808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8534401" y="2631897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1" y="2582034"/>
            <a:ext cx="518583" cy="465966"/>
            <a:chOff x="3275012" y="2582034"/>
            <a:chExt cx="518583" cy="465966"/>
          </a:xfrm>
        </p:grpSpPr>
        <p:sp>
          <p:nvSpPr>
            <p:cNvPr id="6" name="Oval 5"/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4815" y="2582034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29600" y="4502731"/>
            <a:ext cx="534190" cy="452362"/>
            <a:chOff x="8228012" y="4502731"/>
            <a:chExt cx="534190" cy="452362"/>
          </a:xfrm>
        </p:grpSpPr>
        <p:sp>
          <p:nvSpPr>
            <p:cNvPr id="9" name="Oval 8"/>
            <p:cNvSpPr/>
            <p:nvPr/>
          </p:nvSpPr>
          <p:spPr>
            <a:xfrm>
              <a:off x="8228012" y="480060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3422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6942" y="4502732"/>
            <a:ext cx="458780" cy="477357"/>
            <a:chOff x="3205354" y="4502731"/>
            <a:chExt cx="458780" cy="477357"/>
          </a:xfrm>
        </p:grpSpPr>
        <p:sp>
          <p:nvSpPr>
            <p:cNvPr id="11" name="Oval 10"/>
            <p:cNvSpPr/>
            <p:nvPr/>
          </p:nvSpPr>
          <p:spPr>
            <a:xfrm>
              <a:off x="3282344" y="4825595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5354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48662" y="3057649"/>
            <a:ext cx="556750" cy="463592"/>
            <a:chOff x="3347074" y="3057649"/>
            <a:chExt cx="556750" cy="463592"/>
          </a:xfrm>
        </p:grpSpPr>
        <p:sp>
          <p:nvSpPr>
            <p:cNvPr id="21" name="Oval 20"/>
            <p:cNvSpPr/>
            <p:nvPr/>
          </p:nvSpPr>
          <p:spPr>
            <a:xfrm>
              <a:off x="3347074" y="3057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7412" y="312113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530" y="3026489"/>
            <a:ext cx="476412" cy="597248"/>
            <a:chOff x="2728942" y="3026489"/>
            <a:chExt cx="476412" cy="597248"/>
          </a:xfrm>
        </p:grpSpPr>
        <p:sp>
          <p:nvSpPr>
            <p:cNvPr id="16" name="Oval 15"/>
            <p:cNvSpPr/>
            <p:nvPr/>
          </p:nvSpPr>
          <p:spPr>
            <a:xfrm>
              <a:off x="3052954" y="302648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8942" y="322362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52373" y="4955093"/>
            <a:ext cx="589833" cy="400110"/>
            <a:chOff x="3450784" y="4955093"/>
            <a:chExt cx="589833" cy="400110"/>
          </a:xfrm>
        </p:grpSpPr>
        <p:sp>
          <p:nvSpPr>
            <p:cNvPr id="20" name="Oval 19"/>
            <p:cNvSpPr/>
            <p:nvPr/>
          </p:nvSpPr>
          <p:spPr>
            <a:xfrm>
              <a:off x="3450784" y="4955093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4205" y="4955093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33463" y="2626078"/>
            <a:ext cx="565096" cy="433313"/>
            <a:chOff x="7531875" y="2626077"/>
            <a:chExt cx="565096" cy="433313"/>
          </a:xfrm>
        </p:grpSpPr>
        <p:sp>
          <p:nvSpPr>
            <p:cNvPr id="17" name="Oval 16"/>
            <p:cNvSpPr/>
            <p:nvPr/>
          </p:nvSpPr>
          <p:spPr>
            <a:xfrm>
              <a:off x="7944571" y="290489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31875" y="262607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81305" y="2960000"/>
            <a:ext cx="804771" cy="400110"/>
            <a:chOff x="7279716" y="2960000"/>
            <a:chExt cx="804771" cy="400110"/>
          </a:xfrm>
        </p:grpSpPr>
        <p:sp>
          <p:nvSpPr>
            <p:cNvPr id="18" name="Oval 17"/>
            <p:cNvSpPr/>
            <p:nvPr/>
          </p:nvSpPr>
          <p:spPr>
            <a:xfrm>
              <a:off x="7932087" y="305939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79716" y="296000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17116" y="3045650"/>
            <a:ext cx="532720" cy="631859"/>
            <a:chOff x="8215528" y="3045649"/>
            <a:chExt cx="532720" cy="631859"/>
          </a:xfrm>
        </p:grpSpPr>
        <p:sp>
          <p:nvSpPr>
            <p:cNvPr id="19" name="Oval 18"/>
            <p:cNvSpPr/>
            <p:nvPr/>
          </p:nvSpPr>
          <p:spPr>
            <a:xfrm>
              <a:off x="8215528" y="3045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1836" y="3277398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42273" y="4563456"/>
            <a:ext cx="176938" cy="271786"/>
            <a:chOff x="11276012" y="2514600"/>
            <a:chExt cx="176938" cy="271786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56678" y="4902841"/>
            <a:ext cx="176938" cy="271786"/>
            <a:chOff x="11276012" y="2514600"/>
            <a:chExt cx="176938" cy="271786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36549" y="4741953"/>
            <a:ext cx="176938" cy="271786"/>
            <a:chOff x="11276012" y="2514600"/>
            <a:chExt cx="176938" cy="271786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A20BF6-1D87-4E90-8C1E-1C86E2089286}"/>
              </a:ext>
            </a:extLst>
          </p:cNvPr>
          <p:cNvSpPr txBox="1"/>
          <p:nvPr/>
        </p:nvSpPr>
        <p:spPr>
          <a:xfrm>
            <a:off x="3585922" y="268413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1F58C7-E7C8-470A-98BE-61F90120E1A1}"/>
              </a:ext>
            </a:extLst>
          </p:cNvPr>
          <p:cNvSpPr txBox="1"/>
          <p:nvPr/>
        </p:nvSpPr>
        <p:spPr>
          <a:xfrm>
            <a:off x="2543473" y="45291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6F66B-A305-4388-8AEF-1B7ED6C13EB5}"/>
              </a:ext>
            </a:extLst>
          </p:cNvPr>
          <p:cNvSpPr txBox="1"/>
          <p:nvPr/>
        </p:nvSpPr>
        <p:spPr>
          <a:xfrm>
            <a:off x="3677021" y="296513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18E64-770A-4D0F-9DCF-7FDF3983AE46}"/>
              </a:ext>
            </a:extLst>
          </p:cNvPr>
          <p:cNvSpPr txBox="1"/>
          <p:nvPr/>
        </p:nvSpPr>
        <p:spPr>
          <a:xfrm>
            <a:off x="3054542" y="320448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4F5CCF-7AE9-498B-94B7-E31DF7FA464F}"/>
              </a:ext>
            </a:extLst>
          </p:cNvPr>
          <p:cNvSpPr txBox="1"/>
          <p:nvPr/>
        </p:nvSpPr>
        <p:spPr>
          <a:xfrm>
            <a:off x="3420902" y="444026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11D1D7-F69C-40E7-86AE-A2B0B5855D4A}"/>
              </a:ext>
            </a:extLst>
          </p:cNvPr>
          <p:cNvSpPr txBox="1"/>
          <p:nvPr/>
        </p:nvSpPr>
        <p:spPr>
          <a:xfrm>
            <a:off x="3490205" y="471138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096C3A-3968-4AEC-A40D-FB5349C09588}"/>
              </a:ext>
            </a:extLst>
          </p:cNvPr>
          <p:cNvSpPr txBox="1"/>
          <p:nvPr/>
        </p:nvSpPr>
        <p:spPr>
          <a:xfrm>
            <a:off x="7796236" y="258953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495D6-F1B3-4DF6-B1AC-42B056830817}"/>
              </a:ext>
            </a:extLst>
          </p:cNvPr>
          <p:cNvSpPr txBox="1"/>
          <p:nvPr/>
        </p:nvSpPr>
        <p:spPr>
          <a:xfrm>
            <a:off x="7389135" y="316262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7FA541-FD2D-4334-A920-7B2F595F39F6}"/>
              </a:ext>
            </a:extLst>
          </p:cNvPr>
          <p:cNvSpPr txBox="1"/>
          <p:nvPr/>
        </p:nvSpPr>
        <p:spPr>
          <a:xfrm>
            <a:off x="7831280" y="324649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646A66-8962-4144-86E7-D83E5AC487E2}"/>
              </a:ext>
            </a:extLst>
          </p:cNvPr>
          <p:cNvSpPr txBox="1"/>
          <p:nvPr/>
        </p:nvSpPr>
        <p:spPr>
          <a:xfrm>
            <a:off x="8249193" y="431037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CA1798-C98B-4CB8-B411-138B4E019D0D}"/>
              </a:ext>
            </a:extLst>
          </p:cNvPr>
          <p:cNvSpPr txBox="1"/>
          <p:nvPr/>
        </p:nvSpPr>
        <p:spPr>
          <a:xfrm>
            <a:off x="7515152" y="437927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2764E-2982-44EB-984F-DC4C0BBF5727}"/>
              </a:ext>
            </a:extLst>
          </p:cNvPr>
          <p:cNvSpPr txBox="1"/>
          <p:nvPr/>
        </p:nvSpPr>
        <p:spPr>
          <a:xfrm>
            <a:off x="7255259" y="4891677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</p:spTree>
    <p:extLst>
      <p:ext uri="{BB962C8B-B14F-4D97-AF65-F5344CB8AC3E}">
        <p14:creationId xmlns:p14="http://schemas.microsoft.com/office/powerpoint/2010/main" val="211224285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A934-33E4-48D3-8D40-9BBA4638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3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67C4-B5E6-4A8D-A356-6AA3E06AA6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A2219-A4FD-449F-BED3-269D0300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752600"/>
            <a:ext cx="9927678" cy="48317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9663-13CD-4D99-84D9-4DE3845CF37D}"/>
              </a:ext>
            </a:extLst>
          </p:cNvPr>
          <p:cNvSpPr txBox="1"/>
          <p:nvPr/>
        </p:nvSpPr>
        <p:spPr>
          <a:xfrm>
            <a:off x="4910336" y="1772194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D681A-1F59-43D6-8A61-901A00C61486}"/>
              </a:ext>
            </a:extLst>
          </p:cNvPr>
          <p:cNvGrpSpPr/>
          <p:nvPr/>
        </p:nvGrpSpPr>
        <p:grpSpPr>
          <a:xfrm>
            <a:off x="3655222" y="3166904"/>
            <a:ext cx="458780" cy="499462"/>
            <a:chOff x="3198022" y="2548538"/>
            <a:chExt cx="458780" cy="4994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9ACFF1-A333-4FF4-B603-0FBD4C811BC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1CFA6-4D0F-4EEA-9E5D-DDA04DEC4ED4}"/>
                </a:ext>
              </a:extLst>
            </p:cNvPr>
            <p:cNvSpPr txBox="1"/>
            <p:nvPr/>
          </p:nvSpPr>
          <p:spPr>
            <a:xfrm>
              <a:off x="3198022" y="2548538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B5B72-399E-439B-890A-D968BB919231}"/>
              </a:ext>
            </a:extLst>
          </p:cNvPr>
          <p:cNvGrpSpPr/>
          <p:nvPr/>
        </p:nvGrpSpPr>
        <p:grpSpPr>
          <a:xfrm>
            <a:off x="6703222" y="3204161"/>
            <a:ext cx="458780" cy="477357"/>
            <a:chOff x="3057672" y="2570643"/>
            <a:chExt cx="458780" cy="4773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B8E6F3-93A5-4A93-AA45-4A4A2B8F5E80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AA1ED-1BDC-43D5-81A6-8D439D7B1C60}"/>
                </a:ext>
              </a:extLst>
            </p:cNvPr>
            <p:cNvSpPr txBox="1"/>
            <p:nvPr/>
          </p:nvSpPr>
          <p:spPr>
            <a:xfrm>
              <a:off x="3057672" y="2570643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404D10-D7E8-4A21-A280-7D445AB0540D}"/>
              </a:ext>
            </a:extLst>
          </p:cNvPr>
          <p:cNvGrpSpPr/>
          <p:nvPr/>
        </p:nvGrpSpPr>
        <p:grpSpPr>
          <a:xfrm>
            <a:off x="4986441" y="4940563"/>
            <a:ext cx="458780" cy="554603"/>
            <a:chOff x="2979585" y="2493397"/>
            <a:chExt cx="458780" cy="55460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918FC4-02F0-46B6-8AC7-DAB94A42C97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14CE4-7DFE-4CE3-B419-1C3130D88A57}"/>
                </a:ext>
              </a:extLst>
            </p:cNvPr>
            <p:cNvSpPr txBox="1"/>
            <p:nvPr/>
          </p:nvSpPr>
          <p:spPr>
            <a:xfrm>
              <a:off x="2979585" y="2493397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621E4-19BB-4F58-B707-CD18D7D80DA2}"/>
              </a:ext>
            </a:extLst>
          </p:cNvPr>
          <p:cNvGrpSpPr/>
          <p:nvPr/>
        </p:nvGrpSpPr>
        <p:grpSpPr>
          <a:xfrm>
            <a:off x="4574451" y="2387007"/>
            <a:ext cx="665234" cy="400110"/>
            <a:chOff x="2762178" y="2847945"/>
            <a:chExt cx="665234" cy="4001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8242A9-058A-4174-9908-8D0279439C9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743D96-7D42-49CF-8D84-71CB56CD3713}"/>
                </a:ext>
              </a:extLst>
            </p:cNvPr>
            <p:cNvSpPr txBox="1"/>
            <p:nvPr/>
          </p:nvSpPr>
          <p:spPr>
            <a:xfrm>
              <a:off x="2762178" y="284794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5AF592-6FAC-4817-A056-FE178F6537D9}"/>
              </a:ext>
            </a:extLst>
          </p:cNvPr>
          <p:cNvGrpSpPr/>
          <p:nvPr/>
        </p:nvGrpSpPr>
        <p:grpSpPr>
          <a:xfrm>
            <a:off x="5528104" y="2393498"/>
            <a:ext cx="679025" cy="400110"/>
            <a:chOff x="3275012" y="2893507"/>
            <a:chExt cx="679025" cy="4001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3EFB9E-CE05-4903-B158-FDF302B5B8C5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93729-F105-4E78-91F5-F18931D7E84A}"/>
                </a:ext>
              </a:extLst>
            </p:cNvPr>
            <p:cNvSpPr txBox="1"/>
            <p:nvPr/>
          </p:nvSpPr>
          <p:spPr>
            <a:xfrm>
              <a:off x="3477625" y="289350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2B0189-73A0-455E-8BE3-BBCAF244A0E7}"/>
              </a:ext>
            </a:extLst>
          </p:cNvPr>
          <p:cNvGrpSpPr/>
          <p:nvPr/>
        </p:nvGrpSpPr>
        <p:grpSpPr>
          <a:xfrm>
            <a:off x="4968809" y="4586015"/>
            <a:ext cx="476412" cy="441819"/>
            <a:chOff x="2983825" y="2893507"/>
            <a:chExt cx="476412" cy="4418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025C92-EB55-47AB-9137-E784D748884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A66D31-8639-434A-9563-34FF86A5AF34}"/>
                </a:ext>
              </a:extLst>
            </p:cNvPr>
            <p:cNvSpPr txBox="1"/>
            <p:nvPr/>
          </p:nvSpPr>
          <p:spPr>
            <a:xfrm>
              <a:off x="2983825" y="2935216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B54357-18D0-4122-AA13-C703E65136E8}"/>
              </a:ext>
            </a:extLst>
          </p:cNvPr>
          <p:cNvGrpSpPr/>
          <p:nvPr/>
        </p:nvGrpSpPr>
        <p:grpSpPr>
          <a:xfrm>
            <a:off x="5508309" y="4590206"/>
            <a:ext cx="496207" cy="437628"/>
            <a:chOff x="3275012" y="2893507"/>
            <a:chExt cx="496207" cy="4376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098943-7A18-443E-B5EC-31DD53A50814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17F407-4271-4715-957F-5EDD203D40CC}"/>
                </a:ext>
              </a:extLst>
            </p:cNvPr>
            <p:cNvSpPr txBox="1"/>
            <p:nvPr/>
          </p:nvSpPr>
          <p:spPr>
            <a:xfrm>
              <a:off x="3294807" y="293102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0F1C8-13D6-4651-928A-FE5BD6DE7E02}"/>
              </a:ext>
            </a:extLst>
          </p:cNvPr>
          <p:cNvGrpSpPr/>
          <p:nvPr/>
        </p:nvGrpSpPr>
        <p:grpSpPr>
          <a:xfrm>
            <a:off x="3795127" y="3551270"/>
            <a:ext cx="573416" cy="400110"/>
            <a:chOff x="3275012" y="2693452"/>
            <a:chExt cx="573416" cy="400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F0C11D-DE84-43C3-8A27-3BC1E0B9FA7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4B439-E185-45FA-9CBD-EF047751BD6E}"/>
                </a:ext>
              </a:extLst>
            </p:cNvPr>
            <p:cNvSpPr txBox="1"/>
            <p:nvPr/>
          </p:nvSpPr>
          <p:spPr>
            <a:xfrm>
              <a:off x="3372016" y="2693452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A1202F-3E0B-41D0-AA6B-332BA3162331}"/>
              </a:ext>
            </a:extLst>
          </p:cNvPr>
          <p:cNvGrpSpPr/>
          <p:nvPr/>
        </p:nvGrpSpPr>
        <p:grpSpPr>
          <a:xfrm>
            <a:off x="6358697" y="3560430"/>
            <a:ext cx="552443" cy="400110"/>
            <a:chOff x="2874969" y="2672920"/>
            <a:chExt cx="552443" cy="40011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750DE9-CE32-4EA4-B4BC-3C711668E8EA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B0624D-57BC-4F07-8936-526FB1238359}"/>
                </a:ext>
              </a:extLst>
            </p:cNvPr>
            <p:cNvSpPr txBox="1"/>
            <p:nvPr/>
          </p:nvSpPr>
          <p:spPr>
            <a:xfrm>
              <a:off x="2874969" y="267292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54962-CFF4-40A2-B349-5A52A9E39781}"/>
              </a:ext>
            </a:extLst>
          </p:cNvPr>
          <p:cNvGrpSpPr/>
          <p:nvPr/>
        </p:nvGrpSpPr>
        <p:grpSpPr>
          <a:xfrm>
            <a:off x="4904840" y="3927532"/>
            <a:ext cx="458780" cy="508181"/>
            <a:chOff x="3015577" y="2539819"/>
            <a:chExt cx="458780" cy="5081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01B2A-BC10-479C-9492-3BED8FFEE66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733EC2-2CF5-4B65-9249-858DA201D588}"/>
                </a:ext>
              </a:extLst>
            </p:cNvPr>
            <p:cNvSpPr txBox="1"/>
            <p:nvPr/>
          </p:nvSpPr>
          <p:spPr>
            <a:xfrm>
              <a:off x="3015577" y="2539819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304B9-5090-49A8-B45B-7EF00C6AD2BD}"/>
              </a:ext>
            </a:extLst>
          </p:cNvPr>
          <p:cNvGrpSpPr/>
          <p:nvPr/>
        </p:nvGrpSpPr>
        <p:grpSpPr>
          <a:xfrm rot="226388">
            <a:off x="5447400" y="5176678"/>
            <a:ext cx="161408" cy="184767"/>
            <a:chOff x="11276012" y="2514600"/>
            <a:chExt cx="176938" cy="2717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A33EC2-0958-45BD-BF22-9FD83A422261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46C3A4-0F79-40F1-83A2-B5666DF66C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D46D73-29DF-4955-926B-DC7F1A2ACDAA}"/>
              </a:ext>
            </a:extLst>
          </p:cNvPr>
          <p:cNvGrpSpPr/>
          <p:nvPr/>
        </p:nvGrpSpPr>
        <p:grpSpPr>
          <a:xfrm rot="19719214">
            <a:off x="5703391" y="4223899"/>
            <a:ext cx="202190" cy="171759"/>
            <a:chOff x="11276012" y="2514600"/>
            <a:chExt cx="176938" cy="27178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438B06-BA5B-47BC-AC53-B3237FF7C559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4778D6-81CB-4B12-AC4A-982D3847604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0D71EE4-14F5-4C11-BE49-EE225D64CD9C}"/>
              </a:ext>
            </a:extLst>
          </p:cNvPr>
          <p:cNvSpPr txBox="1">
            <a:spLocks/>
          </p:cNvSpPr>
          <p:nvPr/>
        </p:nvSpPr>
        <p:spPr>
          <a:xfrm>
            <a:off x="190412" y="1151121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7CF8D4-7FDE-4562-B6DD-D189A4BBC2AF}"/>
              </a:ext>
            </a:extLst>
          </p:cNvPr>
          <p:cNvSpPr txBox="1"/>
          <p:nvPr/>
        </p:nvSpPr>
        <p:spPr>
          <a:xfrm>
            <a:off x="4888703" y="258415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E9A837-8B98-4785-963B-FB62A1CBBCD8}"/>
              </a:ext>
            </a:extLst>
          </p:cNvPr>
          <p:cNvSpPr txBox="1"/>
          <p:nvPr/>
        </p:nvSpPr>
        <p:spPr>
          <a:xfrm>
            <a:off x="5291921" y="257497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CABE46-A8B8-4079-B7F4-06FFFA4D8A30}"/>
              </a:ext>
            </a:extLst>
          </p:cNvPr>
          <p:cNvSpPr txBox="1"/>
          <p:nvPr/>
        </p:nvSpPr>
        <p:spPr>
          <a:xfrm>
            <a:off x="3779355" y="3050806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90D943-1AB9-4247-A80C-86FBE4AC3692}"/>
              </a:ext>
            </a:extLst>
          </p:cNvPr>
          <p:cNvSpPr txBox="1"/>
          <p:nvPr/>
        </p:nvSpPr>
        <p:spPr>
          <a:xfrm>
            <a:off x="3893024" y="393820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C5253-8EFB-438D-9CF7-53924BD003BD}"/>
              </a:ext>
            </a:extLst>
          </p:cNvPr>
          <p:cNvSpPr txBox="1"/>
          <p:nvPr/>
        </p:nvSpPr>
        <p:spPr>
          <a:xfrm>
            <a:off x="6483958" y="300431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AD4DA0-DF83-45E7-B2B0-59642C3D2B05}"/>
              </a:ext>
            </a:extLst>
          </p:cNvPr>
          <p:cNvSpPr txBox="1"/>
          <p:nvPr/>
        </p:nvSpPr>
        <p:spPr>
          <a:xfrm>
            <a:off x="6358697" y="38986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8529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3233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Rapid STP (RSTP)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6964040"/>
      </p:ext>
    </p:extLst>
  </p:cSld>
  <p:clrMapOvr>
    <a:masterClrMapping/>
  </p:clrMapOvr>
  <p:transition spd="slow" advClick="0" advTm="5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C2088-2A93-4805-85B3-315AC251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STP</a:t>
            </a:r>
            <a:r>
              <a:rPr lang="en-US" dirty="0"/>
              <a:t> - Spanning Tree Protocol, IEEE 802.1D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 - Rapid STP,  IEEE 802.1W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- Multiple STP, IEEE 802.1S (802.1Q-2005)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PVST+</a:t>
            </a:r>
            <a:r>
              <a:rPr lang="en-US" dirty="0"/>
              <a:t> - Per-VLAN STP, Cisco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1D1DD-BA40-40F6-B48E-7696B4E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– Main Flavors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4FA-97BB-4493-9AE6-E7A12D1C4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5315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87548-A661-41B6-9350-72E6FA982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Spanning Tree Protocol</a:t>
            </a:r>
          </a:p>
          <a:p>
            <a:r>
              <a:rPr lang="en-US" sz="3700" dirty="0"/>
              <a:t>The industry standard name is IEEE 802.1D</a:t>
            </a:r>
          </a:p>
          <a:p>
            <a:r>
              <a:rPr lang="en-US" sz="3700" dirty="0"/>
              <a:t>Slow convergence</a:t>
            </a:r>
          </a:p>
          <a:p>
            <a:r>
              <a:rPr lang="en-US" sz="3700" dirty="0"/>
              <a:t>Port states:</a:t>
            </a:r>
          </a:p>
          <a:p>
            <a:pPr lvl="2" fontAlgn="base"/>
            <a:r>
              <a:rPr lang="en-US" dirty="0"/>
              <a:t>Disabled</a:t>
            </a:r>
          </a:p>
          <a:p>
            <a:pPr lvl="2" fontAlgn="base"/>
            <a:r>
              <a:rPr lang="en-US" dirty="0"/>
              <a:t>Blocking (up to 20 sec)</a:t>
            </a:r>
          </a:p>
          <a:p>
            <a:pPr lvl="2" fontAlgn="base"/>
            <a:r>
              <a:rPr lang="en-US" dirty="0"/>
              <a:t>Listening (up to 15 sec)</a:t>
            </a:r>
          </a:p>
          <a:p>
            <a:pPr lvl="2" fontAlgn="base"/>
            <a:r>
              <a:rPr lang="en-US" dirty="0"/>
              <a:t>Learning (up to 15 sec)</a:t>
            </a:r>
          </a:p>
          <a:p>
            <a:pPr lvl="2" fontAlgn="base"/>
            <a:r>
              <a:rPr lang="en-US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23A78-8C0A-4B26-AA17-005D0838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 (the good old Spanning Tree)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6D5F-E25D-4629-A9BE-31E9413CE7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8317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EC99-2E06-4E16-ADA0-4C723CC1A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51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Rapid STP </a:t>
            </a:r>
          </a:p>
          <a:p>
            <a:r>
              <a:rPr lang="en-US" dirty="0"/>
              <a:t>The industry standard name is IEEE 802.1W</a:t>
            </a:r>
          </a:p>
          <a:p>
            <a:r>
              <a:rPr lang="en-US" dirty="0"/>
              <a:t>Much faster convergence than STP</a:t>
            </a:r>
          </a:p>
          <a:p>
            <a:r>
              <a:rPr lang="en-US" dirty="0"/>
              <a:t>Introducing </a:t>
            </a:r>
            <a:r>
              <a:rPr lang="en-US" dirty="0">
                <a:solidFill>
                  <a:schemeClr val="bg1"/>
                </a:solidFill>
              </a:rPr>
              <a:t>Edge port </a:t>
            </a:r>
            <a:r>
              <a:rPr lang="en-US" dirty="0"/>
              <a:t>–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a port which is connected to end </a:t>
            </a:r>
            <a:br>
              <a:rPr lang="en-US" dirty="0"/>
            </a:br>
            <a:r>
              <a:rPr lang="en-US" dirty="0"/>
              <a:t>device</a:t>
            </a:r>
          </a:p>
          <a:p>
            <a:r>
              <a:rPr lang="en-US" dirty="0"/>
              <a:t>RSTP uses the same algorithm as STP</a:t>
            </a:r>
          </a:p>
          <a:p>
            <a:r>
              <a:rPr lang="en-US" dirty="0"/>
              <a:t>Port states: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Discarding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Learning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16526-339A-4BE7-9004-66957B36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RSTP (the faster STP)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F38C-79EF-47F6-85AD-14FD4885AE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1876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0803"/>
      </p:ext>
    </p:extLst>
  </p:cSld>
  <p:clrMapOvr>
    <a:masterClrMapping/>
  </p:clrMapOvr>
  <p:transition spd="slow"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Per-VLAN STP plus (PVST+)</a:t>
            </a:r>
          </a:p>
        </p:txBody>
      </p:sp>
    </p:spTree>
    <p:extLst>
      <p:ext uri="{BB962C8B-B14F-4D97-AF65-F5344CB8AC3E}">
        <p14:creationId xmlns:p14="http://schemas.microsoft.com/office/powerpoint/2010/main" val="1487630192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30676-0BB1-452D-9978-EC3CD034E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191148"/>
          </a:xfrm>
        </p:spPr>
        <p:txBody>
          <a:bodyPr/>
          <a:lstStyle/>
          <a:p>
            <a:r>
              <a:rPr lang="en-US" dirty="0"/>
              <a:t>Per-VLAN Spanning Tree is Cisco protocol</a:t>
            </a:r>
          </a:p>
          <a:p>
            <a:r>
              <a:rPr lang="en-US" dirty="0"/>
              <a:t>Why? It has a similar idea as MSTP -  </a:t>
            </a:r>
          </a:p>
          <a:p>
            <a:r>
              <a:rPr lang="en-US" dirty="0"/>
              <a:t>Creates a spanning tree topology                            separately</a:t>
            </a:r>
          </a:p>
          <a:p>
            <a:r>
              <a:rPr lang="en-US" dirty="0"/>
              <a:t>PortFast in PVST+ is similar to Edge port in STP/RSTP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921D5E1-2E39-400B-B04C-2DE67CC9963B}"/>
              </a:ext>
            </a:extLst>
          </p:cNvPr>
          <p:cNvSpPr txBox="1">
            <a:spLocks/>
          </p:cNvSpPr>
          <p:nvPr/>
        </p:nvSpPr>
        <p:spPr>
          <a:xfrm>
            <a:off x="6973455" y="1894452"/>
            <a:ext cx="4156364" cy="5993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distribute the load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6BFFC76-19E5-4051-8AAD-5E48A515E050}"/>
              </a:ext>
            </a:extLst>
          </p:cNvPr>
          <p:cNvSpPr txBox="1">
            <a:spLocks/>
          </p:cNvSpPr>
          <p:nvPr/>
        </p:nvSpPr>
        <p:spPr>
          <a:xfrm>
            <a:off x="6494435" y="2599730"/>
            <a:ext cx="2869483" cy="5993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each VLAN </a:t>
            </a:r>
          </a:p>
        </p:txBody>
      </p:sp>
    </p:spTree>
    <p:extLst>
      <p:ext uri="{BB962C8B-B14F-4D97-AF65-F5344CB8AC3E}">
        <p14:creationId xmlns:p14="http://schemas.microsoft.com/office/powerpoint/2010/main" val="17776044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51AF7-C552-4863-9C59-DD40FA5F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9" y="1979618"/>
            <a:ext cx="9951698" cy="4572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17940390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C21F-072A-40CB-975B-B518F41258AF}"/>
              </a:ext>
            </a:extLst>
          </p:cNvPr>
          <p:cNvGrpSpPr/>
          <p:nvPr/>
        </p:nvGrpSpPr>
        <p:grpSpPr>
          <a:xfrm>
            <a:off x="7004593" y="2261239"/>
            <a:ext cx="1098550" cy="833421"/>
            <a:chOff x="4768920" y="1479451"/>
            <a:chExt cx="1098550" cy="8334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4181E-3B2A-46D6-84BD-15B08844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3AE81-2581-45DD-A670-E4CC93CAED13}"/>
                </a:ext>
              </a:extLst>
            </p:cNvPr>
            <p:cNvSpPr txBox="1"/>
            <p:nvPr/>
          </p:nvSpPr>
          <p:spPr>
            <a:xfrm>
              <a:off x="4768920" y="1479451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2</a:t>
              </a:r>
              <a:endParaRPr lang="bg-B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C7A8E-401E-4C07-9CF5-A4F689F0CB0D}"/>
              </a:ext>
            </a:extLst>
          </p:cNvPr>
          <p:cNvGrpSpPr/>
          <p:nvPr/>
        </p:nvGrpSpPr>
        <p:grpSpPr>
          <a:xfrm>
            <a:off x="5238589" y="4488136"/>
            <a:ext cx="1087651" cy="763397"/>
            <a:chOff x="7316320" y="4207452"/>
            <a:chExt cx="1087651" cy="76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C024C-BAD1-4576-8EEC-C7B080DD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4871" y="4207452"/>
              <a:ext cx="590550" cy="4381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9BA4AA-0435-4A4E-9417-9B64CB51FC39}"/>
                </a:ext>
              </a:extLst>
            </p:cNvPr>
            <p:cNvSpPr txBox="1"/>
            <p:nvPr/>
          </p:nvSpPr>
          <p:spPr>
            <a:xfrm>
              <a:off x="7316320" y="4463301"/>
              <a:ext cx="1087651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3</a:t>
              </a:r>
              <a:endParaRPr lang="bg-B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4A9123-41A4-46EF-904A-FD0ED0713712}"/>
              </a:ext>
            </a:extLst>
          </p:cNvPr>
          <p:cNvSpPr txBox="1"/>
          <p:nvPr/>
        </p:nvSpPr>
        <p:spPr>
          <a:xfrm>
            <a:off x="2986759" y="191497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9ACED-F557-4512-AF31-5CB60AA95828}"/>
              </a:ext>
            </a:extLst>
          </p:cNvPr>
          <p:cNvSpPr txBox="1"/>
          <p:nvPr/>
        </p:nvSpPr>
        <p:spPr>
          <a:xfrm>
            <a:off x="3940103" y="191825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D8F0D-4C0A-4838-95B9-82F84C0C4148}"/>
              </a:ext>
            </a:extLst>
          </p:cNvPr>
          <p:cNvCxnSpPr>
            <a:cxnSpLocks/>
          </p:cNvCxnSpPr>
          <p:nvPr/>
        </p:nvCxnSpPr>
        <p:spPr>
          <a:xfrm flipH="1" flipV="1">
            <a:off x="4022161" y="3153621"/>
            <a:ext cx="1467807" cy="14885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3D55E5-538D-4AFA-B8E9-F95AA3803C2E}"/>
              </a:ext>
            </a:extLst>
          </p:cNvPr>
          <p:cNvCxnSpPr>
            <a:cxnSpLocks/>
          </p:cNvCxnSpPr>
          <p:nvPr/>
        </p:nvCxnSpPr>
        <p:spPr>
          <a:xfrm>
            <a:off x="4191811" y="2905888"/>
            <a:ext cx="3089774" cy="2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44EF3A-3838-448E-9F34-91E464FE3730}"/>
              </a:ext>
            </a:extLst>
          </p:cNvPr>
          <p:cNvCxnSpPr>
            <a:cxnSpLocks/>
          </p:cNvCxnSpPr>
          <p:nvPr/>
        </p:nvCxnSpPr>
        <p:spPr>
          <a:xfrm flipV="1">
            <a:off x="6195592" y="3181011"/>
            <a:ext cx="1244068" cy="1490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A42F9-F821-48F2-993A-11D690C9CAAE}"/>
              </a:ext>
            </a:extLst>
          </p:cNvPr>
          <p:cNvCxnSpPr>
            <a:cxnSpLocks/>
          </p:cNvCxnSpPr>
          <p:nvPr/>
        </p:nvCxnSpPr>
        <p:spPr>
          <a:xfrm flipV="1">
            <a:off x="6077690" y="3113076"/>
            <a:ext cx="1270735" cy="146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070EE-E7FE-431D-A6B6-2DFC10ABCB46}"/>
              </a:ext>
            </a:extLst>
          </p:cNvPr>
          <p:cNvCxnSpPr>
            <a:cxnSpLocks/>
          </p:cNvCxnSpPr>
          <p:nvPr/>
        </p:nvCxnSpPr>
        <p:spPr>
          <a:xfrm>
            <a:off x="4182239" y="2792118"/>
            <a:ext cx="30993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A79C9-CF5E-43C7-BF55-4265C58E95C1}"/>
              </a:ext>
            </a:extLst>
          </p:cNvPr>
          <p:cNvCxnSpPr>
            <a:cxnSpLocks/>
          </p:cNvCxnSpPr>
          <p:nvPr/>
        </p:nvCxnSpPr>
        <p:spPr>
          <a:xfrm>
            <a:off x="4022160" y="3027872"/>
            <a:ext cx="1529679" cy="1552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696851-ADFA-40B3-BB84-1BA388D933B7}"/>
              </a:ext>
            </a:extLst>
          </p:cNvPr>
          <p:cNvSpPr txBox="1"/>
          <p:nvPr/>
        </p:nvSpPr>
        <p:spPr>
          <a:xfrm>
            <a:off x="2819206" y="1444525"/>
            <a:ext cx="1101723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0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B5FC7-1B5C-48DF-BDB8-56D0F834C618}"/>
              </a:ext>
            </a:extLst>
          </p:cNvPr>
          <p:cNvSpPr txBox="1"/>
          <p:nvPr/>
        </p:nvSpPr>
        <p:spPr>
          <a:xfrm>
            <a:off x="6264193" y="1519505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 u="sng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Priority: 4096</a:t>
            </a:r>
            <a:endParaRPr lang="bg-B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E4658-2114-4A1B-94A5-3B06B1D0B952}"/>
              </a:ext>
            </a:extLst>
          </p:cNvPr>
          <p:cNvSpPr txBox="1"/>
          <p:nvPr/>
        </p:nvSpPr>
        <p:spPr>
          <a:xfrm>
            <a:off x="4512974" y="5045626"/>
            <a:ext cx="145122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32768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0B740-CD50-42CA-9DA4-4BECDC571BC2}"/>
              </a:ext>
            </a:extLst>
          </p:cNvPr>
          <p:cNvSpPr txBox="1"/>
          <p:nvPr/>
        </p:nvSpPr>
        <p:spPr>
          <a:xfrm>
            <a:off x="5810678" y="5029915"/>
            <a:ext cx="156057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32768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5585B-0C1B-49E9-B81A-5C090735A72F}"/>
              </a:ext>
            </a:extLst>
          </p:cNvPr>
          <p:cNvSpPr txBox="1"/>
          <p:nvPr/>
        </p:nvSpPr>
        <p:spPr>
          <a:xfrm>
            <a:off x="7456220" y="1491934"/>
            <a:ext cx="108765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0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A40869-2475-45D9-A9EE-26F2D923AD8D}"/>
              </a:ext>
            </a:extLst>
          </p:cNvPr>
          <p:cNvSpPr txBox="1"/>
          <p:nvPr/>
        </p:nvSpPr>
        <p:spPr>
          <a:xfrm>
            <a:off x="3789014" y="1455339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u="sng" dirty="0"/>
              <a:t>Priority: 4096</a:t>
            </a:r>
            <a:endParaRPr lang="bg-BG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0A56AC-AC08-4363-B1C0-B4CDF3926093}"/>
              </a:ext>
            </a:extLst>
          </p:cNvPr>
          <p:cNvSpPr/>
          <p:nvPr/>
        </p:nvSpPr>
        <p:spPr bwMode="auto">
          <a:xfrm>
            <a:off x="3033005" y="2704395"/>
            <a:ext cx="452582" cy="438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3A0AC0-54EB-44C1-AAB8-FC859158D4D2}"/>
              </a:ext>
            </a:extLst>
          </p:cNvPr>
          <p:cNvSpPr/>
          <p:nvPr/>
        </p:nvSpPr>
        <p:spPr bwMode="auto">
          <a:xfrm>
            <a:off x="7977026" y="2648853"/>
            <a:ext cx="452582" cy="438150"/>
          </a:xfrm>
          <a:prstGeom prst="ellips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13F389-3637-47AE-A1AB-795C5C7355B6}"/>
              </a:ext>
            </a:extLst>
          </p:cNvPr>
          <p:cNvGrpSpPr/>
          <p:nvPr/>
        </p:nvGrpSpPr>
        <p:grpSpPr>
          <a:xfrm rot="2686602">
            <a:off x="6277984" y="4389773"/>
            <a:ext cx="171221" cy="163631"/>
            <a:chOff x="7446692" y="2196363"/>
            <a:chExt cx="171221" cy="16363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3FE28-AD9A-480C-A086-FEE53DF71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2535C5-2BAB-4AF1-A40F-0C44D9D2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D39B82-F1F1-4495-87BD-DF2F532588C0}"/>
              </a:ext>
            </a:extLst>
          </p:cNvPr>
          <p:cNvGrpSpPr/>
          <p:nvPr/>
        </p:nvGrpSpPr>
        <p:grpSpPr>
          <a:xfrm rot="2867312">
            <a:off x="5341757" y="4350957"/>
            <a:ext cx="171221" cy="163631"/>
            <a:chOff x="7446692" y="2196363"/>
            <a:chExt cx="171221" cy="16363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BC23E4-0C3B-4A21-BEFC-81C04ADA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4D4110-5935-4EB1-99FB-A09FEE74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3DF58C9-CFE7-4FF3-8952-AECCFAFF865C}"/>
              </a:ext>
            </a:extLst>
          </p:cNvPr>
          <p:cNvGrpSpPr/>
          <p:nvPr/>
        </p:nvGrpSpPr>
        <p:grpSpPr>
          <a:xfrm>
            <a:off x="3250904" y="2284570"/>
            <a:ext cx="1087650" cy="813070"/>
            <a:chOff x="4812139" y="1499802"/>
            <a:chExt cx="1098550" cy="813070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2DAC8B2-BE98-4AE4-A58A-16B6DE7D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FF35CF8-61CF-4DA5-9253-7881A3EC786C}"/>
                </a:ext>
              </a:extLst>
            </p:cNvPr>
            <p:cNvSpPr txBox="1"/>
            <p:nvPr/>
          </p:nvSpPr>
          <p:spPr>
            <a:xfrm>
              <a:off x="4812139" y="1499802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1</a:t>
              </a:r>
              <a:endParaRPr lang="bg-BG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7D9386A-BFA2-47C0-9DAE-FE97A2CD3F4D}"/>
              </a:ext>
            </a:extLst>
          </p:cNvPr>
          <p:cNvSpPr txBox="1"/>
          <p:nvPr/>
        </p:nvSpPr>
        <p:spPr>
          <a:xfrm>
            <a:off x="6689602" y="191727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7E4647-4B03-4A28-A376-863FAB6FDE08}"/>
              </a:ext>
            </a:extLst>
          </p:cNvPr>
          <p:cNvSpPr txBox="1"/>
          <p:nvPr/>
        </p:nvSpPr>
        <p:spPr>
          <a:xfrm>
            <a:off x="7629998" y="190711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3B9D9A-6E0A-4B59-BF94-343F0738C680}"/>
              </a:ext>
            </a:extLst>
          </p:cNvPr>
          <p:cNvSpPr txBox="1"/>
          <p:nvPr/>
        </p:nvSpPr>
        <p:spPr>
          <a:xfrm>
            <a:off x="5044060" y="547593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BECEA5-2F2A-4900-A230-C9A88F9720E4}"/>
              </a:ext>
            </a:extLst>
          </p:cNvPr>
          <p:cNvSpPr txBox="1"/>
          <p:nvPr/>
        </p:nvSpPr>
        <p:spPr>
          <a:xfrm>
            <a:off x="5985204" y="546502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32A50E7-78F2-4179-9773-DA1C0F1DCE72}"/>
              </a:ext>
            </a:extLst>
          </p:cNvPr>
          <p:cNvSpPr/>
          <p:nvPr/>
        </p:nvSpPr>
        <p:spPr bwMode="auto">
          <a:xfrm rot="21428034">
            <a:off x="4121152" y="27058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73F9B5D-5008-4C84-8D99-2E129E47C8D9}"/>
              </a:ext>
            </a:extLst>
          </p:cNvPr>
          <p:cNvSpPr/>
          <p:nvPr/>
        </p:nvSpPr>
        <p:spPr bwMode="auto">
          <a:xfrm>
            <a:off x="7201729" y="2674926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B81D278-1294-4142-9B4B-29C4561C49FF}"/>
              </a:ext>
            </a:extLst>
          </p:cNvPr>
          <p:cNvSpPr/>
          <p:nvPr/>
        </p:nvSpPr>
        <p:spPr bwMode="auto">
          <a:xfrm rot="2943807">
            <a:off x="3936315" y="2990725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581619-B33E-45B4-99F1-0073C411A26F}"/>
              </a:ext>
            </a:extLst>
          </p:cNvPr>
          <p:cNvSpPr/>
          <p:nvPr/>
        </p:nvSpPr>
        <p:spPr bwMode="auto">
          <a:xfrm rot="2713807">
            <a:off x="5446931" y="4489328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2D74B25-FD2D-4D12-87C0-CB5F78AB85AC}"/>
              </a:ext>
            </a:extLst>
          </p:cNvPr>
          <p:cNvSpPr/>
          <p:nvPr/>
        </p:nvSpPr>
        <p:spPr bwMode="auto">
          <a:xfrm rot="7587275">
            <a:off x="6056784" y="44722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C781EC-1527-4A07-8061-362C0F56DF14}"/>
              </a:ext>
            </a:extLst>
          </p:cNvPr>
          <p:cNvSpPr/>
          <p:nvPr/>
        </p:nvSpPr>
        <p:spPr bwMode="auto">
          <a:xfrm rot="7725030">
            <a:off x="7318082" y="300520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F66AAD-0D88-4C84-AF11-C91C9CD64720}"/>
              </a:ext>
            </a:extLst>
          </p:cNvPr>
          <p:cNvSpPr txBox="1"/>
          <p:nvPr/>
        </p:nvSpPr>
        <p:spPr>
          <a:xfrm>
            <a:off x="4103601" y="239811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BCD25B-E9E3-4185-A52B-18C411F9E9B6}"/>
              </a:ext>
            </a:extLst>
          </p:cNvPr>
          <p:cNvSpPr txBox="1"/>
          <p:nvPr/>
        </p:nvSpPr>
        <p:spPr>
          <a:xfrm>
            <a:off x="3496309" y="314766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36D52-4AB2-43E0-982B-647B8C831603}"/>
              </a:ext>
            </a:extLst>
          </p:cNvPr>
          <p:cNvSpPr txBox="1"/>
          <p:nvPr/>
        </p:nvSpPr>
        <p:spPr>
          <a:xfrm>
            <a:off x="4840656" y="4495498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489A4F-296D-45AD-B4CD-E647355BF308}"/>
              </a:ext>
            </a:extLst>
          </p:cNvPr>
          <p:cNvSpPr txBox="1"/>
          <p:nvPr/>
        </p:nvSpPr>
        <p:spPr>
          <a:xfrm>
            <a:off x="6168499" y="4493589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413FA1-1DF0-42A1-B3B2-8FCD2AC17EB3}"/>
              </a:ext>
            </a:extLst>
          </p:cNvPr>
          <p:cNvSpPr txBox="1"/>
          <p:nvPr/>
        </p:nvSpPr>
        <p:spPr>
          <a:xfrm>
            <a:off x="6649052" y="2470781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57B2D3-64FB-4955-A83F-213FA4ACFB60}"/>
              </a:ext>
            </a:extLst>
          </p:cNvPr>
          <p:cNvSpPr txBox="1"/>
          <p:nvPr/>
        </p:nvSpPr>
        <p:spPr>
          <a:xfrm>
            <a:off x="7397938" y="3096792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8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69" grpId="0"/>
      <p:bldP spid="70" grpId="0"/>
      <p:bldP spid="71" grpId="0"/>
      <p:bldP spid="72" grpId="0"/>
      <p:bldP spid="73" grpId="0"/>
      <p:bldP spid="74" grpId="0"/>
      <p:bldP spid="76" grpId="0" animBg="1"/>
      <p:bldP spid="77" grpId="0" animBg="1"/>
      <p:bldP spid="97" grpId="0" animBg="1"/>
      <p:bldP spid="98" grpId="0" animBg="1"/>
      <p:bldP spid="99" grpId="0" animBg="1"/>
      <p:bldP spid="100" grpId="0" animBg="1"/>
      <p:bldP spid="130" grpId="0" animBg="1"/>
      <p:bldP spid="132" grpId="0" animBg="1"/>
      <p:bldP spid="137" grpId="0" animBg="1"/>
      <p:bldP spid="138" grpId="0" animBg="1"/>
      <p:bldP spid="146" grpId="0" animBg="1"/>
      <p:bldP spid="147" grpId="0" animBg="1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157FA-C0AB-4AE5-A108-89687F357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PVST+ advantages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triggers STP calculation </a:t>
            </a:r>
            <a:r>
              <a:rPr lang="en-US" dirty="0">
                <a:solidFill>
                  <a:schemeClr val="bg1"/>
                </a:solidFill>
              </a:rPr>
              <a:t>only if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there is a potential loop in a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particular VLAN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detailed “look” of the network – does not block ports when there is no loop on the trunks for a given VLAN  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u="sng" dirty="0"/>
              <a:t>PVST+ disadvantages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generates </a:t>
            </a:r>
            <a:r>
              <a:rPr lang="en-US" dirty="0">
                <a:solidFill>
                  <a:schemeClr val="bg1"/>
                </a:solidFill>
              </a:rPr>
              <a:t>a lot of overhead </a:t>
            </a:r>
            <a:r>
              <a:rPr lang="en-US" dirty="0"/>
              <a:t>in the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proprietary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88FF0-CDB4-466E-8436-44FB0D7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bad about 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E4EB-8C02-4CE0-9CD0-DE73BBD865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2020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79792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Spanning tree protocol (STP)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Rapid STP (RSTP)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Per-VLAN STP plus (PVST+)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Spanning tree protocol (STP)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Rapid STP (RSTP)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Per-VLAN STP plus (PVST+)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2F0FD-DD29-4C70-A14F-2EA0F2405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3176254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BC3EE9-F1FB-4975-965F-5BF257BA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579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3564" y="1353867"/>
            <a:ext cx="6111671" cy="5027884"/>
          </a:xfrm>
        </p:spPr>
        <p:txBody>
          <a:bodyPr>
            <a:normAutofit/>
          </a:bodyPr>
          <a:lstStyle/>
          <a:p>
            <a:r>
              <a:rPr lang="en-US" dirty="0"/>
              <a:t>It addresses a problem which </a:t>
            </a:r>
            <a:br>
              <a:rPr lang="en-US" dirty="0"/>
            </a:br>
            <a:r>
              <a:rPr lang="en-US" dirty="0"/>
              <a:t>switches can not handle alone: the </a:t>
            </a:r>
            <a:r>
              <a:rPr lang="en-US" dirty="0">
                <a:solidFill>
                  <a:schemeClr val="bg1"/>
                </a:solidFill>
              </a:rPr>
              <a:t>broadcast storms</a:t>
            </a:r>
          </a:p>
          <a:p>
            <a:r>
              <a:rPr lang="en-US" dirty="0"/>
              <a:t>Without STP, a L2 loop will:</a:t>
            </a:r>
          </a:p>
          <a:p>
            <a:pPr lvl="2"/>
            <a:r>
              <a:rPr lang="en-US" dirty="0"/>
              <a:t>Overload the links</a:t>
            </a:r>
          </a:p>
          <a:p>
            <a:pPr lvl="2"/>
            <a:r>
              <a:rPr lang="en-US" dirty="0"/>
              <a:t>Affect the end devices</a:t>
            </a:r>
          </a:p>
          <a:p>
            <a:pPr lvl="2"/>
            <a:r>
              <a:rPr lang="en-US" dirty="0"/>
              <a:t>Cause MAC table instability</a:t>
            </a:r>
          </a:p>
          <a:p>
            <a:pPr lvl="2"/>
            <a:r>
              <a:rPr lang="en-US" dirty="0"/>
              <a:t>…never stop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F7BE-2FB5-4128-9528-7C591BC8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2" y="1852218"/>
            <a:ext cx="5455980" cy="35380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6761655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BC3EE9-F1FB-4975-965F-5BF257BA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579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3564" y="1353867"/>
            <a:ext cx="6111671" cy="5027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STP enabled switches “talk” to each other</a:t>
            </a:r>
          </a:p>
          <a:p>
            <a:r>
              <a:rPr lang="en-US" dirty="0"/>
              <a:t>The management information that they exchange is in the </a:t>
            </a:r>
            <a:br>
              <a:rPr lang="en-US" dirty="0"/>
            </a:br>
            <a:r>
              <a:rPr lang="en-US" dirty="0"/>
              <a:t>form of </a:t>
            </a:r>
            <a:r>
              <a:rPr lang="en-US" dirty="0">
                <a:solidFill>
                  <a:schemeClr val="bg1"/>
                </a:solidFill>
              </a:rPr>
              <a:t>BPDU</a:t>
            </a:r>
            <a:r>
              <a:rPr lang="en-US" dirty="0"/>
              <a:t>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/>
              <a:t>ridge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/>
              <a:t>nits)</a:t>
            </a:r>
          </a:p>
          <a:p>
            <a:r>
              <a:rPr lang="en-US" dirty="0"/>
              <a:t>The goal is to </a:t>
            </a:r>
            <a:r>
              <a:rPr lang="en-US" dirty="0">
                <a:solidFill>
                  <a:schemeClr val="bg1"/>
                </a:solidFill>
              </a:rPr>
              <a:t>logically</a:t>
            </a:r>
            <a:r>
              <a:rPr lang="en-US" dirty="0"/>
              <a:t> block </a:t>
            </a:r>
            <a:br>
              <a:rPr lang="en-US" dirty="0"/>
            </a:br>
            <a:r>
              <a:rPr lang="en-US" dirty="0"/>
              <a:t>one or more ports to prevent </a:t>
            </a:r>
            <a:br>
              <a:rPr lang="en-US" dirty="0"/>
            </a:br>
            <a:r>
              <a:rPr lang="en-US" dirty="0"/>
              <a:t>from loops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62E61-FBA9-4786-B5E9-BCB197B5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" y="1917740"/>
            <a:ext cx="5640339" cy="3657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44196650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3323C-3826-4077-87CF-B0A46494F43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this topology STP is NOT needed</a:t>
            </a:r>
          </a:p>
          <a:p>
            <a:r>
              <a:rPr lang="en-US" dirty="0"/>
              <a:t>…but there is no </a:t>
            </a:r>
            <a:br>
              <a:rPr lang="en-US" dirty="0"/>
            </a:br>
            <a:r>
              <a:rPr lang="en-US" dirty="0"/>
              <a:t>redundancy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7568909-AFC1-4491-A5EB-80DE763B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6" y="2168640"/>
            <a:ext cx="6049766" cy="320692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710254-73CF-4C53-B71E-19283C8CB88F}"/>
              </a:ext>
            </a:extLst>
          </p:cNvPr>
          <p:cNvCxnSpPr/>
          <p:nvPr/>
        </p:nvCxnSpPr>
        <p:spPr>
          <a:xfrm>
            <a:off x="2262909" y="2946400"/>
            <a:ext cx="711200" cy="600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181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3323C-3826-4077-87CF-B0A46494F43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Now there is a redundancy</a:t>
            </a:r>
          </a:p>
          <a:p>
            <a:r>
              <a:rPr lang="en-US" sz="3400" dirty="0"/>
              <a:t>…but there is also the loop</a:t>
            </a:r>
            <a:br>
              <a:rPr lang="en-US" sz="3400" dirty="0"/>
            </a:br>
            <a:r>
              <a:rPr lang="en-US" sz="3400" dirty="0"/>
              <a:t>problem!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(2)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5830D-E2FA-47D9-8B12-0DA2AF9F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6" y="2091581"/>
            <a:ext cx="6097026" cy="355245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A170F-50A2-43E3-9E4E-A4C5CAE7C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7" y="3186744"/>
            <a:ext cx="604261" cy="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54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9742C-3106-4A5E-ABA5-C59623622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Elect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switch (Root bridge)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This is the switch with the </a:t>
            </a:r>
            <a:r>
              <a:rPr lang="en-US" u="sng" dirty="0"/>
              <a:t>lowest</a:t>
            </a:r>
            <a:r>
              <a:rPr lang="en-US" dirty="0"/>
              <a:t> BID (Bridge ID)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BID = Switch Priority and MAC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root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switch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designated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segment</a:t>
            </a:r>
            <a:r>
              <a:rPr lang="en-US" dirty="0"/>
              <a:t> (connection)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All other ports go to </a:t>
            </a:r>
            <a:r>
              <a:rPr lang="en-US" dirty="0">
                <a:solidFill>
                  <a:schemeClr val="bg1"/>
                </a:solidFill>
              </a:rPr>
              <a:t>blocking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49A34-2412-4BBC-AFD1-5172CF0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algorithm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227F-E782-4952-953F-DA2958451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4531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</TotalTime>
  <Words>823</Words>
  <Application>Microsoft Office PowerPoint</Application>
  <PresentationFormat>Widescreen</PresentationFormat>
  <Paragraphs>232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Layer 2 redundancy – Spanning Tree Protocol</vt:lpstr>
      <vt:lpstr>Questions</vt:lpstr>
      <vt:lpstr>Table of Contents</vt:lpstr>
      <vt:lpstr>PowerPoint Presentation</vt:lpstr>
      <vt:lpstr>What is the Spanning Tree Protocol?</vt:lpstr>
      <vt:lpstr>What is the Spanning Tree Protocol? (2)</vt:lpstr>
      <vt:lpstr>Why STP is needed? </vt:lpstr>
      <vt:lpstr>Why STP is needed? (2) </vt:lpstr>
      <vt:lpstr>The STP algorithm</vt:lpstr>
      <vt:lpstr>STP tie-breakers</vt:lpstr>
      <vt:lpstr>Link costs (path cost)</vt:lpstr>
      <vt:lpstr>STP Priority</vt:lpstr>
      <vt:lpstr>STP Priority (2)</vt:lpstr>
      <vt:lpstr>STP Priority (3)</vt:lpstr>
      <vt:lpstr>STP Example 1</vt:lpstr>
      <vt:lpstr>STP Example 2</vt:lpstr>
      <vt:lpstr>STP Example 3</vt:lpstr>
      <vt:lpstr>Questions</vt:lpstr>
      <vt:lpstr>PowerPoint Presentation</vt:lpstr>
      <vt:lpstr>Spanning Tree Protocol – Main Flavors</vt:lpstr>
      <vt:lpstr>STP  (the good old Spanning Tree)</vt:lpstr>
      <vt:lpstr>RSTP (the faster STP)</vt:lpstr>
      <vt:lpstr>Questions</vt:lpstr>
      <vt:lpstr>PowerPoint Presentation</vt:lpstr>
      <vt:lpstr>PVST+</vt:lpstr>
      <vt:lpstr>PVST+ (2)</vt:lpstr>
      <vt:lpstr>PVST+ (3)</vt:lpstr>
      <vt:lpstr>The good and the bad about PVST+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325</cp:revision>
  <dcterms:created xsi:type="dcterms:W3CDTF">2018-05-23T13:08:44Z</dcterms:created>
  <dcterms:modified xsi:type="dcterms:W3CDTF">2018-10-15T23:45:17Z</dcterms:modified>
</cp:coreProperties>
</file>