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544" r:id="rId3"/>
    <p:sldId id="276" r:id="rId4"/>
    <p:sldId id="556" r:id="rId5"/>
    <p:sldId id="566" r:id="rId6"/>
    <p:sldId id="567" r:id="rId7"/>
    <p:sldId id="593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28" r:id="rId26"/>
    <p:sldId id="586" r:id="rId27"/>
    <p:sldId id="587" r:id="rId28"/>
    <p:sldId id="592" r:id="rId29"/>
    <p:sldId id="589" r:id="rId30"/>
    <p:sldId id="590" r:id="rId31"/>
    <p:sldId id="591" r:id="rId32"/>
    <p:sldId id="585" r:id="rId33"/>
    <p:sldId id="349" r:id="rId34"/>
    <p:sldId id="401" r:id="rId35"/>
    <p:sldId id="490" r:id="rId36"/>
    <p:sldId id="491" r:id="rId37"/>
    <p:sldId id="4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Introduction to dynamic routing" id="{28490C21-E62B-4BD0-B417-E91CF43870A2}">
          <p14:sldIdLst>
            <p14:sldId id="556"/>
            <p14:sldId id="566"/>
            <p14:sldId id="567"/>
            <p14:sldId id="593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2. OSPF introduction" id="{3395C9FD-44C7-4FE9-A316-1830EFA61554}">
          <p14:sldIdLst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</p14:sldIdLst>
        </p14:section>
        <p14:section name="3. Single area OSPF configuration" id="{4C6D69AB-E0A5-40D3-918B-8B437B05829E}">
          <p14:sldIdLst>
            <p14:sldId id="528"/>
            <p14:sldId id="586"/>
            <p14:sldId id="587"/>
            <p14:sldId id="592"/>
            <p14:sldId id="589"/>
            <p14:sldId id="590"/>
            <p14:sldId id="591"/>
          </p14:sldIdLst>
        </p14:section>
        <p14:section name="6. Demo" id="{979BE68F-1BCC-4402-ACB9-34B768C3000F}">
          <p14:sldIdLst>
            <p14:sldId id="585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545AC8"/>
    <a:srgbClr val="7176D1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0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21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" y="6667130"/>
            <a:ext cx="12192000" cy="1908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routing with OSPF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73B2DB-3EA7-4A62-B5E2-90A850BF78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>
            <a:fillRect/>
          </a:stretch>
        </p:blipFill>
        <p:spPr>
          <a:xfrm>
            <a:off x="282747" y="2196377"/>
            <a:ext cx="5438775" cy="2325687"/>
          </a:xfrm>
          <a:prstGeom prst="rect">
            <a:avLst/>
          </a:prstGeom>
        </p:spPr>
      </p:pic>
      <p:pic>
        <p:nvPicPr>
          <p:cNvPr id="1026" name="Picture 2" descr="8d8889ec-1092-41d9-8050-5f4ab92f1727@eurprd05">
            <a:extLst>
              <a:ext uri="{FF2B5EF4-FFF2-40B4-BE49-F238E27FC236}">
                <a16:creationId xmlns:a16="http://schemas.microsoft.com/office/drawing/2014/main" id="{AFCBFB5B-A6A2-4C63-944E-BD7C11D8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1" y="4866219"/>
            <a:ext cx="1868953" cy="9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3E4E1-4DD1-4990-97C7-1E76212D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Metric: cost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5A09-3A66-4F67-8703-87D8C2B0BD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2661F-8003-452A-B294-5BD73D3B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9" y="2286000"/>
            <a:ext cx="10896600" cy="4572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54D13826-2DBC-4F21-989D-1F840041AB62}"/>
              </a:ext>
            </a:extLst>
          </p:cNvPr>
          <p:cNvSpPr/>
          <p:nvPr/>
        </p:nvSpPr>
        <p:spPr>
          <a:xfrm rot="3895034">
            <a:off x="3641787" y="1780069"/>
            <a:ext cx="867001" cy="1812510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C28FFAF2-148E-4DE9-83B4-5F6E3BB53D71}"/>
              </a:ext>
            </a:extLst>
          </p:cNvPr>
          <p:cNvSpPr/>
          <p:nvPr/>
        </p:nvSpPr>
        <p:spPr>
          <a:xfrm rot="20431529" flipV="1">
            <a:off x="2438164" y="4477750"/>
            <a:ext cx="635685" cy="1005077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07783-E090-4ECF-926E-F32CAAA7A26E}"/>
              </a:ext>
            </a:extLst>
          </p:cNvPr>
          <p:cNvSpPr txBox="1"/>
          <p:nvPr/>
        </p:nvSpPr>
        <p:spPr>
          <a:xfrm>
            <a:off x="1545808" y="3419356"/>
            <a:ext cx="2110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 will use Router3!</a:t>
            </a:r>
            <a:endParaRPr lang="bg-BG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7A69B-BCAF-4EFA-886E-4104DE4E7F22}"/>
              </a:ext>
            </a:extLst>
          </p:cNvPr>
          <p:cNvSpPr txBox="1"/>
          <p:nvPr/>
        </p:nvSpPr>
        <p:spPr>
          <a:xfrm>
            <a:off x="5207770" y="3591721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slow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56C9B-CF04-4C26-BB78-9EEC3258F09E}"/>
              </a:ext>
            </a:extLst>
          </p:cNvPr>
          <p:cNvSpPr txBox="1"/>
          <p:nvPr/>
        </p:nvSpPr>
        <p:spPr>
          <a:xfrm>
            <a:off x="5230329" y="4653004"/>
            <a:ext cx="10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fast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36F8ED-45C3-4A77-A86C-800B3A9B4F22}"/>
              </a:ext>
            </a:extLst>
          </p:cNvPr>
          <p:cNvCxnSpPr>
            <a:cxnSpLocks/>
          </p:cNvCxnSpPr>
          <p:nvPr/>
        </p:nvCxnSpPr>
        <p:spPr>
          <a:xfrm flipH="1" flipV="1">
            <a:off x="4963976" y="3401355"/>
            <a:ext cx="255835" cy="24466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88B9E2-66D9-4C4B-9F18-462189E12E4A}"/>
              </a:ext>
            </a:extLst>
          </p:cNvPr>
          <p:cNvCxnSpPr>
            <a:cxnSpLocks/>
          </p:cNvCxnSpPr>
          <p:nvPr/>
        </p:nvCxnSpPr>
        <p:spPr>
          <a:xfrm flipV="1">
            <a:off x="6256379" y="3351509"/>
            <a:ext cx="250718" cy="27532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7930D1-79D3-485A-A9FD-F9B143043147}"/>
              </a:ext>
            </a:extLst>
          </p:cNvPr>
          <p:cNvCxnSpPr>
            <a:cxnSpLocks/>
          </p:cNvCxnSpPr>
          <p:nvPr/>
        </p:nvCxnSpPr>
        <p:spPr>
          <a:xfrm flipH="1">
            <a:off x="4811869" y="4906848"/>
            <a:ext cx="418460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B114A5-DEDB-49F6-B16D-DB16ECE03CFB}"/>
              </a:ext>
            </a:extLst>
          </p:cNvPr>
          <p:cNvCxnSpPr>
            <a:cxnSpLocks/>
          </p:cNvCxnSpPr>
          <p:nvPr/>
        </p:nvCxnSpPr>
        <p:spPr>
          <a:xfrm>
            <a:off x="6233890" y="4929431"/>
            <a:ext cx="438066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CF1DB6-2D24-486D-8A87-F5D1D5796CBE}"/>
              </a:ext>
            </a:extLst>
          </p:cNvPr>
          <p:cNvSpPr txBox="1"/>
          <p:nvPr/>
        </p:nvSpPr>
        <p:spPr>
          <a:xfrm rot="19598538">
            <a:off x="2009926" y="1886863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9F913-BA15-48C5-88A6-266E3988604F}"/>
              </a:ext>
            </a:extLst>
          </p:cNvPr>
          <p:cNvSpPr txBox="1"/>
          <p:nvPr/>
        </p:nvSpPr>
        <p:spPr>
          <a:xfrm rot="1747922">
            <a:off x="1275660" y="5535627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6F8844-FAF0-4B70-A775-47FC94CBE2ED}"/>
              </a:ext>
            </a:extLst>
          </p:cNvPr>
          <p:cNvSpPr txBox="1"/>
          <p:nvPr/>
        </p:nvSpPr>
        <p:spPr>
          <a:xfrm>
            <a:off x="7361499" y="1585732"/>
            <a:ext cx="3553116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Note: all routers talk OSPF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7326958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9" grpId="0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3E4E1-4DD1-4990-97C7-1E76212D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protocols in the same network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5A09-3A66-4F67-8703-87D8C2B0BD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75DEDB-E8B2-4137-9BFB-B8E0EB2B5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3" y="2049684"/>
            <a:ext cx="10902879" cy="4953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1EAB3572-4DBB-4EBC-8DAD-4B3F8419A03A}"/>
              </a:ext>
            </a:extLst>
          </p:cNvPr>
          <p:cNvSpPr/>
          <p:nvPr/>
        </p:nvSpPr>
        <p:spPr>
          <a:xfrm rot="3895034">
            <a:off x="3604879" y="1791816"/>
            <a:ext cx="765693" cy="1812510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9514B1C8-6106-4B4C-9BA5-0FD2F027FD7D}"/>
              </a:ext>
            </a:extLst>
          </p:cNvPr>
          <p:cNvSpPr/>
          <p:nvPr/>
        </p:nvSpPr>
        <p:spPr>
          <a:xfrm rot="20431529" flipV="1">
            <a:off x="2447368" y="4186180"/>
            <a:ext cx="635685" cy="1005077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AF9B7-9324-485E-BC3B-FFB28BBA340D}"/>
              </a:ext>
            </a:extLst>
          </p:cNvPr>
          <p:cNvSpPr txBox="1"/>
          <p:nvPr/>
        </p:nvSpPr>
        <p:spPr>
          <a:xfrm>
            <a:off x="2982148" y="321902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  <a:endParaRPr lang="bg-BG" sz="28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F4E4D0-25F3-489B-8F83-64DAB73572FB}"/>
              </a:ext>
            </a:extLst>
          </p:cNvPr>
          <p:cNvSpPr txBox="1"/>
          <p:nvPr/>
        </p:nvSpPr>
        <p:spPr>
          <a:xfrm>
            <a:off x="5036143" y="3391159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slow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B1CB6-AB8D-4EB4-AFB5-4F26E91FA21F}"/>
              </a:ext>
            </a:extLst>
          </p:cNvPr>
          <p:cNvSpPr txBox="1"/>
          <p:nvPr/>
        </p:nvSpPr>
        <p:spPr>
          <a:xfrm>
            <a:off x="5133338" y="4624201"/>
            <a:ext cx="10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fast links</a:t>
            </a:r>
            <a:endParaRPr lang="bg-BG" sz="1800" b="1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174EE8-7B00-4F77-BF8B-037D3F8C33AC}"/>
              </a:ext>
            </a:extLst>
          </p:cNvPr>
          <p:cNvCxnSpPr>
            <a:cxnSpLocks/>
          </p:cNvCxnSpPr>
          <p:nvPr/>
        </p:nvCxnSpPr>
        <p:spPr>
          <a:xfrm flipH="1" flipV="1">
            <a:off x="4905492" y="3161992"/>
            <a:ext cx="255835" cy="24466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B6390D-DD35-4C56-A5DE-C20DCA9B9F12}"/>
              </a:ext>
            </a:extLst>
          </p:cNvPr>
          <p:cNvCxnSpPr>
            <a:cxnSpLocks/>
          </p:cNvCxnSpPr>
          <p:nvPr/>
        </p:nvCxnSpPr>
        <p:spPr>
          <a:xfrm flipV="1">
            <a:off x="6072293" y="3110758"/>
            <a:ext cx="250718" cy="27532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5FAB40-41AD-44BB-8A60-8637A04D2609}"/>
              </a:ext>
            </a:extLst>
          </p:cNvPr>
          <p:cNvCxnSpPr>
            <a:cxnSpLocks/>
          </p:cNvCxnSpPr>
          <p:nvPr/>
        </p:nvCxnSpPr>
        <p:spPr>
          <a:xfrm flipH="1">
            <a:off x="4703275" y="4878045"/>
            <a:ext cx="418460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125881-9530-41B7-B156-6A1F25ED05AC}"/>
              </a:ext>
            </a:extLst>
          </p:cNvPr>
          <p:cNvCxnSpPr>
            <a:cxnSpLocks/>
          </p:cNvCxnSpPr>
          <p:nvPr/>
        </p:nvCxnSpPr>
        <p:spPr>
          <a:xfrm>
            <a:off x="6151385" y="4878045"/>
            <a:ext cx="438066" cy="23097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B554A-AF26-4682-84F8-47CF801F327A}"/>
              </a:ext>
            </a:extLst>
          </p:cNvPr>
          <p:cNvSpPr txBox="1"/>
          <p:nvPr/>
        </p:nvSpPr>
        <p:spPr>
          <a:xfrm>
            <a:off x="7361499" y="1585732"/>
            <a:ext cx="456461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Note: all routers talk RIP </a:t>
            </a:r>
            <a:r>
              <a:rPr lang="en-US" sz="2400" u="sng" dirty="0"/>
              <a:t>and</a:t>
            </a:r>
            <a:r>
              <a:rPr lang="en-US" sz="2400" dirty="0"/>
              <a:t> OSPF</a:t>
            </a:r>
            <a:endParaRPr lang="bg-BG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3552A-7CC3-4A6C-8575-A62471000B7D}"/>
              </a:ext>
            </a:extLst>
          </p:cNvPr>
          <p:cNvSpPr txBox="1"/>
          <p:nvPr/>
        </p:nvSpPr>
        <p:spPr>
          <a:xfrm rot="19598538">
            <a:off x="1845458" y="1886863"/>
            <a:ext cx="3387173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RIP: I am better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E7F06A-7F6F-45E7-8B5A-0F7978A4B46B}"/>
              </a:ext>
            </a:extLst>
          </p:cNvPr>
          <p:cNvSpPr txBox="1"/>
          <p:nvPr/>
        </p:nvSpPr>
        <p:spPr>
          <a:xfrm rot="1747922">
            <a:off x="1207610" y="5343619"/>
            <a:ext cx="354907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OSPF: I am better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579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4817D-990E-45D9-97EF-02107062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distance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7693F-A76B-4D95-BA5D-0235D4D1B8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0E907-FF1F-44ED-BE2B-EE4A5CB6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148944"/>
            <a:ext cx="9067800" cy="53434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9093164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90709"/>
      </p:ext>
    </p:extLst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OSPF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46064141"/>
      </p:ext>
    </p:extLst>
  </p:cSld>
  <p:clrMapOvr>
    <a:masterClrMapping/>
  </p:clrMapOvr>
  <p:transition spd="slow" advClick="0" advTm="5000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76C85-3AE2-43EF-BB2D-E12F6EB72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Fast convergence with triggered updates</a:t>
            </a:r>
          </a:p>
          <a:p>
            <a:r>
              <a:rPr lang="en-US" dirty="0"/>
              <a:t>Hierarchical structure (areas)</a:t>
            </a:r>
          </a:p>
          <a:p>
            <a:r>
              <a:rPr lang="en-US" dirty="0"/>
              <a:t>VLSM support (classless protocol)</a:t>
            </a:r>
          </a:p>
          <a:p>
            <a:r>
              <a:rPr lang="en-US" dirty="0"/>
              <a:t>Efficient communication with neighbors</a:t>
            </a:r>
          </a:p>
          <a:p>
            <a:r>
              <a:rPr lang="en-US" dirty="0"/>
              <a:t>Uses intelligent metric (cost)</a:t>
            </a:r>
          </a:p>
          <a:p>
            <a:r>
              <a:rPr lang="en-US" dirty="0"/>
              <a:t>Open standard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CCAFC2-76A5-4B38-A04C-B667D5E5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advantages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3E95C-9D0B-4CD3-8533-C60A1143B5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0112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118A79-4508-4313-8FD5-D47373318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Requires more RAM and CPU on the devices – maintains </a:t>
            </a:r>
            <a:br>
              <a:rPr lang="en-US" dirty="0"/>
            </a:br>
            <a:r>
              <a:rPr lang="en-US" dirty="0"/>
              <a:t>different tables (neighbor, topology, routing)</a:t>
            </a:r>
          </a:p>
          <a:p>
            <a:r>
              <a:rPr lang="en-US" dirty="0"/>
              <a:t>Requires good and careful design when multiple areas are </a:t>
            </a:r>
            <a:br>
              <a:rPr lang="en-US" dirty="0"/>
            </a:br>
            <a:r>
              <a:rPr lang="en-US" dirty="0"/>
              <a:t>needed</a:t>
            </a:r>
          </a:p>
          <a:p>
            <a:r>
              <a:rPr lang="en-US" dirty="0"/>
              <a:t>More complex to configure and troubleshoot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9F6B2-A9DF-4A90-88C0-47D2572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disadvantages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B354-AD9A-475F-9BC9-C0F9A9656C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9060"/>
      </p:ext>
    </p:extLst>
  </p:cSld>
  <p:clrMapOvr>
    <a:masterClrMapping/>
  </p:clrMapOvr>
  <p:transition spd="slow" advClick="0" advTm="5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9CBAA-F18E-4E99-9014-550005BEB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LSA – Link State Advertisement</a:t>
            </a:r>
          </a:p>
          <a:p>
            <a:r>
              <a:rPr lang="en-US" dirty="0"/>
              <a:t>Router ID</a:t>
            </a:r>
          </a:p>
          <a:p>
            <a:r>
              <a:rPr lang="en-US" dirty="0"/>
              <a:t>Area</a:t>
            </a:r>
          </a:p>
          <a:p>
            <a:r>
              <a:rPr lang="en-US" dirty="0"/>
              <a:t>ABR – Area Border Router</a:t>
            </a:r>
          </a:p>
          <a:p>
            <a:r>
              <a:rPr lang="en-US" dirty="0"/>
              <a:t>Autonomous system</a:t>
            </a:r>
          </a:p>
          <a:p>
            <a:r>
              <a:rPr lang="en-US" dirty="0"/>
              <a:t>ASBR – Autonomous System Boundary Router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74EAEB-93C0-47A3-8449-65449CF2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0592-BF16-48CC-940C-83C0299FA3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8327"/>
      </p:ext>
    </p:extLst>
  </p:cSld>
  <p:clrMapOvr>
    <a:masterClrMapping/>
  </p:clrMapOvr>
  <p:transition spd="slow" advClick="0" advTm="5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5E3620-DEFA-4B6B-AB25-1329E1C1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terms: router ID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6A07-C94A-4197-97F5-260CDA85C5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F8581-B52E-4390-88A7-4B13735B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472030"/>
            <a:ext cx="10359400" cy="472440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63500"/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A6A5538-19FC-4D14-93FB-67A43FC64DC7}"/>
              </a:ext>
            </a:extLst>
          </p:cNvPr>
          <p:cNvSpPr/>
          <p:nvPr/>
        </p:nvSpPr>
        <p:spPr>
          <a:xfrm>
            <a:off x="6475412" y="1676031"/>
            <a:ext cx="3657600" cy="762000"/>
          </a:xfrm>
          <a:prstGeom prst="wedgeRoundRectCallout">
            <a:avLst>
              <a:gd name="adj1" fmla="val -55695"/>
              <a:gd name="adj2" fmla="val 12740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 have many names (interfaces), but just call me 2.2.2.2</a:t>
            </a:r>
            <a:endParaRPr lang="bg-BG" sz="20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ACEFE1-B95D-4222-9794-C2857FCAB2C1}"/>
              </a:ext>
            </a:extLst>
          </p:cNvPr>
          <p:cNvGrpSpPr/>
          <p:nvPr/>
        </p:nvGrpSpPr>
        <p:grpSpPr>
          <a:xfrm>
            <a:off x="3198812" y="3797427"/>
            <a:ext cx="1981200" cy="773658"/>
            <a:chOff x="3198812" y="3797427"/>
            <a:chExt cx="1981200" cy="7736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763921-5364-4297-BCB6-5E98DA52326F}"/>
                </a:ext>
              </a:extLst>
            </p:cNvPr>
            <p:cNvSpPr txBox="1"/>
            <p:nvPr/>
          </p:nvSpPr>
          <p:spPr>
            <a:xfrm rot="20474420">
              <a:off x="3540709" y="4140198"/>
              <a:ext cx="1519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Hi, 2.2.2.2!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endParaRPr lang="bg-BG" sz="2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1D0373-F4B7-43F0-B3C4-838655609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12" y="3797427"/>
              <a:ext cx="1981200" cy="62714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F42C91-8ADC-492D-B864-078C73C5F484}"/>
              </a:ext>
            </a:extLst>
          </p:cNvPr>
          <p:cNvGrpSpPr/>
          <p:nvPr/>
        </p:nvGrpSpPr>
        <p:grpSpPr>
          <a:xfrm>
            <a:off x="6713477" y="3797427"/>
            <a:ext cx="1971735" cy="715651"/>
            <a:chOff x="6713477" y="3797427"/>
            <a:chExt cx="1971735" cy="71565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6073C2-A608-49BF-B17D-6CB2D8964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7538" y="3797427"/>
              <a:ext cx="1867674" cy="685801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A69020-1DFC-46D7-B07F-EE7770E454F4}"/>
                </a:ext>
              </a:extLst>
            </p:cNvPr>
            <p:cNvSpPr txBox="1"/>
            <p:nvPr/>
          </p:nvSpPr>
          <p:spPr>
            <a:xfrm rot="1226607">
              <a:off x="6713477" y="4082191"/>
              <a:ext cx="1519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Hi, 2.2.2.2!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endParaRPr lang="bg-BG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35483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5E756-36A1-4A8D-8F51-5B5DA202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10EA-2C6D-44FB-9C35-CCB75357B2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1B6163-50A5-4B25-B0E2-C126FE01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295400"/>
            <a:ext cx="10432684" cy="477815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1541D1B-9D14-4980-B303-179475A13CCA}"/>
              </a:ext>
            </a:extLst>
          </p:cNvPr>
          <p:cNvSpPr/>
          <p:nvPr/>
        </p:nvSpPr>
        <p:spPr>
          <a:xfrm>
            <a:off x="1264920" y="1455420"/>
            <a:ext cx="8431532" cy="2994712"/>
          </a:xfrm>
          <a:prstGeom prst="ellipse">
            <a:avLst/>
          </a:prstGeom>
          <a:solidFill>
            <a:srgbClr val="92D050">
              <a:alpha val="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CB3E7-7100-400B-9066-47E2DEBA4085}"/>
              </a:ext>
            </a:extLst>
          </p:cNvPr>
          <p:cNvSpPr txBox="1"/>
          <p:nvPr/>
        </p:nvSpPr>
        <p:spPr>
          <a:xfrm>
            <a:off x="4316451" y="1554497"/>
            <a:ext cx="212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Autonomous system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62B62-46F6-44E0-A190-03EEAEA470A2}"/>
              </a:ext>
            </a:extLst>
          </p:cNvPr>
          <p:cNvSpPr txBox="1"/>
          <p:nvPr/>
        </p:nvSpPr>
        <p:spPr>
          <a:xfrm>
            <a:off x="3575983" y="4757679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ASBR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683A9-E356-47CD-A889-D1CEBDEA24AE}"/>
              </a:ext>
            </a:extLst>
          </p:cNvPr>
          <p:cNvSpPr txBox="1"/>
          <p:nvPr/>
        </p:nvSpPr>
        <p:spPr>
          <a:xfrm>
            <a:off x="4140524" y="215826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ABR</a:t>
            </a:r>
            <a:endParaRPr lang="bg-BG" sz="20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9C6A6-1696-4E8D-8B08-7EE63353CE95}"/>
              </a:ext>
            </a:extLst>
          </p:cNvPr>
          <p:cNvSpPr txBox="1"/>
          <p:nvPr/>
        </p:nvSpPr>
        <p:spPr>
          <a:xfrm>
            <a:off x="5561012" y="22035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ABR</a:t>
            </a:r>
            <a:endParaRPr lang="bg-BG" sz="20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20A6FD-7F19-42FA-9681-A14A3BD9F02D}"/>
              </a:ext>
            </a:extLst>
          </p:cNvPr>
          <p:cNvCxnSpPr/>
          <p:nvPr/>
        </p:nvCxnSpPr>
        <p:spPr>
          <a:xfrm flipH="1">
            <a:off x="4341812" y="2558375"/>
            <a:ext cx="105046" cy="41342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8D2AB6-FCEB-433C-BFC2-80B51ED04139}"/>
              </a:ext>
            </a:extLst>
          </p:cNvPr>
          <p:cNvCxnSpPr>
            <a:cxnSpLocks/>
          </p:cNvCxnSpPr>
          <p:nvPr/>
        </p:nvCxnSpPr>
        <p:spPr>
          <a:xfrm>
            <a:off x="6105477" y="2558375"/>
            <a:ext cx="293735" cy="33722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C9745A-BED1-4799-AC9E-DBC2CF263542}"/>
              </a:ext>
            </a:extLst>
          </p:cNvPr>
          <p:cNvCxnSpPr>
            <a:cxnSpLocks/>
          </p:cNvCxnSpPr>
          <p:nvPr/>
        </p:nvCxnSpPr>
        <p:spPr>
          <a:xfrm flipV="1">
            <a:off x="4291639" y="4556829"/>
            <a:ext cx="729941" cy="34796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AF98C9-FCF9-4BC7-96C3-25F42A7CD6E0}"/>
              </a:ext>
            </a:extLst>
          </p:cNvPr>
          <p:cNvSpPr txBox="1"/>
          <p:nvPr/>
        </p:nvSpPr>
        <p:spPr>
          <a:xfrm>
            <a:off x="3775202" y="6091674"/>
            <a:ext cx="4184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0 = the backbone area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993910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CAAAD-C4BF-4285-8833-E87C3A208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</a:t>
            </a:r>
            <a:r>
              <a:rPr lang="en-US" dirty="0">
                <a:solidFill>
                  <a:schemeClr val="bg1"/>
                </a:solidFill>
              </a:rPr>
              <a:t>subnet masks</a:t>
            </a:r>
            <a:r>
              <a:rPr lang="en-US" dirty="0"/>
              <a:t>, 1 means “do care” and 0 means “don’t care”</a:t>
            </a:r>
          </a:p>
          <a:p>
            <a:r>
              <a:rPr lang="en-US" dirty="0"/>
              <a:t>Examples: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192.168.1.0 </a:t>
            </a:r>
            <a:r>
              <a:rPr lang="en-US" u="sng" dirty="0"/>
              <a:t>255.255.255</a:t>
            </a:r>
            <a:r>
              <a:rPr lang="en-US" dirty="0"/>
              <a:t>.0 -&gt; refers to 192.168.1.0 network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Loopback address: 10.1.1.1 </a:t>
            </a:r>
            <a:r>
              <a:rPr lang="en-US" u="sng" dirty="0"/>
              <a:t>255.255.255.255</a:t>
            </a:r>
            <a:r>
              <a:rPr lang="en-US" dirty="0"/>
              <a:t> -&gt; exact IP address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In the </a:t>
            </a:r>
            <a:r>
              <a:rPr lang="en-US" sz="3400" dirty="0">
                <a:solidFill>
                  <a:schemeClr val="bg1"/>
                </a:solidFill>
              </a:rPr>
              <a:t>wildcard masks</a:t>
            </a:r>
            <a:r>
              <a:rPr lang="en-US" sz="3400" dirty="0"/>
              <a:t>, 0 means “do care” and 1 means “don’t care”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Examples: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192.168.1.0 </a:t>
            </a:r>
            <a:r>
              <a:rPr lang="en-US" u="sng" dirty="0"/>
              <a:t>0.0.0</a:t>
            </a:r>
            <a:r>
              <a:rPr lang="en-US" dirty="0"/>
              <a:t>.255 -&gt; refers to 192.168.1.0 network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Loopback address: 10.1.1.1 </a:t>
            </a:r>
            <a:r>
              <a:rPr lang="en-US" u="sng" dirty="0"/>
              <a:t>0.0.0.0</a:t>
            </a:r>
            <a:r>
              <a:rPr lang="en-US" dirty="0"/>
              <a:t> -&gt; exact IP address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301F7-7CE5-417B-8755-AB183761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masks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1A65F-B304-464E-9F2C-1B282B3CDE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12653"/>
      </p:ext>
    </p:extLst>
  </p:cSld>
  <p:clrMapOvr>
    <a:masterClrMapping/>
  </p:clrMapOvr>
  <p:transition spd="slow" advClick="0" advTm="5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BFFF88-28FA-4116-B9DB-CC44367A6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 ospf </a:t>
            </a:r>
            <a:r>
              <a:rPr lang="en-US" b="1" i="1" dirty="0"/>
              <a:t>process-id</a:t>
            </a:r>
          </a:p>
          <a:p>
            <a:r>
              <a:rPr lang="en-US" dirty="0"/>
              <a:t>Has a local significance only – the numbers does not have to </a:t>
            </a:r>
            <a:br>
              <a:rPr lang="en-US" dirty="0"/>
            </a:br>
            <a:r>
              <a:rPr lang="en-US" dirty="0"/>
              <a:t>match between the routers</a:t>
            </a:r>
          </a:p>
          <a:p>
            <a:r>
              <a:rPr lang="en-US" dirty="0"/>
              <a:t>Separates processes as they are different routing protocols </a:t>
            </a:r>
          </a:p>
          <a:p>
            <a:r>
              <a:rPr lang="en-US" dirty="0"/>
              <a:t>It is rarely necessary to have more than 1 process on a router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443146-1D06-4ED8-B304-B08DF0BB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9B063-DC36-47D9-B8E8-B8E2EC0464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63489"/>
      </p:ext>
    </p:extLst>
  </p:cSld>
  <p:clrMapOvr>
    <a:masterClrMapping/>
  </p:clrMapOvr>
  <p:transition spd="slow" advClick="0" advTm="5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A7D5A3-C1E9-42A4-8C16-4860C5154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network A.B.C.D </a:t>
            </a:r>
            <a:r>
              <a:rPr lang="en-US" i="1" dirty="0" err="1"/>
              <a:t>Wildcard_Mask</a:t>
            </a:r>
            <a:r>
              <a:rPr lang="en-US" dirty="0"/>
              <a:t> command makes </a:t>
            </a:r>
            <a:r>
              <a:rPr lang="en-US" u="sng" dirty="0"/>
              <a:t>two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things: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It enables the interface (sends OSPF “Hello” messages)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It advertises the network (“I know about network A.B.C.D”) </a:t>
            </a:r>
            <a:br>
              <a:rPr lang="en-US" sz="3400" dirty="0"/>
            </a:br>
            <a:r>
              <a:rPr lang="en-US" sz="3400" u="sng" dirty="0"/>
              <a:t>to all OSPF enabled interfaces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B5FE42-DDEC-4C37-810F-3A4CC5A4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“network” command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3E58-009A-4373-A7C7-5A97DE18BD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8758"/>
      </p:ext>
    </p:extLst>
  </p:cSld>
  <p:clrMapOvr>
    <a:masterClrMapping/>
  </p:clrMapOvr>
  <p:transition spd="slow" advClick="0" advTm="5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5FE42-DDEC-4C37-810F-3A4CC5A4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“network” command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3E58-009A-4373-A7C7-5A97DE18BD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A7D2D-7556-4E5E-8B5A-C315F72F6839}"/>
              </a:ext>
            </a:extLst>
          </p:cNvPr>
          <p:cNvSpPr txBox="1"/>
          <p:nvPr/>
        </p:nvSpPr>
        <p:spPr>
          <a:xfrm>
            <a:off x="427880" y="1493525"/>
            <a:ext cx="4204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R1</a:t>
            </a:r>
            <a:r>
              <a:rPr lang="en-US" sz="2800" dirty="0"/>
              <a:t>:</a:t>
            </a:r>
          </a:p>
          <a:p>
            <a:r>
              <a:rPr lang="en-US" sz="2800" dirty="0"/>
              <a:t>network 10.0.0.0 0.0.0.255 </a:t>
            </a:r>
            <a:endParaRPr lang="bg-B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32C0-53B8-41EF-A591-A528A5A2CB15}"/>
              </a:ext>
            </a:extLst>
          </p:cNvPr>
          <p:cNvSpPr txBox="1"/>
          <p:nvPr/>
        </p:nvSpPr>
        <p:spPr>
          <a:xfrm>
            <a:off x="424922" y="2715004"/>
            <a:ext cx="4286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/>
                </a:solidFill>
              </a:rPr>
              <a:t>R2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network 10.0.0.0 0.0.0.255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network 20.0.0.0 0.0.0.255  </a:t>
            </a:r>
            <a:endParaRPr lang="bg-BG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1932A5-E507-41C0-8A30-16CFBB11B414}"/>
              </a:ext>
            </a:extLst>
          </p:cNvPr>
          <p:cNvGrpSpPr/>
          <p:nvPr/>
        </p:nvGrpSpPr>
        <p:grpSpPr>
          <a:xfrm>
            <a:off x="4730008" y="1350762"/>
            <a:ext cx="6907031" cy="1518318"/>
            <a:chOff x="5020624" y="1361833"/>
            <a:chExt cx="6907031" cy="15183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D333F2-C412-4748-A5F1-567AF1E1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624" y="1361833"/>
              <a:ext cx="6907031" cy="1518318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536828-89B0-423E-ADD4-C6FE997C68C6}"/>
                </a:ext>
              </a:extLst>
            </p:cNvPr>
            <p:cNvSpPr txBox="1"/>
            <p:nvPr/>
          </p:nvSpPr>
          <p:spPr>
            <a:xfrm>
              <a:off x="5937467" y="164573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73BCA3-25B2-4994-BEE4-8DE59B79065F}"/>
                </a:ext>
              </a:extLst>
            </p:cNvPr>
            <p:cNvSpPr txBox="1"/>
            <p:nvPr/>
          </p:nvSpPr>
          <p:spPr>
            <a:xfrm>
              <a:off x="7679751" y="165846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10.0.0.2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000280-D34D-4064-8757-64FF8F4A02B2}"/>
                </a:ext>
              </a:extLst>
            </p:cNvPr>
            <p:cNvSpPr txBox="1"/>
            <p:nvPr/>
          </p:nvSpPr>
          <p:spPr>
            <a:xfrm>
              <a:off x="9026310" y="1633538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20.0.0.1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B51E2D-D1D9-4F82-A5BB-2C7663975BF2}"/>
              </a:ext>
            </a:extLst>
          </p:cNvPr>
          <p:cNvGrpSpPr/>
          <p:nvPr/>
        </p:nvGrpSpPr>
        <p:grpSpPr>
          <a:xfrm>
            <a:off x="5140759" y="2952364"/>
            <a:ext cx="1039244" cy="595456"/>
            <a:chOff x="5140759" y="2952364"/>
            <a:chExt cx="1039244" cy="5954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44B97D-B9D1-439C-92CB-AE2F5344D3B1}"/>
                </a:ext>
              </a:extLst>
            </p:cNvPr>
            <p:cNvGrpSpPr/>
            <p:nvPr/>
          </p:nvGrpSpPr>
          <p:grpSpPr>
            <a:xfrm>
              <a:off x="5140759" y="3086155"/>
              <a:ext cx="934871" cy="461665"/>
              <a:chOff x="5140759" y="3086155"/>
              <a:chExt cx="934871" cy="46166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A661ABF-B2D0-48B1-AF52-AEACECAB5ADA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5237917" y="3086155"/>
                <a:ext cx="37027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66914C-CA78-4816-A1AA-237DB9E05E46}"/>
                  </a:ext>
                </a:extLst>
              </p:cNvPr>
              <p:cNvSpPr txBox="1"/>
              <p:nvPr/>
            </p:nvSpPr>
            <p:spPr>
              <a:xfrm>
                <a:off x="5140759" y="3086155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Hello!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9B389F-724A-4875-931B-2D133E3A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267" y="2952364"/>
              <a:ext cx="413736" cy="21787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1C291-D5F2-42E1-B286-D5AEF3EF2B3B}"/>
              </a:ext>
            </a:extLst>
          </p:cNvPr>
          <p:cNvGrpSpPr/>
          <p:nvPr/>
        </p:nvGrpSpPr>
        <p:grpSpPr>
          <a:xfrm>
            <a:off x="5140759" y="3260929"/>
            <a:ext cx="2448658" cy="573782"/>
            <a:chOff x="5140759" y="3411229"/>
            <a:chExt cx="2448658" cy="5737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D4CD65-ACE0-4BBB-BB79-B2F782150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681" y="3411229"/>
              <a:ext cx="413736" cy="21942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7E55B-70F4-4B0B-88CE-4AD1C5D2CFF6}"/>
                </a:ext>
              </a:extLst>
            </p:cNvPr>
            <p:cNvSpPr/>
            <p:nvPr/>
          </p:nvSpPr>
          <p:spPr>
            <a:xfrm>
              <a:off x="5140759" y="3554124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I have network 10!</a:t>
              </a:r>
              <a:endParaRPr lang="bg-BG" sz="2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9BA938-DEB6-4CE1-BB18-82C11CE60525}"/>
              </a:ext>
            </a:extLst>
          </p:cNvPr>
          <p:cNvGrpSpPr/>
          <p:nvPr/>
        </p:nvGrpSpPr>
        <p:grpSpPr>
          <a:xfrm>
            <a:off x="8046556" y="2915083"/>
            <a:ext cx="1048347" cy="838540"/>
            <a:chOff x="8046556" y="2915083"/>
            <a:chExt cx="1048347" cy="8385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36E11-1E2C-4561-9242-ADB5DB5DC8A2}"/>
                </a:ext>
              </a:extLst>
            </p:cNvPr>
            <p:cNvGrpSpPr/>
            <p:nvPr/>
          </p:nvGrpSpPr>
          <p:grpSpPr>
            <a:xfrm>
              <a:off x="8046556" y="3086155"/>
              <a:ext cx="934871" cy="667468"/>
              <a:chOff x="6105899" y="4504912"/>
              <a:chExt cx="934871" cy="80021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45C71C-4C86-4568-8C77-45032EBA34B0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H="1">
                <a:off x="6178987" y="4504912"/>
                <a:ext cx="394348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7B89FB-07B5-4DD9-974E-C4CC9014DD4B}"/>
                  </a:ext>
                </a:extLst>
              </p:cNvPr>
              <p:cNvSpPr txBox="1"/>
              <p:nvPr/>
            </p:nvSpPr>
            <p:spPr>
              <a:xfrm>
                <a:off x="6105899" y="4504912"/>
                <a:ext cx="93487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Hello!</a:t>
                </a:r>
              </a:p>
              <a:p>
                <a:endParaRPr lang="bg-BG" sz="2200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5A69C53-CF43-498D-B946-1426630CF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167" y="2915083"/>
              <a:ext cx="413736" cy="21787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F721FC-BBEB-45C9-BF7A-859CCDAE73F1}"/>
              </a:ext>
            </a:extLst>
          </p:cNvPr>
          <p:cNvGrpSpPr/>
          <p:nvPr/>
        </p:nvGrpSpPr>
        <p:grpSpPr>
          <a:xfrm>
            <a:off x="8129124" y="4384934"/>
            <a:ext cx="934871" cy="634668"/>
            <a:chOff x="8129124" y="4384934"/>
            <a:chExt cx="934871" cy="6346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0599C9-09B6-4C9D-860F-A78CE764B622}"/>
                </a:ext>
              </a:extLst>
            </p:cNvPr>
            <p:cNvGrpSpPr/>
            <p:nvPr/>
          </p:nvGrpSpPr>
          <p:grpSpPr>
            <a:xfrm>
              <a:off x="8129124" y="4495800"/>
              <a:ext cx="934871" cy="523802"/>
              <a:chOff x="8129124" y="4495800"/>
              <a:chExt cx="934871" cy="52380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AA4463-04FE-4260-8F04-1C6940E938F0}"/>
                  </a:ext>
                </a:extLst>
              </p:cNvPr>
              <p:cNvSpPr txBox="1"/>
              <p:nvPr/>
            </p:nvSpPr>
            <p:spPr>
              <a:xfrm>
                <a:off x="8129124" y="4557937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Hello!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BC05F94-8982-4CBA-AA16-47E184945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3524" y="4495800"/>
                <a:ext cx="330467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3FF3928-8C28-49C3-95D9-2FAA1951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0259" y="4384934"/>
              <a:ext cx="413736" cy="16536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D3693C-72F8-4D70-885A-473F12CCA889}"/>
              </a:ext>
            </a:extLst>
          </p:cNvPr>
          <p:cNvGrpSpPr/>
          <p:nvPr/>
        </p:nvGrpSpPr>
        <p:grpSpPr>
          <a:xfrm>
            <a:off x="10260742" y="3212306"/>
            <a:ext cx="1266693" cy="619342"/>
            <a:chOff x="10298113" y="3345730"/>
            <a:chExt cx="1266693" cy="619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CC5F9-8BC0-45CC-9CDC-4D3359112346}"/>
                </a:ext>
              </a:extLst>
            </p:cNvPr>
            <p:cNvSpPr txBox="1"/>
            <p:nvPr/>
          </p:nvSpPr>
          <p:spPr>
            <a:xfrm>
              <a:off x="10298113" y="3534185"/>
              <a:ext cx="12666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…and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E3D9B0-A63A-4856-ABF4-6A6F46F0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3345730"/>
              <a:ext cx="413736" cy="16654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B5C751-F27B-4A46-96B5-7DA6EB98F289}"/>
              </a:ext>
            </a:extLst>
          </p:cNvPr>
          <p:cNvGrpSpPr/>
          <p:nvPr/>
        </p:nvGrpSpPr>
        <p:grpSpPr>
          <a:xfrm>
            <a:off x="8046556" y="3212306"/>
            <a:ext cx="2421054" cy="633464"/>
            <a:chOff x="8046556" y="3334411"/>
            <a:chExt cx="2421054" cy="63346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71B8E70-EA12-44E9-88EF-B7036C8C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874" y="3334411"/>
              <a:ext cx="413736" cy="21942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23406C-6DFA-4780-BF31-7CB7D37E5EEA}"/>
                </a:ext>
              </a:extLst>
            </p:cNvPr>
            <p:cNvSpPr/>
            <p:nvPr/>
          </p:nvSpPr>
          <p:spPr>
            <a:xfrm>
              <a:off x="8046556" y="3536988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accent2"/>
                  </a:solidFill>
                </a:rPr>
                <a:t>I have network 10!</a:t>
              </a:r>
              <a:endParaRPr lang="bg-BG" sz="2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D09CFD-6FBA-4885-83BC-84F8469280D7}"/>
              </a:ext>
            </a:extLst>
          </p:cNvPr>
          <p:cNvGrpSpPr/>
          <p:nvPr/>
        </p:nvGrpSpPr>
        <p:grpSpPr>
          <a:xfrm>
            <a:off x="8129124" y="4941169"/>
            <a:ext cx="3374241" cy="484880"/>
            <a:chOff x="8129124" y="4941169"/>
            <a:chExt cx="3374241" cy="4848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73D524-E3DC-4722-9DB8-942491C1EC94}"/>
                </a:ext>
              </a:extLst>
            </p:cNvPr>
            <p:cNvSpPr/>
            <p:nvPr/>
          </p:nvSpPr>
          <p:spPr>
            <a:xfrm>
              <a:off x="8129124" y="4995162"/>
              <a:ext cx="316586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I have network 10 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D585D8-7018-416F-A475-B77101C8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4941169"/>
              <a:ext cx="413736" cy="166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94073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74302"/>
      </p:ext>
    </p:extLst>
  </p:cSld>
  <p:clrMapOvr>
    <a:masterClrMapping/>
  </p:clrMapOvr>
  <p:transition spd="slow" advClick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Single area OSPF configuration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F5AAC0-56A6-4D5C-9CC0-ABFCEF7FE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Minimum configuration: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router ospf </a:t>
            </a:r>
            <a:r>
              <a:rPr lang="en-US" b="1" i="1" dirty="0" err="1"/>
              <a:t>process_id</a:t>
            </a:r>
            <a:endParaRPr lang="en-US" b="1" i="1" dirty="0"/>
          </a:p>
          <a:p>
            <a:pPr lvl="1">
              <a:lnSpc>
                <a:spcPct val="90000"/>
              </a:lnSpc>
            </a:pPr>
            <a:r>
              <a:rPr lang="en-US" b="1" dirty="0"/>
              <a:t>router-id </a:t>
            </a:r>
            <a:r>
              <a:rPr lang="en-US" b="1" i="1" dirty="0"/>
              <a:t>number </a:t>
            </a:r>
            <a:r>
              <a:rPr lang="en-US" dirty="0"/>
              <a:t>(optional)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b="1" dirty="0"/>
              <a:t>network A.B.C.D </a:t>
            </a:r>
            <a:r>
              <a:rPr lang="en-US" b="1" i="1" dirty="0" err="1"/>
              <a:t>wildcard_mask</a:t>
            </a:r>
            <a:r>
              <a:rPr lang="en-US" b="1" i="1" dirty="0"/>
              <a:t> a</a:t>
            </a:r>
            <a:r>
              <a:rPr lang="en-US" b="1" dirty="0"/>
              <a:t>rea </a:t>
            </a:r>
            <a:r>
              <a:rPr lang="en-US" b="1" i="1" dirty="0"/>
              <a:t>number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router ospf 1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router-id 1.1.1.1 </a:t>
            </a:r>
            <a:r>
              <a:rPr lang="en-US" sz="3400" dirty="0"/>
              <a:t>(optional)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network 192.168.1.0 0.0.0.255 area 0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network 10.0.0.0 0.0.0.255 area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B3BF00-B5BE-4126-9D71-81ADAC97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area OSPF configuration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EE078-2F84-42AB-9BBF-273212070A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86920"/>
      </p:ext>
    </p:extLst>
  </p:cSld>
  <p:clrMapOvr>
    <a:masterClrMapping/>
  </p:clrMapOvr>
  <p:transition spd="slow" advClick="0" advTm="5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71F8BE-166F-4813-94A1-3674A1E87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“network” command advertises the network AND sends </a:t>
            </a:r>
            <a:br>
              <a:rPr lang="en-US" dirty="0"/>
            </a:br>
            <a:r>
              <a:rPr lang="en-US" dirty="0"/>
              <a:t>hello messages out of the interface</a:t>
            </a:r>
          </a:p>
          <a:p>
            <a:r>
              <a:rPr lang="en-US" dirty="0"/>
              <a:t>What if there is non-OSPF device on the other end of the link?</a:t>
            </a:r>
          </a:p>
          <a:p>
            <a:pPr lvl="2"/>
            <a:r>
              <a:rPr lang="en-US" dirty="0"/>
              <a:t>The Hello packets will be useless</a:t>
            </a:r>
          </a:p>
          <a:p>
            <a:pPr lvl="2"/>
            <a:r>
              <a:rPr lang="en-US" dirty="0"/>
              <a:t>Represents security issues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One solution: use </a:t>
            </a:r>
            <a:r>
              <a:rPr lang="en-US" sz="3400" dirty="0">
                <a:solidFill>
                  <a:schemeClr val="bg1"/>
                </a:solidFill>
              </a:rPr>
              <a:t>passive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4917A-20F4-4EC7-89AE-09256EC4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passive interface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13C6-7357-49A3-9B16-1326F11CED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10379"/>
      </p:ext>
    </p:extLst>
  </p:cSld>
  <p:clrMapOvr>
    <a:masterClrMapping/>
  </p:clrMapOvr>
  <p:transition spd="slow" advClick="0" advTm="5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5FE42-DDEC-4C37-810F-3A4CC5A4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passive interface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3E58-009A-4373-A7C7-5A97DE18BD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A7D2D-7556-4E5E-8B5A-C315F72F6839}"/>
              </a:ext>
            </a:extLst>
          </p:cNvPr>
          <p:cNvSpPr txBox="1"/>
          <p:nvPr/>
        </p:nvSpPr>
        <p:spPr>
          <a:xfrm>
            <a:off x="427880" y="1493525"/>
            <a:ext cx="4204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R1</a:t>
            </a:r>
            <a:r>
              <a:rPr lang="en-US" sz="2800" dirty="0"/>
              <a:t>:</a:t>
            </a:r>
          </a:p>
          <a:p>
            <a:r>
              <a:rPr lang="en-US" sz="2800" dirty="0"/>
              <a:t>network 10.0.0.0 0.0.0.255 </a:t>
            </a:r>
            <a:endParaRPr lang="bg-B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32C0-53B8-41EF-A591-A528A5A2CB15}"/>
              </a:ext>
            </a:extLst>
          </p:cNvPr>
          <p:cNvSpPr txBox="1"/>
          <p:nvPr/>
        </p:nvSpPr>
        <p:spPr>
          <a:xfrm>
            <a:off x="424922" y="2715004"/>
            <a:ext cx="4286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/>
                </a:solidFill>
              </a:rPr>
              <a:t>R2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network 10.0.0.0 0.0.0.255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network 20.0.0.0 0.0.0.255  </a:t>
            </a:r>
            <a:endParaRPr lang="bg-BG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1932A5-E507-41C0-8A30-16CFBB11B414}"/>
              </a:ext>
            </a:extLst>
          </p:cNvPr>
          <p:cNvGrpSpPr/>
          <p:nvPr/>
        </p:nvGrpSpPr>
        <p:grpSpPr>
          <a:xfrm>
            <a:off x="4730008" y="1350762"/>
            <a:ext cx="6907031" cy="1518318"/>
            <a:chOff x="5020624" y="1361833"/>
            <a:chExt cx="6907031" cy="15183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D333F2-C412-4748-A5F1-567AF1E1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624" y="1361833"/>
              <a:ext cx="6907031" cy="1518318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536828-89B0-423E-ADD4-C6FE997C68C6}"/>
                </a:ext>
              </a:extLst>
            </p:cNvPr>
            <p:cNvSpPr txBox="1"/>
            <p:nvPr/>
          </p:nvSpPr>
          <p:spPr>
            <a:xfrm>
              <a:off x="5937467" y="164573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73BCA3-25B2-4994-BEE4-8DE59B79065F}"/>
                </a:ext>
              </a:extLst>
            </p:cNvPr>
            <p:cNvSpPr txBox="1"/>
            <p:nvPr/>
          </p:nvSpPr>
          <p:spPr>
            <a:xfrm>
              <a:off x="7679751" y="1658465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10.0.0.2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000280-D34D-4064-8757-64FF8F4A02B2}"/>
                </a:ext>
              </a:extLst>
            </p:cNvPr>
            <p:cNvSpPr txBox="1"/>
            <p:nvPr/>
          </p:nvSpPr>
          <p:spPr>
            <a:xfrm>
              <a:off x="9026310" y="1633538"/>
              <a:ext cx="8274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20.0.0.1</a:t>
              </a:r>
              <a:endParaRPr lang="bg-BG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B51E2D-D1D9-4F82-A5BB-2C7663975BF2}"/>
              </a:ext>
            </a:extLst>
          </p:cNvPr>
          <p:cNvGrpSpPr/>
          <p:nvPr/>
        </p:nvGrpSpPr>
        <p:grpSpPr>
          <a:xfrm>
            <a:off x="5140759" y="2952364"/>
            <a:ext cx="1039244" cy="595456"/>
            <a:chOff x="5140759" y="2952364"/>
            <a:chExt cx="1039244" cy="5954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44B97D-B9D1-439C-92CB-AE2F5344D3B1}"/>
                </a:ext>
              </a:extLst>
            </p:cNvPr>
            <p:cNvGrpSpPr/>
            <p:nvPr/>
          </p:nvGrpSpPr>
          <p:grpSpPr>
            <a:xfrm>
              <a:off x="5140759" y="3086155"/>
              <a:ext cx="934871" cy="461665"/>
              <a:chOff x="5140759" y="3086155"/>
              <a:chExt cx="934871" cy="46166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A661ABF-B2D0-48B1-AF52-AEACECAB5ADA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5237917" y="3086155"/>
                <a:ext cx="37027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66914C-CA78-4816-A1AA-237DB9E05E46}"/>
                  </a:ext>
                </a:extLst>
              </p:cNvPr>
              <p:cNvSpPr txBox="1"/>
              <p:nvPr/>
            </p:nvSpPr>
            <p:spPr>
              <a:xfrm>
                <a:off x="5140759" y="3086155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Hello!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9B389F-724A-4875-931B-2D133E3A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267" y="2952364"/>
              <a:ext cx="413736" cy="21787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1C291-D5F2-42E1-B286-D5AEF3EF2B3B}"/>
              </a:ext>
            </a:extLst>
          </p:cNvPr>
          <p:cNvGrpSpPr/>
          <p:nvPr/>
        </p:nvGrpSpPr>
        <p:grpSpPr>
          <a:xfrm>
            <a:off x="5140759" y="3260929"/>
            <a:ext cx="2448658" cy="573782"/>
            <a:chOff x="5140759" y="3411229"/>
            <a:chExt cx="2448658" cy="5737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D4CD65-ACE0-4BBB-BB79-B2F782150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681" y="3411229"/>
              <a:ext cx="413736" cy="21942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7E55B-70F4-4B0B-88CE-4AD1C5D2CFF6}"/>
                </a:ext>
              </a:extLst>
            </p:cNvPr>
            <p:cNvSpPr/>
            <p:nvPr/>
          </p:nvSpPr>
          <p:spPr>
            <a:xfrm>
              <a:off x="5140759" y="3554124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I have network 10!</a:t>
              </a:r>
              <a:endParaRPr lang="bg-BG" sz="2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9BA938-DEB6-4CE1-BB18-82C11CE60525}"/>
              </a:ext>
            </a:extLst>
          </p:cNvPr>
          <p:cNvGrpSpPr/>
          <p:nvPr/>
        </p:nvGrpSpPr>
        <p:grpSpPr>
          <a:xfrm>
            <a:off x="8046556" y="2915083"/>
            <a:ext cx="1048347" cy="838540"/>
            <a:chOff x="8046556" y="2915083"/>
            <a:chExt cx="1048347" cy="8385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36E11-1E2C-4561-9242-ADB5DB5DC8A2}"/>
                </a:ext>
              </a:extLst>
            </p:cNvPr>
            <p:cNvGrpSpPr/>
            <p:nvPr/>
          </p:nvGrpSpPr>
          <p:grpSpPr>
            <a:xfrm>
              <a:off x="8046556" y="3086155"/>
              <a:ext cx="934871" cy="667468"/>
              <a:chOff x="6105899" y="4504912"/>
              <a:chExt cx="934871" cy="80021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45C71C-4C86-4568-8C77-45032EBA34B0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H="1">
                <a:off x="6178987" y="4504912"/>
                <a:ext cx="394348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7B89FB-07B5-4DD9-974E-C4CC9014DD4B}"/>
                  </a:ext>
                </a:extLst>
              </p:cNvPr>
              <p:cNvSpPr txBox="1"/>
              <p:nvPr/>
            </p:nvSpPr>
            <p:spPr>
              <a:xfrm>
                <a:off x="6105899" y="4504912"/>
                <a:ext cx="93487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Hello!</a:t>
                </a:r>
              </a:p>
              <a:p>
                <a:endParaRPr lang="bg-BG" sz="2200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5A69C53-CF43-498D-B946-1426630CF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167" y="2915083"/>
              <a:ext cx="413736" cy="21787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F721FC-BBEB-45C9-BF7A-859CCDAE73F1}"/>
              </a:ext>
            </a:extLst>
          </p:cNvPr>
          <p:cNvGrpSpPr/>
          <p:nvPr/>
        </p:nvGrpSpPr>
        <p:grpSpPr>
          <a:xfrm>
            <a:off x="8129124" y="4384934"/>
            <a:ext cx="934871" cy="634668"/>
            <a:chOff x="8129124" y="4384934"/>
            <a:chExt cx="934871" cy="6346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0599C9-09B6-4C9D-860F-A78CE764B622}"/>
                </a:ext>
              </a:extLst>
            </p:cNvPr>
            <p:cNvGrpSpPr/>
            <p:nvPr/>
          </p:nvGrpSpPr>
          <p:grpSpPr>
            <a:xfrm>
              <a:off x="8129124" y="4495800"/>
              <a:ext cx="934871" cy="523802"/>
              <a:chOff x="8129124" y="4495800"/>
              <a:chExt cx="934871" cy="52380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AA4463-04FE-4260-8F04-1C6940E938F0}"/>
                  </a:ext>
                </a:extLst>
              </p:cNvPr>
              <p:cNvSpPr txBox="1"/>
              <p:nvPr/>
            </p:nvSpPr>
            <p:spPr>
              <a:xfrm>
                <a:off x="8129124" y="4557937"/>
                <a:ext cx="934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Hello!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BC05F94-8982-4CBA-AA16-47E184945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3524" y="4495800"/>
                <a:ext cx="330467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3FF3928-8C28-49C3-95D9-2FAA1951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0259" y="4384934"/>
              <a:ext cx="413736" cy="16536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D3693C-72F8-4D70-885A-473F12CCA889}"/>
              </a:ext>
            </a:extLst>
          </p:cNvPr>
          <p:cNvGrpSpPr/>
          <p:nvPr/>
        </p:nvGrpSpPr>
        <p:grpSpPr>
          <a:xfrm>
            <a:off x="10260742" y="3212306"/>
            <a:ext cx="1266693" cy="619342"/>
            <a:chOff x="10298113" y="3345730"/>
            <a:chExt cx="1266693" cy="619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CC5F9-8BC0-45CC-9CDC-4D3359112346}"/>
                </a:ext>
              </a:extLst>
            </p:cNvPr>
            <p:cNvSpPr txBox="1"/>
            <p:nvPr/>
          </p:nvSpPr>
          <p:spPr>
            <a:xfrm>
              <a:off x="10298113" y="3534185"/>
              <a:ext cx="12666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…and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E3D9B0-A63A-4856-ABF4-6A6F46F0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3345730"/>
              <a:ext cx="413736" cy="16654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B5C751-F27B-4A46-96B5-7DA6EB98F289}"/>
              </a:ext>
            </a:extLst>
          </p:cNvPr>
          <p:cNvGrpSpPr/>
          <p:nvPr/>
        </p:nvGrpSpPr>
        <p:grpSpPr>
          <a:xfrm>
            <a:off x="8046556" y="3212306"/>
            <a:ext cx="2421054" cy="633464"/>
            <a:chOff x="8046556" y="3334411"/>
            <a:chExt cx="2421054" cy="63346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71B8E70-EA12-44E9-88EF-B7036C8C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874" y="3334411"/>
              <a:ext cx="413736" cy="21942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23406C-6DFA-4780-BF31-7CB7D37E5EEA}"/>
                </a:ext>
              </a:extLst>
            </p:cNvPr>
            <p:cNvSpPr/>
            <p:nvPr/>
          </p:nvSpPr>
          <p:spPr>
            <a:xfrm>
              <a:off x="8046556" y="3536988"/>
              <a:ext cx="23226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accent2"/>
                  </a:solidFill>
                </a:rPr>
                <a:t>I have network 10!</a:t>
              </a:r>
              <a:endParaRPr lang="bg-BG" sz="2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D09CFD-6FBA-4885-83BC-84F8469280D7}"/>
              </a:ext>
            </a:extLst>
          </p:cNvPr>
          <p:cNvGrpSpPr/>
          <p:nvPr/>
        </p:nvGrpSpPr>
        <p:grpSpPr>
          <a:xfrm>
            <a:off x="8129124" y="4941169"/>
            <a:ext cx="3374241" cy="484880"/>
            <a:chOff x="8129124" y="4941169"/>
            <a:chExt cx="3374241" cy="4848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73D524-E3DC-4722-9DB8-942491C1EC94}"/>
                </a:ext>
              </a:extLst>
            </p:cNvPr>
            <p:cNvSpPr/>
            <p:nvPr/>
          </p:nvSpPr>
          <p:spPr>
            <a:xfrm>
              <a:off x="8129124" y="4995162"/>
              <a:ext cx="316586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bg1">
                      <a:lumMod val="50000"/>
                    </a:schemeClr>
                  </a:solidFill>
                </a:rPr>
                <a:t>I have network 10 and 20!</a:t>
              </a:r>
              <a:endParaRPr lang="bg-BG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D585D8-7018-416F-A475-B77101C8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29" y="4941169"/>
              <a:ext cx="413736" cy="16654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B3FCC96-D9E1-4F6A-93C6-A56AAF208DCC}"/>
              </a:ext>
            </a:extLst>
          </p:cNvPr>
          <p:cNvSpPr txBox="1"/>
          <p:nvPr/>
        </p:nvSpPr>
        <p:spPr>
          <a:xfrm>
            <a:off x="8962804" y="2010161"/>
            <a:ext cx="5854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G0/1</a:t>
            </a:r>
            <a:endParaRPr lang="bg-BG" sz="1500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1E1443-E96F-4624-A556-4632DEAAFCEF}"/>
              </a:ext>
            </a:extLst>
          </p:cNvPr>
          <p:cNvSpPr/>
          <p:nvPr/>
        </p:nvSpPr>
        <p:spPr>
          <a:xfrm>
            <a:off x="498813" y="4710336"/>
            <a:ext cx="2992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passive-interface G0/1</a:t>
            </a:r>
            <a:endParaRPr lang="bg-BG" sz="2400" dirty="0">
              <a:solidFill>
                <a:srgbClr val="FF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A79C83-B17C-420B-ABB1-38F9745735EA}"/>
              </a:ext>
            </a:extLst>
          </p:cNvPr>
          <p:cNvGrpSpPr/>
          <p:nvPr/>
        </p:nvGrpSpPr>
        <p:grpSpPr>
          <a:xfrm>
            <a:off x="8008006" y="4261408"/>
            <a:ext cx="2036608" cy="1447800"/>
            <a:chOff x="8168853" y="4206323"/>
            <a:chExt cx="2036608" cy="14478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DD6A28-5D3D-4CF4-A81A-B312D12EA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7016" y="4206323"/>
              <a:ext cx="1760771" cy="1447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65193D1-7AFB-4C98-8AAE-93B96D7AA197}"/>
                </a:ext>
              </a:extLst>
            </p:cNvPr>
            <p:cNvCxnSpPr>
              <a:cxnSpLocks/>
            </p:cNvCxnSpPr>
            <p:nvPr/>
          </p:nvCxnSpPr>
          <p:spPr>
            <a:xfrm>
              <a:off x="8168853" y="4254063"/>
              <a:ext cx="2036608" cy="14000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81669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D72A63-D5E9-4A34-9C54-D0C0FF4C56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ip ospf interface</a:t>
            </a:r>
          </a:p>
          <a:p>
            <a:r>
              <a:rPr lang="en-US" dirty="0"/>
              <a:t>show ip ospf neighbor</a:t>
            </a:r>
          </a:p>
          <a:p>
            <a:r>
              <a:rPr lang="en-US" dirty="0"/>
              <a:t>show run | begin ospf</a:t>
            </a:r>
          </a:p>
          <a:p>
            <a:r>
              <a:rPr lang="en-US" dirty="0"/>
              <a:t>show ip route [ospf]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6A38A-82E4-4E07-83D1-FE052303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OSPF commands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394DD-8CF4-4544-9010-4706BA0CD3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2668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r>
              <a:rPr lang="en-US" dirty="0"/>
              <a:t>Introduction to dynamic routing</a:t>
            </a:r>
          </a:p>
          <a:p>
            <a:r>
              <a:rPr lang="en-US" dirty="0"/>
              <a:t>OSPF introduction</a:t>
            </a:r>
          </a:p>
          <a:p>
            <a:r>
              <a:rPr lang="en-US" dirty="0"/>
              <a:t>Single area OSPF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51F03B-A375-4D3E-AE30-1DBBECF3D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281039"/>
          </a:xfrm>
        </p:spPr>
        <p:txBody>
          <a:bodyPr/>
          <a:lstStyle/>
          <a:p>
            <a:r>
              <a:rPr lang="en-US" dirty="0"/>
              <a:t>Some tips to check which path a packet will take in a multi-path L3 network:</a:t>
            </a:r>
          </a:p>
          <a:p>
            <a:pPr lvl="2"/>
            <a:r>
              <a:rPr lang="en-US" dirty="0"/>
              <a:t>show ip route – to check a router’s routing table</a:t>
            </a:r>
          </a:p>
          <a:p>
            <a:pPr lvl="2"/>
            <a:r>
              <a:rPr lang="en-US" dirty="0"/>
              <a:t>tracert A.B.C.D (from Windows)</a:t>
            </a:r>
          </a:p>
          <a:p>
            <a:pPr lvl="2"/>
            <a:r>
              <a:rPr lang="en-US" dirty="0"/>
              <a:t>traceroute A.B.C.D (from Cisco)</a:t>
            </a:r>
          </a:p>
          <a:p>
            <a:pPr lvl="2"/>
            <a:r>
              <a:rPr lang="en-US" baseline="30000" dirty="0"/>
              <a:t>*</a:t>
            </a:r>
            <a:r>
              <a:rPr lang="en-US" dirty="0"/>
              <a:t>Use the Packet Tracer simulation mode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FC090-284C-49F7-AF86-CD5FF890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a route for a packet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EE0C0-2F2F-4CE2-99F0-7504631A9D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2C64A-EB4D-488D-9EA5-E530E6084B5E}"/>
              </a:ext>
            </a:extLst>
          </p:cNvPr>
          <p:cNvSpPr txBox="1"/>
          <p:nvPr/>
        </p:nvSpPr>
        <p:spPr>
          <a:xfrm>
            <a:off x="197326" y="6039340"/>
            <a:ext cx="4930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 not applicable in real networks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06480915"/>
      </p:ext>
    </p:extLst>
  </p:cSld>
  <p:clrMapOvr>
    <a:masterClrMapping/>
  </p:clrMapOvr>
  <p:transition spd="slow" advClick="0" advTm="500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342"/>
      </p:ext>
    </p:extLst>
  </p:cSld>
  <p:clrMapOvr>
    <a:masterClrMapping/>
  </p:clrMapOvr>
  <p:transition spd="slow" advClick="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3287043"/>
      </p:ext>
    </p:extLst>
  </p:cSld>
  <p:clrMapOvr>
    <a:masterClrMapping/>
  </p:clrMapOvr>
  <p:transition spd="slow" advClick="0" advTm="5000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Introduction to dynamic routing</a:t>
              </a:r>
            </a:p>
            <a:p>
              <a:r>
                <a:rPr lang="en-US" sz="3200" dirty="0"/>
                <a:t>2. OSPF introduction</a:t>
              </a:r>
            </a:p>
            <a:p>
              <a:r>
                <a:rPr lang="en-US" sz="3200" dirty="0"/>
                <a:t>3. Single area OSPF configuration</a:t>
              </a:r>
              <a:endParaRPr lang="bg-BG" sz="3200" dirty="0"/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dynamic routing</a:t>
            </a:r>
          </a:p>
        </p:txBody>
      </p:sp>
    </p:spTree>
    <p:extLst>
      <p:ext uri="{BB962C8B-B14F-4D97-AF65-F5344CB8AC3E}">
        <p14:creationId xmlns:p14="http://schemas.microsoft.com/office/powerpoint/2010/main" val="1162277147"/>
      </p:ext>
    </p:extLst>
  </p:cSld>
  <p:clrMapOvr>
    <a:masterClrMapping/>
  </p:clrMapOvr>
  <p:transition spd="slow" advClick="0" advTm="5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C4B30F-85E4-40A9-A45A-7CB113509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Static routing: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Routes to destination networks configured manually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Routing tables </a:t>
            </a:r>
            <a:r>
              <a:rPr lang="en-US" dirty="0">
                <a:solidFill>
                  <a:schemeClr val="bg1"/>
                </a:solidFill>
              </a:rPr>
              <a:t>not updated </a:t>
            </a:r>
            <a:r>
              <a:rPr lang="en-US" dirty="0"/>
              <a:t>if there is better route or lost </a:t>
            </a:r>
            <a:br>
              <a:rPr lang="en-US" dirty="0"/>
            </a:br>
            <a:r>
              <a:rPr lang="en-US" dirty="0"/>
              <a:t>network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Big </a:t>
            </a:r>
            <a:r>
              <a:rPr lang="en-US" dirty="0">
                <a:solidFill>
                  <a:schemeClr val="bg1"/>
                </a:solidFill>
              </a:rPr>
              <a:t>administrative overhead</a:t>
            </a:r>
            <a:r>
              <a:rPr lang="en-US" dirty="0"/>
              <a:t>, hard to manage</a:t>
            </a:r>
          </a:p>
          <a:p>
            <a:pPr marL="304747" lvl="2" indent="-304747">
              <a:lnSpc>
                <a:spcPct val="80000"/>
              </a:lnSpc>
              <a:buClr>
                <a:schemeClr val="tx1"/>
              </a:buClr>
              <a:buSzPct val="100000"/>
            </a:pPr>
            <a:r>
              <a:rPr lang="en-US" sz="3400" dirty="0"/>
              <a:t>Dynamic routing: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Routers dynamically exchange the networks they know about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Routing tables are created with </a:t>
            </a:r>
            <a:r>
              <a:rPr lang="en-US" dirty="0">
                <a:solidFill>
                  <a:schemeClr val="bg1"/>
                </a:solidFill>
              </a:rPr>
              <a:t>the best routes </a:t>
            </a:r>
            <a:r>
              <a:rPr lang="en-US" dirty="0"/>
              <a:t>to destinations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Routing tables </a:t>
            </a:r>
            <a:r>
              <a:rPr lang="en-US" dirty="0">
                <a:solidFill>
                  <a:schemeClr val="bg1"/>
                </a:solidFill>
              </a:rPr>
              <a:t>dynamically create or remove entries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16205E-DA01-430B-9AFE-51005F23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routing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3EC8F-D6D2-4304-96B1-840D6D8146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4078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F6932E-5C61-432D-A584-C2EABB909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468362" cy="5201066"/>
          </a:xfrm>
        </p:spPr>
        <p:txBody>
          <a:bodyPr>
            <a:normAutofit/>
          </a:bodyPr>
          <a:lstStyle/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200" dirty="0"/>
              <a:t>Distance-vector protocols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Designed for small networks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Not scalable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Examples: </a:t>
            </a:r>
            <a:r>
              <a:rPr lang="en-US" sz="3200" dirty="0">
                <a:solidFill>
                  <a:schemeClr val="bg1"/>
                </a:solidFill>
              </a:rPr>
              <a:t>RIP</a:t>
            </a:r>
            <a:r>
              <a:rPr lang="en-US" sz="3200" dirty="0"/>
              <a:t>, IGRP, BGP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200" dirty="0"/>
              <a:t>Link-state protocols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Designed for small, medium and large networks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Can scale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Examples: </a:t>
            </a:r>
            <a:r>
              <a:rPr lang="en-US" sz="3200" dirty="0">
                <a:solidFill>
                  <a:schemeClr val="bg1"/>
                </a:solidFill>
              </a:rPr>
              <a:t>OSPF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0A22E"/>
                </a:solidFill>
              </a:rPr>
              <a:t> </a:t>
            </a:r>
            <a:r>
              <a:rPr lang="en-US" sz="3200" dirty="0"/>
              <a:t>IS-IS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3838B-F71C-4FEB-83BE-9DA55882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vs link-state protocols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0625-BE19-4BC6-B812-0878681B63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1448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022B-AAAE-461E-B96E-A80C271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vs link-state protocols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7C0B-1F78-425A-9A85-FEC6E2849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Distance-vector protocols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A96A-417A-43A4-B3F6-9422A98361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Link-state protocols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184F4-4B3F-46A2-B8A8-B7C4E663DC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Image result for Ð¿ÐµÑÐ½Ð¸Ðº ÑÐ°Ð±ÐµÐ»Ð°">
            <a:extLst>
              <a:ext uri="{FF2B5EF4-FFF2-40B4-BE49-F238E27FC236}">
                <a16:creationId xmlns:a16="http://schemas.microsoft.com/office/drawing/2014/main" id="{585C395F-49FD-44B5-BDBA-2462B05A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70" y="2142421"/>
            <a:ext cx="5298803" cy="351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58CC7-66AC-4152-81A8-934A9C4E1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27" y="2142421"/>
            <a:ext cx="5089803" cy="351964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4FD8CD-DB1E-4210-89BF-C165C262A672}"/>
              </a:ext>
            </a:extLst>
          </p:cNvPr>
          <p:cNvCxnSpPr>
            <a:cxnSpLocks/>
          </p:cNvCxnSpPr>
          <p:nvPr/>
        </p:nvCxnSpPr>
        <p:spPr>
          <a:xfrm>
            <a:off x="6206836" y="2456873"/>
            <a:ext cx="0" cy="295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9668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F6932E-5C61-432D-A584-C2EABB909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RIP: Routing Information Protocol</a:t>
            </a:r>
          </a:p>
          <a:p>
            <a:pPr marL="914240" lvl="4" indent="-304747">
              <a:lnSpc>
                <a:spcPct val="115000"/>
              </a:lnSpc>
              <a:buClr>
                <a:schemeClr val="tx1"/>
              </a:buClr>
              <a:buSzPct val="100000"/>
            </a:pPr>
            <a:r>
              <a:rPr lang="en-US" sz="3000" dirty="0"/>
              <a:t>not efficient in the communication </a:t>
            </a:r>
            <a:br>
              <a:rPr lang="en-US" sz="3000" dirty="0"/>
            </a:br>
            <a:r>
              <a:rPr lang="en-US" sz="3000" dirty="0"/>
              <a:t>(uses broadcast, sends only </a:t>
            </a:r>
            <a:r>
              <a:rPr lang="en-US" sz="3000"/>
              <a:t>periodic updates </a:t>
            </a:r>
            <a:r>
              <a:rPr lang="en-US" sz="3000" dirty="0"/>
              <a:t>in v1)</a:t>
            </a:r>
          </a:p>
          <a:p>
            <a:pPr marL="914240" lvl="4" indent="-304747">
              <a:lnSpc>
                <a:spcPct val="115000"/>
              </a:lnSpc>
              <a:buClr>
                <a:schemeClr val="tx1"/>
              </a:buClr>
              <a:buSzPct val="100000"/>
            </a:pPr>
            <a:r>
              <a:rPr lang="en-US" sz="3000" dirty="0"/>
              <a:t>classful protocol (by default)</a:t>
            </a:r>
          </a:p>
          <a:p>
            <a:pPr marL="914240" lvl="4" indent="-304747">
              <a:lnSpc>
                <a:spcPct val="115000"/>
              </a:lnSpc>
              <a:buClr>
                <a:schemeClr val="tx1"/>
              </a:buClr>
              <a:buSzPct val="100000"/>
            </a:pPr>
            <a:r>
              <a:rPr lang="en-US" sz="3000" dirty="0"/>
              <a:t>Uses </a:t>
            </a:r>
            <a:r>
              <a:rPr lang="en-US" sz="3000" dirty="0">
                <a:solidFill>
                  <a:schemeClr val="bg1"/>
                </a:solidFill>
              </a:rPr>
              <a:t>hop count </a:t>
            </a:r>
            <a:r>
              <a:rPr lang="en-US" sz="3000" dirty="0"/>
              <a:t>as a </a:t>
            </a:r>
            <a:r>
              <a:rPr lang="en-US" sz="3000" u="sng" dirty="0"/>
              <a:t>metric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OSPF: Open Shortest Path First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very efficient (uses multicast, sends triggered updates)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classless protocol (but can summarize)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uses </a:t>
            </a:r>
            <a:r>
              <a:rPr lang="en-US" sz="3000" dirty="0">
                <a:solidFill>
                  <a:schemeClr val="bg1"/>
                </a:solidFill>
              </a:rPr>
              <a:t>cost</a:t>
            </a:r>
            <a:r>
              <a:rPr lang="en-US" sz="3000" dirty="0"/>
              <a:t> as a </a:t>
            </a:r>
            <a:r>
              <a:rPr lang="en-US" sz="3000" u="sng" dirty="0"/>
              <a:t>metric</a:t>
            </a:r>
            <a:r>
              <a:rPr lang="en-US" sz="3000" dirty="0"/>
              <a:t>  </a:t>
            </a:r>
            <a:endParaRPr lang="bg-BG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3838B-F71C-4FEB-83BE-9DA55882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vs OSPF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0625-BE19-4BC6-B812-0878681B63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91599"/>
      </p:ext>
    </p:extLst>
  </p:cSld>
  <p:clrMapOvr>
    <a:masterClrMapping/>
  </p:clrMapOvr>
  <p:transition spd="slow" advClick="0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3E4E1-4DD1-4990-97C7-1E76212D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Metric: hop count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5A09-3A66-4F67-8703-87D8C2B0BD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13293-2A14-4EF0-882C-31FB96A4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29" y="2052478"/>
            <a:ext cx="10668000" cy="465356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15F74181-11C7-4580-990A-5410787EC405}"/>
              </a:ext>
            </a:extLst>
          </p:cNvPr>
          <p:cNvSpPr/>
          <p:nvPr/>
        </p:nvSpPr>
        <p:spPr>
          <a:xfrm rot="3895034">
            <a:off x="3637475" y="1559109"/>
            <a:ext cx="867001" cy="1812510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200" dirty="0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353DE741-1C14-4A0D-BB1B-6613418E0DA9}"/>
              </a:ext>
            </a:extLst>
          </p:cNvPr>
          <p:cNvSpPr/>
          <p:nvPr/>
        </p:nvSpPr>
        <p:spPr>
          <a:xfrm rot="20431529" flipV="1">
            <a:off x="2466565" y="4027491"/>
            <a:ext cx="635685" cy="1005077"/>
          </a:xfrm>
          <a:prstGeom prst="curvedRightArrow">
            <a:avLst>
              <a:gd name="adj1" fmla="val 22369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816AB-1BE3-44FB-A4D1-A59F45842A0B}"/>
              </a:ext>
            </a:extLst>
          </p:cNvPr>
          <p:cNvSpPr txBox="1"/>
          <p:nvPr/>
        </p:nvSpPr>
        <p:spPr>
          <a:xfrm>
            <a:off x="1470638" y="3102346"/>
            <a:ext cx="2167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 will use Router1!</a:t>
            </a:r>
            <a:endParaRPr lang="bg-BG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FBB64-D97A-4798-ACEA-A9F7A4AE02C6}"/>
              </a:ext>
            </a:extLst>
          </p:cNvPr>
          <p:cNvSpPr txBox="1"/>
          <p:nvPr/>
        </p:nvSpPr>
        <p:spPr>
          <a:xfrm rot="19598538">
            <a:off x="1921606" y="1814798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B73C1-A3B1-4A74-A51C-969999B88B17}"/>
              </a:ext>
            </a:extLst>
          </p:cNvPr>
          <p:cNvSpPr txBox="1"/>
          <p:nvPr/>
        </p:nvSpPr>
        <p:spPr>
          <a:xfrm rot="1747922">
            <a:off x="1255288" y="5089102"/>
            <a:ext cx="305823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I know how to reach Destination!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9E454-B84D-4382-ACC4-FACA02852B07}"/>
              </a:ext>
            </a:extLst>
          </p:cNvPr>
          <p:cNvSpPr txBox="1"/>
          <p:nvPr/>
        </p:nvSpPr>
        <p:spPr>
          <a:xfrm>
            <a:off x="7361499" y="1585732"/>
            <a:ext cx="3311063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Note: all routers talk RIP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4561870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9457</TotalTime>
  <Words>923</Words>
  <Application>Microsoft Office PowerPoint</Application>
  <PresentationFormat>Widescreen</PresentationFormat>
  <Paragraphs>237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Dynamic routing with OSPF</vt:lpstr>
      <vt:lpstr>Questions</vt:lpstr>
      <vt:lpstr>Table of Contents</vt:lpstr>
      <vt:lpstr>PowerPoint Presentation</vt:lpstr>
      <vt:lpstr>Static vs dynamic routing</vt:lpstr>
      <vt:lpstr>Distance-vector vs link-state protocols</vt:lpstr>
      <vt:lpstr>Distance-vector vs link-state protocols (2)</vt:lpstr>
      <vt:lpstr>RIP vs OSPF</vt:lpstr>
      <vt:lpstr>RIP Metric: hop count</vt:lpstr>
      <vt:lpstr>OSPF Metric: cost</vt:lpstr>
      <vt:lpstr>Multiple protocols in the same network</vt:lpstr>
      <vt:lpstr>Administrative distance</vt:lpstr>
      <vt:lpstr>Questions</vt:lpstr>
      <vt:lpstr>PowerPoint Presentation</vt:lpstr>
      <vt:lpstr>OSPF advantages</vt:lpstr>
      <vt:lpstr>OSPF disadvantages</vt:lpstr>
      <vt:lpstr>OSPF terms</vt:lpstr>
      <vt:lpstr>OSPF terms: router ID</vt:lpstr>
      <vt:lpstr>OSPF terms (2)</vt:lpstr>
      <vt:lpstr>Wildcard masks</vt:lpstr>
      <vt:lpstr>Process ID</vt:lpstr>
      <vt:lpstr>The “network” command</vt:lpstr>
      <vt:lpstr>The “network” command (2)</vt:lpstr>
      <vt:lpstr>Questions</vt:lpstr>
      <vt:lpstr>PowerPoint Presentation</vt:lpstr>
      <vt:lpstr>Single area OSPF configuration</vt:lpstr>
      <vt:lpstr>OSPF passive interface</vt:lpstr>
      <vt:lpstr>OSPF passive interface (2)</vt:lpstr>
      <vt:lpstr>Useful OSPF commands</vt:lpstr>
      <vt:lpstr>Tracing a route for a packet</vt:lpstr>
      <vt:lpstr>Questions</vt:lpstr>
      <vt:lpstr>PowerPoint Presentation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463</cp:revision>
  <dcterms:created xsi:type="dcterms:W3CDTF">2018-05-23T13:08:44Z</dcterms:created>
  <dcterms:modified xsi:type="dcterms:W3CDTF">2018-10-30T11:26:22Z</dcterms:modified>
</cp:coreProperties>
</file>