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4"/>
  </p:notesMasterIdLst>
  <p:handoutMasterIdLst>
    <p:handoutMasterId r:id="rId25"/>
  </p:handoutMasterIdLst>
  <p:sldIdLst>
    <p:sldId id="274" r:id="rId3"/>
    <p:sldId id="276" r:id="rId4"/>
    <p:sldId id="472" r:id="rId5"/>
    <p:sldId id="425" r:id="rId6"/>
    <p:sldId id="474" r:id="rId7"/>
    <p:sldId id="475" r:id="rId8"/>
    <p:sldId id="477" r:id="rId9"/>
    <p:sldId id="478" r:id="rId10"/>
    <p:sldId id="484" r:id="rId11"/>
    <p:sldId id="487" r:id="rId12"/>
    <p:sldId id="480" r:id="rId13"/>
    <p:sldId id="479" r:id="rId14"/>
    <p:sldId id="482" r:id="rId15"/>
    <p:sldId id="488" r:id="rId16"/>
    <p:sldId id="481" r:id="rId17"/>
    <p:sldId id="490" r:id="rId18"/>
    <p:sldId id="492" r:id="rId19"/>
    <p:sldId id="483" r:id="rId20"/>
    <p:sldId id="473" r:id="rId21"/>
    <p:sldId id="419" r:id="rId22"/>
    <p:sldId id="45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398"/>
    <a:srgbClr val="FBEEDC"/>
    <a:srgbClr val="F0A22E"/>
    <a:srgbClr val="603A14"/>
    <a:srgbClr val="E85C0E"/>
    <a:srgbClr val="ADA485"/>
    <a:srgbClr val="C6C0AA"/>
    <a:srgbClr val="663606"/>
    <a:srgbClr val="663106"/>
    <a:srgbClr val="F8DC9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78378" autoAdjust="0"/>
  </p:normalViewPr>
  <p:slideViewPr>
    <p:cSldViewPr>
      <p:cViewPr>
        <p:scale>
          <a:sx n="66" d="100"/>
          <a:sy n="66" d="100"/>
        </p:scale>
        <p:origin x="864" y="110"/>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4/12/2017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4/12/2017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ASP-NET-MVC/aspnetwebstack/blob/master/src/System.Web.Mvc/DefaultControllerFactory.c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creativecommons.org/licenses/by-nc-sa/4.0/" TargetMode="External"/><Relationship Id="rId5" Type="http://schemas.openxmlformats.org/officeDocument/2006/relationships/hyperlink" Target="http://softuni.org/" TargetMode="External"/><Relationship Id="rId4" Type="http://schemas.openxmlformats.org/officeDocument/2006/relationships/hyperlink" Target="https://github.com/mono/aspnetwebstack/blob/master/src/System.Web.Mvc/DependencyResolver.c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ono/aspnetwebstack/blob/master/src/System.Web.Mvc/MvcHandler.c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creativecommons.org/licenses/by-nc-sa/4.0/" TargetMode="External"/><Relationship Id="rId5" Type="http://schemas.openxmlformats.org/officeDocument/2006/relationships/hyperlink" Target="http://softuni.org/" TargetMode="External"/><Relationship Id="rId4" Type="http://schemas.openxmlformats.org/officeDocument/2006/relationships/hyperlink" Target="https://github.com/ASP-NET-MVC/aspnetwebstack/blob/master/src/System.Web.Mvc/DefaultControllerFactory.c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https://github.com/ASP-NET-MVC/aspnetwebstack/blob/master/src/System.Web.Mvc/DefaultControllerFactory.cs</a:t>
            </a:r>
            <a:endParaRPr lang="en-US" dirty="0"/>
          </a:p>
          <a:p>
            <a:r>
              <a:rPr lang="en-US" dirty="0">
                <a:hlinkClick r:id="rId4"/>
              </a:rPr>
              <a:t>https://github.com/mono/aspnetwebstack/blob/master/src/System.Web.Mvc/DependencyResolver.cs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5"/>
              </a:rPr>
              <a:t>http://softuni.org</a:t>
            </a:r>
            <a:endParaRPr lang="en-US" sz="1000" dirty="0"/>
          </a:p>
          <a:p>
            <a:r>
              <a:rPr lang="en-US" sz="1000" dirty="0"/>
              <a:t>This work is licensed under the </a:t>
            </a:r>
            <a:r>
              <a:rPr lang="en-US" sz="1000" u="sng" noProof="1">
                <a:hlinkClick r:id="rId6"/>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14506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The IDependencyResolver interface exposes two methods, </a:t>
            </a:r>
            <a:r>
              <a:rPr lang="en-GB" sz="1600" b="1" kern="1200" noProof="1">
                <a:solidFill>
                  <a:schemeClr val="tx1"/>
                </a:solidFill>
                <a:effectLst/>
                <a:latin typeface="+mn-lt"/>
                <a:ea typeface="+mn-ea"/>
                <a:cs typeface="+mn-cs"/>
              </a:rPr>
              <a:t>GetService()</a:t>
            </a:r>
            <a:r>
              <a:rPr lang="en-GB" sz="1600" kern="1200" noProof="1">
                <a:solidFill>
                  <a:schemeClr val="tx1"/>
                </a:solidFill>
                <a:effectLst/>
                <a:latin typeface="+mn-lt"/>
                <a:ea typeface="+mn-ea"/>
                <a:cs typeface="+mn-cs"/>
              </a:rPr>
              <a:t> and </a:t>
            </a:r>
            <a:r>
              <a:rPr lang="en-GB" sz="1600" b="1" kern="1200" noProof="1">
                <a:solidFill>
                  <a:schemeClr val="tx1"/>
                </a:solidFill>
                <a:effectLst/>
                <a:latin typeface="+mn-lt"/>
                <a:ea typeface="+mn-ea"/>
                <a:cs typeface="+mn-cs"/>
              </a:rPr>
              <a:t>GetServices()</a:t>
            </a:r>
            <a:r>
              <a:rPr lang="en-GB" sz="1600" kern="1200" noProof="1">
                <a:solidFill>
                  <a:schemeClr val="tx1"/>
                </a:solidFill>
                <a:effectLst/>
                <a:latin typeface="+mn-lt"/>
                <a:ea typeface="+mn-ea"/>
                <a:cs typeface="+mn-cs"/>
              </a:rPr>
              <a:t>. We are especially interested in the </a:t>
            </a:r>
            <a:r>
              <a:rPr lang="en-GB" sz="1600" b="1" kern="1200" noProof="1">
                <a:solidFill>
                  <a:schemeClr val="tx1"/>
                </a:solidFill>
                <a:effectLst/>
                <a:latin typeface="+mn-lt"/>
                <a:ea typeface="+mn-ea"/>
                <a:cs typeface="+mn-cs"/>
              </a:rPr>
              <a:t>GetService()</a:t>
            </a:r>
            <a:r>
              <a:rPr lang="en-GB" sz="1600" kern="1200" noProof="1">
                <a:solidFill>
                  <a:schemeClr val="tx1"/>
                </a:solidFill>
                <a:effectLst/>
                <a:latin typeface="+mn-lt"/>
                <a:ea typeface="+mn-ea"/>
                <a:cs typeface="+mn-cs"/>
              </a:rPr>
              <a:t> method. This is the method that the Controller Factory uses to obtain a Controller instance to handle the response. Although the Controller Factory uses the DependencyResolver through the Activator class, we can ultimately think of GetService as the method that really instantiates our controllers.</a:t>
            </a:r>
            <a:endParaRPr lang="en-GB" noProof="1"/>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540918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41247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60268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solidFill>
                  <a:prstClr val="black"/>
                </a:solidFill>
              </a:rPr>
              <a:t>© Software University Foundation – </a:t>
            </a:r>
            <a:r>
              <a:rPr lang="en-US" u="sng" dirty="0">
                <a:solidFill>
                  <a:prstClr val="black"/>
                </a:solidFill>
                <a:hlinkClick r:id="rId3"/>
              </a:rPr>
              <a:t>http://softuni.org</a:t>
            </a:r>
            <a:endParaRPr lang="en-US" dirty="0">
              <a:solidFill>
                <a:prstClr val="black"/>
              </a:solidFill>
            </a:endParaRPr>
          </a:p>
          <a:p>
            <a:r>
              <a:rPr lang="en-US" dirty="0">
                <a:solidFill>
                  <a:prstClr val="black"/>
                </a:solidFill>
              </a:rPr>
              <a:t>This work is licensed under the </a:t>
            </a:r>
            <a:r>
              <a:rPr lang="en-US" u="sng" noProof="1">
                <a:solidFill>
                  <a:prstClr val="black"/>
                </a:solidFill>
                <a:hlinkClick r:id="rId4"/>
              </a:rPr>
              <a:t>Creative Commons Attribution-NonCommercial-ShareAlike</a:t>
            </a:r>
            <a:r>
              <a:rPr lang="en-US" noProof="1">
                <a:solidFill>
                  <a:prstClr val="black"/>
                </a:solidFill>
              </a:rPr>
              <a:t> </a:t>
            </a:r>
            <a:r>
              <a:rPr lang="en-US"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05814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n-lt"/>
                <a:ea typeface="+mn-ea"/>
                <a:cs typeface="+mn-cs"/>
              </a:rPr>
              <a:t>Controllers are the most important classes you'll work with in MVC so we really want to understand how they're created and executed. Controllers are </a:t>
            </a:r>
            <a:r>
              <a:rPr lang="en-GB" sz="1600" kern="1200" noProof="1">
                <a:solidFill>
                  <a:schemeClr val="tx1"/>
                </a:solidFill>
                <a:effectLst/>
                <a:latin typeface="+mn-lt"/>
                <a:ea typeface="+mn-ea"/>
                <a:cs typeface="+mn-cs"/>
              </a:rPr>
              <a:t>responsible for orchestrating the relationships between Views and Models. At the low level code, however, a Controller is really nothing more than a class than implements the </a:t>
            </a:r>
            <a:r>
              <a:rPr lang="en-GB" sz="1600" b="1" kern="1200" noProof="1">
                <a:solidFill>
                  <a:schemeClr val="tx1"/>
                </a:solidFill>
                <a:effectLst/>
                <a:latin typeface="+mn-lt"/>
                <a:ea typeface="+mn-ea"/>
                <a:cs typeface="+mn-cs"/>
              </a:rPr>
              <a:t>IController</a:t>
            </a:r>
            <a:r>
              <a:rPr lang="en-GB" sz="1600" kern="1200" noProof="1">
                <a:solidFill>
                  <a:schemeClr val="tx1"/>
                </a:solidFill>
                <a:effectLst/>
                <a:latin typeface="+mn-lt"/>
                <a:ea typeface="+mn-ea"/>
                <a:cs typeface="+mn-cs"/>
              </a:rPr>
              <a:t> interface.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b="1" kern="1200" noProof="1">
                <a:solidFill>
                  <a:schemeClr val="tx1"/>
                </a:solidFill>
                <a:effectLst/>
                <a:latin typeface="+mn-lt"/>
                <a:ea typeface="+mn-ea"/>
                <a:cs typeface="+mn-cs"/>
              </a:rPr>
              <a:t>IController</a:t>
            </a:r>
            <a:r>
              <a:rPr lang="en-GB" sz="1600" kern="1200" noProof="1">
                <a:solidFill>
                  <a:schemeClr val="tx1"/>
                </a:solidFill>
                <a:effectLst/>
                <a:latin typeface="+mn-lt"/>
                <a:ea typeface="+mn-ea"/>
                <a:cs typeface="+mn-cs"/>
              </a:rPr>
              <a:t> just defines one very important method called </a:t>
            </a:r>
            <a:r>
              <a:rPr lang="en-GB" sz="1600" b="1" kern="1200" noProof="1">
                <a:solidFill>
                  <a:schemeClr val="tx1"/>
                </a:solidFill>
                <a:effectLst/>
                <a:latin typeface="+mn-lt"/>
                <a:ea typeface="+mn-ea"/>
                <a:cs typeface="+mn-cs"/>
              </a:rPr>
              <a:t>Execute</a:t>
            </a:r>
            <a:r>
              <a:rPr lang="en-GB" sz="1600" b="1" kern="1200" dirty="0">
                <a:solidFill>
                  <a:schemeClr val="tx1"/>
                </a:solidFill>
                <a:effectLst/>
                <a:latin typeface="+mn-lt"/>
                <a:ea typeface="+mn-ea"/>
                <a:cs typeface="+mn-cs"/>
              </a:rPr>
              <a:t>(). </a:t>
            </a:r>
            <a:r>
              <a:rPr lang="en-GB" sz="1600" kern="1200" dirty="0">
                <a:solidFill>
                  <a:schemeClr val="tx1"/>
                </a:solidFill>
                <a:effectLst/>
                <a:latin typeface="+mn-lt"/>
                <a:ea typeface="+mn-ea"/>
                <a:cs typeface="+mn-cs"/>
              </a:rPr>
              <a:t>This is the method that really pushes the MVC execution pipeline forward.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GB"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n-lt"/>
                <a:ea typeface="+mn-ea"/>
                <a:cs typeface="+mn-cs"/>
              </a:rPr>
              <a:t>You could theoretically have a Controller that just writes out plain text as the response or maybe another that has some custom way of working with XML. The built-in controllers and extension points of MVC can do all of this and much more, so most of the time you'll simply be building off of the abstract Controller Base class that's already provided by MVC. </a:t>
            </a:r>
            <a:endParaRPr lang="en-US" sz="160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69723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So the </a:t>
            </a:r>
            <a:r>
              <a:rPr lang="en-GB" sz="1600" b="1" kern="1200" noProof="1">
                <a:solidFill>
                  <a:schemeClr val="tx1"/>
                </a:solidFill>
                <a:effectLst/>
                <a:latin typeface="+mn-lt"/>
                <a:ea typeface="+mn-ea"/>
                <a:cs typeface="+mn-cs"/>
              </a:rPr>
              <a:t>MVCHandler's</a:t>
            </a:r>
            <a:r>
              <a:rPr lang="en-GB" sz="1600" kern="1200" noProof="1">
                <a:solidFill>
                  <a:schemeClr val="tx1"/>
                </a:solidFill>
                <a:effectLst/>
                <a:latin typeface="+mn-lt"/>
                <a:ea typeface="+mn-ea"/>
                <a:cs typeface="+mn-cs"/>
              </a:rPr>
              <a:t> ProcessRequest method is ultimately responsible for generating a response to an incoming request. To do this it must create and execute a controller. The </a:t>
            </a:r>
            <a:r>
              <a:rPr lang="en-GB" sz="1600" b="1" kern="1200" noProof="1">
                <a:solidFill>
                  <a:schemeClr val="tx1"/>
                </a:solidFill>
                <a:effectLst/>
                <a:latin typeface="+mn-lt"/>
                <a:ea typeface="+mn-ea"/>
                <a:cs typeface="+mn-cs"/>
              </a:rPr>
              <a:t>MVCHandler</a:t>
            </a:r>
            <a:r>
              <a:rPr lang="en-GB" sz="1600" kern="1200" noProof="1">
                <a:solidFill>
                  <a:schemeClr val="tx1"/>
                </a:solidFill>
                <a:effectLst/>
                <a:latin typeface="+mn-lt"/>
                <a:ea typeface="+mn-ea"/>
                <a:cs typeface="+mn-cs"/>
              </a:rPr>
              <a:t> does not complete all this work on its own through. Instead if leverages the help of a few other important classes.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First it calls a child method named </a:t>
            </a:r>
            <a:r>
              <a:rPr lang="en-GB" sz="1600" b="1" kern="1200" noProof="1">
                <a:solidFill>
                  <a:schemeClr val="tx1"/>
                </a:solidFill>
                <a:effectLst/>
                <a:latin typeface="+mn-lt"/>
                <a:ea typeface="+mn-ea"/>
                <a:cs typeface="+mn-cs"/>
              </a:rPr>
              <a:t>ProcessRequestInit()</a:t>
            </a:r>
            <a:r>
              <a:rPr lang="en-GB" sz="1600" kern="1200" noProof="1">
                <a:solidFill>
                  <a:schemeClr val="tx1"/>
                </a:solidFill>
                <a:effectLst/>
                <a:latin typeface="+mn-lt"/>
                <a:ea typeface="+mn-ea"/>
                <a:cs typeface="+mn-cs"/>
              </a:rPr>
              <a:t>, which asks a component called the Controller Factory to provide a Controller for the current request.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The Controller Factory selects an appropriate Controller class from the current application using the supplied route data. Remember, the Controller name is populated when the current URL is mapped to a route that we defined in our application.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Next the factory uses a component called the Controller Activator to actually create an instance of that class. The selection and instantiation of a Controller is broken into these two different steps to allow for greater extensibility and isolation of responsibility.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The Controller Activator uses a Dependency Resolver when instantiating the requested class. This is a powerful feature and it allows patterns like dependency injection to be implemented and if a Dependency Resolver cannot create an instance of that Controller, the Activator will try to do it manually.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After the </a:t>
            </a:r>
            <a:r>
              <a:rPr lang="en-GB" sz="1600" b="1" kern="1200" noProof="1">
                <a:solidFill>
                  <a:schemeClr val="tx1"/>
                </a:solidFill>
                <a:effectLst/>
                <a:latin typeface="+mn-lt"/>
                <a:ea typeface="+mn-ea"/>
                <a:cs typeface="+mn-cs"/>
              </a:rPr>
              <a:t>MVCHandler</a:t>
            </a:r>
            <a:r>
              <a:rPr lang="en-GB" sz="1600" kern="1200" noProof="1">
                <a:solidFill>
                  <a:schemeClr val="tx1"/>
                </a:solidFill>
                <a:effectLst/>
                <a:latin typeface="+mn-lt"/>
                <a:ea typeface="+mn-ea"/>
                <a:cs typeface="+mn-cs"/>
              </a:rPr>
              <a:t> has acquired a Controller from these steps, it calls the Execute method on that Controller. It's from within this method that all of the powerful tools like Action methods are exposed and begin processing.</a:t>
            </a:r>
            <a:endParaRPr lang="en-GB" noProof="1"/>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21659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2669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Like many other components of MVC you can build your own Controller Factory by implementing this interface. Usually you won't be building your own Controller Factory from scratch. If you do want to add custom functionality to this component you would often inherit from the DefaultControllerFactory and just add your changes there.</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IControllerFactory has three method members and on the surface it's pretty simple to implement.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    – </a:t>
            </a:r>
            <a:r>
              <a:rPr lang="en-GB" sz="1600" b="1" kern="1200" noProof="1">
                <a:solidFill>
                  <a:schemeClr val="tx1"/>
                </a:solidFill>
                <a:effectLst/>
                <a:latin typeface="+mn-lt"/>
                <a:ea typeface="+mn-ea"/>
                <a:cs typeface="+mn-cs"/>
              </a:rPr>
              <a:t>CreateController</a:t>
            </a:r>
            <a:r>
              <a:rPr lang="en-GB" sz="1600" kern="1200" noProof="1">
                <a:solidFill>
                  <a:schemeClr val="tx1"/>
                </a:solidFill>
                <a:effectLst/>
                <a:latin typeface="+mn-lt"/>
                <a:ea typeface="+mn-ea"/>
                <a:cs typeface="+mn-cs"/>
              </a:rPr>
              <a:t> - the most important method and returns an instance of IController. Controller Factory can theoretically provide almost any type of functionality to handle a request, as long as it returns a class that implements IController.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    – </a:t>
            </a:r>
            <a:r>
              <a:rPr lang="en-GB" sz="1600" b="1" kern="1200" noProof="1">
                <a:solidFill>
                  <a:schemeClr val="tx1"/>
                </a:solidFill>
                <a:effectLst/>
                <a:latin typeface="+mn-lt"/>
                <a:ea typeface="+mn-ea"/>
                <a:cs typeface="+mn-cs"/>
              </a:rPr>
              <a:t>GetControllerSessionBehavior</a:t>
            </a:r>
            <a:r>
              <a:rPr lang="en-GB" sz="1600" kern="1200" noProof="1">
                <a:solidFill>
                  <a:schemeClr val="tx1"/>
                </a:solidFill>
                <a:effectLst/>
                <a:latin typeface="+mn-lt"/>
                <a:ea typeface="+mn-ea"/>
                <a:cs typeface="+mn-cs"/>
              </a:rPr>
              <a:t> - determines how session is handled for the provided Controller. For example, in some cases it makes sense to have Controllers that maintain no session state at all, such as in certain performance oriented situations. </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    – </a:t>
            </a:r>
            <a:r>
              <a:rPr lang="en-GB" sz="1600" b="1" kern="1200" noProof="1">
                <a:solidFill>
                  <a:schemeClr val="tx1"/>
                </a:solidFill>
                <a:effectLst/>
                <a:latin typeface="+mn-lt"/>
                <a:ea typeface="+mn-ea"/>
                <a:cs typeface="+mn-cs"/>
              </a:rPr>
              <a:t>ReleaseController -</a:t>
            </a:r>
            <a:r>
              <a:rPr lang="en-GB" sz="1600" kern="1200" noProof="1">
                <a:solidFill>
                  <a:schemeClr val="tx1"/>
                </a:solidFill>
                <a:effectLst/>
                <a:latin typeface="+mn-lt"/>
                <a:ea typeface="+mn-ea"/>
                <a:cs typeface="+mn-cs"/>
              </a:rPr>
              <a:t> just releases any resources the factory is holding</a:t>
            </a:r>
            <a:endParaRPr lang="en-GB" noProof="1"/>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20781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b="1" kern="1200" noProof="1">
                <a:solidFill>
                  <a:schemeClr val="tx1"/>
                </a:solidFill>
                <a:effectLst/>
                <a:latin typeface="+mn-lt"/>
                <a:ea typeface="+mn-ea"/>
                <a:cs typeface="+mn-cs"/>
              </a:rPr>
              <a:t>DefaultControllerFactory</a:t>
            </a:r>
            <a:r>
              <a:rPr lang="en-GB" sz="1600" kern="1200" noProof="1">
                <a:solidFill>
                  <a:schemeClr val="tx1"/>
                </a:solidFill>
                <a:effectLst/>
                <a:latin typeface="+mn-lt"/>
                <a:ea typeface="+mn-ea"/>
                <a:cs typeface="+mn-cs"/>
              </a:rPr>
              <a:t> - this class handles a lot of the low level work that we would not want to do ourselves. To begin with, it provides a nice conventions based approach to creating Controllers that just makes our lives easier. It's also very good at maintaining awareness of what Controllers are available in our application. So for example, if we request a URL with a segment called Product, the Controller Factory will extract that and build a </a:t>
            </a:r>
            <a:r>
              <a:rPr lang="en-GB" sz="1600" b="1" kern="1200" noProof="1">
                <a:solidFill>
                  <a:schemeClr val="tx1"/>
                </a:solidFill>
                <a:effectLst/>
                <a:latin typeface="+mn-lt"/>
                <a:ea typeface="+mn-ea"/>
                <a:cs typeface="+mn-cs"/>
              </a:rPr>
              <a:t>ProductController</a:t>
            </a:r>
            <a:r>
              <a:rPr lang="en-GB" sz="1600" kern="1200" noProof="1">
                <a:solidFill>
                  <a:schemeClr val="tx1"/>
                </a:solidFill>
                <a:effectLst/>
                <a:latin typeface="+mn-lt"/>
                <a:ea typeface="+mn-ea"/>
                <a:cs typeface="+mn-cs"/>
              </a:rPr>
              <a:t> to handle the request.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GB" sz="1600" kern="1200" noProof="1">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The DefaultFactory also has access to a Dependency Resolver to fetch instances of the Controller that it decides on for a given request. This is a great feature that allows for patterns like dependency injection. Many DI frameworks set a custom Dependency Resolver for your application, which can empower your Controller Factory with more robust options, like creating Controllers with parameterized constructors</a:t>
            </a:r>
            <a:endParaRPr lang="en-GB" noProof="1"/>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2331547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hlinkClick r:id="rId3"/>
              </a:rPr>
              <a:t>https://github.com/mono/aspnetwebstack/blob/master/src/System.Web.Mvc/MvcHandler.cs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hlinkClick r:id="rId4"/>
              </a:rPr>
              <a:t>https://github.com/ASP-NET-MVC/aspnetwebstack/blob/master/src/System.Web.Mvc/DefaultControllerFactory.cs</a:t>
            </a: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5"/>
              </a:rPr>
              <a:t>http://softuni.org</a:t>
            </a:r>
            <a:endParaRPr lang="en-US" sz="1000" dirty="0"/>
          </a:p>
          <a:p>
            <a:r>
              <a:rPr lang="en-US" sz="1000" dirty="0"/>
              <a:t>This work is licensed under the </a:t>
            </a:r>
            <a:r>
              <a:rPr lang="en-US" sz="1000" u="sng" noProof="1">
                <a:hlinkClick r:id="rId6"/>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417985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600" kern="1200" noProof="1">
                <a:solidFill>
                  <a:schemeClr val="tx1"/>
                </a:solidFill>
                <a:effectLst/>
                <a:latin typeface="+mn-lt"/>
                <a:ea typeface="+mn-ea"/>
                <a:cs typeface="+mn-cs"/>
              </a:rPr>
              <a:t>The IDependencyResolver interface exposes two methods, </a:t>
            </a:r>
            <a:r>
              <a:rPr lang="en-GB" sz="1600" b="1" kern="1200" noProof="1">
                <a:solidFill>
                  <a:schemeClr val="tx1"/>
                </a:solidFill>
                <a:effectLst/>
                <a:latin typeface="+mn-lt"/>
                <a:ea typeface="+mn-ea"/>
                <a:cs typeface="+mn-cs"/>
              </a:rPr>
              <a:t>GetService()</a:t>
            </a:r>
            <a:r>
              <a:rPr lang="en-GB" sz="1600" kern="1200" noProof="1">
                <a:solidFill>
                  <a:schemeClr val="tx1"/>
                </a:solidFill>
                <a:effectLst/>
                <a:latin typeface="+mn-lt"/>
                <a:ea typeface="+mn-ea"/>
                <a:cs typeface="+mn-cs"/>
              </a:rPr>
              <a:t> and </a:t>
            </a:r>
            <a:r>
              <a:rPr lang="en-GB" sz="1600" b="1" kern="1200" noProof="1">
                <a:solidFill>
                  <a:schemeClr val="tx1"/>
                </a:solidFill>
                <a:effectLst/>
                <a:latin typeface="+mn-lt"/>
                <a:ea typeface="+mn-ea"/>
                <a:cs typeface="+mn-cs"/>
              </a:rPr>
              <a:t>GetServices()</a:t>
            </a:r>
            <a:r>
              <a:rPr lang="en-GB" sz="1600" kern="1200" noProof="1">
                <a:solidFill>
                  <a:schemeClr val="tx1"/>
                </a:solidFill>
                <a:effectLst/>
                <a:latin typeface="+mn-lt"/>
                <a:ea typeface="+mn-ea"/>
                <a:cs typeface="+mn-cs"/>
              </a:rPr>
              <a:t>. We are especially interested in the </a:t>
            </a:r>
            <a:r>
              <a:rPr lang="en-GB" sz="1600" b="1" kern="1200" noProof="1">
                <a:solidFill>
                  <a:schemeClr val="tx1"/>
                </a:solidFill>
                <a:effectLst/>
                <a:latin typeface="+mn-lt"/>
                <a:ea typeface="+mn-ea"/>
                <a:cs typeface="+mn-cs"/>
              </a:rPr>
              <a:t>GetService()</a:t>
            </a:r>
            <a:r>
              <a:rPr lang="en-GB" sz="1600" kern="1200" noProof="1">
                <a:solidFill>
                  <a:schemeClr val="tx1"/>
                </a:solidFill>
                <a:effectLst/>
                <a:latin typeface="+mn-lt"/>
                <a:ea typeface="+mn-ea"/>
                <a:cs typeface="+mn-cs"/>
              </a:rPr>
              <a:t> method. This is the method that the Controller Factory uses to obtain a Controller instance to handle the response. Although the Controller Factory uses the DependencyResolver through the Activator class, we can ultimately think of GetService as the method that really instantiates our controllers.</a:t>
            </a:r>
            <a:endParaRPr lang="en-GB" noProof="1"/>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748287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A052B82C-48FD-44DC-A457-5F32E6FFAD5C}" type="datetime1">
              <a:rPr lang="en-US" smtClean="0"/>
              <a:t>4/12/2017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721771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3012B9C1-B9F8-4695-9F73-FE4044534B4C}" type="datetime1">
              <a:rPr lang="en-US" smtClean="0"/>
              <a:t>4/12/2017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o/aspnetwebstack/blob/master/src/System.Web.Mvc/MvcHandler.c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ASP-NET-MVC/aspnetwebstack/blob/master/src/System.Web.Mvc/DefaultControllerFactory.c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ono/aspnetwebstack/blob/master/src/System.Web.Mvc/DependencyResolver.c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ASP-NET-MVC/aspnetwebstack/blob/master/src/System.Web.Mvc/DefaultControllerFactory.c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1.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hyperlink" Target="http://www.indeavr.com/" TargetMode="External"/><Relationship Id="rId17" Type="http://schemas.openxmlformats.org/officeDocument/2006/relationships/image" Target="../media/image23.png"/><Relationship Id="rId2" Type="http://schemas.openxmlformats.org/officeDocument/2006/relationships/notesSlide" Target="../notesSlides/notesSlide13.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hyperlink" Target="http://www.softwaregroup-bg.com/" TargetMode="External"/><Relationship Id="rId19" Type="http://schemas.openxmlformats.org/officeDocument/2006/relationships/image" Target="../media/image24.png"/><Relationship Id="rId4" Type="http://schemas.openxmlformats.org/officeDocument/2006/relationships/hyperlink" Target="http://www.luxoft.com/" TargetMode="External"/><Relationship Id="rId9" Type="http://schemas.openxmlformats.org/officeDocument/2006/relationships/image" Target="../media/image19.png"/><Relationship Id="rId14" Type="http://schemas.openxmlformats.org/officeDocument/2006/relationships/hyperlink" Target="http://www.infragis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s://telerikacademy.com/Courses/Courses/Details/187"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366413" y="972384"/>
            <a:ext cx="7382341" cy="2000251"/>
          </a:xfrm>
        </p:spPr>
        <p:txBody>
          <a:bodyPr>
            <a:normAutofit/>
          </a:bodyPr>
          <a:lstStyle/>
          <a:p>
            <a:r>
              <a:rPr lang="en-US" dirty="0"/>
              <a:t>ASP.NET Pipeline</a:t>
            </a:r>
          </a:p>
        </p:txBody>
      </p:sp>
      <p:sp>
        <p:nvSpPr>
          <p:cNvPr id="7" name="Text Placeholder 6"/>
          <p:cNvSpPr>
            <a:spLocks noGrp="1"/>
          </p:cNvSpPr>
          <p:nvPr>
            <p:ph type="body" sz="quarter" idx="10"/>
          </p:nvPr>
        </p:nvSpPr>
        <p:spPr/>
        <p:txBody>
          <a:bodyPr/>
          <a:lstStyle/>
          <a:p>
            <a:r>
              <a:rPr lang="en-US" dirty="0"/>
              <a:t>SoftUni Team</a:t>
            </a:r>
          </a:p>
        </p:txBody>
      </p:sp>
      <p:sp>
        <p:nvSpPr>
          <p:cNvPr id="8" name="Text Placeholder 7"/>
          <p:cNvSpPr>
            <a:spLocks noGrp="1"/>
          </p:cNvSpPr>
          <p:nvPr>
            <p:ph type="body" sz="quarter" idx="13"/>
          </p:nvPr>
        </p:nvSpPr>
        <p:spPr/>
        <p:txBody>
          <a:bodyPr/>
          <a:lstStyle/>
          <a:p>
            <a:r>
              <a:rPr lang="en-US" dirty="0"/>
              <a:t>Technical Trainers</a:t>
            </a:r>
          </a:p>
        </p:txBody>
      </p:sp>
      <p:sp>
        <p:nvSpPr>
          <p:cNvPr id="11" name="Text Placeholder 10"/>
          <p:cNvSpPr>
            <a:spLocks noGrp="1"/>
          </p:cNvSpPr>
          <p:nvPr>
            <p:ph type="body" sz="quarter" idx="14"/>
          </p:nvPr>
        </p:nvSpPr>
        <p:spPr/>
        <p:txBody>
          <a:bodyPr/>
          <a:lstStyle/>
          <a:p>
            <a:r>
              <a:rPr lang="en-US" dirty="0"/>
              <a:t>Software University</a:t>
            </a:r>
          </a:p>
        </p:txBody>
      </p:sp>
      <p:sp>
        <p:nvSpPr>
          <p:cNvPr id="12" name="Text Placeholder 11"/>
          <p:cNvSpPr>
            <a:spLocks noGrp="1"/>
          </p:cNvSpPr>
          <p:nvPr>
            <p:ph type="body" sz="quarter" idx="17"/>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336182" y="3873682"/>
            <a:ext cx="2133598" cy="2341486"/>
          </a:xfrm>
          <a:prstGeom prst="rect">
            <a:avLst/>
          </a:prstGeom>
        </p:spPr>
      </p:pic>
      <p:sp>
        <p:nvSpPr>
          <p:cNvPr id="16" name="TextBox 15"/>
          <p:cNvSpPr txBox="1"/>
          <p:nvPr/>
        </p:nvSpPr>
        <p:spPr>
          <a:xfrm rot="576164">
            <a:off x="4471641" y="3909212"/>
            <a:ext cx="2271006" cy="406265"/>
          </a:xfrm>
          <a:prstGeom prst="rect">
            <a:avLst/>
          </a:prstGeom>
          <a:noFill/>
        </p:spPr>
        <p:txBody>
          <a:bodyPr wrap="none" rtlCol="0">
            <a:spAutoFit/>
          </a:bodyPr>
          <a:lstStyle/>
          <a:p>
            <a:pPr algn="ctr">
              <a:lnSpc>
                <a:spcPct val="85000"/>
              </a:lnSpc>
            </a:pPr>
            <a:r>
              <a:rPr lang="en-US" dirty="0"/>
              <a:t>ASP.NET Pipeline</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7" name="Picture 2" title="Software University Foundation">
            <a:hlinkClick r:id="rId7" tooltip="Software University Foundation"/>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3" t="-11972" r="-4044" b="1048"/>
          <a:stretch/>
        </p:blipFill>
        <p:spPr bwMode="auto">
          <a:xfrm>
            <a:off x="821983" y="1746656"/>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953000"/>
            <a:ext cx="9601200" cy="820600"/>
          </a:xfrm>
        </p:spPr>
        <p:txBody>
          <a:bodyPr/>
          <a:lstStyle/>
          <a:p>
            <a:r>
              <a:rPr lang="en-US" dirty="0"/>
              <a:t>Real World Code Implementation</a:t>
            </a:r>
          </a:p>
        </p:txBody>
      </p:sp>
      <p:sp>
        <p:nvSpPr>
          <p:cNvPr id="6" name="Text Placeholder 5"/>
          <p:cNvSpPr>
            <a:spLocks noGrp="1"/>
          </p:cNvSpPr>
          <p:nvPr>
            <p:ph type="body" idx="1"/>
          </p:nvPr>
        </p:nvSpPr>
        <p:spPr/>
        <p:txBody>
          <a:bodyPr/>
          <a:lstStyle/>
          <a:p>
            <a:r>
              <a:rPr lang="en-US" dirty="0"/>
              <a:t>Demo</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10</a:t>
            </a:fld>
            <a:endParaRPr lang="en-US" dirty="0"/>
          </a:p>
        </p:txBody>
      </p:sp>
      <p:grpSp>
        <p:nvGrpSpPr>
          <p:cNvPr id="4" name="Group 3"/>
          <p:cNvGrpSpPr/>
          <p:nvPr/>
        </p:nvGrpSpPr>
        <p:grpSpPr>
          <a:xfrm>
            <a:off x="2463800" y="863383"/>
            <a:ext cx="3429000" cy="2779931"/>
            <a:chOff x="2463800" y="863383"/>
            <a:chExt cx="3429000" cy="2779931"/>
          </a:xfrm>
        </p:grpSpPr>
        <p:grpSp>
          <p:nvGrpSpPr>
            <p:cNvPr id="8" name="Group 7"/>
            <p:cNvGrpSpPr/>
            <p:nvPr/>
          </p:nvGrpSpPr>
          <p:grpSpPr>
            <a:xfrm>
              <a:off x="3032918" y="863383"/>
              <a:ext cx="1754982" cy="2057400"/>
              <a:chOff x="3882230" y="2286000"/>
              <a:chExt cx="1754982" cy="2057400"/>
            </a:xfrm>
            <a:effectLst/>
          </p:grpSpPr>
          <p:sp>
            <p:nvSpPr>
              <p:cNvPr id="9" name="Rectangle: Single Corner Snipped 8">
                <a:hlinkClick r:id="rId3"/>
              </p:cNvPr>
              <p:cNvSpPr/>
              <p:nvPr/>
            </p:nvSpPr>
            <p:spPr>
              <a:xfrm>
                <a:off x="4037012" y="2286000"/>
                <a:ext cx="1600200" cy="20574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Triangle 9"/>
              <p:cNvSpPr/>
              <p:nvPr/>
            </p:nvSpPr>
            <p:spPr>
              <a:xfrm>
                <a:off x="5354636" y="2286000"/>
                <a:ext cx="282576" cy="282576"/>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1" name="Rectangle 10"/>
              <p:cNvSpPr/>
              <p:nvPr/>
            </p:nvSpPr>
            <p:spPr>
              <a:xfrm>
                <a:off x="3884612" y="3657600"/>
                <a:ext cx="1143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CS</a:t>
                </a:r>
              </a:p>
            </p:txBody>
          </p:sp>
          <p:sp>
            <p:nvSpPr>
              <p:cNvPr id="12" name="Right Triangle 11"/>
              <p:cNvSpPr/>
              <p:nvPr/>
            </p:nvSpPr>
            <p:spPr>
              <a:xfrm rot="10800000">
                <a:off x="3882230" y="4038600"/>
                <a:ext cx="157164" cy="15716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grpSp>
        <p:sp>
          <p:nvSpPr>
            <p:cNvPr id="3" name="TextBox 2"/>
            <p:cNvSpPr txBox="1"/>
            <p:nvPr/>
          </p:nvSpPr>
          <p:spPr>
            <a:xfrm>
              <a:off x="2463800" y="2996983"/>
              <a:ext cx="3429000" cy="646331"/>
            </a:xfrm>
            <a:prstGeom prst="rect">
              <a:avLst/>
            </a:prstGeom>
            <a:noFill/>
          </p:spPr>
          <p:txBody>
            <a:bodyPr wrap="square" rtlCol="0">
              <a:spAutoFit/>
            </a:bodyPr>
            <a:lstStyle/>
            <a:p>
              <a:r>
                <a:rPr lang="en-US" sz="3600" dirty="0">
                  <a:hlinkClick r:id="rId3"/>
                </a:rPr>
                <a:t>MvcHandler.cs</a:t>
              </a:r>
              <a:endParaRPr lang="en-US" sz="3600" dirty="0"/>
            </a:p>
          </p:txBody>
        </p:sp>
      </p:grpSp>
      <p:grpSp>
        <p:nvGrpSpPr>
          <p:cNvPr id="19" name="Group 18"/>
          <p:cNvGrpSpPr/>
          <p:nvPr/>
        </p:nvGrpSpPr>
        <p:grpSpPr>
          <a:xfrm>
            <a:off x="4484686" y="1744448"/>
            <a:ext cx="5369718" cy="2779931"/>
            <a:chOff x="4484686" y="1744448"/>
            <a:chExt cx="5369718" cy="2779931"/>
          </a:xfrm>
        </p:grpSpPr>
        <p:grpSp>
          <p:nvGrpSpPr>
            <p:cNvPr id="13" name="Group 12"/>
            <p:cNvGrpSpPr/>
            <p:nvPr/>
          </p:nvGrpSpPr>
          <p:grpSpPr>
            <a:xfrm>
              <a:off x="6214663" y="1744448"/>
              <a:ext cx="1754982" cy="2057400"/>
              <a:chOff x="3882230" y="2286000"/>
              <a:chExt cx="1754982" cy="2057400"/>
            </a:xfrm>
            <a:effectLst/>
          </p:grpSpPr>
          <p:sp>
            <p:nvSpPr>
              <p:cNvPr id="14" name="Rectangle: Single Corner Snipped 13">
                <a:hlinkClick r:id="rId4"/>
              </p:cNvPr>
              <p:cNvSpPr/>
              <p:nvPr/>
            </p:nvSpPr>
            <p:spPr>
              <a:xfrm>
                <a:off x="4037012" y="2286000"/>
                <a:ext cx="1600200" cy="20574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Triangle 14"/>
              <p:cNvSpPr/>
              <p:nvPr/>
            </p:nvSpPr>
            <p:spPr>
              <a:xfrm>
                <a:off x="5354636" y="2286000"/>
                <a:ext cx="282576" cy="282576"/>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6" name="Rectangle 15"/>
              <p:cNvSpPr/>
              <p:nvPr/>
            </p:nvSpPr>
            <p:spPr>
              <a:xfrm>
                <a:off x="3884612" y="3657600"/>
                <a:ext cx="1143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CS</a:t>
                </a:r>
              </a:p>
            </p:txBody>
          </p:sp>
          <p:sp>
            <p:nvSpPr>
              <p:cNvPr id="17" name="Right Triangle 16"/>
              <p:cNvSpPr/>
              <p:nvPr/>
            </p:nvSpPr>
            <p:spPr>
              <a:xfrm rot="10800000">
                <a:off x="3882230" y="4038600"/>
                <a:ext cx="157164" cy="15716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grpSp>
        <p:sp>
          <p:nvSpPr>
            <p:cNvPr id="18" name="TextBox 17"/>
            <p:cNvSpPr txBox="1"/>
            <p:nvPr/>
          </p:nvSpPr>
          <p:spPr>
            <a:xfrm>
              <a:off x="4484686" y="3878048"/>
              <a:ext cx="5369718" cy="646331"/>
            </a:xfrm>
            <a:prstGeom prst="rect">
              <a:avLst/>
            </a:prstGeom>
            <a:noFill/>
          </p:spPr>
          <p:txBody>
            <a:bodyPr wrap="square" rtlCol="0">
              <a:spAutoFit/>
            </a:bodyPr>
            <a:lstStyle/>
            <a:p>
              <a:r>
                <a:rPr lang="en-US" sz="3600" dirty="0">
                  <a:hlinkClick r:id="rId4"/>
                </a:rPr>
                <a:t>DefaultControllerFactory.cs</a:t>
              </a:r>
              <a:endParaRPr lang="en-US" sz="3600" dirty="0"/>
            </a:p>
          </p:txBody>
        </p:sp>
      </p:grpSp>
    </p:spTree>
    <p:extLst>
      <p:ext uri="{BB962C8B-B14F-4D97-AF65-F5344CB8AC3E}">
        <p14:creationId xmlns:p14="http://schemas.microsoft.com/office/powerpoint/2010/main" val="56894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953000"/>
            <a:ext cx="9601200" cy="820600"/>
          </a:xfrm>
        </p:spPr>
        <p:txBody>
          <a:bodyPr/>
          <a:lstStyle/>
          <a:p>
            <a:r>
              <a:rPr lang="en-US" dirty="0"/>
              <a:t>Controller Factory</a:t>
            </a:r>
          </a:p>
        </p:txBody>
      </p:sp>
      <p:sp>
        <p:nvSpPr>
          <p:cNvPr id="6" name="Text Placeholder 5"/>
          <p:cNvSpPr>
            <a:spLocks noGrp="1"/>
          </p:cNvSpPr>
          <p:nvPr>
            <p:ph type="body" idx="1"/>
          </p:nvPr>
        </p:nvSpPr>
        <p:spPr/>
        <p:txBody>
          <a:bodyPr/>
          <a:lstStyle/>
          <a:p>
            <a:r>
              <a:rPr lang="en-US" dirty="0"/>
              <a:t>Live Demo</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11</a:t>
            </a:fld>
            <a:endParaRPr lang="en-US" dirty="0"/>
          </a:p>
        </p:txBody>
      </p:sp>
      <p:pic>
        <p:nvPicPr>
          <p:cNvPr id="7" name="Picture 6"/>
          <p:cNvPicPr>
            <a:picLocks noChangeAspect="1"/>
          </p:cNvPicPr>
          <p:nvPr/>
        </p:nvPicPr>
        <p:blipFill>
          <a:blip r:embed="rId2"/>
          <a:stretch>
            <a:fillRect/>
          </a:stretch>
        </p:blipFill>
        <p:spPr>
          <a:xfrm>
            <a:off x="4337157" y="866750"/>
            <a:ext cx="3524026" cy="3637568"/>
          </a:xfrm>
          <a:prstGeom prst="rect">
            <a:avLst/>
          </a:prstGeom>
        </p:spPr>
      </p:pic>
    </p:spTree>
    <p:extLst>
      <p:ext uri="{BB962C8B-B14F-4D97-AF65-F5344CB8AC3E}">
        <p14:creationId xmlns:p14="http://schemas.microsoft.com/office/powerpoint/2010/main" val="338259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5221449"/>
            <a:ext cx="9525000" cy="820600"/>
          </a:xfrm>
        </p:spPr>
        <p:txBody>
          <a:bodyPr/>
          <a:lstStyle/>
          <a:p>
            <a:r>
              <a:rPr lang="en-US" dirty="0"/>
              <a:t>Dependency Resolver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12" y="1828800"/>
            <a:ext cx="2362200" cy="2362200"/>
          </a:xfrm>
          <a:prstGeom prst="rect">
            <a:avLst/>
          </a:prstGeom>
          <a:effectLst>
            <a:glow rad="228600">
              <a:schemeClr val="accent2">
                <a:satMod val="175000"/>
                <a:alpha val="40000"/>
              </a:schemeClr>
            </a:glo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1828800"/>
            <a:ext cx="2362200" cy="2362200"/>
          </a:xfrm>
          <a:prstGeom prst="rect">
            <a:avLst/>
          </a:prstGeom>
          <a:effectLst>
            <a:glow rad="228600">
              <a:schemeClr val="accent2">
                <a:satMod val="175000"/>
                <a:alpha val="40000"/>
              </a:schemeClr>
            </a:glow>
          </a:effectLst>
        </p:spPr>
      </p:pic>
      <p:sp>
        <p:nvSpPr>
          <p:cNvPr id="7" name="Arrow: Right 6"/>
          <p:cNvSpPr/>
          <p:nvPr/>
        </p:nvSpPr>
        <p:spPr>
          <a:xfrm>
            <a:off x="5484812" y="2590800"/>
            <a:ext cx="838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77947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IDependencyResolver Interface</a:t>
            </a:r>
          </a:p>
        </p:txBody>
      </p:sp>
      <p:sp>
        <p:nvSpPr>
          <p:cNvPr id="6" name="Text Placeholder 6"/>
          <p:cNvSpPr txBox="1">
            <a:spLocks/>
          </p:cNvSpPr>
          <p:nvPr/>
        </p:nvSpPr>
        <p:spPr>
          <a:xfrm>
            <a:off x="188815" y="1371600"/>
            <a:ext cx="10671176" cy="2766517"/>
          </a:xfrm>
          <a:prstGeom prst="rect">
            <a:avLst/>
          </a:prstGeom>
          <a:solidFill>
            <a:schemeClr val="accent5">
              <a:lumMod val="40000"/>
              <a:lumOff val="60000"/>
              <a:alpha val="15000"/>
            </a:schemeClr>
          </a:solidFill>
          <a:ln w="12700">
            <a:solidFill>
              <a:schemeClr val="accent5">
                <a:lumMod val="60000"/>
                <a:lumOff val="40000"/>
              </a:schemeClr>
            </a:solidFill>
          </a:ln>
        </p:spPr>
        <p:txBody>
          <a:bodyPr vert="horz" wrap="square" lIns="108000" tIns="36000" rIns="108000" bIns="36000" rtlCol="0">
            <a:sp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interface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IDependencyResolver</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object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GetService</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(Type serviceType)</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IEnumerable&lt;object&gt;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GetServices</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(Type serviceType)</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5765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953000"/>
            <a:ext cx="9601200" cy="820600"/>
          </a:xfrm>
        </p:spPr>
        <p:txBody>
          <a:bodyPr/>
          <a:lstStyle/>
          <a:p>
            <a:r>
              <a:rPr lang="en-US" dirty="0"/>
              <a:t>Real World Code Implementation</a:t>
            </a:r>
          </a:p>
        </p:txBody>
      </p:sp>
      <p:sp>
        <p:nvSpPr>
          <p:cNvPr id="6" name="Text Placeholder 5"/>
          <p:cNvSpPr>
            <a:spLocks noGrp="1"/>
          </p:cNvSpPr>
          <p:nvPr>
            <p:ph type="body" idx="1"/>
          </p:nvPr>
        </p:nvSpPr>
        <p:spPr/>
        <p:txBody>
          <a:bodyPr/>
          <a:lstStyle/>
          <a:p>
            <a:r>
              <a:rPr lang="en-US" dirty="0"/>
              <a:t>Demo</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14</a:t>
            </a:fld>
            <a:endParaRPr lang="en-US" dirty="0"/>
          </a:p>
        </p:txBody>
      </p:sp>
      <p:grpSp>
        <p:nvGrpSpPr>
          <p:cNvPr id="4" name="Group 3"/>
          <p:cNvGrpSpPr/>
          <p:nvPr/>
        </p:nvGrpSpPr>
        <p:grpSpPr>
          <a:xfrm>
            <a:off x="5505901" y="1831253"/>
            <a:ext cx="4896245" cy="2720763"/>
            <a:chOff x="1539677" y="863383"/>
            <a:chExt cx="4896245" cy="2720763"/>
          </a:xfrm>
        </p:grpSpPr>
        <p:grpSp>
          <p:nvGrpSpPr>
            <p:cNvPr id="8" name="Group 7"/>
            <p:cNvGrpSpPr/>
            <p:nvPr/>
          </p:nvGrpSpPr>
          <p:grpSpPr>
            <a:xfrm>
              <a:off x="3032918" y="863383"/>
              <a:ext cx="1754982" cy="2057400"/>
              <a:chOff x="3882230" y="2286000"/>
              <a:chExt cx="1754982" cy="2057400"/>
            </a:xfrm>
            <a:effectLst/>
          </p:grpSpPr>
          <p:sp>
            <p:nvSpPr>
              <p:cNvPr id="9" name="Rectangle: Single Corner Snipped 8">
                <a:hlinkClick r:id="rId3"/>
              </p:cNvPr>
              <p:cNvSpPr/>
              <p:nvPr/>
            </p:nvSpPr>
            <p:spPr>
              <a:xfrm>
                <a:off x="4037012" y="2286000"/>
                <a:ext cx="1600200" cy="20574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Triangle 9"/>
              <p:cNvSpPr/>
              <p:nvPr/>
            </p:nvSpPr>
            <p:spPr>
              <a:xfrm>
                <a:off x="5354636" y="2286000"/>
                <a:ext cx="282576" cy="282576"/>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1" name="Rectangle 10"/>
              <p:cNvSpPr/>
              <p:nvPr/>
            </p:nvSpPr>
            <p:spPr>
              <a:xfrm>
                <a:off x="3884612" y="3657600"/>
                <a:ext cx="1143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CS</a:t>
                </a:r>
              </a:p>
            </p:txBody>
          </p:sp>
          <p:sp>
            <p:nvSpPr>
              <p:cNvPr id="12" name="Right Triangle 11"/>
              <p:cNvSpPr/>
              <p:nvPr/>
            </p:nvSpPr>
            <p:spPr>
              <a:xfrm rot="10800000">
                <a:off x="3882230" y="4038600"/>
                <a:ext cx="157164" cy="15716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grpSp>
        <p:sp>
          <p:nvSpPr>
            <p:cNvPr id="3" name="TextBox 2"/>
            <p:cNvSpPr txBox="1"/>
            <p:nvPr/>
          </p:nvSpPr>
          <p:spPr>
            <a:xfrm>
              <a:off x="1539677" y="2937815"/>
              <a:ext cx="4896245" cy="646331"/>
            </a:xfrm>
            <a:prstGeom prst="rect">
              <a:avLst/>
            </a:prstGeom>
            <a:noFill/>
          </p:spPr>
          <p:txBody>
            <a:bodyPr wrap="square" rtlCol="0">
              <a:spAutoFit/>
            </a:bodyPr>
            <a:lstStyle/>
            <a:p>
              <a:r>
                <a:rPr lang="en-US" sz="3600" dirty="0">
                  <a:hlinkClick r:id="rId3"/>
                </a:rPr>
                <a:t>DependencyResolver.cs</a:t>
              </a:r>
              <a:endParaRPr lang="en-US" sz="3600" dirty="0"/>
            </a:p>
          </p:txBody>
        </p:sp>
      </p:grpSp>
      <p:grpSp>
        <p:nvGrpSpPr>
          <p:cNvPr id="19" name="Group 18"/>
          <p:cNvGrpSpPr/>
          <p:nvPr/>
        </p:nvGrpSpPr>
        <p:grpSpPr>
          <a:xfrm>
            <a:off x="1022206" y="716932"/>
            <a:ext cx="5369718" cy="2779931"/>
            <a:chOff x="4484686" y="1744448"/>
            <a:chExt cx="5369718" cy="2779931"/>
          </a:xfrm>
        </p:grpSpPr>
        <p:grpSp>
          <p:nvGrpSpPr>
            <p:cNvPr id="13" name="Group 12"/>
            <p:cNvGrpSpPr/>
            <p:nvPr/>
          </p:nvGrpSpPr>
          <p:grpSpPr>
            <a:xfrm>
              <a:off x="6214663" y="1744448"/>
              <a:ext cx="1754982" cy="2057400"/>
              <a:chOff x="3882230" y="2286000"/>
              <a:chExt cx="1754982" cy="2057400"/>
            </a:xfrm>
            <a:effectLst/>
          </p:grpSpPr>
          <p:sp>
            <p:nvSpPr>
              <p:cNvPr id="14" name="Rectangle: Single Corner Snipped 13">
                <a:hlinkClick r:id="rId4"/>
              </p:cNvPr>
              <p:cNvSpPr/>
              <p:nvPr/>
            </p:nvSpPr>
            <p:spPr>
              <a:xfrm>
                <a:off x="4037012" y="2286000"/>
                <a:ext cx="1600200" cy="20574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Triangle 14"/>
              <p:cNvSpPr/>
              <p:nvPr/>
            </p:nvSpPr>
            <p:spPr>
              <a:xfrm>
                <a:off x="5354636" y="2286000"/>
                <a:ext cx="282576" cy="282576"/>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6" name="Rectangle 15"/>
              <p:cNvSpPr/>
              <p:nvPr/>
            </p:nvSpPr>
            <p:spPr>
              <a:xfrm>
                <a:off x="3884612" y="3657600"/>
                <a:ext cx="1143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CS</a:t>
                </a:r>
              </a:p>
            </p:txBody>
          </p:sp>
          <p:sp>
            <p:nvSpPr>
              <p:cNvPr id="17" name="Right Triangle 16"/>
              <p:cNvSpPr/>
              <p:nvPr/>
            </p:nvSpPr>
            <p:spPr>
              <a:xfrm rot="10800000">
                <a:off x="3882230" y="4038600"/>
                <a:ext cx="157164" cy="15716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grpSp>
        <p:sp>
          <p:nvSpPr>
            <p:cNvPr id="18" name="TextBox 17"/>
            <p:cNvSpPr txBox="1"/>
            <p:nvPr/>
          </p:nvSpPr>
          <p:spPr>
            <a:xfrm>
              <a:off x="4484686" y="3878048"/>
              <a:ext cx="5369718" cy="646331"/>
            </a:xfrm>
            <a:prstGeom prst="rect">
              <a:avLst/>
            </a:prstGeom>
            <a:noFill/>
          </p:spPr>
          <p:txBody>
            <a:bodyPr wrap="square" rtlCol="0">
              <a:spAutoFit/>
            </a:bodyPr>
            <a:lstStyle/>
            <a:p>
              <a:r>
                <a:rPr lang="en-US" sz="3600" dirty="0">
                  <a:hlinkClick r:id="rId4"/>
                </a:rPr>
                <a:t>DefaultControllerFactory.cs</a:t>
              </a:r>
              <a:endParaRPr lang="en-US" sz="3600" dirty="0"/>
            </a:p>
          </p:txBody>
        </p:sp>
      </p:grpSp>
    </p:spTree>
    <p:extLst>
      <p:ext uri="{BB962C8B-B14F-4D97-AF65-F5344CB8AC3E}">
        <p14:creationId xmlns:p14="http://schemas.microsoft.com/office/powerpoint/2010/main" val="39858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953000"/>
            <a:ext cx="9601200" cy="820600"/>
          </a:xfrm>
        </p:spPr>
        <p:txBody>
          <a:bodyPr/>
          <a:lstStyle/>
          <a:p>
            <a:r>
              <a:rPr lang="en-US" dirty="0"/>
              <a:t>Dependency Resolver</a:t>
            </a:r>
          </a:p>
        </p:txBody>
      </p:sp>
      <p:sp>
        <p:nvSpPr>
          <p:cNvPr id="6" name="Text Placeholder 5"/>
          <p:cNvSpPr>
            <a:spLocks noGrp="1"/>
          </p:cNvSpPr>
          <p:nvPr>
            <p:ph type="body" idx="1"/>
          </p:nvPr>
        </p:nvSpPr>
        <p:spPr/>
        <p:txBody>
          <a:bodyPr/>
          <a:lstStyle/>
          <a:p>
            <a:r>
              <a:rPr lang="en-US" dirty="0"/>
              <a:t>Live Demo</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15</a:t>
            </a:fld>
            <a:endParaRPr lang="en-US" dirty="0"/>
          </a:p>
        </p:txBody>
      </p:sp>
      <p:pic>
        <p:nvPicPr>
          <p:cNvPr id="7" name="Picture 6"/>
          <p:cNvPicPr>
            <a:picLocks noChangeAspect="1"/>
          </p:cNvPicPr>
          <p:nvPr/>
        </p:nvPicPr>
        <p:blipFill>
          <a:blip r:embed="rId2"/>
          <a:stretch>
            <a:fillRect/>
          </a:stretch>
        </p:blipFill>
        <p:spPr>
          <a:xfrm>
            <a:off x="4337157" y="866750"/>
            <a:ext cx="3524026" cy="3637568"/>
          </a:xfrm>
          <a:prstGeom prst="rect">
            <a:avLst/>
          </a:prstGeom>
        </p:spPr>
      </p:pic>
    </p:spTree>
    <p:extLst>
      <p:ext uri="{BB962C8B-B14F-4D97-AF65-F5344CB8AC3E}">
        <p14:creationId xmlns:p14="http://schemas.microsoft.com/office/powerpoint/2010/main" val="181120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5221449"/>
            <a:ext cx="9525000" cy="820600"/>
          </a:xfrm>
        </p:spPr>
        <p:txBody>
          <a:bodyPr/>
          <a:lstStyle/>
          <a:p>
            <a:r>
              <a:rPr lang="en-US" dirty="0" smtClean="0"/>
              <a:t>Dependency Injection in WebApi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12" y="1828800"/>
            <a:ext cx="2362200" cy="2362200"/>
          </a:xfrm>
          <a:prstGeom prst="rect">
            <a:avLst/>
          </a:prstGeom>
          <a:effectLst>
            <a:glow rad="228600">
              <a:schemeClr val="accent2">
                <a:satMod val="175000"/>
                <a:alpha val="40000"/>
              </a:schemeClr>
            </a:glo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1828800"/>
            <a:ext cx="2362200" cy="2362200"/>
          </a:xfrm>
          <a:prstGeom prst="rect">
            <a:avLst/>
          </a:prstGeom>
          <a:effectLst>
            <a:glow rad="228600">
              <a:schemeClr val="accent2">
                <a:satMod val="175000"/>
                <a:alpha val="40000"/>
              </a:schemeClr>
            </a:glow>
          </a:effectLst>
        </p:spPr>
      </p:pic>
      <p:sp>
        <p:nvSpPr>
          <p:cNvPr id="7" name="Arrow: Right 6"/>
          <p:cNvSpPr/>
          <p:nvPr/>
        </p:nvSpPr>
        <p:spPr>
          <a:xfrm>
            <a:off x="5484812" y="2590800"/>
            <a:ext cx="838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48758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smtClean="0"/>
              <a:t>Ninject in Web Api </a:t>
            </a:r>
            <a:endParaRPr lang="en-US" noProof="1"/>
          </a:p>
        </p:txBody>
      </p:sp>
      <p:sp>
        <p:nvSpPr>
          <p:cNvPr id="5" name="Rectangle 3"/>
          <p:cNvSpPr>
            <a:spLocks noGrp="1" noChangeArrowheads="1"/>
          </p:cNvSpPr>
          <p:nvPr>
            <p:ph idx="4294967295"/>
          </p:nvPr>
        </p:nvSpPr>
        <p:spPr>
          <a:xfrm>
            <a:off x="190413" y="2057399"/>
            <a:ext cx="11804822" cy="4664077"/>
          </a:xfrm>
        </p:spPr>
        <p:txBody>
          <a:bodyPr>
            <a:normAutofit/>
          </a:bodyPr>
          <a:lstStyle/>
          <a:p>
            <a:pPr marL="514350" indent="-514350">
              <a:lnSpc>
                <a:spcPct val="100000"/>
              </a:lnSpc>
              <a:buFont typeface="+mj-lt"/>
              <a:buAutoNum type="arabicPeriod"/>
            </a:pPr>
            <a:r>
              <a:rPr lang="en-US" dirty="0"/>
              <a:t>Add </a:t>
            </a:r>
            <a:r>
              <a:rPr lang="en-US" dirty="0" smtClean="0">
                <a:solidFill>
                  <a:schemeClr val="tx2">
                    <a:lumMod val="75000"/>
                  </a:schemeClr>
                </a:solidFill>
              </a:rPr>
              <a:t>Ninject.Web.WebApi </a:t>
            </a:r>
            <a:r>
              <a:rPr lang="en-US" dirty="0"/>
              <a:t>using nuget to your Web Api project</a:t>
            </a:r>
            <a:r>
              <a:rPr lang="en-US" dirty="0" smtClean="0"/>
              <a:t>.</a:t>
            </a:r>
            <a:endParaRPr lang="en-US" dirty="0"/>
          </a:p>
          <a:p>
            <a:pPr marL="514350" indent="-514350">
              <a:lnSpc>
                <a:spcPct val="100000"/>
              </a:lnSpc>
              <a:buFont typeface="+mj-lt"/>
              <a:buAutoNum type="arabicPeriod"/>
            </a:pPr>
            <a:r>
              <a:rPr lang="en-US" dirty="0"/>
              <a:t>To make everything work you need to add one more nuget </a:t>
            </a:r>
            <a:r>
              <a:rPr lang="en-US" dirty="0" smtClean="0"/>
              <a:t>package - </a:t>
            </a:r>
            <a:r>
              <a:rPr lang="en-US" dirty="0" smtClean="0">
                <a:solidFill>
                  <a:schemeClr val="tx2">
                    <a:lumMod val="75000"/>
                  </a:schemeClr>
                </a:solidFill>
              </a:rPr>
              <a:t>Ninject.Web.Common.WebHost</a:t>
            </a:r>
            <a:endParaRPr lang="en-US" dirty="0">
              <a:solidFill>
                <a:schemeClr val="tx2">
                  <a:lumMod val="75000"/>
                </a:schemeClr>
              </a:solidFill>
            </a:endParaRPr>
          </a:p>
          <a:p>
            <a:pPr marL="514350" indent="-514350">
              <a:lnSpc>
                <a:spcPct val="100000"/>
              </a:lnSpc>
              <a:buFont typeface="+mj-lt"/>
              <a:buAutoNum type="arabicPeriod"/>
            </a:pPr>
            <a:r>
              <a:rPr lang="en-US" dirty="0"/>
              <a:t>This will pull down the </a:t>
            </a:r>
            <a:r>
              <a:rPr lang="en-US" dirty="0">
                <a:solidFill>
                  <a:schemeClr val="tx2">
                    <a:lumMod val="75000"/>
                  </a:schemeClr>
                </a:solidFill>
              </a:rPr>
              <a:t>WebActivatorEx </a:t>
            </a:r>
            <a:r>
              <a:rPr lang="en-US" dirty="0"/>
              <a:t>package and add a new class called </a:t>
            </a:r>
            <a:r>
              <a:rPr lang="en-US" dirty="0">
                <a:solidFill>
                  <a:schemeClr val="tx2">
                    <a:lumMod val="75000"/>
                  </a:schemeClr>
                </a:solidFill>
              </a:rPr>
              <a:t>NinjectWebCommon </a:t>
            </a:r>
            <a:r>
              <a:rPr lang="en-US" dirty="0"/>
              <a:t>to your </a:t>
            </a:r>
            <a:r>
              <a:rPr lang="en-US" dirty="0">
                <a:solidFill>
                  <a:schemeClr val="tx2">
                    <a:lumMod val="75000"/>
                  </a:schemeClr>
                </a:solidFill>
              </a:rPr>
              <a:t>App_Start </a:t>
            </a:r>
            <a:r>
              <a:rPr lang="en-US" dirty="0"/>
              <a:t>directory</a:t>
            </a:r>
            <a:r>
              <a:rPr lang="en-US" dirty="0" smtClean="0">
                <a:solidFill>
                  <a:schemeClr val="tx2">
                    <a:lumMod val="75000"/>
                  </a:schemeClr>
                </a:solidFill>
              </a:rPr>
              <a:t>.</a:t>
            </a:r>
            <a:endParaRPr lang="bg-BG" dirty="0" smtClean="0">
              <a:solidFill>
                <a:schemeClr val="tx2">
                  <a:lumMod val="75000"/>
                </a:schemeClr>
              </a:solidFill>
            </a:endParaRPr>
          </a:p>
          <a:p>
            <a:pPr marL="514350" indent="-514350">
              <a:lnSpc>
                <a:spcPct val="100000"/>
              </a:lnSpc>
              <a:buFont typeface="+mj-lt"/>
              <a:buAutoNum type="arabicPeriod"/>
            </a:pPr>
            <a:r>
              <a:rPr lang="en-US" dirty="0" smtClean="0">
                <a:solidFill>
                  <a:schemeClr val="tx2">
                    <a:lumMod val="75000"/>
                  </a:schemeClr>
                </a:solidFill>
              </a:rPr>
              <a:t>Update the nuget packages.</a:t>
            </a:r>
          </a:p>
          <a:p>
            <a:pPr marL="514350" indent="-514350">
              <a:lnSpc>
                <a:spcPct val="100000"/>
              </a:lnSpc>
              <a:buFont typeface="+mj-lt"/>
              <a:buAutoNum type="arabicPeriod"/>
            </a:pPr>
            <a:r>
              <a:rPr lang="en-US" dirty="0" smtClean="0">
                <a:solidFill>
                  <a:schemeClr val="tx2">
                    <a:lumMod val="75000"/>
                  </a:schemeClr>
                </a:solidFill>
              </a:rPr>
              <a:t>Register some services. </a:t>
            </a:r>
            <a:endParaRPr lang="en-US" dirty="0">
              <a:solidFill>
                <a:schemeClr val="tx2">
                  <a:lumMod val="75000"/>
                </a:schemeClr>
              </a:solidFill>
            </a:endParaRPr>
          </a:p>
        </p:txBody>
      </p:sp>
    </p:spTree>
    <p:extLst>
      <p:ext uri="{BB962C8B-B14F-4D97-AF65-F5344CB8AC3E}">
        <p14:creationId xmlns:p14="http://schemas.microsoft.com/office/powerpoint/2010/main" val="2918460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r>
              <a:rPr lang="en-US" sz="3200" noProof="1"/>
              <a:t>MVC Handler retrieves a controller from the ControllerFactory</a:t>
            </a:r>
          </a:p>
          <a:p>
            <a:r>
              <a:rPr lang="en-US" sz="3200" noProof="1"/>
              <a:t>MVC Handler calls the Execute() method of the acquired Controller</a:t>
            </a:r>
          </a:p>
          <a:p>
            <a:r>
              <a:rPr lang="en-US" sz="3200" noProof="1"/>
              <a:t>The DefaultControllerFactory can use a Dependency Resolver to aquire controller instances</a:t>
            </a:r>
          </a:p>
          <a:p>
            <a:r>
              <a:rPr lang="en-US" sz="3200" noProof="1"/>
              <a:t>The Dependency Resolver is extensible</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484" y="3711952"/>
            <a:ext cx="3791856" cy="281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ASP.NET Web API Introduction</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8075612" y="1276030"/>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713413" y="4251041"/>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596235" y="1280062"/>
            <a:ext cx="1752140" cy="779159"/>
          </a:xfrm>
          <a:prstGeom prst="roundRect">
            <a:avLst>
              <a:gd name="adj" fmla="val 3159"/>
            </a:avLst>
          </a:prstGeom>
        </p:spPr>
      </p:pic>
    </p:spTree>
    <p:extLst>
      <p:ext uri="{BB962C8B-B14F-4D97-AF65-F5344CB8AC3E}">
        <p14:creationId xmlns:p14="http://schemas.microsoft.com/office/powerpoint/2010/main" val="227798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2057399"/>
            <a:ext cx="11804822" cy="4664077"/>
          </a:xfrm>
        </p:spPr>
        <p:txBody>
          <a:bodyPr>
            <a:normAutofit/>
          </a:bodyPr>
          <a:lstStyle/>
          <a:p>
            <a:pPr marL="514350" indent="-514350">
              <a:lnSpc>
                <a:spcPct val="100000"/>
              </a:lnSpc>
              <a:buFont typeface="+mj-lt"/>
              <a:buAutoNum type="arabicPeriod"/>
            </a:pPr>
            <a:r>
              <a:rPr lang="en-US" dirty="0"/>
              <a:t>Controllers and the Request Pipeline</a:t>
            </a:r>
          </a:p>
          <a:p>
            <a:pPr marL="514350" indent="-514350">
              <a:lnSpc>
                <a:spcPct val="100000"/>
              </a:lnSpc>
              <a:buFont typeface="+mj-lt"/>
              <a:buAutoNum type="arabicPeriod"/>
            </a:pPr>
            <a:r>
              <a:rPr lang="en-US" dirty="0"/>
              <a:t>Controller Factory</a:t>
            </a:r>
          </a:p>
          <a:p>
            <a:pPr marL="514350" indent="-514350">
              <a:lnSpc>
                <a:spcPct val="100000"/>
              </a:lnSpc>
              <a:buFont typeface="+mj-lt"/>
              <a:buAutoNum type="arabicPeriod"/>
            </a:pPr>
            <a:r>
              <a:rPr lang="en-US" dirty="0"/>
              <a:t>Dependency Resolver</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p:cNvPicPr>
            <a:picLocks noChangeAspect="1"/>
          </p:cNvPicPr>
          <p:nvPr/>
        </p:nvPicPr>
        <p:blipFill>
          <a:blip r:embed="rId3"/>
          <a:stretch>
            <a:fillRect/>
          </a:stretch>
        </p:blipFill>
        <p:spPr>
          <a:xfrm>
            <a:off x="7466012" y="1447800"/>
            <a:ext cx="3429001" cy="4421449"/>
          </a:xfrm>
          <a:prstGeom prst="rect">
            <a:avLst/>
          </a:prstGeom>
        </p:spPr>
      </p:pic>
    </p:spTree>
    <p:extLst>
      <p:ext uri="{BB962C8B-B14F-4D97-AF65-F5344CB8AC3E}">
        <p14:creationId xmlns:p14="http://schemas.microsoft.com/office/powerpoint/2010/main" val="164698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Web Services and Cloud</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1503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r>
              <a:rPr lang="en-US" sz="6000" b="1" dirty="0"/>
              <a:t/>
            </a:r>
            <a:br>
              <a:rPr lang="en-US" sz="6000" b="1" dirty="0"/>
            </a:br>
            <a:r>
              <a:rPr lang="en-US" sz="11500" b="1" noProof="1"/>
              <a:t>#CSharpWeb</a:t>
            </a:r>
            <a:endParaRPr lang="en-US" noProof="1"/>
          </a:p>
        </p:txBody>
      </p:sp>
      <p:sp>
        <p:nvSpPr>
          <p:cNvPr id="4"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274384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4473552"/>
            <a:ext cx="9525000" cy="1568497"/>
          </a:xfrm>
        </p:spPr>
        <p:txBody>
          <a:bodyPr/>
          <a:lstStyle/>
          <a:p>
            <a:r>
              <a:rPr lang="en-US" dirty="0"/>
              <a:t>Controllers and Request Pipeline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28" y="914400"/>
            <a:ext cx="5582168" cy="384937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72322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Controller Concepts</a:t>
            </a:r>
          </a:p>
        </p:txBody>
      </p:sp>
      <p:sp>
        <p:nvSpPr>
          <p:cNvPr id="8" name="Rectangle: Rounded Corners 7"/>
          <p:cNvSpPr/>
          <p:nvPr/>
        </p:nvSpPr>
        <p:spPr>
          <a:xfrm>
            <a:off x="2775104" y="3525515"/>
            <a:ext cx="1750173" cy="762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Controllers</a:t>
            </a:r>
          </a:p>
        </p:txBody>
      </p:sp>
      <p:sp>
        <p:nvSpPr>
          <p:cNvPr id="9" name="Rectangle 8"/>
          <p:cNvSpPr/>
          <p:nvPr/>
        </p:nvSpPr>
        <p:spPr>
          <a:xfrm>
            <a:off x="9120191" y="1219200"/>
            <a:ext cx="2487668" cy="830997"/>
          </a:xfrm>
          <a:prstGeom prst="rect">
            <a:avLst/>
          </a:prstGeom>
        </p:spPr>
        <p:txBody>
          <a:bodyPr wrap="none">
            <a:spAutoFit/>
          </a:bodyPr>
          <a:lstStyle/>
          <a:p>
            <a:pPr algn="ctr"/>
            <a:r>
              <a:rPr lang="en-US" noProof="1"/>
              <a:t>Default Controller </a:t>
            </a:r>
          </a:p>
          <a:p>
            <a:pPr algn="ctr"/>
            <a:r>
              <a:rPr lang="en-US" noProof="1"/>
              <a:t>Implementation</a:t>
            </a:r>
          </a:p>
        </p:txBody>
      </p:sp>
      <p:sp>
        <p:nvSpPr>
          <p:cNvPr id="11" name="Rectangle: Rounded Corners 10"/>
          <p:cNvSpPr/>
          <p:nvPr/>
        </p:nvSpPr>
        <p:spPr>
          <a:xfrm>
            <a:off x="836612" y="2209800"/>
            <a:ext cx="1481292"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Views</a:t>
            </a:r>
          </a:p>
        </p:txBody>
      </p:sp>
      <p:sp>
        <p:nvSpPr>
          <p:cNvPr id="12" name="Rectangle: Rounded Corners 11"/>
          <p:cNvSpPr/>
          <p:nvPr/>
        </p:nvSpPr>
        <p:spPr>
          <a:xfrm>
            <a:off x="836612" y="4636210"/>
            <a:ext cx="1481292" cy="7181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Models</a:t>
            </a:r>
          </a:p>
        </p:txBody>
      </p:sp>
      <p:cxnSp>
        <p:nvCxnSpPr>
          <p:cNvPr id="14" name="Straight Arrow Connector 13"/>
          <p:cNvCxnSpPr>
            <a:stCxn id="11" idx="3"/>
            <a:endCxn id="8" idx="0"/>
          </p:cNvCxnSpPr>
          <p:nvPr/>
        </p:nvCxnSpPr>
        <p:spPr>
          <a:xfrm>
            <a:off x="2317904" y="2600958"/>
            <a:ext cx="1332287" cy="92455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8" idx="2"/>
          </p:cNvCxnSpPr>
          <p:nvPr/>
        </p:nvCxnSpPr>
        <p:spPr>
          <a:xfrm flipV="1">
            <a:off x="2317904" y="4287515"/>
            <a:ext cx="1332287" cy="707748"/>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p:cNvSpPr/>
          <p:nvPr/>
        </p:nvSpPr>
        <p:spPr>
          <a:xfrm>
            <a:off x="9239418" y="2113582"/>
            <a:ext cx="2195246" cy="82832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Many powerful features</a:t>
            </a:r>
          </a:p>
        </p:txBody>
      </p:sp>
      <p:sp>
        <p:nvSpPr>
          <p:cNvPr id="18" name="Rectangle: Rounded Corners 17"/>
          <p:cNvSpPr/>
          <p:nvPr/>
        </p:nvSpPr>
        <p:spPr>
          <a:xfrm>
            <a:off x="9063248" y="3840142"/>
            <a:ext cx="2520446" cy="5899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Just write out text</a:t>
            </a:r>
          </a:p>
        </p:txBody>
      </p:sp>
      <p:sp>
        <p:nvSpPr>
          <p:cNvPr id="19" name="Rectangle: Rounded Corners 18"/>
          <p:cNvSpPr/>
          <p:nvPr/>
        </p:nvSpPr>
        <p:spPr>
          <a:xfrm>
            <a:off x="9228033" y="5296196"/>
            <a:ext cx="2190873" cy="57340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Work with XML</a:t>
            </a:r>
          </a:p>
        </p:txBody>
      </p:sp>
      <p:sp>
        <p:nvSpPr>
          <p:cNvPr id="20" name="Rectangle 19"/>
          <p:cNvSpPr/>
          <p:nvPr/>
        </p:nvSpPr>
        <p:spPr>
          <a:xfrm>
            <a:off x="4601010" y="3603599"/>
            <a:ext cx="1666034" cy="830997"/>
          </a:xfrm>
          <a:prstGeom prst="rect">
            <a:avLst/>
          </a:prstGeom>
        </p:spPr>
        <p:txBody>
          <a:bodyPr wrap="none">
            <a:spAutoFit/>
          </a:bodyPr>
          <a:lstStyle/>
          <a:p>
            <a:pPr algn="ctr"/>
            <a:r>
              <a:rPr lang="en-US" noProof="1"/>
              <a:t>: IController</a:t>
            </a:r>
          </a:p>
          <a:p>
            <a:pPr algn="ctr"/>
            <a:r>
              <a:rPr lang="en-US" noProof="1"/>
              <a:t>Execute()</a:t>
            </a:r>
          </a:p>
        </p:txBody>
      </p:sp>
      <p:sp>
        <p:nvSpPr>
          <p:cNvPr id="21" name="Rectangle 20"/>
          <p:cNvSpPr/>
          <p:nvPr/>
        </p:nvSpPr>
        <p:spPr>
          <a:xfrm>
            <a:off x="8718705" y="3291819"/>
            <a:ext cx="3209533" cy="461665"/>
          </a:xfrm>
          <a:prstGeom prst="rect">
            <a:avLst/>
          </a:prstGeom>
        </p:spPr>
        <p:txBody>
          <a:bodyPr wrap="none">
            <a:spAutoFit/>
          </a:bodyPr>
          <a:lstStyle/>
          <a:p>
            <a:pPr algn="ctr"/>
            <a:r>
              <a:rPr lang="en-US" noProof="1"/>
              <a:t>Custom Implementation</a:t>
            </a:r>
          </a:p>
        </p:txBody>
      </p:sp>
      <p:sp>
        <p:nvSpPr>
          <p:cNvPr id="22" name="Rectangle 21"/>
          <p:cNvSpPr/>
          <p:nvPr/>
        </p:nvSpPr>
        <p:spPr>
          <a:xfrm>
            <a:off x="8718704" y="4764273"/>
            <a:ext cx="3209533" cy="461665"/>
          </a:xfrm>
          <a:prstGeom prst="rect">
            <a:avLst/>
          </a:prstGeom>
        </p:spPr>
        <p:txBody>
          <a:bodyPr wrap="none">
            <a:spAutoFit/>
          </a:bodyPr>
          <a:lstStyle/>
          <a:p>
            <a:pPr algn="ctr"/>
            <a:r>
              <a:rPr lang="en-US" noProof="1"/>
              <a:t>Custom Implementation</a:t>
            </a:r>
          </a:p>
        </p:txBody>
      </p:sp>
      <p:cxnSp>
        <p:nvCxnSpPr>
          <p:cNvPr id="24" name="Straight Arrow Connector 23"/>
          <p:cNvCxnSpPr>
            <a:stCxn id="20" idx="3"/>
            <a:endCxn id="17" idx="1"/>
          </p:cNvCxnSpPr>
          <p:nvPr/>
        </p:nvCxnSpPr>
        <p:spPr>
          <a:xfrm flipV="1">
            <a:off x="6267044" y="2527744"/>
            <a:ext cx="2972374" cy="149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20" idx="3"/>
            <a:endCxn id="18" idx="1"/>
          </p:cNvCxnSpPr>
          <p:nvPr/>
        </p:nvCxnSpPr>
        <p:spPr>
          <a:xfrm>
            <a:off x="6267044" y="4019098"/>
            <a:ext cx="2796204" cy="116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3"/>
            <a:endCxn id="19" idx="1"/>
          </p:cNvCxnSpPr>
          <p:nvPr/>
        </p:nvCxnSpPr>
        <p:spPr>
          <a:xfrm>
            <a:off x="6267044" y="4019098"/>
            <a:ext cx="2960989" cy="1563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50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animBg="1"/>
      <p:bldP spid="17" grpId="0" animBg="1"/>
      <p:bldP spid="18" grpId="0" animBg="1"/>
      <p:bldP spid="19" grpId="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4" name="Title 3"/>
          <p:cNvSpPr>
            <a:spLocks noGrp="1"/>
          </p:cNvSpPr>
          <p:nvPr>
            <p:ph type="title"/>
          </p:nvPr>
        </p:nvSpPr>
        <p:spPr/>
        <p:txBody>
          <a:bodyPr/>
          <a:lstStyle/>
          <a:p>
            <a:r>
              <a:rPr lang="en-US" dirty="0"/>
              <a:t>Controller Initialization</a:t>
            </a:r>
          </a:p>
        </p:txBody>
      </p:sp>
      <p:sp>
        <p:nvSpPr>
          <p:cNvPr id="7" name="Rectangle: Rounded Corners 6"/>
          <p:cNvSpPr/>
          <p:nvPr/>
        </p:nvSpPr>
        <p:spPr>
          <a:xfrm>
            <a:off x="2055812" y="2209800"/>
            <a:ext cx="8229600"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endParaRPr lang="en-US" sz="2200" noProof="1">
              <a:latin typeface="Consolas" panose="020B0609020204030204" pitchFamily="49" charset="0"/>
            </a:endParaRPr>
          </a:p>
        </p:txBody>
      </p:sp>
      <p:cxnSp>
        <p:nvCxnSpPr>
          <p:cNvPr id="9" name="Straight Arrow Connector 8"/>
          <p:cNvCxnSpPr>
            <a:cxnSpLocks/>
            <a:endCxn id="7" idx="1"/>
          </p:cNvCxnSpPr>
          <p:nvPr/>
        </p:nvCxnSpPr>
        <p:spPr>
          <a:xfrm>
            <a:off x="531812" y="2600957"/>
            <a:ext cx="15240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95347" y="2101192"/>
            <a:ext cx="1196931" cy="461665"/>
          </a:xfrm>
          <a:prstGeom prst="rect">
            <a:avLst/>
          </a:prstGeom>
        </p:spPr>
        <p:txBody>
          <a:bodyPr wrap="none">
            <a:spAutoFit/>
          </a:bodyPr>
          <a:lstStyle/>
          <a:p>
            <a:pPr algn="ctr"/>
            <a:r>
              <a:rPr lang="en-US" noProof="1"/>
              <a:t>Request</a:t>
            </a:r>
          </a:p>
        </p:txBody>
      </p:sp>
      <p:sp>
        <p:nvSpPr>
          <p:cNvPr id="11" name="Rectangle 10"/>
          <p:cNvSpPr/>
          <p:nvPr/>
        </p:nvSpPr>
        <p:spPr>
          <a:xfrm>
            <a:off x="3896663" y="1645148"/>
            <a:ext cx="4566185" cy="461665"/>
          </a:xfrm>
          <a:prstGeom prst="rect">
            <a:avLst/>
          </a:prstGeom>
        </p:spPr>
        <p:txBody>
          <a:bodyPr wrap="none">
            <a:spAutoFit/>
          </a:bodyPr>
          <a:lstStyle/>
          <a:p>
            <a:pPr algn="ctr"/>
            <a:r>
              <a:rPr lang="en-US" noProof="1">
                <a:latin typeface="+mj-lt"/>
              </a:rPr>
              <a:t>MVCHandler </a:t>
            </a:r>
            <a:r>
              <a:rPr lang="en-US" noProof="1">
                <a:latin typeface="Consolas" panose="020B0609020204030204" pitchFamily="49" charset="0"/>
              </a:rPr>
              <a:t>ProcessRequest()</a:t>
            </a:r>
          </a:p>
        </p:txBody>
      </p:sp>
      <p:cxnSp>
        <p:nvCxnSpPr>
          <p:cNvPr id="13" name="Straight Arrow Connector 12"/>
          <p:cNvCxnSpPr>
            <a:cxnSpLocks/>
          </p:cNvCxnSpPr>
          <p:nvPr/>
        </p:nvCxnSpPr>
        <p:spPr>
          <a:xfrm>
            <a:off x="3427412" y="2992115"/>
            <a:ext cx="0" cy="1524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p:cNvSpPr/>
          <p:nvPr/>
        </p:nvSpPr>
        <p:spPr>
          <a:xfrm>
            <a:off x="2701987" y="4547316"/>
            <a:ext cx="1481292"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Controller Factory</a:t>
            </a:r>
          </a:p>
        </p:txBody>
      </p:sp>
      <p:sp>
        <p:nvSpPr>
          <p:cNvPr id="17" name="Rectangle: Rounded Corners 16"/>
          <p:cNvSpPr/>
          <p:nvPr/>
        </p:nvSpPr>
        <p:spPr>
          <a:xfrm>
            <a:off x="5341144" y="4547316"/>
            <a:ext cx="1481292"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Controller Activator</a:t>
            </a:r>
          </a:p>
        </p:txBody>
      </p:sp>
      <p:sp>
        <p:nvSpPr>
          <p:cNvPr id="18" name="Rectangle: Rounded Corners 17"/>
          <p:cNvSpPr/>
          <p:nvPr/>
        </p:nvSpPr>
        <p:spPr>
          <a:xfrm>
            <a:off x="7923212" y="4547316"/>
            <a:ext cx="1786111"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Dependency Resolver</a:t>
            </a:r>
          </a:p>
        </p:txBody>
      </p:sp>
      <p:cxnSp>
        <p:nvCxnSpPr>
          <p:cNvPr id="19" name="Straight Arrow Connector 18"/>
          <p:cNvCxnSpPr>
            <a:cxnSpLocks/>
            <a:endCxn id="17" idx="1"/>
          </p:cNvCxnSpPr>
          <p:nvPr/>
        </p:nvCxnSpPr>
        <p:spPr>
          <a:xfrm>
            <a:off x="4215613" y="4938472"/>
            <a:ext cx="112553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6816543" y="4938472"/>
            <a:ext cx="112553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8816267" y="2992115"/>
            <a:ext cx="0" cy="1524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10285412" y="2590070"/>
            <a:ext cx="15240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0231908" y="1715773"/>
            <a:ext cx="1507336" cy="830997"/>
          </a:xfrm>
          <a:prstGeom prst="rect">
            <a:avLst/>
          </a:prstGeom>
        </p:spPr>
        <p:txBody>
          <a:bodyPr wrap="none">
            <a:spAutoFit/>
          </a:bodyPr>
          <a:lstStyle/>
          <a:p>
            <a:pPr algn="ctr"/>
            <a:r>
              <a:rPr lang="en-US" noProof="1"/>
              <a:t>Controller </a:t>
            </a:r>
          </a:p>
          <a:p>
            <a:pPr algn="ctr"/>
            <a:r>
              <a:rPr lang="en-US" noProof="1"/>
              <a:t>Execution</a:t>
            </a:r>
          </a:p>
        </p:txBody>
      </p:sp>
      <p:sp>
        <p:nvSpPr>
          <p:cNvPr id="27" name="Rectangle 26"/>
          <p:cNvSpPr/>
          <p:nvPr/>
        </p:nvSpPr>
        <p:spPr>
          <a:xfrm>
            <a:off x="6658174" y="2347138"/>
            <a:ext cx="3583032" cy="461665"/>
          </a:xfrm>
          <a:prstGeom prst="rect">
            <a:avLst/>
          </a:prstGeom>
        </p:spPr>
        <p:txBody>
          <a:bodyPr wrap="none">
            <a:spAutoFit/>
          </a:bodyPr>
          <a:lstStyle/>
          <a:p>
            <a:r>
              <a:rPr lang="en-US" noProof="1">
                <a:latin typeface="Consolas" panose="020B0609020204030204" pitchFamily="49" charset="0"/>
              </a:rPr>
              <a:t>Controller.Execute()</a:t>
            </a:r>
            <a:endParaRPr lang="en-US" dirty="0"/>
          </a:p>
        </p:txBody>
      </p:sp>
      <p:sp>
        <p:nvSpPr>
          <p:cNvPr id="30" name="Rectangle 29"/>
          <p:cNvSpPr/>
          <p:nvPr/>
        </p:nvSpPr>
        <p:spPr>
          <a:xfrm>
            <a:off x="2132012" y="2357735"/>
            <a:ext cx="3583032" cy="461665"/>
          </a:xfrm>
          <a:prstGeom prst="rect">
            <a:avLst/>
          </a:prstGeom>
        </p:spPr>
        <p:txBody>
          <a:bodyPr wrap="none">
            <a:spAutoFit/>
          </a:bodyPr>
          <a:lstStyle/>
          <a:p>
            <a:r>
              <a:rPr lang="en-US" noProof="1">
                <a:latin typeface="Consolas" panose="020B0609020204030204" pitchFamily="49" charset="0"/>
              </a:rPr>
              <a:t>ProcessRequestInit()</a:t>
            </a:r>
          </a:p>
        </p:txBody>
      </p:sp>
    </p:spTree>
    <p:extLst>
      <p:ext uri="{BB962C8B-B14F-4D97-AF65-F5344CB8AC3E}">
        <p14:creationId xmlns:p14="http://schemas.microsoft.com/office/powerpoint/2010/main" val="334201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P spid="16" grpId="0" animBg="1"/>
      <p:bldP spid="17" grpId="0" animBg="1"/>
      <p:bldP spid="18" grpId="0" animBg="1"/>
      <p:bldP spid="26" grpId="0"/>
      <p:bldP spid="27"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5221449"/>
            <a:ext cx="9525000" cy="820600"/>
          </a:xfrm>
        </p:spPr>
        <p:txBody>
          <a:bodyPr/>
          <a:lstStyle/>
          <a:p>
            <a:r>
              <a:rPr lang="en-US" dirty="0"/>
              <a:t>Controller Factory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112" y="1143000"/>
            <a:ext cx="4419600" cy="3705967"/>
          </a:xfrm>
          <a:prstGeom prst="rect">
            <a:avLst/>
          </a:prstGeom>
          <a:effectLst>
            <a:glow rad="228600">
              <a:schemeClr val="accent1">
                <a:satMod val="175000"/>
                <a:alpha val="40000"/>
              </a:schemeClr>
            </a:glow>
            <a:outerShdw blurRad="127000" dist="38100" dir="5400000" algn="t" rotWithShape="0">
              <a:schemeClr val="tx1">
                <a:alpha val="40000"/>
              </a:schemeClr>
            </a:outerShdw>
          </a:effectLst>
        </p:spPr>
      </p:pic>
    </p:spTree>
    <p:extLst>
      <p:ext uri="{BB962C8B-B14F-4D97-AF65-F5344CB8AC3E}">
        <p14:creationId xmlns:p14="http://schemas.microsoft.com/office/powerpoint/2010/main" val="23637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IControllerFactory</a:t>
            </a:r>
            <a:r>
              <a:rPr lang="en-US" dirty="0"/>
              <a:t> interface</a:t>
            </a:r>
          </a:p>
        </p:txBody>
      </p:sp>
      <p:sp>
        <p:nvSpPr>
          <p:cNvPr id="8" name="Text Placeholder 6"/>
          <p:cNvSpPr txBox="1">
            <a:spLocks/>
          </p:cNvSpPr>
          <p:nvPr/>
        </p:nvSpPr>
        <p:spPr>
          <a:xfrm>
            <a:off x="379412" y="1371600"/>
            <a:ext cx="11430000" cy="4241537"/>
          </a:xfrm>
          <a:prstGeom prst="rect">
            <a:avLst/>
          </a:prstGeom>
          <a:solidFill>
            <a:schemeClr val="accent5">
              <a:lumMod val="40000"/>
              <a:lumOff val="60000"/>
              <a:alpha val="15000"/>
            </a:schemeClr>
          </a:solidFill>
          <a:ln w="12700">
            <a:solidFill>
              <a:schemeClr val="accent5">
                <a:lumMod val="60000"/>
                <a:lumOff val="40000"/>
              </a:schemeClr>
            </a:solidFill>
          </a:ln>
        </p:spPr>
        <p:txBody>
          <a:bodyPr vert="horz" wrap="square" lIns="108000" tIns="36000" rIns="108000" bIns="36000" rtlCol="0">
            <a:sp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interface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IControllerFactory</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IController CreateController(</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RequestContext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requestContext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string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controllerName</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SessionStateBehaviour GetControllerSessionStateBehaviour()</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void ReleaseController()</a:t>
            </a:r>
          </a:p>
          <a:p>
            <a:pPr marL="0" indent="0" eaLnBrk="0" fontAlgn="base" hangingPunct="0">
              <a:spcBef>
                <a:spcPts val="0"/>
              </a:spcBef>
              <a:spcAft>
                <a:spcPct val="0"/>
              </a:spcAft>
              <a:buClr>
                <a:schemeClr val="accent5">
                  <a:lumMod val="40000"/>
                  <a:lumOff val="60000"/>
                </a:schemeClr>
              </a:buClr>
              <a:buSzPct val="70000"/>
              <a:buFont typeface="Wingdings 2" pitchFamily="18" charset="2"/>
              <a:buNone/>
            </a:pPr>
            <a:r>
              <a:rPr lang="en-US" sz="24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84504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a:t>Features and Conventions</a:t>
            </a:r>
          </a:p>
        </p:txBody>
      </p:sp>
      <p:sp>
        <p:nvSpPr>
          <p:cNvPr id="10" name="Rectangle: Rounded Corners 9"/>
          <p:cNvSpPr/>
          <p:nvPr/>
        </p:nvSpPr>
        <p:spPr>
          <a:xfrm>
            <a:off x="3579812" y="2209800"/>
            <a:ext cx="5181600"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noProof="1">
                <a:latin typeface="Consolas" panose="020B0609020204030204" pitchFamily="49" charset="0"/>
              </a:rPr>
              <a:t>DefaultControllerFactory</a:t>
            </a:r>
          </a:p>
        </p:txBody>
      </p:sp>
      <p:cxnSp>
        <p:nvCxnSpPr>
          <p:cNvPr id="11" name="Straight Arrow Connector 10"/>
          <p:cNvCxnSpPr>
            <a:cxnSpLocks/>
            <a:endCxn id="10" idx="1"/>
          </p:cNvCxnSpPr>
          <p:nvPr/>
        </p:nvCxnSpPr>
        <p:spPr>
          <a:xfrm>
            <a:off x="531812" y="2600957"/>
            <a:ext cx="30480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4212" y="1715772"/>
            <a:ext cx="2338975" cy="830997"/>
          </a:xfrm>
          <a:prstGeom prst="rect">
            <a:avLst/>
          </a:prstGeom>
        </p:spPr>
        <p:txBody>
          <a:bodyPr wrap="none">
            <a:spAutoFit/>
          </a:bodyPr>
          <a:lstStyle/>
          <a:p>
            <a:pPr algn="ctr"/>
            <a:r>
              <a:rPr lang="en-US" noProof="1"/>
              <a:t>Incoming URL:</a:t>
            </a:r>
          </a:p>
          <a:p>
            <a:pPr algn="ctr"/>
            <a:r>
              <a:rPr lang="en-US" noProof="1"/>
              <a:t>Shop/Product/34</a:t>
            </a:r>
          </a:p>
        </p:txBody>
      </p:sp>
      <p:cxnSp>
        <p:nvCxnSpPr>
          <p:cNvPr id="13" name="Straight Arrow Connector 12"/>
          <p:cNvCxnSpPr>
            <a:cxnSpLocks/>
            <a:stCxn id="10" idx="3"/>
          </p:cNvCxnSpPr>
          <p:nvPr/>
        </p:nvCxnSpPr>
        <p:spPr>
          <a:xfrm flipV="1">
            <a:off x="8761412" y="2590072"/>
            <a:ext cx="3048000" cy="108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016442" y="1938271"/>
            <a:ext cx="2537939" cy="461665"/>
          </a:xfrm>
          <a:prstGeom prst="rect">
            <a:avLst/>
          </a:prstGeom>
        </p:spPr>
        <p:txBody>
          <a:bodyPr wrap="none">
            <a:spAutoFit/>
          </a:bodyPr>
          <a:lstStyle/>
          <a:p>
            <a:pPr algn="ctr"/>
            <a:r>
              <a:rPr lang="en-US" noProof="1"/>
              <a:t>ProductsController</a:t>
            </a:r>
          </a:p>
        </p:txBody>
      </p:sp>
      <p:sp>
        <p:nvSpPr>
          <p:cNvPr id="18" name="Rectangle: Rounded Corners 17"/>
          <p:cNvSpPr/>
          <p:nvPr/>
        </p:nvSpPr>
        <p:spPr>
          <a:xfrm>
            <a:off x="5266889" y="4355742"/>
            <a:ext cx="1807446" cy="78231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dirty="0"/>
              <a:t>Dependency Resolver</a:t>
            </a:r>
          </a:p>
        </p:txBody>
      </p:sp>
      <p:cxnSp>
        <p:nvCxnSpPr>
          <p:cNvPr id="20" name="Straight Arrow Connector 19"/>
          <p:cNvCxnSpPr>
            <a:stCxn id="10" idx="2"/>
            <a:endCxn id="18" idx="0"/>
          </p:cNvCxnSpPr>
          <p:nvPr/>
        </p:nvCxnSpPr>
        <p:spPr>
          <a:xfrm>
            <a:off x="6170612" y="2992115"/>
            <a:ext cx="0" cy="136362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8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P spid="18"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1522</Words>
  <Application>Microsoft Office PowerPoint</Application>
  <PresentationFormat>Custom</PresentationFormat>
  <Paragraphs>185</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Wingdings</vt:lpstr>
      <vt:lpstr>Wingdings 2</vt:lpstr>
      <vt:lpstr>SoftUni 16x9</vt:lpstr>
      <vt:lpstr>ASP.NET Pipeline</vt:lpstr>
      <vt:lpstr>Table of Contents</vt:lpstr>
      <vt:lpstr>Have a Question?</vt:lpstr>
      <vt:lpstr>Controllers and Request Pipeline</vt:lpstr>
      <vt:lpstr>Controller Concepts</vt:lpstr>
      <vt:lpstr>Controller Initialization</vt:lpstr>
      <vt:lpstr>Controller Factory</vt:lpstr>
      <vt:lpstr>IControllerFactory interface</vt:lpstr>
      <vt:lpstr>Features and Conventions</vt:lpstr>
      <vt:lpstr>Real World Code Implementation</vt:lpstr>
      <vt:lpstr>Controller Factory</vt:lpstr>
      <vt:lpstr>Dependency Resolver</vt:lpstr>
      <vt:lpstr>IDependencyResolver Interface</vt:lpstr>
      <vt:lpstr>Real World Code Implementation</vt:lpstr>
      <vt:lpstr>Dependency Resolver</vt:lpstr>
      <vt:lpstr>Dependency Injection in WebApi </vt:lpstr>
      <vt:lpstr>Ninject in Web Api </vt:lpstr>
      <vt:lpstr>Summary</vt:lpstr>
      <vt:lpstr>ASP.NET Web API Introduction</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 API</dc:title>
  <dc:subject>Software Development Course</dc:subject>
  <dc:creator/>
  <cp:keywords>Cloud, Services, REST, ASP.NET, WebAPI,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2017-04-12T06:47:44Z</dcterms:modified>
  <cp:category>Cloud, Services, REST, ASP.NET, WebAPI,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