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394" r:id="rId3"/>
    <p:sldId id="500" r:id="rId4"/>
    <p:sldId id="526" r:id="rId5"/>
    <p:sldId id="552" r:id="rId6"/>
    <p:sldId id="553" r:id="rId7"/>
    <p:sldId id="554" r:id="rId8"/>
    <p:sldId id="558" r:id="rId9"/>
    <p:sldId id="556" r:id="rId10"/>
    <p:sldId id="543" r:id="rId11"/>
    <p:sldId id="544" r:id="rId12"/>
    <p:sldId id="545" r:id="rId13"/>
    <p:sldId id="546" r:id="rId14"/>
    <p:sldId id="547" r:id="rId15"/>
    <p:sldId id="548" r:id="rId16"/>
    <p:sldId id="549" r:id="rId17"/>
    <p:sldId id="550" r:id="rId18"/>
    <p:sldId id="551" r:id="rId19"/>
    <p:sldId id="518" r:id="rId20"/>
    <p:sldId id="352" r:id="rId21"/>
    <p:sldId id="393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394"/>
            <p14:sldId id="500"/>
            <p14:sldId id="526"/>
            <p14:sldId id="552"/>
            <p14:sldId id="553"/>
            <p14:sldId id="554"/>
            <p14:sldId id="558"/>
            <p14:sldId id="556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</p14:sldIdLst>
        </p14:section>
        <p14:section name="Conclusion" id="{CAD93B16-9430-4CD6-BD17-69844E1E5D8E}">
          <p14:sldIdLst>
            <p14:sldId id="518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AA72D4"/>
    <a:srgbClr val="E85C0E"/>
    <a:srgbClr val="6B854E"/>
    <a:srgbClr val="FBEEDC"/>
    <a:srgbClr val="F8DC9E"/>
    <a:srgbClr val="FBEEC9"/>
    <a:srgbClr val="603A14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86439" autoAdjust="0"/>
  </p:normalViewPr>
  <p:slideViewPr>
    <p:cSldViewPr>
      <p:cViewPr>
        <p:scale>
          <a:sx n="75" d="100"/>
          <a:sy n="75" d="100"/>
        </p:scale>
        <p:origin x="749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9430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06902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01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6984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03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968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infragistics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11471" y="554127"/>
            <a:ext cx="8798264" cy="1171552"/>
          </a:xfrm>
        </p:spPr>
        <p:txBody>
          <a:bodyPr>
            <a:normAutofit/>
          </a:bodyPr>
          <a:lstStyle/>
          <a:p>
            <a:r>
              <a:rPr lang="en-US" dirty="0" smtClean="0"/>
              <a:t>ASP.NET</a:t>
            </a:r>
            <a:r>
              <a:rPr lang="bg-BG" dirty="0" smtClean="0"/>
              <a:t> </a:t>
            </a:r>
            <a:r>
              <a:rPr lang="en-US" dirty="0"/>
              <a:t>Razor Engine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587804">
            <a:off x="5042797" y="3592572"/>
            <a:ext cx="200542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dirty="0">
                <a:effectLst/>
              </a:rPr>
              <a:t>ASP.NET </a:t>
            </a:r>
            <a:r>
              <a:rPr lang="en-US" dirty="0" smtClean="0">
                <a:effectLst/>
              </a:rPr>
              <a:t>MVC</a:t>
            </a:r>
          </a:p>
          <a:p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Introduction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are defined in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System.ComponentModel.DataAnnotations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Covers </a:t>
            </a:r>
            <a:r>
              <a:rPr lang="en-US" dirty="0"/>
              <a:t>common validation </a:t>
            </a:r>
            <a:r>
              <a:rPr lang="en-US" dirty="0" smtClean="0"/>
              <a:t>patterns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StringLength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with Annotations </a:t>
            </a:r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2" y="3200400"/>
            <a:ext cx="4800600" cy="261366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7353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Validation </a:t>
            </a:r>
            <a:r>
              <a:rPr lang="en-US" dirty="0"/>
              <a:t>A</a:t>
            </a:r>
            <a:r>
              <a:rPr lang="en-US" dirty="0" smtClean="0"/>
              <a:t>ttributes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525201"/>
              </p:ext>
            </p:extLst>
          </p:nvPr>
        </p:nvGraphicFramePr>
        <p:xfrm>
          <a:off x="2055812" y="1752600"/>
          <a:ext cx="7924800" cy="376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a non-null value is assigned to the property. It can be configured to fail if an empty string is assigned.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string is longer than the specified value.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two specified properties in the model have the same value.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falls in the specified range. It defaults to numbers, but it can be configured to consider a range of dates, too.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RegularExpression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matches the specified expression.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CustomValidation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the value against the specified custom function.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94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attributes</a:t>
            </a:r>
          </a:p>
          <a:p>
            <a:r>
              <a:rPr lang="en-US" dirty="0" smtClean="0"/>
              <a:t>Inherit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ValidationAttribute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Validation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1" y="2743200"/>
            <a:ext cx="114776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8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ModelState.IsValid</a:t>
            </a:r>
            <a:r>
              <a:rPr lang="en-US" dirty="0"/>
              <a:t> </a:t>
            </a:r>
            <a:r>
              <a:rPr lang="en-US" dirty="0" smtClean="0"/>
              <a:t>will give us information about the data validation success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ModelState.AddModelError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will produce a custom error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Model – 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6" y="3125410"/>
            <a:ext cx="6556376" cy="347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0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Html.ValidationSummary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/>
              <a:t>– output errors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@Html.ValidationMessageFor(…)</a:t>
            </a:r>
            <a:r>
              <a:rPr lang="en-US" dirty="0" smtClean="0"/>
              <a:t> – outputs validation message for specified property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Model – 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3090339"/>
            <a:ext cx="5440463" cy="3390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20594177">
            <a:off x="7239358" y="4376511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70197" y="4157140"/>
            <a:ext cx="2420847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Text box with integrated client-side validation</a:t>
            </a:r>
          </a:p>
        </p:txBody>
      </p:sp>
      <p:sp>
        <p:nvSpPr>
          <p:cNvPr id="8" name="Left Arrow 7"/>
          <p:cNvSpPr/>
          <p:nvPr/>
        </p:nvSpPr>
        <p:spPr>
          <a:xfrm rot="20594177">
            <a:off x="6845889" y="5695354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76728" y="5475982"/>
            <a:ext cx="2420847" cy="1077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jQuery validation library required for unobtrusive JavaScript validation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P.S. Check </a:t>
            </a:r>
            <a:r>
              <a:rPr lang="en-US" sz="1600" b="1" dirty="0" err="1">
                <a:solidFill>
                  <a:schemeClr val="bg1"/>
                </a:solidFill>
              </a:rPr>
              <a:t>W</a:t>
            </a:r>
            <a:r>
              <a:rPr lang="en-US" sz="1600" b="1" dirty="0" err="1" smtClean="0">
                <a:solidFill>
                  <a:schemeClr val="bg1"/>
                </a:solidFill>
              </a:rPr>
              <a:t>eb.config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83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Your model should implemented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IValidatableObject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From now on,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MVC</a:t>
            </a:r>
            <a:r>
              <a:rPr lang="en-US" dirty="0" smtClean="0"/>
              <a:t> (works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EF</a:t>
            </a:r>
            <a:r>
              <a:rPr lang="en-US" dirty="0" smtClean="0"/>
              <a:t> too) will validate the object by your custom rules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Class-Level Model Validation</a:t>
            </a:r>
            <a:endParaRPr lang="en-US" dirty="0"/>
          </a:p>
        </p:txBody>
      </p:sp>
      <p:pic>
        <p:nvPicPr>
          <p:cNvPr id="13316" name="Picture 4" descr="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69090" y="2911270"/>
            <a:ext cx="7247467" cy="3648076"/>
          </a:xfrm>
          <a:prstGeom prst="roundRect">
            <a:avLst>
              <a:gd name="adj" fmla="val 104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05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562600"/>
            <a:ext cx="8938472" cy="820600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Other Annotations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2709863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5362" name="Picture 2" descr="http://www.sitefinity.com/docs/metabloglib/Windows-Live-Writer-Sitefinity_82C4-Sitefinity-MVC-Data-Annotations_2.png?sfvrsn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998" y="914400"/>
            <a:ext cx="6438900" cy="4286250"/>
          </a:xfrm>
          <a:prstGeom prst="roundRect">
            <a:avLst>
              <a:gd name="adj" fmla="val 6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190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/ Edit Annotations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44897"/>
              </p:ext>
            </p:extLst>
          </p:nvPr>
        </p:nvGraphicFramePr>
        <p:xfrm>
          <a:off x="989012" y="2438400"/>
          <a:ext cx="10210800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84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6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noProof="1" smtClean="0"/>
                        <a:t>Attribute</a:t>
                      </a:r>
                      <a:endParaRPr lang="en-US" sz="28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noProof="1" smtClean="0"/>
                        <a:t>Description</a:t>
                      </a:r>
                      <a:endParaRPr lang="en-US" sz="280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Friendly name for labels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 strings and null display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the property of a model class for simple text display.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 value in a hidden input (when editing).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Tells the model binder which properties to include/exclude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35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</a:t>
            </a:r>
            <a:r>
              <a:rPr lang="bg-BG" dirty="0"/>
              <a:t> </a:t>
            </a:r>
            <a:r>
              <a:rPr lang="en-US" dirty="0"/>
              <a:t>Razor Engine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96235" y="1280062"/>
            <a:ext cx="1752140" cy="779159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#CSharpWeb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2362200"/>
            <a:ext cx="11804822" cy="31242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Razor HTML helpers</a:t>
            </a:r>
            <a:endParaRPr lang="en-US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Model validations </a:t>
            </a: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04000"/>
            <a:ext cx="8938472" cy="820600"/>
          </a:xfrm>
        </p:spPr>
        <p:txBody>
          <a:bodyPr/>
          <a:lstStyle/>
          <a:p>
            <a:r>
              <a:rPr lang="en-US" dirty="0" smtClean="0"/>
              <a:t>Advanced Razor Syntax</a:t>
            </a:r>
            <a:endParaRPr lang="en-US" dirty="0"/>
          </a:p>
        </p:txBody>
      </p:sp>
      <p:pic>
        <p:nvPicPr>
          <p:cNvPr id="2050" name="Picture 2" descr="http://www.dotnetspider.com/attachments/Forums/285038-26239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35" y="1371600"/>
            <a:ext cx="5254625" cy="3923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66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view </a:t>
            </a:r>
            <a:r>
              <a:rPr lang="en-US" dirty="0"/>
              <a:t>inherits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WebViewPage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ViewPage</a:t>
            </a:r>
            <a:r>
              <a:rPr lang="en-US" dirty="0" smtClean="0"/>
              <a:t> has a property named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dirty="0" smtClean="0"/>
              <a:t> property has methods that return string and can be used to generate HTML</a:t>
            </a:r>
          </a:p>
          <a:p>
            <a:pPr lvl="1"/>
            <a:r>
              <a:rPr lang="en-US" dirty="0"/>
              <a:t>Create inputs</a:t>
            </a:r>
          </a:p>
          <a:p>
            <a:pPr lvl="1"/>
            <a:r>
              <a:rPr lang="en-US" dirty="0"/>
              <a:t>Create links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forms</a:t>
            </a:r>
          </a:p>
          <a:p>
            <a:r>
              <a:rPr lang="en-US" dirty="0" smtClean="0"/>
              <a:t>Other helper properties are also available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 smtClean="0"/>
              <a:t>, custom helpers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Helpers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694" y="3200400"/>
            <a:ext cx="4915518" cy="1981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50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HTML Helpers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805001"/>
              </p:ext>
            </p:extLst>
          </p:nvPr>
        </p:nvGraphicFramePr>
        <p:xfrm>
          <a:off x="74612" y="2057400"/>
          <a:ext cx="1180465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2325">
                  <a:extLst>
                    <a:ext uri="{9D8B030D-6E8A-4147-A177-3AD203B41FA5}">
                      <a16:colId xmlns:a16="http://schemas.microsoft.com/office/drawing/2014/main" val="2432350057"/>
                    </a:ext>
                  </a:extLst>
                </a:gridCol>
                <a:gridCol w="5902325">
                  <a:extLst>
                    <a:ext uri="{9D8B030D-6E8A-4147-A177-3AD203B41FA5}">
                      <a16:colId xmlns:a16="http://schemas.microsoft.com/office/drawing/2014/main" val="11140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 Helper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63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@HTML</a:t>
                      </a:r>
                      <a:r>
                        <a:rPr lang="en-US" baseline="0" dirty="0" smtClean="0"/>
                        <a:t>.ActionLink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and anchor</a:t>
                      </a:r>
                      <a:r>
                        <a:rPr lang="en-US" baseline="0" dirty="0" smtClean="0"/>
                        <a:t> link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7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@using (Html.BeginForm) {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form content 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</a:t>
                      </a:r>
                      <a:r>
                        <a:rPr lang="en-US" baseline="0" dirty="0" smtClean="0"/>
                        <a:t> and html form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05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@HTML.CheckBox</a:t>
                      </a:r>
                      <a:r>
                        <a:rPr lang="en-US" baseline="0" dirty="0" smtClean="0"/>
                        <a:t>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</a:t>
                      </a:r>
                      <a:r>
                        <a:rPr lang="en-US" baseline="0" dirty="0" smtClean="0"/>
                        <a:t> a checkbox for a given property of the model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35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r>
                        <a:rPr lang="en-US" dirty="0" err="1" smtClean="0"/>
                        <a:t>HTML</a:t>
                      </a:r>
                      <a:r>
                        <a:rPr lang="en-US" baseline="0" dirty="0" err="1" smtClean="0"/>
                        <a:t>.Display</a:t>
                      </a:r>
                      <a:r>
                        <a:rPr lang="en-US" baseline="0" dirty="0" smtClean="0"/>
                        <a:t>\For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</a:t>
                      </a:r>
                      <a:r>
                        <a:rPr lang="en-US" baseline="0" dirty="0" smtClean="0"/>
                        <a:t> the name of a given property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1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@HTML.Editor\For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</a:t>
                      </a:r>
                      <a:r>
                        <a:rPr lang="en-US" baseline="0" dirty="0" smtClean="0"/>
                        <a:t> and editor\for a given property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4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@HTML</a:t>
                      </a:r>
                      <a:r>
                        <a:rPr lang="en-US" baseline="0" dirty="0" smtClean="0"/>
                        <a:t>.Label\For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</a:t>
                      </a:r>
                      <a:r>
                        <a:rPr lang="en-US" baseline="0" dirty="0" smtClean="0"/>
                        <a:t> a label\for the given property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79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13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HTML Form Helpers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829623"/>
              </p:ext>
            </p:extLst>
          </p:nvPr>
        </p:nvGraphicFramePr>
        <p:xfrm>
          <a:off x="3122612" y="1752600"/>
          <a:ext cx="5368925" cy="4140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925">
                  <a:extLst>
                    <a:ext uri="{9D8B030D-6E8A-4147-A177-3AD203B41FA5}">
                      <a16:colId xmlns:a16="http://schemas.microsoft.com/office/drawing/2014/main" val="2432350057"/>
                    </a:ext>
                  </a:extLst>
                </a:gridCol>
              </a:tblGrid>
              <a:tr h="460022">
                <a:tc>
                  <a:txBody>
                    <a:bodyPr/>
                    <a:lstStyle/>
                    <a:p>
                      <a:r>
                        <a:rPr lang="en-US" dirty="0" smtClean="0"/>
                        <a:t>HTML Helper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632111"/>
                  </a:ext>
                </a:extLst>
              </a:tr>
              <a:tr h="460022"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altLang="en-US" sz="2400" dirty="0" smtClean="0"/>
                        <a:t>@</a:t>
                      </a:r>
                      <a:r>
                        <a:rPr lang="en-US" altLang="en-US" sz="2400" dirty="0" err="1" smtClean="0"/>
                        <a:t>Html.DropDownList</a:t>
                      </a:r>
                      <a:r>
                        <a:rPr lang="en-US" altLang="en-US" sz="2400" dirty="0" smtClean="0"/>
                        <a:t>\For </a:t>
                      </a:r>
                      <a:endParaRPr lang="en-US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007167"/>
                  </a:ext>
                </a:extLst>
              </a:tr>
              <a:tr h="460022"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dirty="0" smtClean="0"/>
                        <a:t>@</a:t>
                      </a:r>
                      <a:r>
                        <a:rPr lang="en-US" altLang="en-US" sz="2400" dirty="0" err="1" smtClean="0"/>
                        <a:t>Html.TextBox</a:t>
                      </a:r>
                      <a:r>
                        <a:rPr lang="en-US" altLang="en-US" sz="2400" dirty="0" smtClean="0"/>
                        <a:t>\For </a:t>
                      </a:r>
                      <a:endParaRPr lang="en-US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70318"/>
                  </a:ext>
                </a:extLst>
              </a:tr>
              <a:tr h="460022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en-US" sz="2400" dirty="0" err="1" smtClean="0"/>
                        <a:t>Html.TextArea</a:t>
                      </a:r>
                      <a:r>
                        <a:rPr lang="en-US" altLang="en-US" sz="2400" dirty="0" smtClean="0"/>
                        <a:t>\For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051431"/>
                  </a:ext>
                </a:extLst>
              </a:tr>
              <a:tr h="460022"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dirty="0" smtClean="0"/>
                        <a:t>@</a:t>
                      </a:r>
                      <a:r>
                        <a:rPr lang="en-US" altLang="en-US" sz="2400" dirty="0" smtClean="0"/>
                        <a:t>Html.Password\For </a:t>
                      </a:r>
                      <a:endParaRPr lang="en-US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353393"/>
                  </a:ext>
                </a:extLst>
              </a:tr>
              <a:tr h="460022"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r>
                        <a:rPr lang="en-US" altLang="en-US" sz="2400" dirty="0" smtClean="0"/>
                        <a:t>Html.Hidden\For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13930"/>
                  </a:ext>
                </a:extLst>
              </a:tr>
              <a:tr h="460022">
                <a:tc>
                  <a:txBody>
                    <a:bodyPr/>
                    <a:lstStyle/>
                    <a:p>
                      <a:r>
                        <a:rPr lang="en-US" altLang="en-US" sz="2400" dirty="0" smtClean="0"/>
                        <a:t>@Html.CheckBox\For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408406"/>
                  </a:ext>
                </a:extLst>
              </a:tr>
              <a:tr h="460022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@</a:t>
                      </a:r>
                      <a:r>
                        <a:rPr lang="en-US" altLang="en-US" sz="2400" dirty="0" smtClean="0"/>
                        <a:t>Html.RadioButton\For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79835"/>
                  </a:ext>
                </a:extLst>
              </a:tr>
              <a:tr h="460022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 smtClean="0"/>
                        <a:t>@</a:t>
                      </a:r>
                      <a:r>
                        <a:rPr lang="en-US" altLang="en-US" sz="2400" dirty="0" err="1" smtClean="0"/>
                        <a:t>Html.ListBox</a:t>
                      </a:r>
                      <a:r>
                        <a:rPr lang="en-US" altLang="en-US" sz="2400" dirty="0" smtClean="0"/>
                        <a:t>\For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47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extension methods for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HtmlHelper</a:t>
            </a:r>
          </a:p>
          <a:p>
            <a:pPr lvl="1"/>
            <a:r>
              <a:rPr lang="en-US" dirty="0"/>
              <a:t>Return </a:t>
            </a:r>
            <a:r>
              <a:rPr lang="en-US" dirty="0" smtClean="0"/>
              <a:t>a string </a:t>
            </a:r>
            <a:r>
              <a:rPr lang="en-US" dirty="0"/>
              <a:t>or </a:t>
            </a:r>
            <a:r>
              <a:rPr lang="en-US" dirty="0" smtClean="0"/>
              <a:t>override the </a:t>
            </a:r>
            <a:r>
              <a:rPr lang="en-US" sz="3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r>
              <a:rPr lang="en-US" sz="3600" dirty="0" smtClean="0"/>
              <a:t>The 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TagBuilder</a:t>
            </a:r>
            <a:r>
              <a:rPr lang="en-US" dirty="0" smtClean="0"/>
              <a:t> class manages </a:t>
            </a:r>
            <a:r>
              <a:rPr lang="en-US" dirty="0"/>
              <a:t>closing tags and </a:t>
            </a:r>
            <a:r>
              <a:rPr lang="en-US" dirty="0" smtClean="0"/>
              <a:t>attributes</a:t>
            </a:r>
          </a:p>
          <a:p>
            <a:pPr lvl="1"/>
            <a:r>
              <a:rPr lang="en-US" dirty="0"/>
              <a:t>Add namespace in </a:t>
            </a:r>
            <a:r>
              <a:rPr lang="en-US" dirty="0" smtClean="0"/>
              <a:t>web.config (if needed)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04" y="3759836"/>
            <a:ext cx="7924800" cy="297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639" y="5220019"/>
            <a:ext cx="37719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7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Data Validation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2709863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074" name="Picture 2" descr="http://www.theorem.co.uk/images/validateandche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48" y="1695450"/>
            <a:ext cx="5257800" cy="33337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273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5357</TotalTime>
  <Words>675</Words>
  <Application>Microsoft Office PowerPoint</Application>
  <PresentationFormat>Custom</PresentationFormat>
  <Paragraphs>153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ASP.NET Razor Engine</vt:lpstr>
      <vt:lpstr>Have a Question?</vt:lpstr>
      <vt:lpstr>Table of Contents</vt:lpstr>
      <vt:lpstr>Advanced Razor Syntax</vt:lpstr>
      <vt:lpstr>View Helpers</vt:lpstr>
      <vt:lpstr>Common HTML Helpers</vt:lpstr>
      <vt:lpstr>Other HTML Form Helpers </vt:lpstr>
      <vt:lpstr>Custom Helpers</vt:lpstr>
      <vt:lpstr>Data Validation</vt:lpstr>
      <vt:lpstr>Validation with Annotations </vt:lpstr>
      <vt:lpstr>Data Validation Attributes</vt:lpstr>
      <vt:lpstr>Custom Validation</vt:lpstr>
      <vt:lpstr>Validating Model – Controller</vt:lpstr>
      <vt:lpstr>Validating Model – View</vt:lpstr>
      <vt:lpstr>Class-Level Model Validation</vt:lpstr>
      <vt:lpstr>Other Annotations</vt:lpstr>
      <vt:lpstr>Display / Edit Annotations </vt:lpstr>
      <vt:lpstr>ASP.NET Razor Engine</vt:lpstr>
      <vt:lpstr>License</vt:lpstr>
      <vt:lpstr>Free Trainings @ Software University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 Development Basics - State Management</dc:title>
  <dc:subject>Java, Bootstrap, Cookies, Sessions</dc:subject>
  <dc:creator>Software University Foundation</dc:creator>
  <cp:keywords>Java, Bootstrap, Cookies, Sessions</cp:keywords>
  <dc:description>https://softuni.bg/courses/java-web-development-basics</dc:description>
  <cp:lastModifiedBy>Божидар Гевечано</cp:lastModifiedBy>
  <cp:revision>234</cp:revision>
  <dcterms:created xsi:type="dcterms:W3CDTF">2014-01-02T17:00:34Z</dcterms:created>
  <dcterms:modified xsi:type="dcterms:W3CDTF">2017-03-14T12:04:04Z</dcterms:modified>
  <cp:category>Java, Bootstrap, Cookies, Sessions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