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428" r:id="rId4"/>
    <p:sldId id="493" r:id="rId5"/>
    <p:sldId id="494" r:id="rId6"/>
    <p:sldId id="429" r:id="rId7"/>
    <p:sldId id="477" r:id="rId8"/>
    <p:sldId id="478" r:id="rId9"/>
    <p:sldId id="479" r:id="rId10"/>
    <p:sldId id="487" r:id="rId11"/>
    <p:sldId id="497" r:id="rId12"/>
    <p:sldId id="496" r:id="rId13"/>
    <p:sldId id="498" r:id="rId14"/>
    <p:sldId id="480" r:id="rId15"/>
    <p:sldId id="488" r:id="rId16"/>
    <p:sldId id="489" r:id="rId17"/>
    <p:sldId id="490" r:id="rId18"/>
    <p:sldId id="502" r:id="rId19"/>
    <p:sldId id="481" r:id="rId20"/>
    <p:sldId id="482" r:id="rId21"/>
    <p:sldId id="500" r:id="rId22"/>
    <p:sldId id="499" r:id="rId23"/>
    <p:sldId id="501" r:id="rId24"/>
    <p:sldId id="492" r:id="rId25"/>
    <p:sldId id="508" r:id="rId26"/>
    <p:sldId id="503" r:id="rId27"/>
    <p:sldId id="504" r:id="rId28"/>
    <p:sldId id="505" r:id="rId29"/>
    <p:sldId id="506" r:id="rId30"/>
    <p:sldId id="507" r:id="rId31"/>
    <p:sldId id="483" r:id="rId32"/>
    <p:sldId id="484" r:id="rId33"/>
    <p:sldId id="513" r:id="rId34"/>
    <p:sldId id="514" r:id="rId35"/>
    <p:sldId id="511" r:id="rId36"/>
    <p:sldId id="512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FBEEDC"/>
    <a:srgbClr val="F0A22E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88" d="100"/>
          <a:sy n="88" d="100"/>
        </p:scale>
        <p:origin x="25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282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26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9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1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2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643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fragistics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7620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Identity 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19255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Users, Roles</a:t>
            </a:r>
            <a:r>
              <a:rPr lang="en-US" dirty="0"/>
              <a:t>, </a:t>
            </a:r>
            <a:r>
              <a:rPr lang="en-US" dirty="0" smtClean="0"/>
              <a:t>Authorization, </a:t>
            </a:r>
            <a:r>
              <a:rPr lang="en-US" dirty="0"/>
              <a:t>Registration</a:t>
            </a:r>
            <a:r>
              <a:rPr lang="en-US" dirty="0" smtClean="0"/>
              <a:t>, Login, Logout, …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2" name="Group 1"/>
          <p:cNvGrpSpPr/>
          <p:nvPr/>
        </p:nvGrpSpPr>
        <p:grpSpPr>
          <a:xfrm>
            <a:off x="8673094" y="3634281"/>
            <a:ext cx="2907718" cy="2614119"/>
            <a:chOff x="6349516" y="3390466"/>
            <a:chExt cx="2907718" cy="26141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49516" y="3733800"/>
              <a:ext cx="2450518" cy="2270785"/>
            </a:xfrm>
            <a:prstGeom prst="roundRect">
              <a:avLst>
                <a:gd name="adj" fmla="val 866"/>
              </a:avLst>
            </a:prstGeom>
          </p:spPr>
        </p:pic>
        <p:pic>
          <p:nvPicPr>
            <p:cNvPr id="1026" name="Picture 2" descr="http://takshilarohtak.com/admin/css/images/login_ic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834" y="3390466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2439" y="3976030"/>
            <a:ext cx="2133598" cy="23414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576164">
            <a:off x="5082000" y="4010181"/>
            <a:ext cx="1982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IdentityConfig.cs</a:t>
            </a:r>
            <a:r>
              <a:rPr lang="en-US" dirty="0" smtClean="0"/>
              <a:t> – holds the user manager configuration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ApplicationUserManager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UserManager&lt;ApplicationUser&gt;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The main class for managing users in the ASP.NET Identity system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Can define the user and password validation rules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ApplicationSignInManager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SignInManager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Implements the user login / logout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Supports external login, e.g. Facebook login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Two-factor authentication (email confirm)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Project Template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5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IndentityModels.cs</a:t>
            </a:r>
            <a:r>
              <a:rPr lang="en-US" dirty="0" smtClean="0"/>
              <a:t> – holds user class and EF DB context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IdentityUser</a:t>
            </a:r>
          </a:p>
          <a:p>
            <a:pPr lvl="1"/>
            <a:r>
              <a:rPr lang="en-US" dirty="0" smtClean="0"/>
              <a:t>Holds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dirty="0" smtClean="0"/>
              <a:t> information for the ASP.NET application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 (unique user ID, string holding a GUID)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313c241a-29ed-4398-b185-9a143bbd03ef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dirty="0" smtClean="0"/>
              <a:t> </a:t>
            </a:r>
            <a:r>
              <a:rPr lang="en-US" dirty="0"/>
              <a:t>(unique </a:t>
            </a:r>
            <a:r>
              <a:rPr lang="en-US" dirty="0" smtClean="0"/>
              <a:t>username),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maria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 smtClean="0"/>
              <a:t> (email address – can be unique),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mm@gmail.com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May hold additional fields, e.g. first name, last name, 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</a:t>
            </a:r>
            <a:r>
              <a:rPr lang="en-US" dirty="0" smtClean="0"/>
              <a:t>Authentication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0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ApplicationDbContext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IdentityDbContext&lt;ApplicationUser&gt;</a:t>
            </a:r>
          </a:p>
          <a:p>
            <a:pPr lvl="1"/>
            <a:r>
              <a:rPr lang="en-US" dirty="0" smtClean="0"/>
              <a:t>Holds the EF data context with all database mapped entities</a:t>
            </a:r>
          </a:p>
          <a:p>
            <a:pPr lvl="1"/>
            <a:r>
              <a:rPr lang="en-US" dirty="0" smtClean="0"/>
              <a:t>May define database initializer to specify DB migration strategy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Startup.Auth.cs</a:t>
            </a:r>
          </a:p>
          <a:p>
            <a:pPr lvl="1"/>
            <a:r>
              <a:rPr lang="en-US" dirty="0" smtClean="0"/>
              <a:t>Configures OWIN to use identity authentication</a:t>
            </a:r>
          </a:p>
          <a:p>
            <a:pPr lvl="1"/>
            <a:r>
              <a:rPr lang="en-US" dirty="0" smtClean="0"/>
              <a:t>Usually enables cookie-based authentication</a:t>
            </a:r>
          </a:p>
          <a:p>
            <a:pPr lvl="1"/>
            <a:r>
              <a:rPr lang="en-US" dirty="0" smtClean="0"/>
              <a:t>May enable external login (e.g. Facebook login)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</a:t>
            </a:r>
            <a:r>
              <a:rPr lang="en-US" dirty="0" smtClean="0"/>
              <a:t>Authentication (</a:t>
            </a:r>
            <a:r>
              <a:rPr lang="bg-BG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7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094732"/>
            <a:ext cx="103632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newUser = new ApplicationUser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UserName = "maria",</a:t>
            </a:r>
          </a:p>
          <a:p>
            <a:r>
              <a:rPr lang="en-US" noProof="1"/>
              <a:t>    Email = "mm@gmail.com",</a:t>
            </a:r>
          </a:p>
          <a:p>
            <a:r>
              <a:rPr lang="en-US" noProof="1"/>
              <a:t>    PhoneNumber = "+359 2 981 981"</a:t>
            </a:r>
          </a:p>
          <a:p>
            <a:r>
              <a:rPr lang="en-US" noProof="1"/>
              <a:t>};</a:t>
            </a:r>
          </a:p>
          <a:p>
            <a:r>
              <a:rPr lang="en-US" noProof="1"/>
              <a:t>var userManager = HttpContext.GetOwinContext().</a:t>
            </a:r>
          </a:p>
          <a:p>
            <a:r>
              <a:rPr lang="en-US" noProof="1"/>
              <a:t>    GetUserManager&lt;ApplicationUserManager&gt;();</a:t>
            </a:r>
          </a:p>
          <a:p>
            <a:r>
              <a:rPr lang="en-US" noProof="1"/>
              <a:t>var result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userManager.Create</a:t>
            </a:r>
            <a:r>
              <a:rPr lang="en-US" noProof="1"/>
              <a:t>(newUser, "S0m3@Pa$$");</a:t>
            </a:r>
          </a:p>
          <a:p>
            <a:endParaRPr lang="en-US" noProof="1"/>
          </a:p>
          <a:p>
            <a:r>
              <a:rPr lang="en-US" noProof="1"/>
              <a:t>if (result.Succeeded)</a:t>
            </a:r>
          </a:p>
          <a:p>
            <a:r>
              <a:rPr lang="en-US" noProof="1"/>
              <a:t>    // User registered</a:t>
            </a:r>
          </a:p>
          <a:p>
            <a:r>
              <a:rPr lang="en-US" noProof="1"/>
              <a:t>else</a:t>
            </a:r>
          </a:p>
          <a:p>
            <a:r>
              <a:rPr lang="en-US" noProof="1"/>
              <a:t>    // result.Errors holds the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1907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Login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392972"/>
            <a:ext cx="10363200" cy="3795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signInManager = HttpContext.GetOwinContext().</a:t>
            </a:r>
          </a:p>
          <a:p>
            <a:r>
              <a:rPr lang="en-US" noProof="1"/>
              <a:t>    Get&lt;ApplicationSignInManager&gt;();</a:t>
            </a:r>
          </a:p>
          <a:p>
            <a:r>
              <a:rPr lang="en-US" noProof="1"/>
              <a:t>bool rememberMe = true;</a:t>
            </a:r>
          </a:p>
          <a:p>
            <a:r>
              <a:rPr lang="en-US" noProof="1"/>
              <a:t>bool shouldLockout = false;</a:t>
            </a:r>
          </a:p>
          <a:p>
            <a:r>
              <a:rPr lang="en-US" noProof="1"/>
              <a:t>var signInStatus = signInManager.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PasswordSignIn</a:t>
            </a:r>
            <a:r>
              <a:rPr lang="en-US" noProof="1"/>
              <a:t>(</a:t>
            </a:r>
          </a:p>
          <a:p>
            <a:r>
              <a:rPr lang="en-US" noProof="1"/>
              <a:t>    "maria", "S0m3@Pa$$", rememberMe, shouldLockout);</a:t>
            </a:r>
          </a:p>
          <a:p>
            <a:r>
              <a:rPr lang="en-US" noProof="1"/>
              <a:t>if (signInStatus == SignInStatus.Success)</a:t>
            </a:r>
          </a:p>
          <a:p>
            <a:r>
              <a:rPr lang="en-US" noProof="1"/>
              <a:t>    // Sucessfull login</a:t>
            </a:r>
          </a:p>
          <a:p>
            <a:r>
              <a:rPr lang="en-US" noProof="1"/>
              <a:t>else</a:t>
            </a:r>
          </a:p>
          <a:p>
            <a:r>
              <a:rPr lang="en-US" noProof="1"/>
              <a:t>    // Login failed</a:t>
            </a:r>
          </a:p>
        </p:txBody>
      </p:sp>
    </p:spTree>
    <p:extLst>
      <p:ext uri="{BB962C8B-B14F-4D97-AF65-F5344CB8AC3E}">
        <p14:creationId xmlns:p14="http://schemas.microsoft.com/office/powerpoint/2010/main" val="2687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Performs </a:t>
            </a:r>
            <a:r>
              <a:rPr lang="en-US" dirty="0"/>
              <a:t>local / external logout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logout</a:t>
            </a:r>
            <a:r>
              <a:rPr lang="en-US" dirty="0" smtClean="0"/>
              <a:t> (log off / sign out):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Logging out clears the authentication cookies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Logout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905000"/>
            <a:ext cx="103632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authenticationManager =</a:t>
            </a:r>
          </a:p>
          <a:p>
            <a:r>
              <a:rPr lang="en-US" noProof="1"/>
              <a:t>    HttpContext.GetOwinContext().Authentication;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authenticationManager.SignOut();</a:t>
            </a:r>
          </a:p>
          <a:p>
            <a:r>
              <a:rPr lang="en-US" noProof="1"/>
              <a:t>// Redirect to home screen or login screen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6" y="4495800"/>
            <a:ext cx="8080376" cy="18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Logged-in user changes his password: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Administrator resets some user's password: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Password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22413" y="1926608"/>
            <a:ext cx="10943998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currentUser = User.Identity.GetUserId();</a:t>
            </a:r>
          </a:p>
          <a:p>
            <a:r>
              <a:rPr lang="en-US" noProof="1"/>
              <a:t>var userManager = HttpContext.GetOwinContext().</a:t>
            </a:r>
          </a:p>
          <a:p>
            <a:r>
              <a:rPr lang="en-US" noProof="1"/>
              <a:t>    GetUserManager&lt;ApplicationUserManager&gt;();</a:t>
            </a:r>
          </a:p>
          <a:p>
            <a:r>
              <a:rPr lang="en-US" noProof="1"/>
              <a:t>var result = userManager.ChangePassword(</a:t>
            </a:r>
          </a:p>
          <a:p>
            <a:r>
              <a:rPr lang="en-US" noProof="1"/>
              <a:t>    currentUser, "old pass", "new pass");</a:t>
            </a:r>
          </a:p>
          <a:p>
            <a:r>
              <a:rPr lang="en-US" noProof="1"/>
              <a:t>if (result.Succeeded) </a:t>
            </a:r>
            <a:r>
              <a:rPr lang="en-US" noProof="1" smtClean="0"/>
              <a:t>{ … }</a:t>
            </a:r>
            <a:endParaRPr lang="en-US" noProof="1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22413" y="5105400"/>
            <a:ext cx="10943998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string token = userManager.GeneratePasswordResetToken (userId);</a:t>
            </a:r>
          </a:p>
          <a:p>
            <a:r>
              <a:rPr lang="en-US" noProof="1"/>
              <a:t>var result = userManager.ResetPassword(</a:t>
            </a:r>
          </a:p>
          <a:p>
            <a:r>
              <a:rPr lang="en-US" noProof="1"/>
              <a:t>   userId, token, "new password");</a:t>
            </a:r>
          </a:p>
        </p:txBody>
      </p:sp>
    </p:spTree>
    <p:extLst>
      <p:ext uri="{BB962C8B-B14F-4D97-AF65-F5344CB8AC3E}">
        <p14:creationId xmlns:p14="http://schemas.microsoft.com/office/powerpoint/2010/main" val="29249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extend the user profile</a:t>
            </a:r>
          </a:p>
          <a:p>
            <a:pPr lvl="1"/>
            <a:r>
              <a:rPr lang="en-US" dirty="0" smtClean="0"/>
              <a:t>Just add properties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en-US" dirty="0" smtClean="0"/>
              <a:t> class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Enable migrations for the project / data layer</a:t>
            </a:r>
          </a:p>
          <a:p>
            <a:pPr lvl="1"/>
            <a:r>
              <a:rPr lang="en-US" dirty="0" smtClean="0"/>
              <a:t>E.g.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dirty="0" smtClean="0"/>
              <a:t> set the database initializer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User Profile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12812" y="2667000"/>
            <a:ext cx="10363200" cy="2394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class ApplicationUser : IdentityUser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[Required]</a:t>
            </a:r>
          </a:p>
          <a:p>
            <a:r>
              <a:rPr lang="en-US" noProof="1"/>
              <a:t>  public string Name { get; set; }</a:t>
            </a:r>
          </a:p>
          <a:p>
            <a:r>
              <a:rPr lang="en-US" noProof="1"/>
              <a:t>  …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8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12084" y="5504000"/>
            <a:ext cx="9806728" cy="820600"/>
          </a:xfrm>
        </p:spPr>
        <p:txBody>
          <a:bodyPr/>
          <a:lstStyle/>
          <a:p>
            <a:r>
              <a:rPr lang="en-US" dirty="0" smtClean="0"/>
              <a:t>Authorization and User Roles</a:t>
            </a:r>
            <a:endParaRPr lang="en-US" dirty="0"/>
          </a:p>
        </p:txBody>
      </p:sp>
      <p:pic>
        <p:nvPicPr>
          <p:cNvPr id="2050" name="Picture 2" descr="http://metsystem.in/images/AA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84" y="1033037"/>
            <a:ext cx="4167928" cy="42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visualpharm/office-space/256/u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812" y="1928813"/>
            <a:ext cx="274955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conshock.com/img_jpg/PLASTICXP/networking/jpg/256/role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928813"/>
            <a:ext cx="243840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7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[Authorize]</a:t>
            </a:r>
            <a:r>
              <a:rPr lang="en-US" sz="3200" dirty="0" smtClean="0"/>
              <a:t> 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[AllowAnnonymous]</a:t>
            </a:r>
            <a:r>
              <a:rPr lang="en-US" sz="3200" dirty="0" smtClean="0"/>
              <a:t> attributes to configure authorized / anonymous access for controller / action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Authorization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2362200"/>
            <a:ext cx="10515600" cy="41682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noProof="1"/>
              <a:t>public class AccountController : Controller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// GET: /Account/Login (annonymous)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[AllowAnonymous]</a:t>
            </a:r>
          </a:p>
          <a:p>
            <a:r>
              <a:rPr lang="en-US" noProof="1"/>
              <a:t>  public ActionResult Login(string returnUrl) { … }</a:t>
            </a:r>
          </a:p>
          <a:p>
            <a:r>
              <a:rPr lang="en-US" noProof="1"/>
              <a:t>  </a:t>
            </a:r>
          </a:p>
          <a:p>
            <a:r>
              <a:rPr lang="en-US" noProof="1"/>
              <a:t>  // POST: /Account/LogOff (for logged-in users only)</a:t>
            </a:r>
          </a:p>
          <a:p>
            <a:r>
              <a:rPr lang="en-US" noProof="1"/>
              <a:t>  [HttpPost]</a:t>
            </a:r>
          </a:p>
          <a:p>
            <a:r>
              <a:rPr lang="en-US" noProof="1"/>
              <a:t>  public ActionResult LogOff() { … }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2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and </a:t>
            </a:r>
            <a:r>
              <a:rPr lang="en-US" dirty="0" smtClean="0"/>
              <a:t>Authorization –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ASP.NET Identity System –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Authorization and User </a:t>
            </a:r>
            <a:r>
              <a:rPr lang="en-US" dirty="0" smtClean="0"/>
              <a:t>Roles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Remote </a:t>
            </a:r>
            <a:r>
              <a:rPr lang="en-US" dirty="0" smtClean="0"/>
              <a:t>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Configuring External </a:t>
            </a:r>
            <a:r>
              <a:rPr lang="en-US" dirty="0" smtClean="0"/>
              <a:t>Login in ASP.NET MVC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423" y="28956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Currently Logged-In User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07616"/>
            <a:ext cx="103632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GET: /Account/Roles (for logged-in users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noProof="1"/>
              <a:t>public ActionResult Roles()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var currentUserId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this.User.Identity.GetUserId();</a:t>
            </a:r>
          </a:p>
          <a:p>
            <a:r>
              <a:rPr lang="en-US" noProof="1"/>
              <a:t>    var userManager = HttpContext.GetOwinContext().</a:t>
            </a:r>
          </a:p>
          <a:p>
            <a:r>
              <a:rPr lang="en-US" noProof="1"/>
              <a:t>        GetUserManager&lt;ApplicationUserManager&gt;();</a:t>
            </a:r>
          </a:p>
          <a:p>
            <a:r>
              <a:rPr lang="en-US" noProof="1"/>
              <a:t>    var user = userManager.FindById(currentUserId);</a:t>
            </a:r>
          </a:p>
          <a:p>
            <a:r>
              <a:rPr lang="en-US" noProof="1"/>
              <a:t>    ViewBag.Roles = user.Roles;</a:t>
            </a:r>
          </a:p>
          <a:p>
            <a:r>
              <a:rPr lang="en-US" noProof="1"/>
              <a:t>    return this.View();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7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roles </a:t>
            </a:r>
            <a:r>
              <a:rPr lang="en-US" dirty="0" smtClean="0"/>
              <a:t>group users to simplify managing permissions</a:t>
            </a:r>
          </a:p>
          <a:p>
            <a:pPr lvl="1"/>
            <a:r>
              <a:rPr lang="en-US" dirty="0" smtClean="0"/>
              <a:t>ASP.NET MVC controllers and actions could check the user role</a:t>
            </a:r>
          </a:p>
          <a:p>
            <a:r>
              <a:rPr lang="en-US" dirty="0" smtClean="0"/>
              <a:t>Creating a new role: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61182" y="3276600"/>
            <a:ext cx="10466460" cy="3051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roleManager = new RoleManager&lt;IdentityRole&gt;(</a:t>
            </a:r>
          </a:p>
          <a:p>
            <a:r>
              <a:rPr lang="en-US" noProof="1"/>
              <a:t>  new RoleStore&lt;IdentityRole&gt;(new ApplicationDbContext()));</a:t>
            </a:r>
          </a:p>
          <a:p>
            <a:r>
              <a:rPr lang="en-US" noProof="1"/>
              <a:t>var roleCreateResult = 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roleManager.Create</a:t>
            </a:r>
            <a:r>
              <a:rPr lang="en-US" noProof="1"/>
              <a:t>(new IdentityRole("Administrator"));</a:t>
            </a:r>
          </a:p>
          <a:p>
            <a:r>
              <a:rPr lang="en-US" noProof="1"/>
              <a:t>if (! roleCreateResult.Succeeded)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throw new Exception(string.Join("; ", roleCreateResult.Errors));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8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Adding a user to existing role: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 to a Role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6612" y="2057400"/>
            <a:ext cx="10515600" cy="3051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userManager = HttpContext.GetOwinContext().</a:t>
            </a:r>
          </a:p>
          <a:p>
            <a:r>
              <a:rPr lang="en-US" noProof="1"/>
              <a:t>    GetUserManager&lt;ApplicationUserManager&gt;();</a:t>
            </a:r>
          </a:p>
          <a:p>
            <a:r>
              <a:rPr lang="en-US" noProof="1"/>
              <a:t>var addAdminRoleResult =</a:t>
            </a:r>
          </a:p>
          <a:p>
            <a:r>
              <a:rPr lang="en-US" noProof="1"/>
              <a:t>  userManager.AddToRole(adminUserId, "Administrator");</a:t>
            </a:r>
          </a:p>
          <a:p>
            <a:r>
              <a:rPr lang="en-US" noProof="1"/>
              <a:t>if (addAdminRoleResult.Succeeded)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// The user is now Administrator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532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Give access only to users in role "Administrator":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 smtClean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Give access </a:t>
            </a:r>
            <a:r>
              <a:rPr lang="en-US" sz="3200" dirty="0" smtClean="0"/>
              <a:t>if user's role is "User", "Student" or "Trainer":</a:t>
            </a: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Logged-In User in Certain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981200"/>
            <a:ext cx="105156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[Authorize(Roles="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Administrator")]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noProof="1"/>
              <a:t>public class AdminController : Controller</a:t>
            </a:r>
          </a:p>
          <a:p>
            <a:r>
              <a:rPr lang="en-US" noProof="1"/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6612" y="43434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[Authorize(Roles="User, Student, Trainer")]</a:t>
            </a:r>
          </a:p>
          <a:p>
            <a:r>
              <a:rPr lang="en-US" noProof="1"/>
              <a:t>public ActionResult Roles()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…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53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Currently Logged-In User's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95485"/>
            <a:ext cx="10363200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GET: /Home/Admin (for logged-in admins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noProof="1"/>
              <a:t>public ActionResult Admin()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if 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this.User.IsInRole("Administrator")</a:t>
            </a:r>
            <a:r>
              <a:rPr lang="en-US" noProof="1"/>
              <a:t>)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  ViewBag.Message = "Welcome to the admin area!";</a:t>
            </a:r>
          </a:p>
          <a:p>
            <a:r>
              <a:rPr lang="en-US" noProof="1"/>
              <a:t>        return View();</a:t>
            </a:r>
          </a:p>
          <a:p>
            <a:r>
              <a:rPr lang="en-US" noProof="1"/>
              <a:t>    }</a:t>
            </a:r>
          </a:p>
          <a:p>
            <a:endParaRPr lang="en-US" noProof="1"/>
          </a:p>
          <a:p>
            <a:r>
              <a:rPr lang="en-US" noProof="1"/>
              <a:t>    return this.View("Unauthorized");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098" y="1089385"/>
            <a:ext cx="9979596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Remote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80" y="2053206"/>
            <a:ext cx="10566632" cy="719034"/>
          </a:xfrm>
        </p:spPr>
        <p:txBody>
          <a:bodyPr/>
          <a:lstStyle/>
          <a:p>
            <a:r>
              <a:rPr lang="en-US" dirty="0" smtClean="0"/>
              <a:t>Claims-Based Authentication </a:t>
            </a:r>
            <a:r>
              <a:rPr lang="en-US" smtClean="0"/>
              <a:t>in ASP.NET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2914650"/>
            <a:ext cx="5791200" cy="32575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</a:p>
          <a:p>
            <a:pPr lvl="1"/>
            <a:r>
              <a:rPr lang="en-US" dirty="0" smtClean="0"/>
              <a:t>Piece of information identifying user</a:t>
            </a:r>
          </a:p>
          <a:p>
            <a:pPr lvl="1"/>
            <a:r>
              <a:rPr lang="en-US" dirty="0" smtClean="0"/>
              <a:t>Sent as key-value pairs</a:t>
            </a:r>
          </a:p>
          <a:p>
            <a:pPr lvl="1"/>
            <a:r>
              <a:rPr lang="en-US" dirty="0" smtClean="0"/>
              <a:t>Contains authentication token and/or signature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Claims-based authentication</a:t>
            </a:r>
          </a:p>
          <a:p>
            <a:pPr lvl="1"/>
            <a:r>
              <a:rPr lang="en-US" dirty="0" smtClean="0"/>
              <a:t>Users authenticate on remote system</a:t>
            </a:r>
          </a:p>
          <a:p>
            <a:pPr lvl="1"/>
            <a:r>
              <a:rPr lang="en-US" dirty="0" smtClean="0"/>
              <a:t>Information is passed to the application</a:t>
            </a:r>
          </a:p>
          <a:p>
            <a:pPr lvl="1"/>
            <a:r>
              <a:rPr lang="en-US" dirty="0" smtClean="0"/>
              <a:t>User is authenticated and recognized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Claims-Based Authentication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flow</a:t>
            </a:r>
          </a:p>
          <a:p>
            <a:pPr lvl="1"/>
            <a:r>
              <a:rPr lang="en-US" dirty="0" smtClean="0"/>
              <a:t>User makes request to application</a:t>
            </a:r>
          </a:p>
          <a:p>
            <a:pPr lvl="1"/>
            <a:r>
              <a:rPr lang="en-US" dirty="0" smtClean="0"/>
              <a:t>System redirects to external page</a:t>
            </a:r>
          </a:p>
          <a:p>
            <a:pPr lvl="1"/>
            <a:r>
              <a:rPr lang="en-US" dirty="0" smtClean="0"/>
              <a:t>After authentication the external system returns back to the application with user information</a:t>
            </a:r>
          </a:p>
          <a:p>
            <a:pPr lvl="1"/>
            <a:r>
              <a:rPr lang="en-US" dirty="0" smtClean="0"/>
              <a:t>Application makes request to external system to validate user</a:t>
            </a:r>
          </a:p>
          <a:p>
            <a:pPr lvl="1"/>
            <a:r>
              <a:rPr lang="en-US" dirty="0" smtClean="0"/>
              <a:t>User gets access to the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9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OAuth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Allows secure authentication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Simple and standard protocol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Can be used by web, desktop or mobile apps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Steps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Users tries to authenticate at application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relies on remote service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receives access token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 gets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447800"/>
            <a:ext cx="7924800" cy="4828032"/>
          </a:xfrm>
          <a:prstGeom prst="roundRect">
            <a:avLst>
              <a:gd name="adj" fmla="val 1317"/>
            </a:avLst>
          </a:prstGeom>
        </p:spPr>
      </p:pic>
    </p:spTree>
    <p:extLst>
      <p:ext uri="{BB962C8B-B14F-4D97-AF65-F5344CB8AC3E}">
        <p14:creationId xmlns:p14="http://schemas.microsoft.com/office/powerpoint/2010/main" val="418212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3484" y="4953000"/>
            <a:ext cx="10721128" cy="820600"/>
          </a:xfrm>
        </p:spPr>
        <p:txBody>
          <a:bodyPr/>
          <a:lstStyle/>
          <a:p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484" y="5788744"/>
            <a:ext cx="10721128" cy="688256"/>
          </a:xfrm>
        </p:spPr>
        <p:txBody>
          <a:bodyPr/>
          <a:lstStyle/>
          <a:p>
            <a:r>
              <a:rPr lang="en-US" dirty="0" smtClean="0"/>
              <a:t>What's the Difference?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334" y="980590"/>
            <a:ext cx="5527428" cy="3667610"/>
          </a:xfrm>
          <a:prstGeom prst="roundRect">
            <a:avLst>
              <a:gd name="adj" fmla="val 4617"/>
            </a:avLst>
          </a:prstGeom>
        </p:spPr>
      </p:pic>
    </p:spTree>
    <p:extLst>
      <p:ext uri="{BB962C8B-B14F-4D97-AF65-F5344CB8AC3E}">
        <p14:creationId xmlns:p14="http://schemas.microsoft.com/office/powerpoint/2010/main" val="3559626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Configuring External Login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OAuth and OWIN Authorization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84" y="1223118"/>
            <a:ext cx="7520728" cy="3161634"/>
          </a:xfrm>
          <a:prstGeom prst="roundRect">
            <a:avLst>
              <a:gd name="adj" fmla="val 1833"/>
            </a:avLst>
          </a:prstGeom>
        </p:spPr>
      </p:pic>
    </p:spTree>
    <p:extLst>
      <p:ext uri="{BB962C8B-B14F-4D97-AF65-F5344CB8AC3E}">
        <p14:creationId xmlns:p14="http://schemas.microsoft.com/office/powerpoint/2010/main" val="25541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External Login in ASP.NET MVC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301889"/>
            <a:ext cx="105156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partial class Startup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void ConfigureAuth(IAppBuilder app)</a:t>
            </a:r>
          </a:p>
          <a:p>
            <a:r>
              <a:rPr lang="en-US" noProof="1"/>
              <a:t>  {</a:t>
            </a:r>
          </a:p>
          <a:p>
            <a:r>
              <a:rPr lang="en-US" noProof="1"/>
              <a:t>    …</a:t>
            </a:r>
          </a:p>
          <a:p>
            <a:r>
              <a:rPr lang="en-US" noProof="1"/>
              <a:t>    app.UseFacebookAuthentication(</a:t>
            </a:r>
          </a:p>
          <a:p>
            <a:r>
              <a:rPr lang="en-US" noProof="1"/>
              <a:t>      appId: "xxx", appSecret: "yyy");</a:t>
            </a:r>
          </a:p>
          <a:p>
            <a:r>
              <a:rPr lang="en-US" noProof="1"/>
              <a:t>    app.UseGoogleAuthentication(</a:t>
            </a:r>
          </a:p>
          <a:p>
            <a:r>
              <a:rPr lang="en-US" noProof="1"/>
              <a:t>      new GoogleOAuth2AuthenticationOptions()</a:t>
            </a:r>
          </a:p>
          <a:p>
            <a:r>
              <a:rPr lang="en-US" noProof="1"/>
              <a:t>      { ClientId = "xxx", ClientSecret = "yyy" }</a:t>
            </a:r>
          </a:p>
          <a:p>
            <a:r>
              <a:rPr lang="en-US" noProof="1"/>
              <a:t>    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49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799599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 vs. Authorization</a:t>
            </a:r>
          </a:p>
          <a:p>
            <a:r>
              <a:rPr lang="en-US" dirty="0" smtClean="0"/>
              <a:t>ASP.NET Identity</a:t>
            </a:r>
          </a:p>
          <a:p>
            <a:pPr lvl="1"/>
            <a:r>
              <a:rPr lang="en-US" dirty="0" smtClean="0"/>
              <a:t>Custom users</a:t>
            </a:r>
          </a:p>
          <a:p>
            <a:pPr lvl="1"/>
            <a:r>
              <a:rPr lang="en-US" dirty="0" smtClean="0"/>
              <a:t>Registration, login, logout</a:t>
            </a:r>
          </a:p>
          <a:p>
            <a:pPr lvl="1"/>
            <a:r>
              <a:rPr lang="en-US" dirty="0" smtClean="0"/>
              <a:t>Change password</a:t>
            </a:r>
          </a:p>
          <a:p>
            <a:pPr lvl="1"/>
            <a:r>
              <a:rPr lang="en-US" dirty="0" smtClean="0"/>
              <a:t>User roles and role management</a:t>
            </a:r>
          </a:p>
          <a:p>
            <a:pPr lvl="1"/>
            <a:r>
              <a:rPr lang="en-US" dirty="0" smtClean="0"/>
              <a:t>External login</a:t>
            </a:r>
            <a:r>
              <a:rPr lang="en-US" dirty="0"/>
              <a:t>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95400"/>
            <a:ext cx="2819400" cy="209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4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18500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1619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7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vs. Authorization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Authentication</a:t>
            </a:r>
          </a:p>
          <a:p>
            <a:pPr marL="712788" lvl="1" indent="-266700"/>
            <a:r>
              <a:rPr lang="en-US" dirty="0"/>
              <a:t>The process of verifying the identity </a:t>
            </a:r>
            <a:r>
              <a:rPr lang="en-US" dirty="0" smtClean="0"/>
              <a:t>of </a:t>
            </a:r>
            <a:r>
              <a:rPr lang="en-US" dirty="0"/>
              <a:t>a user or </a:t>
            </a:r>
            <a:r>
              <a:rPr lang="en-US" dirty="0" smtClean="0"/>
              <a:t>computer</a:t>
            </a:r>
          </a:p>
          <a:p>
            <a:pPr marL="712788" lvl="1" indent="-266700"/>
            <a:r>
              <a:rPr lang="en-US" dirty="0" smtClean="0"/>
              <a:t>Questions: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Who are you? </a:t>
            </a:r>
            <a:r>
              <a:rPr lang="en-US" dirty="0" smtClean="0"/>
              <a:t>How you prove it?</a:t>
            </a:r>
          </a:p>
          <a:p>
            <a:pPr marL="712788" lvl="1" indent="-266700"/>
            <a:r>
              <a:rPr lang="en-US" dirty="0" smtClean="0"/>
              <a:t>Credentials can be password, smart card, external token, etc.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Authorization</a:t>
            </a:r>
          </a:p>
          <a:p>
            <a:pPr marL="712788" lvl="1" indent="-266700"/>
            <a:r>
              <a:rPr lang="en-US" dirty="0" smtClean="0"/>
              <a:t>The process of determining what a user is permitted to do on a computer or network</a:t>
            </a:r>
          </a:p>
          <a:p>
            <a:pPr marL="712788" lvl="1" indent="-266700"/>
            <a:r>
              <a:rPr lang="en-US" dirty="0" smtClean="0"/>
              <a:t>Questions: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you allowed to do? </a:t>
            </a:r>
            <a:r>
              <a:rPr lang="en-US" dirty="0" smtClean="0"/>
              <a:t>Can you see this page?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ASP.NET Identity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4" y="990600"/>
            <a:ext cx="3710728" cy="3438564"/>
          </a:xfrm>
          <a:prstGeom prst="roundRect">
            <a:avLst>
              <a:gd name="adj" fmla="val 866"/>
            </a:avLst>
          </a:prstGeom>
        </p:spPr>
      </p:pic>
    </p:spTree>
    <p:extLst>
      <p:ext uri="{BB962C8B-B14F-4D97-AF65-F5344CB8AC3E}">
        <p14:creationId xmlns:p14="http://schemas.microsoft.com/office/powerpoint/2010/main" val="13033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ASP.NET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Identity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Authentication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authorization </a:t>
            </a:r>
            <a:r>
              <a:rPr lang="en-US" dirty="0" smtClean="0"/>
              <a:t>system for ASP.NET Web apps</a:t>
            </a:r>
          </a:p>
          <a:p>
            <a:pPr lvl="2"/>
            <a:r>
              <a:rPr lang="en-US" dirty="0" smtClean="0"/>
              <a:t>Supports ASP.NET MVC, Web API, Web Forms, </a:t>
            </a:r>
            <a:r>
              <a:rPr lang="en-US" noProof="1" smtClean="0"/>
              <a:t>SignalR</a:t>
            </a:r>
            <a:r>
              <a:rPr lang="en-US" dirty="0" smtClean="0"/>
              <a:t>, Web Pages</a:t>
            </a:r>
          </a:p>
          <a:p>
            <a:pPr lvl="1"/>
            <a:r>
              <a:rPr lang="en-US" dirty="0" smtClean="0"/>
              <a:t>Handles users, user profiles, login / logout, roles, etc.</a:t>
            </a:r>
          </a:p>
          <a:p>
            <a:pPr lvl="2"/>
            <a:r>
              <a:rPr lang="en-US" dirty="0" smtClean="0"/>
              <a:t>Keeps the user accounts in local database or in external data store</a:t>
            </a:r>
          </a:p>
          <a:p>
            <a:pPr lvl="1"/>
            <a:r>
              <a:rPr lang="en-US" dirty="0" smtClean="0"/>
              <a:t>External login (through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OAuth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Supports Facebook, Google, Microsoft, Twitter accounts</a:t>
            </a:r>
          </a:p>
          <a:p>
            <a:pPr lvl="1"/>
            <a:r>
              <a:rPr lang="en-US" dirty="0" smtClean="0"/>
              <a:t>Based 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OWIN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middleware (can run outside of IIS)</a:t>
            </a:r>
          </a:p>
          <a:p>
            <a:pPr lvl="1"/>
            <a:r>
              <a:rPr lang="en-US" dirty="0" smtClean="0"/>
              <a:t>Available through the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1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Typically, the ASP.NET identity data (users, passwords, roles) is stored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relational database </a:t>
            </a:r>
            <a:r>
              <a:rPr lang="en-US" dirty="0" smtClean="0"/>
              <a:t>through EF Code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and Entity Framework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53" y="3173896"/>
            <a:ext cx="7827942" cy="3243353"/>
          </a:xfrm>
          <a:prstGeom prst="roundRect">
            <a:avLst>
              <a:gd name="adj" fmla="val 1140"/>
            </a:avLst>
          </a:prstGeom>
        </p:spPr>
      </p:pic>
    </p:spTree>
    <p:extLst>
      <p:ext uri="{BB962C8B-B14F-4D97-AF65-F5344CB8AC3E}">
        <p14:creationId xmlns:p14="http://schemas.microsoft.com/office/powerpoint/2010/main" val="390975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98408"/>
            <a:ext cx="8938472" cy="820600"/>
          </a:xfrm>
        </p:spPr>
        <p:txBody>
          <a:bodyPr/>
          <a:lstStyle/>
          <a:p>
            <a:r>
              <a:rPr lang="en-US" dirty="0" smtClean="0"/>
              <a:t>ASP.NET Identity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Setup, Registration, Login, Logout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4" y="1133436"/>
            <a:ext cx="3710728" cy="3438564"/>
          </a:xfrm>
          <a:prstGeom prst="roundRect">
            <a:avLst>
              <a:gd name="adj" fmla="val 2851"/>
            </a:avLst>
          </a:prstGeom>
        </p:spPr>
      </p:pic>
      <p:pic>
        <p:nvPicPr>
          <p:cNvPr id="2050" name="Picture 2" descr="http://www.bls.gov/bls/api_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184" y="1562099"/>
            <a:ext cx="2857500" cy="2095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nariya.ir/wp-content/uploads/2012/03/setup01_nariy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20" y="1194433"/>
            <a:ext cx="2657436" cy="265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setup ASP.NET Identity based authentication in MVC</a:t>
            </a:r>
          </a:p>
          <a:p>
            <a:pPr lvl="1"/>
            <a:r>
              <a:rPr lang="en-US" dirty="0" smtClean="0"/>
              <a:t>Using the ASP.NET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project templates </a:t>
            </a:r>
            <a:r>
              <a:rPr lang="en-US" dirty="0" smtClean="0"/>
              <a:t>from Visual Studio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hand</a:t>
            </a:r>
            <a:r>
              <a:rPr lang="en-US" dirty="0" smtClean="0"/>
              <a:t>: install </a:t>
            </a:r>
            <a:r>
              <a:rPr lang="en-US" noProof="1" smtClean="0"/>
              <a:t>NuGet</a:t>
            </a:r>
            <a:r>
              <a:rPr lang="en-US" dirty="0" smtClean="0"/>
              <a:t> packages, manual configuration, create EF mappings (models), </a:t>
            </a:r>
            <a:r>
              <a:rPr lang="en-US" dirty="0"/>
              <a:t>view models, </a:t>
            </a:r>
            <a:r>
              <a:rPr lang="en-US" dirty="0" smtClean="0"/>
              <a:t>controllers, views, etc.</a:t>
            </a:r>
          </a:p>
          <a:p>
            <a:r>
              <a:rPr lang="en-US" dirty="0" smtClean="0"/>
              <a:t>Required </a:t>
            </a:r>
            <a:r>
              <a:rPr lang="en-US" noProof="1" smtClean="0"/>
              <a:t>NuGet</a:t>
            </a:r>
            <a:r>
              <a:rPr lang="en-US" dirty="0" smtClean="0"/>
              <a:t> packages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Microsoft.AspNet.Identity.Core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Microsoft.AspNet.Identity.Owin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Microsoft.AspNet.Identity.EntityFramework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System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1539</Words>
  <Application>Microsoft Office PowerPoint</Application>
  <PresentationFormat>Custom</PresentationFormat>
  <Paragraphs>330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ASP.NET Identity System</vt:lpstr>
      <vt:lpstr>Table of Contents</vt:lpstr>
      <vt:lpstr>Authentication and Authorization</vt:lpstr>
      <vt:lpstr>Authentication vs. Authorization</vt:lpstr>
      <vt:lpstr>ASP.NET Identity System</vt:lpstr>
      <vt:lpstr>ASP.NET Identity</vt:lpstr>
      <vt:lpstr>ASP.NET Identity and Entity Framework</vt:lpstr>
      <vt:lpstr>ASP.NET Identity API</vt:lpstr>
      <vt:lpstr>ASP.NET Identity System Setup</vt:lpstr>
      <vt:lpstr>ASP.NET Project Template Authentication</vt:lpstr>
      <vt:lpstr>ASP.NET Project Template Authentication (2)</vt:lpstr>
      <vt:lpstr>ASP.NET Project Template Authentication (3)</vt:lpstr>
      <vt:lpstr>User Registration</vt:lpstr>
      <vt:lpstr>User Login</vt:lpstr>
      <vt:lpstr>User Logout</vt:lpstr>
      <vt:lpstr>Change Password</vt:lpstr>
      <vt:lpstr>Extending the User Profile</vt:lpstr>
      <vt:lpstr>Authorization and User Roles</vt:lpstr>
      <vt:lpstr>ASP.NET Authorization</vt:lpstr>
      <vt:lpstr>Check the Currently Logged-In User</vt:lpstr>
      <vt:lpstr>Create a New Role</vt:lpstr>
      <vt:lpstr>Add User to a Role</vt:lpstr>
      <vt:lpstr>Require Logged-In User in Certain Role</vt:lpstr>
      <vt:lpstr>Check the Currently Logged-In User's Role</vt:lpstr>
      <vt:lpstr>Remote Authentication</vt:lpstr>
      <vt:lpstr>Claims-Based Authentication (1)</vt:lpstr>
      <vt:lpstr>Claims-Based Authentication (2)</vt:lpstr>
      <vt:lpstr>OAuth2</vt:lpstr>
      <vt:lpstr>OAuth2 Process</vt:lpstr>
      <vt:lpstr>Configuring External Login</vt:lpstr>
      <vt:lpstr>Enable External Login in ASP.NET MVC</vt:lpstr>
      <vt:lpstr>Summary</vt:lpstr>
      <vt:lpstr>ASP.NET Identity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Identity System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2017-03-21T10:42:37Z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