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72" r:id="rId5"/>
    <p:sldId id="425" r:id="rId6"/>
    <p:sldId id="426" r:id="rId7"/>
    <p:sldId id="427" r:id="rId8"/>
    <p:sldId id="428" r:id="rId9"/>
    <p:sldId id="429" r:id="rId10"/>
    <p:sldId id="430" r:id="rId11"/>
    <p:sldId id="432" r:id="rId12"/>
    <p:sldId id="435" r:id="rId13"/>
    <p:sldId id="436" r:id="rId14"/>
    <p:sldId id="452" r:id="rId15"/>
    <p:sldId id="439" r:id="rId16"/>
    <p:sldId id="467" r:id="rId17"/>
    <p:sldId id="469" r:id="rId18"/>
    <p:sldId id="470" r:id="rId19"/>
    <p:sldId id="471" r:id="rId20"/>
    <p:sldId id="464" r:id="rId21"/>
    <p:sldId id="473" r:id="rId22"/>
    <p:sldId id="419" r:id="rId23"/>
    <p:sldId id="455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FBEEDC"/>
    <a:srgbClr val="F0A22E"/>
    <a:srgbClr val="603A14"/>
    <a:srgbClr val="E85C0E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88" d="100"/>
          <a:sy n="88" d="100"/>
        </p:scale>
        <p:origin x="25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56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88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4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B82C-48FD-44DC-A457-5F32E6FFAD5C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177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2B9C1-B9F8-4695-9F73-FE4044534B4C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api/overview/getting-started-with-aspnet-web-api/action-result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infragistics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87" TargetMode="Externa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66413" y="972384"/>
            <a:ext cx="7382341" cy="2000251"/>
          </a:xfrm>
        </p:spPr>
        <p:txBody>
          <a:bodyPr>
            <a:normAutofit/>
          </a:bodyPr>
          <a:lstStyle/>
          <a:p>
            <a:r>
              <a:rPr lang="en-US" dirty="0" smtClean="0"/>
              <a:t>ASP.NET Web API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6182" y="3873682"/>
            <a:ext cx="2133598" cy="2341486"/>
          </a:xfrm>
          <a:prstGeom prst="rect">
            <a:avLst/>
          </a:prstGeom>
        </p:spPr>
      </p:pic>
      <p:pic>
        <p:nvPicPr>
          <p:cNvPr id="1030" name="Picture 6" descr="http://omniupdate.com/_resources/images/products/supported-browser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27" y="5203635"/>
            <a:ext cx="3306647" cy="112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442017" y="3750867"/>
            <a:ext cx="2330254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/>
              <a:t>ASP.NET Web API</a:t>
            </a:r>
            <a:br>
              <a:rPr lang="en-US" dirty="0"/>
            </a:br>
            <a:r>
              <a:rPr lang="en-US" dirty="0"/>
              <a:t>Introduction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6656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2286000"/>
            <a:ext cx="11804822" cy="4351155"/>
          </a:xfrm>
        </p:spPr>
        <p:txBody>
          <a:bodyPr>
            <a:normAutofit/>
          </a:bodyPr>
          <a:lstStyle/>
          <a:p>
            <a:r>
              <a:rPr lang="en-US" dirty="0"/>
              <a:t>Attribute routing</a:t>
            </a:r>
          </a:p>
          <a:p>
            <a:r>
              <a:rPr lang="en-US" dirty="0" smtClean="0"/>
              <a:t>Authentication </a:t>
            </a:r>
            <a:r>
              <a:rPr lang="en-US" dirty="0"/>
              <a:t>filters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OWIN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support and integration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owin.org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 2</a:t>
            </a:r>
          </a:p>
        </p:txBody>
      </p:sp>
    </p:spTree>
    <p:extLst>
      <p:ext uri="{BB962C8B-B14F-4D97-AF65-F5344CB8AC3E}">
        <p14:creationId xmlns:p14="http://schemas.microsoft.com/office/powerpoint/2010/main" val="19270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 smtClean="0"/>
              <a:t>Web API Controllers</a:t>
            </a:r>
            <a:endParaRPr lang="en-US" dirty="0"/>
          </a:p>
        </p:txBody>
      </p:sp>
      <p:pic>
        <p:nvPicPr>
          <p:cNvPr id="6148" name="Picture 4" descr="https://www.drupal.org/files/project-images/rain-drop-hi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812" y="1255879"/>
            <a:ext cx="3581400" cy="357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pixabay.com/static/uploads/photo/2012/04/13/14/09/games-32546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2745505"/>
            <a:ext cx="2817540" cy="270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34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class handles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requests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Web API controllers derive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ApiController</a:t>
            </a:r>
          </a:p>
          <a:p>
            <a:pPr lvl="1">
              <a:spcAft>
                <a:spcPts val="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ASP.NET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Web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by default maps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requests to specific methods called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Controllers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65209"/>
              </p:ext>
            </p:extLst>
          </p:nvPr>
        </p:nvGraphicFramePr>
        <p:xfrm>
          <a:off x="912812" y="3505200"/>
          <a:ext cx="10287000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HTTP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Relative 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Method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Get a list of all </a:t>
                      </a:r>
                      <a:r>
                        <a:rPr lang="en-US" sz="2000" dirty="0" smtClean="0"/>
                        <a:t>posts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 smtClean="0"/>
                        <a:t>/api/posts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noProof="1" smtClean="0"/>
                        <a:t>Get()</a:t>
                      </a:r>
                      <a:endParaRPr lang="en-US" sz="2000" b="1" noProof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Get a </a:t>
                      </a:r>
                      <a:r>
                        <a:rPr lang="en-US" sz="2000" dirty="0" smtClean="0"/>
                        <a:t>post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by </a:t>
                      </a:r>
                      <a:r>
                        <a:rPr lang="en-US" sz="20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 smtClean="0"/>
                        <a:t>/api/posts/id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noProof="1" smtClean="0"/>
                        <a:t>Get(int id)</a:t>
                      </a:r>
                      <a:endParaRPr lang="en-US" sz="2000" b="1" noProof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Create a new </a:t>
                      </a:r>
                      <a:r>
                        <a:rPr lang="en-US" sz="2000" dirty="0" smtClean="0"/>
                        <a:t>post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POST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 smtClean="0"/>
                        <a:t>/api/posts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noProof="1" smtClean="0"/>
                        <a:t>Post(PostModel value)</a:t>
                      </a:r>
                      <a:endParaRPr lang="en-US" sz="2000" b="1" noProof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Update a </a:t>
                      </a:r>
                      <a:r>
                        <a:rPr lang="en-US" sz="2000" dirty="0" smtClean="0"/>
                        <a:t>post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PUT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 smtClean="0"/>
                        <a:t>/api/posts/id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noProof="1" smtClean="0"/>
                        <a:t>Put(int id, PostModel value)</a:t>
                      </a:r>
                      <a:endParaRPr lang="en-US" sz="2000" b="1" noProof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Delete a </a:t>
                      </a:r>
                      <a:r>
                        <a:rPr lang="en-US" sz="2000" dirty="0" smtClean="0"/>
                        <a:t>post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 smtClean="0"/>
                        <a:t>/api/posts/id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 smtClean="0"/>
                        <a:t>Delete(int id)</a:t>
                      </a:r>
                      <a:endParaRPr lang="en-US" sz="2000" b="1" noProof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Get a </a:t>
                      </a:r>
                      <a:r>
                        <a:rPr lang="en-US" sz="2000" dirty="0" smtClean="0"/>
                        <a:t>post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by </a:t>
                      </a:r>
                      <a:r>
                        <a:rPr lang="en-US" sz="2000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 smtClean="0"/>
                        <a:t>/api/posts?category=news</a:t>
                      </a:r>
                      <a:endParaRPr lang="en-US" sz="2000" b="1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noProof="1" smtClean="0"/>
                        <a:t>Get(string category)</a:t>
                      </a:r>
                      <a:endParaRPr lang="en-US" sz="2000" b="1" noProof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67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 request is sent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Match controller from route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Controller Responds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Request Processing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811" y="1877129"/>
            <a:ext cx="4648200" cy="395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http://localhost:1337/api/posts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50807" y="3303896"/>
            <a:ext cx="4606203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GET /api/posts HTTP/1.1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localhost:1337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Cache-Control: no-cache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865812" y="1314734"/>
            <a:ext cx="5917479" cy="5036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class PostsController : ApiController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public string Get()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return "Some data";</a:t>
            </a:r>
            <a:b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string Edit(Post post)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...</a:t>
            </a:r>
            <a:endParaRPr lang="en-US" sz="18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UsersController </a:t>
            </a: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ApiController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...</a:t>
            </a:r>
            <a:endParaRPr lang="en-US" sz="18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0807" y="5257800"/>
            <a:ext cx="4622254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HTTP/1.1 200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OK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Content-Length: </a:t>
            </a: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"some data"</a:t>
            </a:r>
            <a:endParaRPr lang="en-US" sz="20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8811" y="3244856"/>
            <a:ext cx="685001" cy="447751"/>
          </a:xfrm>
          <a:prstGeom prst="rect">
            <a:avLst/>
          </a:prstGeom>
          <a:solidFill>
            <a:schemeClr val="bg1">
              <a:lumMod val="85000"/>
              <a:lumOff val="15000"/>
              <a:alpha val="1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1903412" y="3244856"/>
            <a:ext cx="849408" cy="447752"/>
          </a:xfrm>
          <a:prstGeom prst="rect">
            <a:avLst/>
          </a:prstGeom>
          <a:solidFill>
            <a:schemeClr val="bg1">
              <a:lumMod val="85000"/>
              <a:lumOff val="15000"/>
              <a:alpha val="1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/>
          <p:nvPr/>
        </p:nvSpPr>
        <p:spPr>
          <a:xfrm>
            <a:off x="7558869" y="1274143"/>
            <a:ext cx="685001" cy="447751"/>
          </a:xfrm>
          <a:prstGeom prst="rect">
            <a:avLst/>
          </a:prstGeom>
          <a:solidFill>
            <a:schemeClr val="bg1">
              <a:lumMod val="85000"/>
              <a:lumOff val="15000"/>
              <a:alpha val="1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6339669" y="1867878"/>
            <a:ext cx="3489342" cy="1256322"/>
          </a:xfrm>
          <a:prstGeom prst="rect">
            <a:avLst/>
          </a:prstGeom>
          <a:solidFill>
            <a:schemeClr val="bg1">
              <a:lumMod val="85000"/>
              <a:lumOff val="15000"/>
              <a:alpha val="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092269" y="2272998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also provides smart conventions by </a:t>
            </a:r>
            <a:r>
              <a:rPr lang="en-US" dirty="0" smtClean="0"/>
              <a:t>default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Verb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mapped to an action name </a:t>
            </a:r>
          </a:p>
          <a:p>
            <a:pPr lvl="1"/>
            <a:r>
              <a:rPr lang="en-US" dirty="0" smtClean="0"/>
              <a:t>Configurations can be added in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WebApiConfig.cs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Route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33633" y="3251123"/>
            <a:ext cx="10089979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config.Routes.MapHtpRoute(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name</a:t>
            </a: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 "DefaultApi",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routeTemplate: "api/{controller}/{id}",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defaults: new { id = RoutesParameter.Optional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3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343400"/>
            <a:ext cx="8938472" cy="820600"/>
          </a:xfrm>
        </p:spPr>
        <p:txBody>
          <a:bodyPr/>
          <a:lstStyle/>
          <a:p>
            <a:r>
              <a:rPr lang="en-US" dirty="0" smtClean="0"/>
              <a:t>Return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105400"/>
            <a:ext cx="8938472" cy="719034"/>
          </a:xfrm>
        </p:spPr>
        <p:txBody>
          <a:bodyPr/>
          <a:lstStyle/>
          <a:p>
            <a:r>
              <a:rPr lang="en-US" noProof="1" smtClean="0"/>
              <a:t>T, IEnumerable&lt;T&gt;, IHttpActionResult</a:t>
            </a:r>
            <a:endParaRPr lang="en-US" noProof="1"/>
          </a:p>
        </p:txBody>
      </p:sp>
      <p:pic>
        <p:nvPicPr>
          <p:cNvPr id="1026" name="Picture 2" descr="http://images.clipartpanda.com/return-clipart-as59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295400"/>
            <a:ext cx="2381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 rot="382181">
            <a:off x="2634435" y="3176304"/>
            <a:ext cx="39766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noProof="1" smtClean="0">
                <a:ln/>
                <a:solidFill>
                  <a:schemeClr val="accent4"/>
                </a:solidFill>
              </a:rPr>
              <a:t>IHttpActionResult</a:t>
            </a:r>
            <a:endParaRPr lang="en-US" sz="4000" b="1" noProof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55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2133600"/>
            <a:ext cx="11804822" cy="4587876"/>
          </a:xfrm>
        </p:spPr>
        <p:txBody>
          <a:bodyPr/>
          <a:lstStyle/>
          <a:p>
            <a:r>
              <a:rPr lang="en-US" dirty="0" smtClean="0"/>
              <a:t>Actions can return </a:t>
            </a:r>
            <a:r>
              <a:rPr lang="en-US" dirty="0" smtClean="0">
                <a:hlinkClick r:id="rId2"/>
              </a:rPr>
              <a:t>several types</a:t>
            </a:r>
            <a:endParaRPr lang="en-US" dirty="0" smtClean="0"/>
          </a:p>
          <a:p>
            <a:r>
              <a:rPr lang="en-US" dirty="0" smtClean="0"/>
              <a:t>Returned data automatically serialized to JSON or XML</a:t>
            </a:r>
          </a:p>
          <a:p>
            <a:pPr lvl="1">
              <a:spcAft>
                <a:spcPts val="4500"/>
              </a:spcAft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noProof="1" smtClean="0"/>
              <a:t> – generic type (can be anything)</a:t>
            </a:r>
          </a:p>
          <a:p>
            <a:pPr lvl="1">
              <a:spcAft>
                <a:spcPts val="5000"/>
              </a:spcAft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noProof="1" smtClean="0"/>
              <a:t> - foreach-able collection of generic type T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Types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2" y="4203630"/>
            <a:ext cx="10287000" cy="447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Comment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GetCommentById(int id) { ... }</a:t>
            </a: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2812" y="5410200"/>
            <a:ext cx="10287000" cy="447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IEnumerable&lt;Comment&gt;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GetPostComments(int id) { ... }</a:t>
            </a: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7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341" indent="-457200"/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3000" dirty="0" smtClean="0"/>
              <a:t> </a:t>
            </a:r>
            <a:r>
              <a:rPr lang="en-US" sz="3200" dirty="0" smtClean="0"/>
              <a:t>– returns empty HTTP response 204 (No Content)</a:t>
            </a:r>
          </a:p>
          <a:p>
            <a:pPr marL="530341" indent="-457200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IHttpActionResult</a:t>
            </a:r>
            <a:r>
              <a:rPr lang="en-US" sz="3200" dirty="0" smtClean="0"/>
              <a:t> – returns an abstract HTTP response with status code + data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Types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49324" y="3048000"/>
            <a:ext cx="10287000" cy="3291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IHttpActionResult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GetPostComments(int id)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var context = new ForumContext();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var post = context.Posts.FirstOrDefault(p =&gt; p.Id == id);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if (post == null)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return this.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BadRequest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("Invalid post id");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return this.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Ok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(post);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551612" y="5484679"/>
            <a:ext cx="3848357" cy="586523"/>
          </a:xfrm>
          <a:prstGeom prst="wedgeRoundRectCallout">
            <a:avLst>
              <a:gd name="adj1" fmla="val -91613"/>
              <a:gd name="adj2" fmla="val -1432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dirty="0" smtClean="0"/>
              <a:t> + serialized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0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a good practice always to return a status code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Return data with concrete status code method (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Ok()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BadRequest()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NotFound()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Unauthorized()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, etc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.)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lvl="1"/>
            <a:endParaRPr lang="en-US" sz="2000" dirty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Return only status code</a:t>
            </a:r>
          </a:p>
          <a:p>
            <a:pPr lvl="1"/>
            <a:endParaRPr lang="en-US" dirty="0" smtClean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2" y="3048000"/>
            <a:ext cx="10210800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var top10Users = context.Users.All()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.Take(10)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.Select(u =&gt; u.Username);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return this.Ok(top10Users);</a:t>
            </a: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5529641"/>
            <a:ext cx="10210800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return this.StatusCode(HttpStatusCode.Forbidden);</a:t>
            </a:r>
          </a:p>
        </p:txBody>
      </p:sp>
    </p:spTree>
    <p:extLst>
      <p:ext uri="{BB962C8B-B14F-4D97-AF65-F5344CB8AC3E}">
        <p14:creationId xmlns:p14="http://schemas.microsoft.com/office/powerpoint/2010/main" val="10600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API can specify request data source</a:t>
            </a:r>
          </a:p>
          <a:p>
            <a:pPr lvl="1">
              <a:spcAft>
                <a:spcPts val="13500"/>
              </a:spcAft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[FromUri]</a:t>
            </a:r>
            <a:r>
              <a:rPr lang="en-US" dirty="0" smtClean="0"/>
              <a:t> – binds data from query string to action parameters</a:t>
            </a:r>
          </a:p>
          <a:p>
            <a:pPr lvl="1"/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[FromBody]</a:t>
            </a:r>
            <a:r>
              <a:rPr lang="en-US" dirty="0" smtClean="0"/>
              <a:t> – binds data from request body to binding model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Attributes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7842" y="2590800"/>
            <a:ext cx="10185770" cy="4314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http://localhost:1337/api/posts/comments?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page=5</a:t>
            </a:r>
            <a:endParaRPr lang="en-US" sz="2200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7842" y="3289101"/>
            <a:ext cx="1018577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IHttpActionResult GetComments(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[FromUri]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int page)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{...}</a:t>
            </a: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2009" y="4876800"/>
            <a:ext cx="10185770" cy="1158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public IHttpActionResult Register(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[FromBody]</a:t>
            </a: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RegisterBindingModel user)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{ ... }</a:t>
            </a:r>
            <a:endParaRPr lang="en-US" sz="22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02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2057399"/>
            <a:ext cx="11804822" cy="466407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What is ASP.NET Web API?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Web API Features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Web API Controllers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Actions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Routes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Return Types and Status Codes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2" y="14478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</a:t>
            </a:r>
            <a:r>
              <a:rPr lang="en-US" dirty="0" smtClean="0"/>
              <a:t>Web API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277989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Web Services and Cloud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74384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 smtClean="0"/>
              <a:t>What is ASP.NET Web API?</a:t>
            </a:r>
            <a:endParaRPr lang="en-US" dirty="0"/>
          </a:p>
        </p:txBody>
      </p:sp>
      <p:pic>
        <p:nvPicPr>
          <p:cNvPr id="2052" name="Picture 4" descr="http://wp.learnnowonline.com/wp-content/uploads/2013/08/aspnet-tutoria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295400"/>
            <a:ext cx="2638425" cy="131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53388" y="2915718"/>
            <a:ext cx="4595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n w="1905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Web API</a:t>
            </a:r>
            <a:endParaRPr lang="en-US" sz="8000" b="1" dirty="0">
              <a:ln w="1905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0" name="Picture 2" descr="http://www.nopcommerce.com/images/thumbs/00032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600200"/>
            <a:ext cx="33528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22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ASP.NET Web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API </a:t>
            </a:r>
            <a:r>
              <a:rPr lang="en-US" dirty="0" smtClean="0"/>
              <a:t>== platform </a:t>
            </a:r>
            <a:r>
              <a:rPr lang="en-US" dirty="0"/>
              <a:t>for building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RESTful </a:t>
            </a:r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Running over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.NET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ASP.NET</a:t>
            </a:r>
            <a:r>
              <a:rPr lang="en-US" dirty="0" smtClean="0"/>
              <a:t> development stack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35" y="3300308"/>
            <a:ext cx="6683844" cy="2948092"/>
          </a:xfrm>
          <a:prstGeom prst="roundRect">
            <a:avLst>
              <a:gd name="adj" fmla="val 42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www.sadafnoor.com/blog/wp-content/uploads/2015/02/15/restful-api-design-best-practices/1358885138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301" y="3048000"/>
            <a:ext cx="3008385" cy="300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41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2055812" y="1929765"/>
            <a:ext cx="1295400" cy="1447800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03412" y="3307080"/>
            <a:ext cx="1676400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Layer (EF)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16958" y="3173116"/>
            <a:ext cx="1805940" cy="11029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Web API</a:t>
            </a:r>
          </a:p>
        </p:txBody>
      </p:sp>
      <p:sp>
        <p:nvSpPr>
          <p:cNvPr id="12" name="Cloud 11"/>
          <p:cNvSpPr/>
          <p:nvPr/>
        </p:nvSpPr>
        <p:spPr>
          <a:xfrm>
            <a:off x="7166449" y="4299585"/>
            <a:ext cx="2636520" cy="17125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  <a:r>
              <a:rPr lang="en-US" dirty="0"/>
              <a:t> PUT, POST, DELETE</a:t>
            </a:r>
          </a:p>
        </p:txBody>
      </p:sp>
      <p:sp>
        <p:nvSpPr>
          <p:cNvPr id="9" name="Left Arrow 8"/>
          <p:cNvSpPr/>
          <p:nvPr/>
        </p:nvSpPr>
        <p:spPr>
          <a:xfrm>
            <a:off x="7479346" y="3846194"/>
            <a:ext cx="1188720" cy="64960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14" name="Cloud 13"/>
          <p:cNvSpPr/>
          <p:nvPr/>
        </p:nvSpPr>
        <p:spPr>
          <a:xfrm>
            <a:off x="7486966" y="2005016"/>
            <a:ext cx="1740218" cy="12858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  <a:r>
              <a:rPr lang="en-US" dirty="0"/>
              <a:t> GET</a:t>
            </a:r>
          </a:p>
        </p:txBody>
      </p:sp>
      <p:pic>
        <p:nvPicPr>
          <p:cNvPr id="1026" name="Picture 2" descr="http://www.techny.com/wp-content/uploads/2011/04/choosing-web-browser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847" y="2913697"/>
            <a:ext cx="1624965" cy="16249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7525066" y="2971800"/>
            <a:ext cx="1188720" cy="7277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3656012" y="3348987"/>
            <a:ext cx="1676400" cy="75438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pic>
        <p:nvPicPr>
          <p:cNvPr id="15" name="Picture 14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92" y="5155882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34" y="848645"/>
            <a:ext cx="2418398" cy="15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p-Down Arrow 7"/>
          <p:cNvSpPr/>
          <p:nvPr/>
        </p:nvSpPr>
        <p:spPr>
          <a:xfrm>
            <a:off x="5865813" y="2065741"/>
            <a:ext cx="86106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5840627" y="4120687"/>
            <a:ext cx="83820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5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9" grpId="0" animBg="1"/>
      <p:bldP spid="14" grpId="0" animBg="1"/>
      <p:bldP spid="10" grpId="0" animBg="1"/>
      <p:bldP spid="13" grpId="0" animBg="1"/>
      <p:bldP spid="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use framework, very powerful</a:t>
            </a:r>
          </a:p>
          <a:p>
            <a:r>
              <a:rPr lang="en-US" dirty="0" smtClean="0"/>
              <a:t>Modern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programming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Access to strongly </a:t>
            </a:r>
            <a:r>
              <a:rPr lang="en-US" dirty="0"/>
              <a:t>typed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Content negotiation</a:t>
            </a:r>
          </a:p>
          <a:p>
            <a:pPr lvl="1"/>
            <a:r>
              <a:rPr lang="en-US" dirty="0" smtClean="0"/>
              <a:t>Client </a:t>
            </a:r>
            <a:r>
              <a:rPr lang="en-US" dirty="0"/>
              <a:t>and server </a:t>
            </a:r>
            <a:r>
              <a:rPr lang="en-US" dirty="0" smtClean="0"/>
              <a:t>negotiate about the </a:t>
            </a:r>
            <a:r>
              <a:rPr lang="en-US" dirty="0"/>
              <a:t>right </a:t>
            </a:r>
            <a:r>
              <a:rPr lang="en-US" dirty="0" smtClean="0"/>
              <a:t>data format</a:t>
            </a:r>
          </a:p>
          <a:p>
            <a:pPr lvl="1"/>
            <a:r>
              <a:rPr lang="en-US" dirty="0" smtClean="0"/>
              <a:t>Default </a:t>
            </a:r>
            <a:r>
              <a:rPr lang="en-US" dirty="0"/>
              <a:t>support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Form URL-encoded </a:t>
            </a:r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We can add own formats and change content negotiation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8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676400"/>
            <a:ext cx="11804822" cy="5045076"/>
          </a:xfrm>
        </p:spPr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/>
              <a:t>binding and </a:t>
            </a:r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Combine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 smtClean="0"/>
              <a:t>data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POCO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Data validation via attributes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the same model binding and validation infrastructure </a:t>
            </a:r>
            <a:r>
              <a:rPr lang="en-US" dirty="0" smtClean="0"/>
              <a:t>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ASP.NET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MVC 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Routes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(mapping between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URIs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code)</a:t>
            </a:r>
          </a:p>
          <a:p>
            <a:pPr lvl="1"/>
            <a:r>
              <a:rPr lang="en-US" dirty="0"/>
              <a:t>Full set of routing capabilities supported within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ASP.NET (MVC)</a:t>
            </a:r>
          </a:p>
          <a:p>
            <a:pPr lvl="1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981200"/>
            <a:ext cx="11804822" cy="4740276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Filters</a:t>
            </a:r>
          </a:p>
          <a:p>
            <a:pPr lvl="1"/>
            <a:r>
              <a:rPr lang="en-US" dirty="0" smtClean="0"/>
              <a:t>Easily decorates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Web API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with additional validation</a:t>
            </a:r>
          </a:p>
          <a:p>
            <a:pPr lvl="2"/>
            <a:r>
              <a:rPr lang="en-US" dirty="0" smtClean="0"/>
              <a:t>Authorization, CORS, etc.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Testability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IoC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dependency injection </a:t>
            </a:r>
            <a:r>
              <a:rPr lang="en-US" dirty="0" smtClean="0"/>
              <a:t>support</a:t>
            </a:r>
          </a:p>
          <a:p>
            <a:r>
              <a:rPr lang="en-US" dirty="0"/>
              <a:t>Flexible </a:t>
            </a:r>
            <a:r>
              <a:rPr lang="en-US" dirty="0" smtClean="0"/>
              <a:t>hosting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IIS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Azure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self-hosting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932</Words>
  <Application>Microsoft Office PowerPoint</Application>
  <PresentationFormat>Custom</PresentationFormat>
  <Paragraphs>226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ASP.NET Web API Introduction</vt:lpstr>
      <vt:lpstr>Table of Contents</vt:lpstr>
      <vt:lpstr>Have a Question?</vt:lpstr>
      <vt:lpstr>What is ASP.NET Web API?</vt:lpstr>
      <vt:lpstr>ASP.NET Web API</vt:lpstr>
      <vt:lpstr>ASP.NET Web API</vt:lpstr>
      <vt:lpstr>Web API Features</vt:lpstr>
      <vt:lpstr>Web API Features (2)</vt:lpstr>
      <vt:lpstr>Web API Features (3)</vt:lpstr>
      <vt:lpstr>ASP.NET Web API 2</vt:lpstr>
      <vt:lpstr>Web API Controllers</vt:lpstr>
      <vt:lpstr>Web API Controllers</vt:lpstr>
      <vt:lpstr>Web API Request Processing</vt:lpstr>
      <vt:lpstr>Default Route</vt:lpstr>
      <vt:lpstr>Return Types</vt:lpstr>
      <vt:lpstr>Return Types</vt:lpstr>
      <vt:lpstr>Return Types (2)</vt:lpstr>
      <vt:lpstr>HTTP Status Codes</vt:lpstr>
      <vt:lpstr>Data Source Attributes</vt:lpstr>
      <vt:lpstr>ASP.NET Web API Introduction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API</dc:title>
  <dc:subject>Software Development Course</dc:subject>
  <dc:creator/>
  <cp:keywords>Cloud, Services, REST, ASP.NET, WebAPI,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2017-04-03T14:44:43Z</dcterms:modified>
  <cp:category>Cloud, Services, REST, ASP.NET, WebAPI,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