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74" r:id="rId4"/>
    <p:sldId id="472" r:id="rId5"/>
    <p:sldId id="475" r:id="rId6"/>
    <p:sldId id="476" r:id="rId7"/>
    <p:sldId id="477" r:id="rId8"/>
    <p:sldId id="498" r:id="rId9"/>
    <p:sldId id="480" r:id="rId10"/>
    <p:sldId id="505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73" r:id="rId24"/>
    <p:sldId id="419" r:id="rId25"/>
    <p:sldId id="455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FBEEDC"/>
    <a:srgbClr val="F0A22E"/>
    <a:srgbClr val="603A14"/>
    <a:srgbClr val="E85C0E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89759" autoAdjust="0"/>
  </p:normalViewPr>
  <p:slideViewPr>
    <p:cSldViewPr>
      <p:cViewPr varScale="1">
        <p:scale>
          <a:sx n="79" d="100"/>
          <a:sy n="79" d="100"/>
        </p:scale>
        <p:origin x="60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/>
              <a:t> is acronym of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/>
              <a:t>AJAX == technique for asynchronously loading (in the background) of dynamic Web content and data from the Web server into a HTML page</a:t>
            </a:r>
          </a:p>
          <a:p>
            <a:pPr lvl="1"/>
            <a:r>
              <a:rPr lang="en-US" dirty="0"/>
              <a:t>Allows dynamically changing the DOM (client-side) in Web applications</a:t>
            </a:r>
          </a:p>
          <a:p>
            <a:r>
              <a:rPr lang="en-US" sz="3700" dirty="0"/>
              <a:t>Two styles of AJAX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Load an HTML fragment and display it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/>
              <a:t>with client-side rendering</a:t>
            </a:r>
          </a:p>
          <a:p>
            <a:pPr lvl="2"/>
            <a:r>
              <a:rPr lang="en-US" dirty="0"/>
              <a:t>Loading a JSON object and render it at the client-side with JS / jQuery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2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6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9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AJAX is powerful technique in Web development</a:t>
            </a:r>
          </a:p>
          <a:p>
            <a:pPr lvl="1"/>
            <a:r>
              <a:rPr lang="en-US" dirty="0"/>
              <a:t>Load data asynchronously</a:t>
            </a:r>
          </a:p>
          <a:p>
            <a:pPr lvl="1"/>
            <a:r>
              <a:rPr lang="en-US" dirty="0"/>
              <a:t>Without refreshing the entire Web page</a:t>
            </a:r>
          </a:p>
          <a:p>
            <a:r>
              <a:rPr lang="en-US" dirty="0"/>
              <a:t>AJAX Helpers in ASP.NET MVC simplify AJAX calls</a:t>
            </a:r>
          </a:p>
          <a:p>
            <a:pPr lvl="1"/>
            <a:r>
              <a:rPr lang="en-US" dirty="0"/>
              <a:t>Controllers return partial views, displayed on the Web page</a:t>
            </a:r>
          </a:p>
          <a:p>
            <a:pPr lvl="1"/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/>
              <a:t> for simple AJAX calls</a:t>
            </a:r>
          </a:p>
          <a:p>
            <a:r>
              <a:rPr lang="en-US" dirty="0"/>
              <a:t>Still we can implement JSON service with client-side rendering</a:t>
            </a:r>
          </a:p>
          <a:p>
            <a:pPr lvl="1"/>
            <a:r>
              <a:rPr lang="en-US" dirty="0"/>
              <a:t>Typically use jQuery AJAX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8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B82C-48FD-44DC-A457-5F32E6FFAD5C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9C1-B9F8-4695-9F73-FE4044534B4C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fragistic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18225" y="337738"/>
            <a:ext cx="7382341" cy="2000251"/>
          </a:xfrm>
        </p:spPr>
        <p:txBody>
          <a:bodyPr>
            <a:normAutofit/>
          </a:bodyPr>
          <a:lstStyle/>
          <a:p>
            <a:r>
              <a:rPr lang="en-US" dirty="0"/>
              <a:t>AJAX in ASP.NET MVC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673365" y="3909212"/>
            <a:ext cx="186756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/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6656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732212" y="2009521"/>
            <a:ext cx="8228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AJAX, Partial Page Rendering, jQuery AJAX, MVC AJAX Helpers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6451" y="4438122"/>
            <a:ext cx="3199347" cy="1599673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5504000"/>
            <a:ext cx="10363200" cy="820600"/>
          </a:xfrm>
        </p:spPr>
        <p:txBody>
          <a:bodyPr/>
          <a:lstStyle/>
          <a:p>
            <a:r>
              <a:rPr lang="en-US" dirty="0"/>
              <a:t>AJAX with Unobtrusive 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432232"/>
            <a:ext cx="5505452" cy="3673168"/>
          </a:xfrm>
          <a:prstGeom prst="roundRect">
            <a:avLst>
              <a:gd name="adj" fmla="val 6728"/>
            </a:avLst>
          </a:prstGeom>
          <a:effectLst>
            <a:softEdge rad="317500"/>
          </a:effectLst>
        </p:spPr>
      </p:pic>
      <p:pic>
        <p:nvPicPr>
          <p:cNvPr id="6146" name="Picture 2" descr="http://2.bp.blogspot.com/-1lsXAuaZ5Cs/VLi5g8nQTmI/AAAAAAAACEs/KZdJRzgVP9Q/s1600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081692"/>
            <a:ext cx="1990726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1191122"/>
            <a:ext cx="3377821" cy="168891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40698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Unobtrusive JavaScript == no script is injected into page </a:t>
            </a:r>
          </a:p>
          <a:p>
            <a:pPr lvl="1"/>
            <a:r>
              <a:rPr lang="en-US" dirty="0"/>
              <a:t>Only data-attributes to configure the AJAX call settings</a:t>
            </a:r>
          </a:p>
          <a:p>
            <a:r>
              <a:rPr lang="en-US" dirty="0"/>
              <a:t>Requires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Microsoft.jQuery.Unobtrusive.Ajax</a:t>
            </a:r>
            <a:r>
              <a:rPr lang="en-US" dirty="0"/>
              <a:t>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jquery.unobtrusive-ajax.js</a:t>
            </a:r>
            <a:r>
              <a:rPr lang="en-US" dirty="0"/>
              <a:t> (AJAX helpers)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with Unobtrusive JavaScript &amp; jQuery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065212" y="4114800"/>
            <a:ext cx="10058400" cy="1853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&lt;a data-ajax="true" href="/Home/ServerTime"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data-ajax-method="GET" data-ajax-mode="replace"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data-ajax-update="#timeDisplay"&gt;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Load Server Time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&lt;/a&gt;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681976"/>
            <a:ext cx="8938472" cy="820600"/>
          </a:xfrm>
        </p:spPr>
        <p:txBody>
          <a:bodyPr/>
          <a:lstStyle/>
          <a:p>
            <a:r>
              <a:rPr lang="en-US" dirty="0"/>
              <a:t>AJAX Helpers in ASP.NET MVC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64484" y="5605566"/>
            <a:ext cx="9806728" cy="719034"/>
          </a:xfrm>
        </p:spPr>
        <p:txBody>
          <a:bodyPr/>
          <a:lstStyle/>
          <a:p>
            <a:r>
              <a:rPr lang="en-US" noProof="1"/>
              <a:t>@Ajax.ActionLink and @Ajax.BeginForm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65" y="1828800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7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828800"/>
            <a:ext cx="5301238" cy="1599674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helpers add AJAX functionality to ASP.NET MVC</a:t>
            </a:r>
          </a:p>
          <a:p>
            <a:r>
              <a:rPr lang="en-US" dirty="0"/>
              <a:t>Two core features of AJAX helpers:</a:t>
            </a:r>
          </a:p>
          <a:p>
            <a:pPr lvl="1"/>
            <a:r>
              <a:rPr lang="en-US" dirty="0"/>
              <a:t>Invoke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 method </a:t>
            </a:r>
            <a:r>
              <a:rPr lang="en-US" dirty="0"/>
              <a:t>asynchronously using AJAX</a:t>
            </a:r>
          </a:p>
          <a:p>
            <a:pPr lvl="2"/>
            <a:r>
              <a:rPr lang="en-US" dirty="0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Ajax.ActionLink()</a:t>
            </a:r>
            <a:r>
              <a:rPr lang="en-US" dirty="0"/>
              <a:t> helper</a:t>
            </a:r>
          </a:p>
          <a:p>
            <a:pPr lvl="1"/>
            <a:r>
              <a:rPr lang="en-US" dirty="0"/>
              <a:t>Submit an entire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</a:t>
            </a:r>
            <a:r>
              <a:rPr lang="en-US" dirty="0"/>
              <a:t> using AJAX</a:t>
            </a:r>
          </a:p>
          <a:p>
            <a:pPr lvl="2"/>
            <a:r>
              <a:rPr lang="en-US" dirty="0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Ajax.BeginForm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helper</a:t>
            </a:r>
          </a:p>
          <a:p>
            <a:r>
              <a:rPr lang="en-US" dirty="0"/>
              <a:t>AJAX helpers use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AjaxOptions</a:t>
            </a:r>
            <a:r>
              <a:rPr lang="en-US" dirty="0"/>
              <a:t> object with configurations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Helpers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300" dirty="0"/>
              <a:t> – URL to send request 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HttpMethod</a:t>
            </a:r>
            <a:r>
              <a:rPr lang="en-US" sz="3300" dirty="0"/>
              <a:t> – request method (GET / POST / PUT / DELETE / …)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InsertionMode</a:t>
            </a:r>
            <a:r>
              <a:rPr lang="en-US" sz="3300" dirty="0"/>
              <a:t> – how to handle the received data</a:t>
            </a:r>
          </a:p>
          <a:p>
            <a:pPr lvl="1"/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US" sz="3300" dirty="0"/>
              <a:t>,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3300" dirty="0"/>
              <a:t> or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UpdateTargetId</a:t>
            </a:r>
            <a:r>
              <a:rPr lang="en-US" sz="3300" dirty="0"/>
              <a:t> – HTML element to be changed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LoadingElementId</a:t>
            </a:r>
            <a:r>
              <a:rPr lang="en-US" sz="3300" dirty="0"/>
              <a:t> – show / hide "Loading…" when loading</a:t>
            </a:r>
          </a:p>
          <a:p>
            <a:r>
              <a:rPr lang="en-US" sz="3300" dirty="0"/>
              <a:t>Events (JavaScript functions)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OnSuccess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OnBegin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AjaxOptions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084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action link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href=…&gt;</a:t>
            </a:r>
            <a:r>
              <a:rPr lang="en-US" dirty="0"/>
              <a:t>) for loading data with AJAX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Ajax.ActionLink</a:t>
            </a:r>
            <a:r>
              <a:rPr lang="en-US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81200"/>
            <a:ext cx="10363200" cy="4018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@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Ajax.ActionLink</a:t>
            </a:r>
            <a:r>
              <a:rPr lang="en-US" sz="2200" noProof="1">
                <a:solidFill>
                  <a:schemeClr val="tx2"/>
                </a:solidFill>
              </a:rPr>
              <a:t>("Load Server Time", "ServerTime", null, 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new AjaxOptions 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HttpMethod = "GET",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UpdateTargetId = "timeDisplay",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LoadingElementId = "timeDisplayLoading",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InsertionMode = InsertionMode.Replace,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OnBegin = "OnAjaxRequestBegin",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OnFailure = "OnAjaxRequestFailure",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OnSuccess = "OnAjaxRequestSuccess",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OnComplete = "OnAjaxRequestComplete",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}, new { @class = "btn btn-primary" })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49910" y="2535278"/>
            <a:ext cx="1371600" cy="457200"/>
          </a:xfrm>
          <a:prstGeom prst="wedgeRoundRectCallout">
            <a:avLst>
              <a:gd name="adj1" fmla="val 76310"/>
              <a:gd name="adj2" fmla="val -7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that submits AJAX request and renders a partial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66484"/>
            <a:ext cx="10363200" cy="4018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@using 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Ajax.BeginForm</a:t>
            </a:r>
            <a:r>
              <a:rPr lang="en-US" sz="2200" noProof="1">
                <a:solidFill>
                  <a:schemeClr val="tx2"/>
                </a:solidFill>
              </a:rPr>
              <a:t>("Search",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new AjaxOptions 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    UpdateTargetId = "results",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    InsertionMode = InsertionMode.Replace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}))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&lt;input type="text" name="query" /&gt;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&lt;input type="submit" /&gt;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  <a:endParaRPr lang="bg-BG" sz="2200" noProof="1">
              <a:solidFill>
                <a:schemeClr val="tx2"/>
              </a:solidFill>
            </a:endParaRPr>
          </a:p>
          <a:p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>
                <a:solidFill>
                  <a:schemeClr val="tx2"/>
                </a:solidFill>
              </a:rPr>
              <a:t>&lt;div id="results"&gt;@Html.Partial("_BookResult", Model)&lt;/div&gt;</a:t>
            </a:r>
          </a:p>
        </p:txBody>
      </p:sp>
    </p:spTree>
    <p:extLst>
      <p:ext uri="{BB962C8B-B14F-4D97-AF65-F5344CB8AC3E}">
        <p14:creationId xmlns:p14="http://schemas.microsoft.com/office/powerpoint/2010/main" val="345905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PartialView</a:t>
            </a:r>
            <a:r>
              <a:rPr lang="en-US" dirty="0"/>
              <a:t> to the helpers (view without the layout)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 (2)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81200"/>
            <a:ext cx="10363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public ActionResult Search(string query)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var result = Books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.Where(book =&gt; book.Title.Contains(query))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.ToList();</a:t>
            </a:r>
            <a:endParaRPr lang="bg-BG" sz="2200" noProof="1">
              <a:solidFill>
                <a:schemeClr val="tx2"/>
              </a:solidFill>
            </a:endParaRPr>
          </a:p>
          <a:p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>
                <a:solidFill>
                  <a:schemeClr val="tx2"/>
                </a:solidFill>
              </a:rPr>
              <a:t>  return this.PartialView("_BookResult", result);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4953000"/>
            <a:ext cx="9448800" cy="820600"/>
          </a:xfrm>
        </p:spPr>
        <p:txBody>
          <a:bodyPr/>
          <a:lstStyle/>
          <a:p>
            <a:r>
              <a:rPr lang="en-US" dirty="0"/>
              <a:t>JSON Services in ASP.NET MVC</a:t>
            </a:r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5334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2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Ajax Helpers cover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AJAX scenarios</a:t>
            </a:r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scenarios </a:t>
            </a:r>
            <a:r>
              <a:rPr lang="en-US" dirty="0"/>
              <a:t>require some JavaScript</a:t>
            </a:r>
          </a:p>
          <a:p>
            <a:pPr lvl="1"/>
            <a:r>
              <a:rPr lang="en-US" dirty="0"/>
              <a:t>Auto-complete textboxes</a:t>
            </a:r>
          </a:p>
          <a:p>
            <a:pPr lvl="1"/>
            <a:r>
              <a:rPr lang="en-US" dirty="0"/>
              <a:t>Client-side validation</a:t>
            </a:r>
          </a:p>
          <a:p>
            <a:pPr lvl="1"/>
            <a:r>
              <a:rPr lang="en-US" dirty="0"/>
              <a:t>Invoking JSON services and render content at the client-side</a:t>
            </a:r>
          </a:p>
          <a:p>
            <a:pPr lvl="1"/>
            <a:r>
              <a:rPr lang="en-US" dirty="0"/>
              <a:t>Animations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Services in ASP.NET MVC</a:t>
            </a:r>
          </a:p>
        </p:txBody>
      </p:sp>
    </p:spTree>
    <p:extLst>
      <p:ext uri="{BB962C8B-B14F-4D97-AF65-F5344CB8AC3E}">
        <p14:creationId xmlns:p14="http://schemas.microsoft.com/office/powerpoint/2010/main" val="14307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057400"/>
            <a:ext cx="11804822" cy="4664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AJAX?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AJAX with Unobtrusive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AJAX MVC Helpers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JSON, AJAX and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Return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JsonResult</a:t>
            </a:r>
            <a:r>
              <a:rPr lang="en-US" sz="3200" dirty="0"/>
              <a:t> in the action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MVC, JSON Results and JS Rendering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8052" y="1828800"/>
            <a:ext cx="10332720" cy="1833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noProof="1">
                <a:solidFill>
                  <a:schemeClr val="tx2"/>
                </a:solidFill>
              </a:rPr>
              <a:t>public JsonResult AllBooks()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var books = BooksData.GetAll();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return this</a:t>
            </a:r>
            <a:r>
              <a:rPr lang="bg-BG" sz="2200" noProof="1">
                <a:solidFill>
                  <a:schemeClr val="tx2">
                    <a:lumMod val="75000"/>
                  </a:schemeClr>
                </a:solidFill>
              </a:rPr>
              <a:t>.Json</a:t>
            </a:r>
            <a:r>
              <a:rPr lang="bg-BG" sz="2200" noProof="1">
                <a:solidFill>
                  <a:schemeClr val="tx2"/>
                </a:solidFill>
              </a:rPr>
              <a:t>(books, JsonRequestBehavior.AllowGet);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28052" y="4397992"/>
            <a:ext cx="10332720" cy="2208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noProof="1">
                <a:solidFill>
                  <a:schemeClr val="tx2"/>
                </a:solidFill>
              </a:rPr>
              <a:t>jQuery.getJSON("AllBooks", </a:t>
            </a:r>
            <a:r>
              <a:rPr lang="en-US" sz="2200" noProof="1">
                <a:solidFill>
                  <a:schemeClr val="tx2"/>
                </a:solidFill>
              </a:rPr>
              <a:t>null</a:t>
            </a:r>
            <a:r>
              <a:rPr lang="bg-BG" sz="2200" noProof="1">
                <a:solidFill>
                  <a:schemeClr val="tx2"/>
                </a:solidFill>
              </a:rPr>
              <a:t>, function(data) 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</a:t>
            </a:r>
            <a:r>
              <a:rPr lang="bg-BG" sz="2200" noProof="1" smtClean="0">
                <a:solidFill>
                  <a:schemeClr val="tx2"/>
                </a:solidFill>
              </a:rPr>
              <a:t> </a:t>
            </a:r>
            <a:r>
              <a:rPr lang="bg-BG" sz="2200" noProof="1">
                <a:solidFill>
                  <a:schemeClr val="tx2"/>
                </a:solidFill>
              </a:rPr>
              <a:t>jQuery(data).each(function (index, element) {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    var newBookElement = $("&lt;li</a:t>
            </a:r>
            <a:r>
              <a:rPr lang="bg-BG" sz="2200" noProof="1">
                <a:solidFill>
                  <a:schemeClr val="tx2"/>
                </a:solidFill>
              </a:rPr>
              <a:t>&gt;"+</a:t>
            </a:r>
            <a:r>
              <a:rPr lang="bg-BG" sz="2200" noProof="1">
                <a:solidFill>
                  <a:schemeClr val="tx2"/>
                </a:solidFill>
              </a:rPr>
              <a:t>element.Title+"&lt;/li&gt;");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    $("#books").append(newBookElement);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    });</a:t>
            </a:r>
          </a:p>
          <a:p>
            <a:r>
              <a:rPr lang="bg-BG" sz="2200" noProof="1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43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is powerful technique in Web development</a:t>
            </a:r>
          </a:p>
          <a:p>
            <a:pPr lvl="1"/>
            <a:r>
              <a:rPr lang="en-US" dirty="0"/>
              <a:t>Load data asynchronously</a:t>
            </a:r>
          </a:p>
          <a:p>
            <a:pPr lvl="1"/>
            <a:r>
              <a:rPr lang="en-US" dirty="0"/>
              <a:t>Without refreshing the entire Web page</a:t>
            </a:r>
          </a:p>
          <a:p>
            <a:r>
              <a:rPr lang="en-US" dirty="0"/>
              <a:t>AJAX Helpers in ASP.NET MVC simplify AJAX calls</a:t>
            </a:r>
          </a:p>
          <a:p>
            <a:pPr lvl="1"/>
            <a:r>
              <a:rPr lang="en-US" dirty="0"/>
              <a:t>Controllers return partial views, displayed on the Web page</a:t>
            </a:r>
          </a:p>
          <a:p>
            <a:pPr lvl="1"/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/>
              <a:t> for simple AJAX calls</a:t>
            </a:r>
          </a:p>
          <a:p>
            <a:r>
              <a:rPr lang="en-US" dirty="0"/>
              <a:t>Still we can implement JSON service with client-side rendering</a:t>
            </a:r>
          </a:p>
          <a:p>
            <a:pPr lvl="1"/>
            <a:r>
              <a:rPr lang="en-US" dirty="0"/>
              <a:t>Typically use jQuery AJAX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in ASP.NET 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7798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Web Services and Cloud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438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29072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3" y="1096280"/>
            <a:ext cx="5082330" cy="3296024"/>
          </a:xfrm>
          <a:prstGeom prst="roundRect">
            <a:avLst>
              <a:gd name="adj" fmla="val 1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/>
              <a:t> is acronym of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/>
              <a:t>Asynchronously loading of dynamic Web content</a:t>
            </a:r>
          </a:p>
          <a:p>
            <a:pPr lvl="1"/>
            <a:r>
              <a:rPr lang="en-US" dirty="0"/>
              <a:t>Allows dynamically changing the DOM</a:t>
            </a:r>
          </a:p>
          <a:p>
            <a:r>
              <a:rPr lang="en-US" sz="3700" dirty="0"/>
              <a:t>Two styles of AJAX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/>
              <a:t>with client-side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5914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68" y="19812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Asynchronous </a:t>
            </a:r>
            <a:r>
              <a:rPr lang="en-US" dirty="0"/>
              <a:t>calls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data is loaded after the page is shown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Minimal</a:t>
            </a:r>
            <a:r>
              <a:rPr lang="en-US" dirty="0"/>
              <a:t> data transfer </a:t>
            </a:r>
            <a:r>
              <a:rPr lang="en-US" dirty="0">
                <a:sym typeface="Wingdings" panose="05000000000000000000" pitchFamily="2" charset="2"/>
              </a:rPr>
              <a:t> less traffic, fast update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Responsiveness </a:t>
            </a:r>
            <a:r>
              <a:rPr lang="en-US" dirty="0">
                <a:sym typeface="Wingdings" panose="05000000000000000000" pitchFamily="2" charset="2"/>
              </a:rPr>
              <a:t> better user experience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r>
              <a:rPr lang="bg-BG" dirty="0"/>
              <a:t> </a:t>
            </a:r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1108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2057400"/>
            <a:ext cx="11804822" cy="5570355"/>
          </a:xfrm>
        </p:spPr>
        <p:txBody>
          <a:bodyPr/>
          <a:lstStyle/>
          <a:p>
            <a:r>
              <a:rPr lang="en-US" dirty="0"/>
              <a:t>Requires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development efforts</a:t>
            </a:r>
          </a:p>
          <a:p>
            <a:r>
              <a:rPr lang="en-US" dirty="0"/>
              <a:t>The browser </a:t>
            </a:r>
            <a:r>
              <a:rPr lang="en-US" dirty="0">
                <a:latin typeface="Consolas" panose="020B0609020204030204" pitchFamily="49" charset="0"/>
              </a:rPr>
              <a:t>[Back]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[Refresh]</a:t>
            </a:r>
            <a:r>
              <a:rPr lang="en-US" dirty="0"/>
              <a:t> buttons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</a:t>
            </a:r>
          </a:p>
          <a:p>
            <a:r>
              <a:rPr lang="en-US" dirty="0"/>
              <a:t>Might cause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SEO problems</a:t>
            </a:r>
            <a:r>
              <a:rPr lang="en-US" dirty="0"/>
              <a:t> - search engine bots may skip the AJAX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2797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with jQuery – Example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dramatically simplifies working with AJAX: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757236" y="2133600"/>
            <a:ext cx="10671176" cy="34659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id="timeDisplay"&gt;&lt;/div&gt;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onclick="updateServerTimeAjax()"&gt;Get Server Time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updateServerTimeAjax()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$("#timeDisplay").load("/Home/ServerTime");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108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will be executed once the document has loaded and there is no need to click anything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with jQuery </a:t>
            </a:r>
            <a:r>
              <a:rPr lang="en-US" dirty="0" smtClean="0"/>
              <a:t>on load – </a:t>
            </a:r>
            <a:r>
              <a:rPr lang="en-US" dirty="0"/>
              <a:t>Example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68799" y="2327291"/>
            <a:ext cx="10671176" cy="4503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id="personInfo"&gt;&lt;/div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@section scripts{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function updateData()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$("#personInfo").load("/home/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PartialInfo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$(document).ready(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updateData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1288</Words>
  <Application>Microsoft Office PowerPoint</Application>
  <PresentationFormat>Custom</PresentationFormat>
  <Paragraphs>236</Paragraphs>
  <Slides>24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AJAX in ASP.NET MVC</vt:lpstr>
      <vt:lpstr>Table of Contents</vt:lpstr>
      <vt:lpstr>Have a Question?</vt:lpstr>
      <vt:lpstr>What is AJAX?</vt:lpstr>
      <vt:lpstr>AJAX</vt:lpstr>
      <vt:lpstr>AJAX Advantages</vt:lpstr>
      <vt:lpstr>AJAX Disadvantages</vt:lpstr>
      <vt:lpstr>AJAX with jQuery – Example</vt:lpstr>
      <vt:lpstr>AJAX with jQuery on load – Example</vt:lpstr>
      <vt:lpstr>AJAX with Unobtrusive JavaScript</vt:lpstr>
      <vt:lpstr>AJAX with Unobtrusive JavaScript &amp; jQuery</vt:lpstr>
      <vt:lpstr>AJAX Helpers in ASP.NET MVC</vt:lpstr>
      <vt:lpstr>AJAX Helpers in ASP.NET MVC</vt:lpstr>
      <vt:lpstr>AjaxOptions Object</vt:lpstr>
      <vt:lpstr>Ajax.ActionLink Helper – Example</vt:lpstr>
      <vt:lpstr>Ajax.BeginForm Helper – Example</vt:lpstr>
      <vt:lpstr>Ajax.BeginForm Helper – Example (2)</vt:lpstr>
      <vt:lpstr>JSON Services in ASP.NET MVC</vt:lpstr>
      <vt:lpstr>JSON Services in ASP.NET MVC</vt:lpstr>
      <vt:lpstr>MVC, JSON Results and JS Rendering</vt:lpstr>
      <vt:lpstr>Summary</vt:lpstr>
      <vt:lpstr>AJAX in 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in ASP.NET</dc:title>
  <dc:subject>Software Development Course</dc:subject>
  <dc:creator/>
  <cp:keywords>AJAX, CORS, Cloud, Services, REST, 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2017-04-10T14:30:13Z</dcterms:modified>
  <cp:category>Cloud, Services, REST, 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