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4" r:id="rId3"/>
    <p:sldId id="276" r:id="rId4"/>
    <p:sldId id="472" r:id="rId5"/>
    <p:sldId id="494" r:id="rId6"/>
    <p:sldId id="477" r:id="rId7"/>
    <p:sldId id="478" r:id="rId8"/>
    <p:sldId id="495" r:id="rId9"/>
    <p:sldId id="499" r:id="rId10"/>
    <p:sldId id="479" r:id="rId11"/>
    <p:sldId id="498" r:id="rId12"/>
    <p:sldId id="480" r:id="rId13"/>
    <p:sldId id="496" r:id="rId14"/>
    <p:sldId id="473" r:id="rId15"/>
    <p:sldId id="419" r:id="rId16"/>
    <p:sldId id="45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FBEEDC"/>
    <a:srgbClr val="F0A22E"/>
    <a:srgbClr val="603A14"/>
    <a:srgbClr val="E85C0E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83936" autoAdjust="0"/>
  </p:normalViewPr>
  <p:slideViewPr>
    <p:cSldViewPr>
      <p:cViewPr varScale="1">
        <p:scale>
          <a:sx n="88" d="100"/>
          <a:sy n="88" d="100"/>
        </p:scale>
        <p:origin x="25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8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B82C-48FD-44DC-A457-5F32E6FFAD5C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7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B9C1-B9F8-4695-9F73-FE4044534B4C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3-0/odata-version-3-0-core-protocol/#built-inqueryfunctions" TargetMode="External"/><Relationship Id="rId2" Type="http://schemas.openxmlformats.org/officeDocument/2006/relationships/hyperlink" Target="http://www.odata.org/documentation/odata-version-3-0/odata-version-3-0-core-protocol/#built-infilteroper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collections/705714417adde4e687e4" TargetMode="External"/><Relationship Id="rId2" Type="http://schemas.openxmlformats.org/officeDocument/2006/relationships/hyperlink" Target="http://services.odata.org/ODataAPIExplorer/ODataAPIExplor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fragistic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data.org/documentation/odata-version-2-0/uri-conven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66413" y="972384"/>
            <a:ext cx="7382341" cy="2000251"/>
          </a:xfrm>
        </p:spPr>
        <p:txBody>
          <a:bodyPr>
            <a:normAutofit/>
          </a:bodyPr>
          <a:lstStyle/>
          <a:p>
            <a:r>
              <a:rPr lang="en-US" dirty="0"/>
              <a:t>ASP.NET REST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pic>
        <p:nvPicPr>
          <p:cNvPr id="1030" name="Picture 6" descr="http://omniupdate.com/_resources/images/products/supported-brows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27" y="5203635"/>
            <a:ext cx="3306647" cy="11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636111" y="3750867"/>
            <a:ext cx="194207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/>
              <a:t>ASP.NET REST </a:t>
            </a:r>
          </a:p>
          <a:p>
            <a:pPr algn="ctr">
              <a:lnSpc>
                <a:spcPct val="85000"/>
              </a:lnSpc>
            </a:pPr>
            <a:r>
              <a:rPr lang="en-US" dirty="0"/>
              <a:t>Services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6656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28800"/>
            <a:ext cx="11804822" cy="489267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you can find the filter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operators</a:t>
            </a:r>
            <a:r>
              <a:rPr lang="en-US" dirty="0" smtClean="0"/>
              <a:t> you can use to filter your data</a:t>
            </a:r>
          </a:p>
          <a:p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you can find the build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dirty="0" smtClean="0"/>
              <a:t>you can use to filter your data 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OData –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1219200"/>
            <a:ext cx="11110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[EnableQuery]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&lt;PostViewModel&gt; GetAll()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var context = new ForumContext();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ForumContext.Posts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.Select(p =&gt; new PostViewModel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Id = p.Id,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Content = p.Content,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Date = p.Date,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Likes = p.Likes.Count()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246812" y="3926316"/>
            <a:ext cx="5679701" cy="2322084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PostViewModel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Id { get; set;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Content { get; set;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DateTime Date { get; set;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Likes { get; set;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2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28800"/>
            <a:ext cx="11804822" cy="48926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want to practice or test something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dirty="0" smtClean="0"/>
              <a:t>, you can </a:t>
            </a:r>
            <a:r>
              <a:rPr lang="en-US" dirty="0"/>
              <a:t>do it 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dirty="0" smtClean="0"/>
              <a:t> can also be done using Postman in an interactive way: </a:t>
            </a:r>
          </a:p>
          <a:p>
            <a:pPr lvl="1"/>
            <a:r>
              <a:rPr lang="en-US" dirty="0"/>
              <a:t>Click the "Import" button on the top bar.</a:t>
            </a:r>
            <a:r>
              <a:rPr lang="en-US" dirty="0" smtClean="0"/>
              <a:t>	</a:t>
            </a:r>
          </a:p>
          <a:p>
            <a:pPr lvl="1"/>
            <a:r>
              <a:rPr lang="en-US" dirty="0"/>
              <a:t>Choose download from link and paste the </a:t>
            </a:r>
            <a:r>
              <a:rPr lang="en-US" dirty="0" smtClean="0">
                <a:hlinkClick r:id="rId3"/>
              </a:rPr>
              <a:t>URL</a:t>
            </a:r>
            <a:endParaRPr lang="en-US" dirty="0" smtClean="0"/>
          </a:p>
          <a:p>
            <a:pPr lvl="1"/>
            <a:r>
              <a:rPr lang="en-US" dirty="0"/>
              <a:t>You can find more details of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POSTMAN collection</a:t>
            </a:r>
            <a:r>
              <a:rPr lang="en-US" dirty="0"/>
              <a:t> in POSTMAN collection docs.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6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Web API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7798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Web Services and Cloud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3048000"/>
            <a:ext cx="11804822" cy="276719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OData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447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438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with Web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6779" y="3662180"/>
            <a:ext cx="2031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2857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OData</a:t>
            </a:r>
          </a:p>
        </p:txBody>
      </p:sp>
      <p:pic>
        <p:nvPicPr>
          <p:cNvPr id="3074" name="Picture 2" descr="http://frontierstrategygroup.com/wp-content/uploads/2015/03/ir_attachment_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694516"/>
            <a:ext cx="5057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teamed.io/images/tech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84" y="10949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OData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http://odata.org</a:t>
            </a:r>
            <a:r>
              <a:rPr lang="en-US" dirty="0"/>
              <a:t>) is a open specification </a:t>
            </a:r>
            <a:br>
              <a:rPr lang="en-US" dirty="0"/>
            </a:br>
            <a:r>
              <a:rPr lang="en-US" dirty="0"/>
              <a:t>written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/>
              <a:t>Provides a standard query syntax on resources, e.g.: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Web API </a:t>
            </a:r>
            <a:r>
              <a:rPr lang="en-US" dirty="0"/>
              <a:t>includes automatic support for this syntax</a:t>
            </a:r>
          </a:p>
          <a:p>
            <a:pPr lvl="1"/>
            <a:r>
              <a:rPr lang="en-US" dirty="0"/>
              <a:t>Return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/>
              <a:t> instead of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>
                <a:latin typeface="+mj-lt"/>
              </a:rPr>
              <a:t>, e.g.: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</a:p>
        </p:txBody>
      </p:sp>
      <p:pic>
        <p:nvPicPr>
          <p:cNvPr id="2052" name="Picture 4" descr="https://erictummers.files.wordpress.com/2015/04/odatalogo-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151118"/>
            <a:ext cx="992660" cy="98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949324" y="5190985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IQueryable&lt;Comment&gt;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 { ... }</a:t>
            </a:r>
          </a:p>
        </p:txBody>
      </p:sp>
      <p:sp>
        <p:nvSpPr>
          <p:cNvPr id="5" name="Rectangle 4"/>
          <p:cNvSpPr/>
          <p:nvPr/>
        </p:nvSpPr>
        <p:spPr>
          <a:xfrm>
            <a:off x="9749818" y="2012500"/>
            <a:ext cx="2031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2857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OData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49324" y="3138602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http://localhost/api/posts?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$skip=10&amp;$take=10</a:t>
            </a:r>
          </a:p>
        </p:txBody>
      </p:sp>
    </p:spTree>
    <p:extLst>
      <p:ext uri="{BB962C8B-B14F-4D97-AF65-F5344CB8AC3E}">
        <p14:creationId xmlns:p14="http://schemas.microsoft.com/office/powerpoint/2010/main" val="36572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676400"/>
            <a:ext cx="11804822" cy="4572000"/>
          </a:xfrm>
        </p:spPr>
        <p:txBody>
          <a:bodyPr>
            <a:normAutofit/>
          </a:bodyPr>
          <a:lstStyle/>
          <a:p>
            <a:r>
              <a:rPr lang="en-US" dirty="0"/>
              <a:t>To enable </a:t>
            </a:r>
            <a:r>
              <a:rPr lang="en-US" dirty="0">
                <a:hlinkClick r:id="rId2"/>
              </a:rPr>
              <a:t>OData queries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Microsoft.AspNet.WebApi.OData</a:t>
            </a:r>
            <a:r>
              <a:rPr lang="en-US" dirty="0" smtClean="0"/>
              <a:t> </a:t>
            </a:r>
            <a:r>
              <a:rPr lang="en-US" dirty="0"/>
              <a:t>package from </a:t>
            </a:r>
            <a:r>
              <a:rPr lang="en-US" noProof="1"/>
              <a:t>NuGet</a:t>
            </a:r>
          </a:p>
          <a:p>
            <a:pPr lvl="1"/>
            <a:r>
              <a:rPr lang="en-US" noProof="1"/>
              <a:t>Action return type should be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</a:p>
          <a:p>
            <a:r>
              <a:rPr lang="en-US" noProof="1" smtClean="0"/>
              <a:t>Set the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[EnableQuery]</a:t>
            </a:r>
            <a:r>
              <a:rPr lang="en-US" dirty="0" smtClean="0"/>
              <a:t> attribute above the action from 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System.Web.Http.OData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7310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981200"/>
            <a:ext cx="11804822" cy="4740276"/>
          </a:xfrm>
        </p:spPr>
        <p:txBody>
          <a:bodyPr/>
          <a:lstStyle/>
          <a:p>
            <a:r>
              <a:rPr lang="en-US" dirty="0" smtClean="0"/>
              <a:t>Another way to enable querying for the whole application is by calling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config.AddODataQueryFilter</a:t>
            </a:r>
            <a:r>
              <a:rPr lang="en-US" dirty="0"/>
              <a:t> in the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Register </a:t>
            </a:r>
            <a:r>
              <a:rPr lang="en-US" dirty="0"/>
              <a:t>method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WebApiConfig</a:t>
            </a:r>
          </a:p>
          <a:p>
            <a:r>
              <a:rPr lang="en-US" dirty="0" smtClean="0"/>
              <a:t>Then </a:t>
            </a:r>
            <a:r>
              <a:rPr lang="en-US" dirty="0"/>
              <a:t>we can make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dirty="0"/>
              <a:t> queries like: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Installation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5526" y="4791660"/>
            <a:ext cx="104394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sz="2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http://localhost/api/posts?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$filter=Likes gt 5</a:t>
            </a:r>
            <a:r>
              <a:rPr lang="en-US" sz="22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$orderby=Date</a:t>
            </a:r>
            <a:r>
              <a:rPr lang="en-US" sz="2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$top=3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221133" y="5486400"/>
            <a:ext cx="4991793" cy="586523"/>
          </a:xfrm>
          <a:prstGeom prst="wedgeRoundRectCallout">
            <a:avLst>
              <a:gd name="adj1" fmla="val 35290"/>
              <a:gd name="adj2" fmla="val -9029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Selects posts with likes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reater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han 5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217926" y="6056993"/>
            <a:ext cx="2209800" cy="586523"/>
          </a:xfrm>
          <a:prstGeom prst="wedgeRoundRectCallout">
            <a:avLst>
              <a:gd name="adj1" fmla="val 21654"/>
              <a:gd name="adj2" fmla="val -19792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Orders by date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618561" y="5503781"/>
            <a:ext cx="1830388" cy="586523"/>
          </a:xfrm>
          <a:prstGeom prst="wedgeRoundRectCallout">
            <a:avLst>
              <a:gd name="adj1" fmla="val 4445"/>
              <a:gd name="adj2" fmla="val -10048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Takes first 3</a:t>
            </a:r>
          </a:p>
        </p:txBody>
      </p:sp>
    </p:spTree>
    <p:extLst>
      <p:ext uri="{BB962C8B-B14F-4D97-AF65-F5344CB8AC3E}">
        <p14:creationId xmlns:p14="http://schemas.microsoft.com/office/powerpoint/2010/main" val="32709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good to be able to differentiate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dirty="0" smtClean="0"/>
              <a:t> endpoints like we do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 smtClean="0"/>
              <a:t> end points therefore it is a good idea to separate them in major “route category”, by giving all the end points the following structure: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/>
              <a:t>host/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sz="6000" dirty="0" smtClean="0"/>
              <a:t>/{entity}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Routing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5388164"/>
            <a:ext cx="11804822" cy="1235076"/>
          </a:xfrm>
        </p:spPr>
        <p:txBody>
          <a:bodyPr/>
          <a:lstStyle/>
          <a:p>
            <a:pPr>
              <a:spcBef>
                <a:spcPts val="30000"/>
              </a:spcBef>
            </a:pPr>
            <a:r>
              <a:rPr lang="en-US" dirty="0" smtClean="0"/>
              <a:t>See </a:t>
            </a:r>
            <a:r>
              <a:rPr lang="en-US" dirty="0"/>
              <a:t>full </a:t>
            </a:r>
            <a:r>
              <a:rPr lang="en-US" noProof="1">
                <a:hlinkClick r:id="rId2"/>
              </a:rPr>
              <a:t>Odata</a:t>
            </a:r>
            <a:r>
              <a:rPr lang="en-US" dirty="0">
                <a:hlinkClick r:id="rId2"/>
              </a:rPr>
              <a:t> URI conventions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Keywords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17864"/>
              </p:ext>
            </p:extLst>
          </p:nvPr>
        </p:nvGraphicFramePr>
        <p:xfrm>
          <a:off x="1141412" y="1219200"/>
          <a:ext cx="10066200" cy="37544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b="1" dirty="0">
                          <a:effectLst/>
                        </a:rPr>
                        <a:t>Option</a:t>
                      </a:r>
                      <a:endParaRPr lang="en-US" sz="2600" b="1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>
                    <a:solidFill>
                      <a:schemeClr val="tx2">
                        <a:lumMod val="75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b="1" dirty="0">
                          <a:effectLst/>
                        </a:rPr>
                        <a:t>Description</a:t>
                      </a:r>
                      <a:endParaRPr lang="en-US" sz="2600" b="1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>
                    <a:solidFill>
                      <a:schemeClr val="tx2">
                        <a:lumMod val="75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b="1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dirty="0">
                          <a:effectLst/>
                        </a:rPr>
                        <a:t>Filters the results, based on a Boolean condition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b="1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b="1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b="1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2600" b="1" noProof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top</a:t>
                      </a:r>
                      <a:endParaRPr lang="en-US" sz="2600" b="1" noProof="1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b="1" noProof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$select</a:t>
                      </a:r>
                      <a:endParaRPr lang="en-US" sz="2600" b="1" noProof="1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600" dirty="0" smtClean="0">
                          <a:effectLst/>
                        </a:rPr>
                        <a:t>Returns</a:t>
                      </a:r>
                      <a:r>
                        <a:rPr lang="en-US" sz="2600" baseline="0" dirty="0" smtClean="0">
                          <a:effectLst/>
                        </a:rPr>
                        <a:t> only requested properties </a:t>
                      </a:r>
                      <a:endParaRPr lang="en-US" sz="2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343321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3750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620</Words>
  <Application>Microsoft Office PowerPoint</Application>
  <PresentationFormat>Custom</PresentationFormat>
  <Paragraphs>129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ASP.NET REST Services</vt:lpstr>
      <vt:lpstr>Table of Contents</vt:lpstr>
      <vt:lpstr>Have a Question?</vt:lpstr>
      <vt:lpstr>OData with Web API</vt:lpstr>
      <vt:lpstr>OData</vt:lpstr>
      <vt:lpstr>OData Query Installation</vt:lpstr>
      <vt:lpstr>OData Query Installation</vt:lpstr>
      <vt:lpstr>OData Query Routing </vt:lpstr>
      <vt:lpstr>OData Keywords</vt:lpstr>
      <vt:lpstr>Helpful links</vt:lpstr>
      <vt:lpstr>Using OData – Example</vt:lpstr>
      <vt:lpstr>Resources</vt:lpstr>
      <vt:lpstr>ASP.NET Web API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subject>Software Development Course</dc:subject>
  <dc:creator/>
  <cp:keywords>Cloud, Services, REST, 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2017-04-10T13:52:39Z</dcterms:modified>
  <cp:category>Cloud, Services, REST, 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