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74" r:id="rId3"/>
    <p:sldId id="276" r:id="rId4"/>
    <p:sldId id="472" r:id="rId5"/>
    <p:sldId id="493" r:id="rId6"/>
    <p:sldId id="495" r:id="rId7"/>
    <p:sldId id="497" r:id="rId8"/>
    <p:sldId id="498" r:id="rId9"/>
    <p:sldId id="499" r:id="rId10"/>
    <p:sldId id="500" r:id="rId11"/>
    <p:sldId id="482" r:id="rId12"/>
    <p:sldId id="483" r:id="rId13"/>
    <p:sldId id="484" r:id="rId14"/>
    <p:sldId id="485" r:id="rId15"/>
    <p:sldId id="486" r:id="rId16"/>
    <p:sldId id="487" r:id="rId17"/>
    <p:sldId id="489" r:id="rId18"/>
    <p:sldId id="490" r:id="rId19"/>
    <p:sldId id="491" r:id="rId20"/>
    <p:sldId id="492" r:id="rId21"/>
    <p:sldId id="473" r:id="rId22"/>
    <p:sldId id="419" r:id="rId23"/>
    <p:sldId id="455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B398"/>
    <a:srgbClr val="FBEEDC"/>
    <a:srgbClr val="F0A22E"/>
    <a:srgbClr val="603A14"/>
    <a:srgbClr val="E85C0E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1" autoAdjust="0"/>
    <p:restoredTop sz="83936" autoAdjust="0"/>
  </p:normalViewPr>
  <p:slideViewPr>
    <p:cSldViewPr>
      <p:cViewPr varScale="1">
        <p:scale>
          <a:sx n="88" d="100"/>
          <a:sy n="88" d="100"/>
        </p:scale>
        <p:origin x="254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4/5/2017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github.com/v3/gists/#list-gist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hyperlink" Target="http://softuni.org/" TargetMode="External"/><Relationship Id="rId4" Type="http://schemas.openxmlformats.org/officeDocument/2006/relationships/hyperlink" Target="https://stripe.com/docs/api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Documentation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API is only as good as its documentation. The docs should be easy to find and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publically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accessible. Most developers will check out the docs before attempting any integration effort. When the docs are hidden inside a PDF file or require signing in, they're not only difficult to find but also not easy to search.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docs should show examples of complete request/response cycles. Preferably, the requests should be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pastable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examples - either links that can be pasted into a browser or curl examples that can be pasted into a terminal. 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GitHub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Stripe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do a great job with this.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you release a public API, you've committed to not breaking things without notice. The documentation must include any deprecation schedules and details surrounding externally visible API updates. Updates should be delivered via a blog (i.e. a changelog) or a mailing list (preferably both!).</a:t>
            </a:r>
          </a:p>
          <a:p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http://www.vinaysahni.com/best-practices-for-a-pragmatic-restful-api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5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6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889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688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147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2B82C-48FD-44DC-A457-5F32E6FFAD5C}" type="datetime1">
              <a:rPr lang="en-US" smtClean="0"/>
              <a:t>4/5/2017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177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2B9C1-B9F8-4695-9F73-FE4044534B4C}" type="datetime1">
              <a:rPr lang="en-US" smtClean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org/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owin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://www.infragistics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s://telerikacademy.com/Courses/Courses/Details/187" TargetMode="Externa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66413" y="972384"/>
            <a:ext cx="7382341" cy="2000251"/>
          </a:xfrm>
        </p:spPr>
        <p:txBody>
          <a:bodyPr>
            <a:normAutofit/>
          </a:bodyPr>
          <a:lstStyle/>
          <a:p>
            <a:r>
              <a:rPr lang="en-US" dirty="0"/>
              <a:t>ASP.NET REST Services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36182" y="3873682"/>
            <a:ext cx="2133598" cy="2341486"/>
          </a:xfrm>
          <a:prstGeom prst="rect">
            <a:avLst/>
          </a:prstGeom>
        </p:spPr>
      </p:pic>
      <p:pic>
        <p:nvPicPr>
          <p:cNvPr id="1030" name="Picture 6" descr="http://omniupdate.com/_resources/images/products/supported-browser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927" y="5203635"/>
            <a:ext cx="3306647" cy="112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 rot="576164">
            <a:off x="4636111" y="3750867"/>
            <a:ext cx="1942070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/>
              <a:t>ASP.NET REST </a:t>
            </a:r>
          </a:p>
          <a:p>
            <a:pPr algn="ctr">
              <a:lnSpc>
                <a:spcPct val="85000"/>
              </a:lnSpc>
            </a:pPr>
            <a:r>
              <a:rPr lang="en-US" dirty="0"/>
              <a:t>Services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2" title="Software University Foundation">
            <a:hlinkClick r:id="rId8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1983" y="1746656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46212" y="4898408"/>
            <a:ext cx="8938472" cy="820600"/>
          </a:xfrm>
        </p:spPr>
        <p:txBody>
          <a:bodyPr/>
          <a:lstStyle/>
          <a:p>
            <a:r>
              <a:rPr lang="en-US" dirty="0"/>
              <a:t>ASP.NET Identity API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/>
              <a:t>Setup, Registration, Login, Logout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084" y="1133436"/>
            <a:ext cx="3710728" cy="3438564"/>
          </a:xfrm>
          <a:prstGeom prst="roundRect">
            <a:avLst>
              <a:gd name="adj" fmla="val 2851"/>
            </a:avLst>
          </a:prstGeom>
        </p:spPr>
      </p:pic>
      <p:pic>
        <p:nvPicPr>
          <p:cNvPr id="2050" name="Picture 2" descr="http://www.bls.gov/bls/api_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184" y="1562099"/>
            <a:ext cx="2857500" cy="209550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nariya.ir/wp-content/uploads/2012/03/setup01_nariy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620" y="1194433"/>
            <a:ext cx="2657436" cy="265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883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Authentication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authorization </a:t>
            </a:r>
            <a:r>
              <a:rPr lang="en-US" dirty="0"/>
              <a:t>system for ASP.NET Web apps</a:t>
            </a:r>
          </a:p>
          <a:p>
            <a:pPr lvl="1"/>
            <a:r>
              <a:rPr lang="en-US" dirty="0"/>
              <a:t>Supports ASP.NET MVC, Web API, Web Forms, </a:t>
            </a:r>
            <a:r>
              <a:rPr lang="en-US" noProof="1"/>
              <a:t>SignalR</a:t>
            </a:r>
            <a:r>
              <a:rPr lang="en-US" dirty="0"/>
              <a:t>, Web Pages</a:t>
            </a:r>
          </a:p>
          <a:p>
            <a:r>
              <a:rPr lang="en-US" dirty="0"/>
              <a:t>Handles users, user profiles, login / logout, roles, etc.</a:t>
            </a:r>
          </a:p>
          <a:p>
            <a:r>
              <a:rPr lang="en-US" dirty="0"/>
              <a:t>Based on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OWIN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middleware (can run outside of IIS)</a:t>
            </a:r>
          </a:p>
          <a:p>
            <a:r>
              <a:rPr lang="en-US" dirty="0"/>
              <a:t>Automatically integrated when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Individual User Accounts </a:t>
            </a:r>
            <a:r>
              <a:rPr lang="en-US" dirty="0"/>
              <a:t>option is selected on Web API project creation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</a:t>
            </a:r>
          </a:p>
        </p:txBody>
      </p:sp>
    </p:spTree>
    <p:extLst>
      <p:ext uri="{BB962C8B-B14F-4D97-AF65-F5344CB8AC3E}">
        <p14:creationId xmlns:p14="http://schemas.microsoft.com/office/powerpoint/2010/main" val="343340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2990497" y="1164328"/>
          <a:ext cx="3922712" cy="16684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4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11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POST localhost:55602/Token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16">
                <a:tc>
                  <a:txBody>
                    <a:bodyPr/>
                    <a:lstStyle/>
                    <a:p>
                      <a:r>
                        <a:rPr lang="en-US" sz="2000" noProof="1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motikarq@gmail.com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16">
                <a:tc>
                  <a:txBody>
                    <a:bodyPr/>
                    <a:lstStyle/>
                    <a:p>
                      <a:r>
                        <a:rPr lang="en-US" sz="2000" noProof="1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1234567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116">
                <a:tc>
                  <a:txBody>
                    <a:bodyPr/>
                    <a:lstStyle/>
                    <a:p>
                      <a:r>
                        <a:rPr lang="en-US" sz="2000" noProof="1"/>
                        <a:t>grant_type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Authentication (Login)</a:t>
            </a:r>
          </a:p>
        </p:txBody>
      </p:sp>
      <p:pic>
        <p:nvPicPr>
          <p:cNvPr id="1026" name="Picture 2" descr="http://png-5.findicons.com/files/icons/1070/software/128/mozilla_firefo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73" y="2624967"/>
            <a:ext cx="129540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own Arrow 7"/>
          <p:cNvSpPr/>
          <p:nvPr/>
        </p:nvSpPr>
        <p:spPr>
          <a:xfrm rot="16200000">
            <a:off x="4757793" y="1046936"/>
            <a:ext cx="336662" cy="4114800"/>
          </a:xfrm>
          <a:prstGeom prst="downArrow">
            <a:avLst/>
          </a:prstGeom>
          <a:solidFill>
            <a:schemeClr val="accent6">
              <a:alpha val="84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8" name="Picture 4" descr="http://www.rw-designer.com/icon-image/7523-256x256x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666" y="202160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913812" y="2835219"/>
            <a:ext cx="25461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localhost:55602</a:t>
            </a:r>
            <a:endParaRPr lang="en-US" sz="2200" dirty="0"/>
          </a:p>
        </p:txBody>
      </p:sp>
      <p:sp>
        <p:nvSpPr>
          <p:cNvPr id="11" name="Down Arrow 10"/>
          <p:cNvSpPr/>
          <p:nvPr/>
        </p:nvSpPr>
        <p:spPr>
          <a:xfrm rot="5400000">
            <a:off x="4721281" y="1503427"/>
            <a:ext cx="336662" cy="4114800"/>
          </a:xfrm>
          <a:prstGeom prst="downArrow">
            <a:avLst/>
          </a:prstGeom>
          <a:solidFill>
            <a:schemeClr val="accent6">
              <a:alpha val="84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aphicFrame>
        <p:nvGraphicFramePr>
          <p:cNvPr id="12" name="Content Placeholder 5"/>
          <p:cNvGraphicFramePr>
            <a:graphicFrameLocks/>
          </p:cNvGraphicFramePr>
          <p:nvPr>
            <p:extLst/>
          </p:nvPr>
        </p:nvGraphicFramePr>
        <p:xfrm>
          <a:off x="2360612" y="3995180"/>
          <a:ext cx="5350850" cy="2481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6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11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 OK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16">
                <a:tc>
                  <a:txBody>
                    <a:bodyPr/>
                    <a:lstStyle/>
                    <a:p>
                      <a:r>
                        <a:rPr lang="en-US" sz="2000" noProof="1">
                          <a:solidFill>
                            <a:schemeClr val="tx1"/>
                          </a:solidFill>
                        </a:rPr>
                        <a:t>access_token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22k_HP6fSFwsQ88L3_JQh9nnx3</a:t>
                      </a:r>
                      <a:r>
                        <a:rPr lang="en-US" sz="2000" noProof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16">
                <a:tc>
                  <a:txBody>
                    <a:bodyPr/>
                    <a:lstStyle/>
                    <a:p>
                      <a:r>
                        <a:rPr lang="en-US" sz="2000" noProof="1"/>
                        <a:t>token_type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bearer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116">
                <a:tc>
                  <a:txBody>
                    <a:bodyPr/>
                    <a:lstStyle/>
                    <a:p>
                      <a:r>
                        <a:rPr lang="en-US" sz="2000" noProof="1"/>
                        <a:t>expires_in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1209599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116">
                <a:tc>
                  <a:txBody>
                    <a:bodyPr/>
                    <a:lstStyle/>
                    <a:p>
                      <a:r>
                        <a:rPr lang="en-US" sz="2000" noProof="1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jamal@hussein.com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111">
                <a:tc>
                  <a:txBody>
                    <a:bodyPr/>
                    <a:lstStyle/>
                    <a:p>
                      <a:r>
                        <a:rPr lang="en-US" sz="2000" noProof="1"/>
                        <a:t>.expires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noProof="1"/>
                        <a:t>Thu, 27 Aug 2015 12:42:38 GMT</a:t>
                      </a:r>
                      <a:endParaRPr lang="en-US" sz="2000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212884" y="5061980"/>
            <a:ext cx="3672727" cy="995643"/>
          </a:xfrm>
          <a:prstGeom prst="wedgeRoundRectCallout">
            <a:avLst>
              <a:gd name="adj1" fmla="val -68395"/>
              <a:gd name="adj2" fmla="val -87359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Sent in future requests' headers for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424428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11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token should be put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request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headers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Authentication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2590800"/>
            <a:ext cx="11320237" cy="291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30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 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[Authorize]</a:t>
            </a:r>
            <a:r>
              <a:rPr lang="en-US" sz="3200" dirty="0"/>
              <a:t> and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[AllowAnonymous]</a:t>
            </a:r>
            <a:r>
              <a:rPr lang="en-US" sz="3200" dirty="0"/>
              <a:t> attributes to configure authorized / anonymous access for controller / action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Authorization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36612" y="2508171"/>
            <a:ext cx="105156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>
                <a:solidFill>
                  <a:schemeClr val="tx2">
                    <a:lumMod val="75000"/>
                  </a:schemeClr>
                </a:solidFill>
              </a:rPr>
              <a:t>[Authorize]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public class AccountController : ApiController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{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// GET: /account/login (annonymous)</a:t>
            </a:r>
          </a:p>
          <a:p>
            <a:r>
              <a:rPr lang="en-US" sz="2200" noProof="1">
                <a:solidFill>
                  <a:schemeClr val="tx2">
                    <a:lumMod val="75000"/>
                  </a:schemeClr>
                </a:solidFill>
              </a:rPr>
              <a:t>  [AllowAnonymous]</a:t>
            </a:r>
          </a:p>
          <a:p>
            <a:r>
              <a:rPr lang="en-US" sz="2200" noProof="1"/>
              <a:t>  </a:t>
            </a:r>
            <a:r>
              <a:rPr lang="en-US" sz="2200" noProof="1">
                <a:solidFill>
                  <a:schemeClr val="tx2"/>
                </a:solidFill>
              </a:rPr>
              <a:t>public IHttpActionResult Login(LoginBindingModel model) { … }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// POST: /account/logout (for logged-in users only)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[HttpPost]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public IHttpActionResult Logout() { … }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5307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Currently Logged-In User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2812" y="1407616"/>
            <a:ext cx="103632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>
                <a:solidFill>
                  <a:schemeClr val="tx2"/>
                </a:solidFill>
              </a:rPr>
              <a:t>// GET: /users/gosho (for logged-in users only)</a:t>
            </a:r>
          </a:p>
          <a:p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[Authorize]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public IHttpActionResult GetUserInfo()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{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    string currentUserId = this.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User.Identity.GetUserId()</a:t>
            </a:r>
            <a:r>
              <a:rPr lang="en-US" sz="2400" noProof="1">
                <a:solidFill>
                  <a:schemeClr val="tx2"/>
                </a:solidFill>
              </a:rPr>
              <a:t>;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    if (currentUserId == null)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    {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        return this.Unauthorized("Access denied");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    }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    ...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7211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70" y="1905000"/>
            <a:ext cx="11887200" cy="327766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960544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984002"/>
            <a:ext cx="9221724" cy="577013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 Authentication (2)</a:t>
            </a:r>
          </a:p>
        </p:txBody>
      </p:sp>
    </p:spTree>
    <p:extLst>
      <p:ext uri="{BB962C8B-B14F-4D97-AF65-F5344CB8AC3E}">
        <p14:creationId xmlns:p14="http://schemas.microsoft.com/office/powerpoint/2010/main" val="1266348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 Authentication (3)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2" y="1905000"/>
            <a:ext cx="11755155" cy="3379606"/>
          </a:xfrm>
        </p:spPr>
      </p:pic>
    </p:spTree>
    <p:extLst>
      <p:ext uri="{BB962C8B-B14F-4D97-AF65-F5344CB8AC3E}">
        <p14:creationId xmlns:p14="http://schemas.microsoft.com/office/powerpoint/2010/main" val="1061693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 Authentication (4)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49" y="1600200"/>
            <a:ext cx="11627085" cy="4648200"/>
          </a:xfrm>
        </p:spPr>
      </p:pic>
    </p:spTree>
    <p:extLst>
      <p:ext uri="{BB962C8B-B14F-4D97-AF65-F5344CB8AC3E}">
        <p14:creationId xmlns:p14="http://schemas.microsoft.com/office/powerpoint/2010/main" val="393044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8815" y="2667000"/>
            <a:ext cx="11804822" cy="314819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Web API </a:t>
            </a:r>
            <a:r>
              <a:rPr lang="en-US" dirty="0" smtClean="0"/>
              <a:t>Documentation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ASP.NET </a:t>
            </a:r>
            <a:r>
              <a:rPr lang="en-US" dirty="0"/>
              <a:t>Identity API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012" y="1447800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ASP.NET Web API 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96235" y="1280062"/>
            <a:ext cx="1752140" cy="779159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277989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Web Services and Cloud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74384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Documentation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189412" y="1447800"/>
            <a:ext cx="1754982" cy="2057400"/>
            <a:chOff x="3882230" y="2286000"/>
            <a:chExt cx="1754982" cy="2057400"/>
          </a:xfrm>
          <a:effectLst/>
        </p:grpSpPr>
        <p:sp>
          <p:nvSpPr>
            <p:cNvPr id="11" name="Rectangle: Single Corner Snipped 10"/>
            <p:cNvSpPr/>
            <p:nvPr/>
          </p:nvSpPr>
          <p:spPr>
            <a:xfrm>
              <a:off x="4037012" y="2286000"/>
              <a:ext cx="1600200" cy="205740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Right Triangle 12"/>
            <p:cNvSpPr/>
            <p:nvPr/>
          </p:nvSpPr>
          <p:spPr>
            <a:xfrm>
              <a:off x="5354636" y="2286000"/>
              <a:ext cx="282576" cy="282576"/>
            </a:xfrm>
            <a:prstGeom prst="rt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4612" y="3657600"/>
              <a:ext cx="1143000" cy="381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XML</a:t>
              </a:r>
            </a:p>
          </p:txBody>
        </p:sp>
        <p:sp>
          <p:nvSpPr>
            <p:cNvPr id="15" name="Right Triangle 14"/>
            <p:cNvSpPr/>
            <p:nvPr/>
          </p:nvSpPr>
          <p:spPr>
            <a:xfrm rot="10800000">
              <a:off x="3882230" y="4038600"/>
              <a:ext cx="157164" cy="157164"/>
            </a:xfrm>
            <a:prstGeom prst="rt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784327" y="1981200"/>
            <a:ext cx="1754982" cy="2057400"/>
            <a:chOff x="3882230" y="2286000"/>
            <a:chExt cx="1754982" cy="2057400"/>
          </a:xfrm>
          <a:effectLst/>
        </p:grpSpPr>
        <p:sp>
          <p:nvSpPr>
            <p:cNvPr id="17" name="Rectangle: Single Corner Snipped 16"/>
            <p:cNvSpPr/>
            <p:nvPr/>
          </p:nvSpPr>
          <p:spPr>
            <a:xfrm>
              <a:off x="4037012" y="2286000"/>
              <a:ext cx="1600200" cy="205740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8" name="Right Triangle 17"/>
            <p:cNvSpPr/>
            <p:nvPr/>
          </p:nvSpPr>
          <p:spPr>
            <a:xfrm>
              <a:off x="5354636" y="2286000"/>
              <a:ext cx="282576" cy="282576"/>
            </a:xfrm>
            <a:prstGeom prst="rt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884612" y="3657600"/>
              <a:ext cx="1143000" cy="381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XML</a:t>
              </a:r>
            </a:p>
          </p:txBody>
        </p:sp>
        <p:sp>
          <p:nvSpPr>
            <p:cNvPr id="20" name="Right Triangle 19"/>
            <p:cNvSpPr/>
            <p:nvPr/>
          </p:nvSpPr>
          <p:spPr>
            <a:xfrm rot="10800000">
              <a:off x="3882230" y="4038600"/>
              <a:ext cx="157164" cy="157164"/>
            </a:xfrm>
            <a:prstGeom prst="rt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381624" y="2509835"/>
            <a:ext cx="1754982" cy="2057400"/>
            <a:chOff x="3882230" y="2286000"/>
            <a:chExt cx="1754982" cy="2057400"/>
          </a:xfrm>
          <a:effectLst/>
        </p:grpSpPr>
        <p:sp>
          <p:nvSpPr>
            <p:cNvPr id="22" name="Rectangle: Single Corner Snipped 21"/>
            <p:cNvSpPr/>
            <p:nvPr/>
          </p:nvSpPr>
          <p:spPr>
            <a:xfrm>
              <a:off x="4037012" y="2286000"/>
              <a:ext cx="1600200" cy="205740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3" name="Right Triangle 22"/>
            <p:cNvSpPr/>
            <p:nvPr/>
          </p:nvSpPr>
          <p:spPr>
            <a:xfrm>
              <a:off x="5354636" y="2286000"/>
              <a:ext cx="282576" cy="282576"/>
            </a:xfrm>
            <a:prstGeom prst="rt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884612" y="3657600"/>
              <a:ext cx="1143000" cy="381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XML</a:t>
              </a:r>
            </a:p>
          </p:txBody>
        </p:sp>
        <p:sp>
          <p:nvSpPr>
            <p:cNvPr id="25" name="Right Triangle 24"/>
            <p:cNvSpPr/>
            <p:nvPr/>
          </p:nvSpPr>
          <p:spPr>
            <a:xfrm rot="10800000">
              <a:off x="3882230" y="4038600"/>
              <a:ext cx="157164" cy="157164"/>
            </a:xfrm>
            <a:prstGeom prst="rt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08434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2057400"/>
            <a:ext cx="11804822" cy="4664076"/>
          </a:xfrm>
        </p:spPr>
        <p:txBody>
          <a:bodyPr/>
          <a:lstStyle/>
          <a:p>
            <a:r>
              <a:rPr lang="en-US" dirty="0"/>
              <a:t>An API is only as good as its documentation.</a:t>
            </a:r>
          </a:p>
          <a:p>
            <a:r>
              <a:rPr lang="en-US" dirty="0"/>
              <a:t>Easily generated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HelpPage</a:t>
            </a:r>
            <a:r>
              <a:rPr lang="en-US" dirty="0"/>
              <a:t> package</a:t>
            </a:r>
          </a:p>
          <a:p>
            <a:r>
              <a:rPr lang="en-US" dirty="0"/>
              <a:t>By default accessible on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&lt;host&gt;/Help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63201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– Steps (1)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79412" y="2572445"/>
            <a:ext cx="11110800" cy="39525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//&lt;summary&gt;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Sample controller documentation</a:t>
            </a:r>
            <a:r>
              <a:rPr lang="en-US" sz="24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&lt;/summary&gt;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ValuesController : ApiController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//&lt;summary&gt;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Sample GET method returning collection </a:t>
            </a:r>
            <a:r>
              <a:rPr lang="en-US" sz="24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&lt;/summary&gt;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sz="24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//&lt;returns&gt;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Several sample values</a:t>
            </a:r>
            <a:r>
              <a:rPr lang="en-US" sz="24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&lt;/returns&gt;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  public IEnumerable&lt;string&gt; Get()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new string[] { "value1", "value2" };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020" y="1905000"/>
            <a:ext cx="1117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Annotate the controller or action that you want to make documentation for.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898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– Steps (2)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514600"/>
            <a:ext cx="11171582" cy="3962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1812" y="1736249"/>
            <a:ext cx="11171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Open the properties of you web project and open the Build tab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014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– Steps (3)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5" y="3200400"/>
            <a:ext cx="11734801" cy="259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8815" y="1989544"/>
            <a:ext cx="118064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Open the HelpPageConfig in the Areas --&gt; HelpPage --&gt; App_Start an uncomment  the first line 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5366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– Steps (4)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1447798"/>
            <a:ext cx="7086600" cy="48446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32812" y="2746741"/>
            <a:ext cx="1981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Open the help page in your web application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171237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751</Words>
  <Application>Microsoft Office PowerPoint</Application>
  <PresentationFormat>Custom</PresentationFormat>
  <Paragraphs>155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 16x9</vt:lpstr>
      <vt:lpstr>ASP.NET REST Services</vt:lpstr>
      <vt:lpstr>Table of Contents</vt:lpstr>
      <vt:lpstr>Have a Question?</vt:lpstr>
      <vt:lpstr>Web API Documentation</vt:lpstr>
      <vt:lpstr>Web API Documentation</vt:lpstr>
      <vt:lpstr>Documentation – Steps (1)</vt:lpstr>
      <vt:lpstr>Documentation – Steps (2)</vt:lpstr>
      <vt:lpstr>Documentation – Steps (3)</vt:lpstr>
      <vt:lpstr>Documentation – Steps (4)</vt:lpstr>
      <vt:lpstr>ASP.NET Identity API</vt:lpstr>
      <vt:lpstr>ASP.NET Identity</vt:lpstr>
      <vt:lpstr>Identity Authentication (Login)</vt:lpstr>
      <vt:lpstr>Request Authentication</vt:lpstr>
      <vt:lpstr>ASP.NET Authorization</vt:lpstr>
      <vt:lpstr>Check the Currently Logged-In User</vt:lpstr>
      <vt:lpstr>Postman Authentication</vt:lpstr>
      <vt:lpstr>Postman Authentication (2)</vt:lpstr>
      <vt:lpstr>Postman Authentication (3)</vt:lpstr>
      <vt:lpstr>Postman Authentication (4)</vt:lpstr>
      <vt:lpstr>ASP.NET Web API Introduction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Web API</dc:title>
  <dc:subject>Software Development Course</dc:subject>
  <dc:creator/>
  <cp:keywords>Cloud, Services, REST, ASP.NET, WebAPI,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2017-04-05T06:51:54Z</dcterms:modified>
  <cp:category>Cloud, Services, REST, ASP.NET, WebAPI,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