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98" r:id="rId3"/>
    <p:sldId id="266" r:id="rId4"/>
    <p:sldId id="299" r:id="rId5"/>
    <p:sldId id="258" r:id="rId6"/>
    <p:sldId id="293" r:id="rId7"/>
    <p:sldId id="294" r:id="rId8"/>
    <p:sldId id="269" r:id="rId9"/>
    <p:sldId id="259" r:id="rId10"/>
    <p:sldId id="260" r:id="rId11"/>
    <p:sldId id="261" r:id="rId12"/>
    <p:sldId id="268" r:id="rId13"/>
    <p:sldId id="267" r:id="rId14"/>
    <p:sldId id="270" r:id="rId15"/>
    <p:sldId id="271" r:id="rId16"/>
    <p:sldId id="273" r:id="rId17"/>
    <p:sldId id="274" r:id="rId18"/>
    <p:sldId id="275" r:id="rId19"/>
    <p:sldId id="277" r:id="rId20"/>
    <p:sldId id="281" r:id="rId21"/>
    <p:sldId id="282" r:id="rId22"/>
    <p:sldId id="284" r:id="rId23"/>
    <p:sldId id="285" r:id="rId24"/>
    <p:sldId id="288" r:id="rId25"/>
    <p:sldId id="289" r:id="rId26"/>
    <p:sldId id="287" r:id="rId27"/>
    <p:sldId id="286" r:id="rId28"/>
    <p:sldId id="283" r:id="rId29"/>
    <p:sldId id="290" r:id="rId30"/>
    <p:sldId id="280" r:id="rId31"/>
    <p:sldId id="279" r:id="rId32"/>
    <p:sldId id="278" r:id="rId33"/>
    <p:sldId id="291" r:id="rId34"/>
    <p:sldId id="272" r:id="rId35"/>
    <p:sldId id="295" r:id="rId36"/>
    <p:sldId id="262" r:id="rId37"/>
    <p:sldId id="263" r:id="rId38"/>
    <p:sldId id="296" r:id="rId39"/>
    <p:sldId id="257" r:id="rId40"/>
    <p:sldId id="297"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7F8B2-8F52-4553-9D19-74B7EC84682A}" v="1013" dt="2024-02-16T11:00:01.252"/>
    <p1510:client id="{1FE188AE-856E-B257-A585-A9E2EDA52108}" v="784" dt="2024-02-16T10:24:29.060"/>
    <p1510:client id="{37AEA3BD-3337-2D91-8D92-C18F3575F193}" v="223" dt="2024-02-16T10:32:55.867"/>
    <p1510:client id="{5F4CB817-5B2B-6FAA-B5F9-F83CB0FB6151}" v="33" dt="2024-02-16T11:04:19.456"/>
    <p1510:client id="{FBDC6B1E-791E-2028-698C-E189E65DB81B}" v="1000" dt="2024-02-16T11:00:06.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EEBA7-CCAC-46B0-9218-4D949120E65A}" type="datetimeFigureOut">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C2E4E-CC60-4A76-990F-FCC786D1FD76}" type="slidenum">
              <a:t>‹#›</a:t>
            </a:fld>
            <a:endParaRPr lang="en-US"/>
          </a:p>
        </p:txBody>
      </p:sp>
    </p:spTree>
    <p:extLst>
      <p:ext uri="{BB962C8B-B14F-4D97-AF65-F5344CB8AC3E}">
        <p14:creationId xmlns:p14="http://schemas.microsoft.com/office/powerpoint/2010/main" val="71254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WebSocket: Events, small objects, real time notifications</a:t>
            </a:r>
          </a:p>
          <a:p>
            <a:r>
              <a:rPr lang="en-US">
                <a:cs typeface="Calibri"/>
              </a:rPr>
              <a:t>HTTPS: large blobs, images, web app </a:t>
            </a:r>
          </a:p>
        </p:txBody>
      </p:sp>
      <p:sp>
        <p:nvSpPr>
          <p:cNvPr id="4" name="Slide Number Placeholder 3"/>
          <p:cNvSpPr>
            <a:spLocks noGrp="1"/>
          </p:cNvSpPr>
          <p:nvPr>
            <p:ph type="sldNum" sz="quarter" idx="5"/>
          </p:nvPr>
        </p:nvSpPr>
        <p:spPr/>
        <p:txBody>
          <a:bodyPr/>
          <a:lstStyle/>
          <a:p>
            <a:fld id="{DA2C2E4E-CC60-4A76-990F-FCC786D1FD76}" type="slidenum">
              <a:t>39</a:t>
            </a:fld>
            <a:endParaRPr lang="en-US"/>
          </a:p>
        </p:txBody>
      </p:sp>
    </p:spTree>
    <p:extLst>
      <p:ext uri="{BB962C8B-B14F-4D97-AF65-F5344CB8AC3E}">
        <p14:creationId xmlns:p14="http://schemas.microsoft.com/office/powerpoint/2010/main" val="221860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60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894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899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111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519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09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534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470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307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5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439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95203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Collaborative Whiteboard</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b="1">
                <a:cs typeface="Calibri"/>
              </a:rPr>
              <a:t>Group C</a:t>
            </a:r>
          </a:p>
          <a:p>
            <a:r>
              <a:rPr lang="en-US" err="1">
                <a:cs typeface="Calibri"/>
              </a:rPr>
              <a:t>Amirhosein</a:t>
            </a:r>
            <a:r>
              <a:rPr lang="en-US">
                <a:cs typeface="Calibri"/>
              </a:rPr>
              <a:t> Rajabi</a:t>
            </a:r>
          </a:p>
          <a:p>
            <a:r>
              <a:rPr lang="en-US">
                <a:cs typeface="Calibri"/>
              </a:rPr>
              <a:t>Petteri Pulkkinen</a:t>
            </a:r>
          </a:p>
          <a:p>
            <a:r>
              <a:rPr lang="en-US">
                <a:cs typeface="Calibri"/>
              </a:rPr>
              <a:t>Sonika Baniya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BE79-DE7E-586C-C19B-1ACC2DAA02E8}"/>
              </a:ext>
            </a:extLst>
          </p:cNvPr>
          <p:cNvSpPr>
            <a:spLocks noGrp="1"/>
          </p:cNvSpPr>
          <p:nvPr>
            <p:ph type="title"/>
          </p:nvPr>
        </p:nvSpPr>
        <p:spPr/>
        <p:txBody>
          <a:bodyPr/>
          <a:lstStyle/>
          <a:p>
            <a:r>
              <a:rPr lang="en-US">
                <a:ea typeface="+mj-lt"/>
                <a:cs typeface="+mj-lt"/>
              </a:rPr>
              <a:t>Open an existing whiteboard / Join whiteboard session</a:t>
            </a:r>
            <a:endParaRPr lang="en-US"/>
          </a:p>
        </p:txBody>
      </p:sp>
      <p:sp>
        <p:nvSpPr>
          <p:cNvPr id="3" name="Content Placeholder 2">
            <a:extLst>
              <a:ext uri="{FF2B5EF4-FFF2-40B4-BE49-F238E27FC236}">
                <a16:creationId xmlns:a16="http://schemas.microsoft.com/office/drawing/2014/main" id="{A8557EB7-87C5-E06F-9FB4-4E41CBC4F19D}"/>
              </a:ext>
            </a:extLst>
          </p:cNvPr>
          <p:cNvSpPr>
            <a:spLocks noGrp="1"/>
          </p:cNvSpPr>
          <p:nvPr>
            <p:ph idx="1"/>
          </p:nvPr>
        </p:nvSpPr>
        <p:spPr/>
        <p:txBody>
          <a:bodyPr vert="horz" lIns="91440" tIns="45720" rIns="91440" bIns="45720" rtlCol="0" anchor="t">
            <a:normAutofit fontScale="775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Steps:</a:t>
            </a:r>
            <a:endParaRPr lang="en-US"/>
          </a:p>
          <a:p>
            <a:pPr>
              <a:buFont typeface="Arial"/>
              <a:buChar char="•"/>
            </a:pPr>
            <a:r>
              <a:rPr lang="en-US">
                <a:ea typeface="+mn-lt"/>
                <a:cs typeface="+mn-lt"/>
              </a:rPr>
              <a:t>User clicks the "Join Session" button.</a:t>
            </a:r>
            <a:endParaRPr lang="en-US"/>
          </a:p>
          <a:p>
            <a:pPr>
              <a:buFont typeface="Arial"/>
              <a:buChar char="•"/>
            </a:pPr>
            <a:r>
              <a:rPr lang="en-US">
                <a:ea typeface="+mn-lt"/>
                <a:cs typeface="+mn-lt"/>
              </a:rPr>
              <a:t>User enters the whiteboard session ID.</a:t>
            </a:r>
            <a:endParaRPr lang="en-US"/>
          </a:p>
          <a:p>
            <a:pPr>
              <a:buFont typeface="Arial"/>
              <a:buChar char="•"/>
            </a:pPr>
            <a:r>
              <a:rPr lang="en-US">
                <a:ea typeface="+mn-lt"/>
                <a:cs typeface="+mn-lt"/>
              </a:rPr>
              <a:t>User clicks the Join button.</a:t>
            </a:r>
          </a:p>
          <a:p>
            <a:pPr marL="0" indent="0">
              <a:buNone/>
            </a:pPr>
            <a:endParaRPr lang="en-US">
              <a:ea typeface="+mn-lt"/>
              <a:cs typeface="+mn-lt"/>
            </a:endParaRPr>
          </a:p>
          <a:p>
            <a:pPr marL="0" indent="0">
              <a:buNone/>
            </a:pPr>
            <a:r>
              <a:rPr lang="en-US">
                <a:ea typeface="+mn-lt"/>
                <a:cs typeface="+mn-lt"/>
              </a:rPr>
              <a:t>Error:</a:t>
            </a:r>
            <a:endParaRPr lang="en-US">
              <a:cs typeface="Calibri" panose="020F0502020204030204"/>
            </a:endParaRPr>
          </a:p>
          <a:p>
            <a:pPr>
              <a:buFont typeface="Arial"/>
              <a:buChar char="•"/>
            </a:pPr>
            <a:r>
              <a:rPr lang="en-US">
                <a:ea typeface="+mn-lt"/>
                <a:cs typeface="+mn-lt"/>
              </a:rPr>
              <a:t>If the session ID is invalid, the user is shown a proper error message that session ID is not valid. Then the user is returned to step 2.</a:t>
            </a:r>
          </a:p>
          <a:p>
            <a:pPr marL="0" indent="0">
              <a:buNone/>
            </a:pPr>
            <a:endParaRPr lang="en-US">
              <a:ea typeface="+mn-lt"/>
              <a:cs typeface="+mn-lt"/>
            </a:endParaRPr>
          </a:p>
          <a:p>
            <a:pPr marL="0" indent="0">
              <a:buNone/>
            </a:pPr>
            <a:r>
              <a:rPr lang="en-US">
                <a:ea typeface="+mn-lt"/>
                <a:cs typeface="+mn-lt"/>
              </a:rPr>
              <a:t>Post-condition: User is shown the whiteboard.</a:t>
            </a: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52879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BE79-DE7E-586C-C19B-1ACC2DAA02E8}"/>
              </a:ext>
            </a:extLst>
          </p:cNvPr>
          <p:cNvSpPr>
            <a:spLocks noGrp="1"/>
          </p:cNvSpPr>
          <p:nvPr>
            <p:ph type="title"/>
          </p:nvPr>
        </p:nvSpPr>
        <p:spPr/>
        <p:txBody>
          <a:bodyPr/>
          <a:lstStyle/>
          <a:p>
            <a:r>
              <a:rPr lang="en-US">
                <a:ea typeface="+mj-lt"/>
                <a:cs typeface="+mj-lt"/>
              </a:rPr>
              <a:t>Sharing a whiteboard</a:t>
            </a:r>
            <a:endParaRPr lang="en-US"/>
          </a:p>
        </p:txBody>
      </p:sp>
      <p:sp>
        <p:nvSpPr>
          <p:cNvPr id="3" name="Content Placeholder 2">
            <a:extLst>
              <a:ext uri="{FF2B5EF4-FFF2-40B4-BE49-F238E27FC236}">
                <a16:creationId xmlns:a16="http://schemas.microsoft.com/office/drawing/2014/main" id="{A8557EB7-87C5-E06F-9FB4-4E41CBC4F19D}"/>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p>
          <a:p>
            <a:pPr>
              <a:buNone/>
            </a:pPr>
            <a:endParaRPr lang="en-US">
              <a:ea typeface="+mn-lt"/>
              <a:cs typeface="+mn-lt"/>
            </a:endParaRPr>
          </a:p>
          <a:p>
            <a:pPr>
              <a:buNone/>
            </a:pPr>
            <a:r>
              <a:rPr lang="en-US">
                <a:ea typeface="+mn-lt"/>
                <a:cs typeface="+mn-lt"/>
              </a:rPr>
              <a:t>Steps:</a:t>
            </a:r>
            <a:endParaRPr lang="en-US"/>
          </a:p>
          <a:p>
            <a:pPr>
              <a:buFont typeface="Arial"/>
              <a:buChar char="•"/>
            </a:pPr>
            <a:r>
              <a:rPr lang="en-US">
                <a:ea typeface="+mn-lt"/>
                <a:cs typeface="+mn-lt"/>
              </a:rPr>
              <a:t>User clicks the "Share" button.</a:t>
            </a:r>
            <a:endParaRPr lang="en-US"/>
          </a:p>
          <a:p>
            <a:pPr>
              <a:buFont typeface="Arial"/>
              <a:buChar char="•"/>
            </a:pPr>
            <a:r>
              <a:rPr lang="en-US">
                <a:ea typeface="+mn-lt"/>
                <a:cs typeface="+mn-lt"/>
              </a:rPr>
              <a:t>User can see the whiteboard session ID.</a:t>
            </a:r>
            <a:endParaRPr lang="en-US"/>
          </a:p>
          <a:p>
            <a:pPr>
              <a:buFont typeface="Arial"/>
              <a:buChar char="•"/>
            </a:pPr>
            <a:r>
              <a:rPr lang="en-US">
                <a:ea typeface="+mn-lt"/>
                <a:cs typeface="+mn-lt"/>
              </a:rPr>
              <a:t>User can copy the session ID and send it to whoever they want.</a:t>
            </a:r>
          </a:p>
          <a:p>
            <a:pPr marL="0" indent="0">
              <a:buNone/>
            </a:pPr>
            <a:endParaRPr lang="en-US">
              <a:ea typeface="+mn-lt"/>
              <a:cs typeface="+mn-lt"/>
            </a:endParaRPr>
          </a:p>
          <a:p>
            <a:pPr marL="0" indent="0">
              <a:buFont typeface="Arial"/>
              <a:buNone/>
            </a:pPr>
            <a:r>
              <a:rPr lang="en-US">
                <a:ea typeface="+mn-lt"/>
                <a:cs typeface="+mn-lt"/>
              </a:rPr>
              <a:t>Post-condition: Information is shared :D</a:t>
            </a: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63783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EE3B-9A9D-F15C-96A5-37F6DA084495}"/>
              </a:ext>
            </a:extLst>
          </p:cNvPr>
          <p:cNvSpPr>
            <a:spLocks noGrp="1"/>
          </p:cNvSpPr>
          <p:nvPr>
            <p:ph type="title"/>
          </p:nvPr>
        </p:nvSpPr>
        <p:spPr/>
        <p:txBody>
          <a:bodyPr/>
          <a:lstStyle/>
          <a:p>
            <a:r>
              <a:rPr lang="en-US">
                <a:cs typeface="Calibri Light"/>
              </a:rPr>
              <a:t>General Features for Whiteboards</a:t>
            </a:r>
            <a:endParaRPr lang="en-US"/>
          </a:p>
        </p:txBody>
      </p:sp>
      <p:sp>
        <p:nvSpPr>
          <p:cNvPr id="3" name="Content Placeholder 2">
            <a:extLst>
              <a:ext uri="{FF2B5EF4-FFF2-40B4-BE49-F238E27FC236}">
                <a16:creationId xmlns:a16="http://schemas.microsoft.com/office/drawing/2014/main" id="{DF7742AE-A3CF-977A-9F2D-0902053FC562}"/>
              </a:ext>
            </a:extLst>
          </p:cNvPr>
          <p:cNvSpPr>
            <a:spLocks noGrp="1"/>
          </p:cNvSpPr>
          <p:nvPr>
            <p:ph type="body" idx="1"/>
          </p:nvPr>
        </p:nvSpPr>
        <p:spPr/>
        <p:txBody>
          <a:bodyPr vert="horz" lIns="91440" tIns="45720" rIns="91440" bIns="45720" rtlCol="0" anchor="t">
            <a:normAutofit/>
          </a:bodyPr>
          <a:lstStyle/>
          <a:p>
            <a:r>
              <a:rPr lang="en-US">
                <a:cs typeface="Calibri"/>
              </a:rPr>
              <a:t>User stories of general features for whiteboards</a:t>
            </a:r>
            <a:endParaRPr lang="en-US"/>
          </a:p>
        </p:txBody>
      </p:sp>
    </p:spTree>
    <p:extLst>
      <p:ext uri="{BB962C8B-B14F-4D97-AF65-F5344CB8AC3E}">
        <p14:creationId xmlns:p14="http://schemas.microsoft.com/office/powerpoint/2010/main" val="379841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7D24-95C6-C021-04F1-2D6D81B2CAD1}"/>
              </a:ext>
            </a:extLst>
          </p:cNvPr>
          <p:cNvSpPr>
            <a:spLocks noGrp="1"/>
          </p:cNvSpPr>
          <p:nvPr>
            <p:ph type="title"/>
          </p:nvPr>
        </p:nvSpPr>
        <p:spPr/>
        <p:txBody>
          <a:bodyPr/>
          <a:lstStyle/>
          <a:p>
            <a:r>
              <a:rPr lang="en-US">
                <a:ea typeface="+mj-lt"/>
                <a:cs typeface="+mj-lt"/>
              </a:rPr>
              <a:t>Undo last action</a:t>
            </a:r>
            <a:endParaRPr lang="en-US"/>
          </a:p>
        </p:txBody>
      </p:sp>
      <p:sp>
        <p:nvSpPr>
          <p:cNvPr id="3" name="Content Placeholder 2">
            <a:extLst>
              <a:ext uri="{FF2B5EF4-FFF2-40B4-BE49-F238E27FC236}">
                <a16:creationId xmlns:a16="http://schemas.microsoft.com/office/drawing/2014/main" id="{E0DE0280-E1B7-7E16-DB71-771221FF9711}"/>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p>
          <a:p>
            <a:pPr>
              <a:buNone/>
            </a:pPr>
            <a:endParaRPr lang="en-US">
              <a:ea typeface="+mn-lt"/>
              <a:cs typeface="+mn-lt"/>
            </a:endParaRPr>
          </a:p>
          <a:p>
            <a:pPr>
              <a:buNone/>
            </a:pPr>
            <a:r>
              <a:rPr lang="en-US">
                <a:ea typeface="+mn-lt"/>
                <a:cs typeface="+mn-lt"/>
              </a:rPr>
              <a:t>Steps:</a:t>
            </a:r>
            <a:endParaRPr lang="en-US"/>
          </a:p>
          <a:p>
            <a:pPr>
              <a:buFont typeface="Arial"/>
              <a:buChar char="•"/>
            </a:pPr>
            <a:r>
              <a:rPr lang="en-US">
                <a:ea typeface="+mn-lt"/>
                <a:cs typeface="+mn-lt"/>
              </a:rPr>
              <a:t>Clicking on Undo button or pressing </a:t>
            </a:r>
            <a:r>
              <a:rPr lang="en-US" err="1">
                <a:ea typeface="+mn-lt"/>
                <a:cs typeface="+mn-lt"/>
              </a:rPr>
              <a:t>Ctrl+Z</a:t>
            </a:r>
          </a:p>
          <a:p>
            <a:pPr>
              <a:buFont typeface="Arial"/>
              <a:buChar char="•"/>
            </a:pPr>
            <a:endParaRPr lang="en-US">
              <a:ea typeface="+mn-lt"/>
              <a:cs typeface="+mn-lt"/>
            </a:endParaRPr>
          </a:p>
          <a:p>
            <a:pPr marL="0" indent="0">
              <a:buNone/>
            </a:pPr>
            <a:r>
              <a:rPr lang="en-US">
                <a:ea typeface="+mn-lt"/>
                <a:cs typeface="+mn-lt"/>
              </a:rPr>
              <a:t>Post-condition: The last action of this specific user is </a:t>
            </a:r>
            <a:r>
              <a:rPr lang="en-US" err="1">
                <a:ea typeface="+mn-lt"/>
                <a:cs typeface="+mn-lt"/>
              </a:rPr>
              <a:t>undoed</a:t>
            </a:r>
            <a:r>
              <a:rPr lang="en-US">
                <a:ea typeface="+mn-lt"/>
                <a:cs typeface="+mn-lt"/>
              </a:rPr>
              <a:t>.</a:t>
            </a:r>
            <a:endParaRPr lang="en-US">
              <a:cs typeface="Calibri" panose="020F0502020204030204"/>
            </a:endParaRPr>
          </a:p>
        </p:txBody>
      </p:sp>
      <p:sp>
        <p:nvSpPr>
          <p:cNvPr id="4" name="Rectangle: Folded Corner 3">
            <a:extLst>
              <a:ext uri="{FF2B5EF4-FFF2-40B4-BE49-F238E27FC236}">
                <a16:creationId xmlns:a16="http://schemas.microsoft.com/office/drawing/2014/main" id="{547513DE-5C53-A8CA-8514-47A297F8828E}"/>
              </a:ext>
            </a:extLst>
          </p:cNvPr>
          <p:cNvSpPr/>
          <p:nvPr/>
        </p:nvSpPr>
        <p:spPr>
          <a:xfrm>
            <a:off x="7136780" y="799170"/>
            <a:ext cx="3608716" cy="135147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a:ea typeface="+mn-lt"/>
                <a:cs typeface="+mn-lt"/>
              </a:rPr>
              <a:t>Each user have their own undo history and history is preserved only for the current session</a:t>
            </a:r>
          </a:p>
        </p:txBody>
      </p:sp>
      <p:sp>
        <p:nvSpPr>
          <p:cNvPr id="5" name="Rectangle: Folded Corner 4">
            <a:extLst>
              <a:ext uri="{FF2B5EF4-FFF2-40B4-BE49-F238E27FC236}">
                <a16:creationId xmlns:a16="http://schemas.microsoft.com/office/drawing/2014/main" id="{DAE4E2D9-6C7B-62B4-668F-C91EA12A1B1A}"/>
              </a:ext>
            </a:extLst>
          </p:cNvPr>
          <p:cNvSpPr/>
          <p:nvPr/>
        </p:nvSpPr>
        <p:spPr>
          <a:xfrm>
            <a:off x="8215081" y="3487735"/>
            <a:ext cx="3608716" cy="135147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r>
              <a:rPr lang="en-US">
                <a:ea typeface="+mn-lt"/>
                <a:cs typeface="+mn-lt"/>
              </a:rPr>
              <a:t>Once the session is closed, the Undo/Redo history is deleted</a:t>
            </a:r>
            <a:endParaRPr lang="en-US"/>
          </a:p>
        </p:txBody>
      </p:sp>
    </p:spTree>
    <p:extLst>
      <p:ext uri="{BB962C8B-B14F-4D97-AF65-F5344CB8AC3E}">
        <p14:creationId xmlns:p14="http://schemas.microsoft.com/office/powerpoint/2010/main" val="243204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FC1C-6B1C-2011-0254-C681DD44BAAE}"/>
              </a:ext>
            </a:extLst>
          </p:cNvPr>
          <p:cNvSpPr>
            <a:spLocks noGrp="1"/>
          </p:cNvSpPr>
          <p:nvPr>
            <p:ph type="title"/>
          </p:nvPr>
        </p:nvSpPr>
        <p:spPr/>
        <p:txBody>
          <a:bodyPr/>
          <a:lstStyle/>
          <a:p>
            <a:r>
              <a:rPr lang="en-US">
                <a:ea typeface="+mj-lt"/>
                <a:cs typeface="+mj-lt"/>
              </a:rPr>
              <a:t>Redo an action</a:t>
            </a:r>
            <a:endParaRPr lang="en-US"/>
          </a:p>
        </p:txBody>
      </p:sp>
      <p:sp>
        <p:nvSpPr>
          <p:cNvPr id="3" name="Content Placeholder 2">
            <a:extLst>
              <a:ext uri="{FF2B5EF4-FFF2-40B4-BE49-F238E27FC236}">
                <a16:creationId xmlns:a16="http://schemas.microsoft.com/office/drawing/2014/main" id="{4B579ACB-876C-4844-60B4-4BAB719B8006}"/>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p>
          <a:p>
            <a:pPr>
              <a:buNone/>
            </a:pPr>
            <a:endParaRPr lang="en-US">
              <a:ea typeface="+mn-lt"/>
              <a:cs typeface="+mn-lt"/>
            </a:endParaRPr>
          </a:p>
          <a:p>
            <a:pPr>
              <a:buNone/>
            </a:pPr>
            <a:r>
              <a:rPr lang="en-US">
                <a:ea typeface="+mn-lt"/>
                <a:cs typeface="+mn-lt"/>
              </a:rPr>
              <a:t>Steps:</a:t>
            </a:r>
            <a:endParaRPr lang="en-US"/>
          </a:p>
          <a:p>
            <a:pPr>
              <a:buFont typeface="Arial"/>
              <a:buChar char="•"/>
            </a:pPr>
            <a:r>
              <a:rPr lang="en-US">
                <a:ea typeface="+mn-lt"/>
                <a:cs typeface="+mn-lt"/>
              </a:rPr>
              <a:t>Clicking on Redo button or pressing </a:t>
            </a:r>
            <a:r>
              <a:rPr lang="en-US" err="1">
                <a:ea typeface="+mn-lt"/>
                <a:cs typeface="+mn-lt"/>
              </a:rPr>
              <a:t>Ctrl+Y</a:t>
            </a:r>
            <a:r>
              <a:rPr lang="en-US">
                <a:ea typeface="+mn-lt"/>
                <a:cs typeface="+mn-lt"/>
              </a:rPr>
              <a:t>, </a:t>
            </a:r>
            <a:r>
              <a:rPr lang="en-US" err="1">
                <a:ea typeface="+mn-lt"/>
                <a:cs typeface="+mn-lt"/>
              </a:rPr>
              <a:t>Ctrl+Shift+Z</a:t>
            </a:r>
            <a:endParaRPr lang="en-US">
              <a:ea typeface="+mn-lt"/>
              <a:cs typeface="+mn-lt"/>
            </a:endParaRPr>
          </a:p>
          <a:p>
            <a:pPr>
              <a:buFont typeface="Arial"/>
              <a:buChar char="•"/>
            </a:pPr>
            <a:endParaRPr lang="en-US">
              <a:ea typeface="+mn-lt"/>
              <a:cs typeface="+mn-lt"/>
            </a:endParaRPr>
          </a:p>
          <a:p>
            <a:pPr marL="0" indent="0">
              <a:buNone/>
            </a:pPr>
            <a:r>
              <a:rPr lang="en-US">
                <a:ea typeface="+mn-lt"/>
                <a:cs typeface="+mn-lt"/>
              </a:rPr>
              <a:t>Post-condition: The previously </a:t>
            </a:r>
            <a:r>
              <a:rPr lang="en-US" err="1">
                <a:ea typeface="+mn-lt"/>
                <a:cs typeface="+mn-lt"/>
              </a:rPr>
              <a:t>undoed</a:t>
            </a:r>
            <a:r>
              <a:rPr lang="en-US">
                <a:ea typeface="+mn-lt"/>
                <a:cs typeface="+mn-lt"/>
              </a:rPr>
              <a:t> action is </a:t>
            </a:r>
            <a:r>
              <a:rPr lang="en-US" err="1">
                <a:ea typeface="+mn-lt"/>
                <a:cs typeface="+mn-lt"/>
              </a:rPr>
              <a:t>redoed</a:t>
            </a:r>
            <a:r>
              <a:rPr lang="en-US">
                <a:ea typeface="+mn-lt"/>
                <a:cs typeface="+mn-lt"/>
              </a:rPr>
              <a:t>.</a:t>
            </a:r>
            <a:endParaRPr lang="en-US">
              <a:cs typeface="Calibri" panose="020F0502020204030204"/>
            </a:endParaRPr>
          </a:p>
          <a:p>
            <a:pPr marL="0" indent="0">
              <a:buNone/>
            </a:pPr>
            <a:endParaRPr lang="en-US">
              <a:cs typeface="Calibri" panose="020F0502020204030204"/>
            </a:endParaRPr>
          </a:p>
        </p:txBody>
      </p:sp>
      <p:sp>
        <p:nvSpPr>
          <p:cNvPr id="5" name="Rectangle: Folded Corner 4">
            <a:extLst>
              <a:ext uri="{FF2B5EF4-FFF2-40B4-BE49-F238E27FC236}">
                <a16:creationId xmlns:a16="http://schemas.microsoft.com/office/drawing/2014/main" id="{461A4CD4-1C5D-2281-2086-C0B2D2E2248E}"/>
              </a:ext>
            </a:extLst>
          </p:cNvPr>
          <p:cNvSpPr/>
          <p:nvPr/>
        </p:nvSpPr>
        <p:spPr>
          <a:xfrm>
            <a:off x="7136780" y="799170"/>
            <a:ext cx="3608716" cy="135147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a:ea typeface="+mn-lt"/>
                <a:cs typeface="+mn-lt"/>
              </a:rPr>
              <a:t>Each user have their own undo history and history is preserved only for the current session</a:t>
            </a:r>
          </a:p>
        </p:txBody>
      </p:sp>
      <p:sp>
        <p:nvSpPr>
          <p:cNvPr id="7" name="Rectangle: Folded Corner 6">
            <a:extLst>
              <a:ext uri="{FF2B5EF4-FFF2-40B4-BE49-F238E27FC236}">
                <a16:creationId xmlns:a16="http://schemas.microsoft.com/office/drawing/2014/main" id="{EE90007A-FF00-0401-8725-AEB6B4D7CBB8}"/>
              </a:ext>
            </a:extLst>
          </p:cNvPr>
          <p:cNvSpPr/>
          <p:nvPr/>
        </p:nvSpPr>
        <p:spPr>
          <a:xfrm>
            <a:off x="9259303" y="4785957"/>
            <a:ext cx="2696198" cy="1351471"/>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r>
              <a:rPr lang="en-US">
                <a:ea typeface="+mn-lt"/>
                <a:cs typeface="+mn-lt"/>
              </a:rPr>
              <a:t>Once the session is closed, the Undo/Redo history is deleted</a:t>
            </a:r>
            <a:endParaRPr lang="en-US"/>
          </a:p>
        </p:txBody>
      </p:sp>
    </p:spTree>
    <p:extLst>
      <p:ext uri="{BB962C8B-B14F-4D97-AF65-F5344CB8AC3E}">
        <p14:creationId xmlns:p14="http://schemas.microsoft.com/office/powerpoint/2010/main" val="195378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8711-25E2-8D17-C59A-BB1ACA0F2661}"/>
              </a:ext>
            </a:extLst>
          </p:cNvPr>
          <p:cNvSpPr>
            <a:spLocks noGrp="1"/>
          </p:cNvSpPr>
          <p:nvPr>
            <p:ph type="title"/>
          </p:nvPr>
        </p:nvSpPr>
        <p:spPr/>
        <p:txBody>
          <a:bodyPr/>
          <a:lstStyle/>
          <a:p>
            <a:r>
              <a:rPr lang="en-US">
                <a:ea typeface="+mj-lt"/>
                <a:cs typeface="+mj-lt"/>
              </a:rPr>
              <a:t>List of active users of the (current) whiteboard</a:t>
            </a:r>
            <a:endParaRPr lang="en-US"/>
          </a:p>
        </p:txBody>
      </p:sp>
      <p:sp>
        <p:nvSpPr>
          <p:cNvPr id="3" name="Content Placeholder 2">
            <a:extLst>
              <a:ext uri="{FF2B5EF4-FFF2-40B4-BE49-F238E27FC236}">
                <a16:creationId xmlns:a16="http://schemas.microsoft.com/office/drawing/2014/main" id="{9B59D8AD-3073-85FD-6419-34DCF582314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Actors: User</a:t>
            </a:r>
            <a:endParaRPr lang="en-US">
              <a:cs typeface="Calibri" panose="020F0502020204030204"/>
            </a:endParaRPr>
          </a:p>
          <a:p>
            <a:pPr marL="0" indent="0">
              <a:buNone/>
            </a:pPr>
            <a:endParaRPr lang="en-US">
              <a:ea typeface="+mn-lt"/>
              <a:cs typeface="+mn-lt"/>
            </a:endParaRPr>
          </a:p>
          <a:p>
            <a:pPr marL="0" indent="0">
              <a:buNone/>
            </a:pPr>
            <a:r>
              <a:rPr lang="en-US">
                <a:ea typeface="+mn-lt"/>
                <a:cs typeface="+mn-lt"/>
              </a:rPr>
              <a:t>Pre-condition: User has joined or created a whiteboard</a:t>
            </a:r>
            <a:endParaRPr lang="en-US">
              <a:cs typeface="Calibri" panose="020F0502020204030204"/>
            </a:endParaRPr>
          </a:p>
          <a:p>
            <a:pPr marL="0" indent="0">
              <a:buNone/>
            </a:pPr>
            <a:endParaRPr lang="en-US">
              <a:ea typeface="+mn-lt"/>
              <a:cs typeface="+mn-lt"/>
            </a:endParaRPr>
          </a:p>
          <a:p>
            <a:pPr marL="0" indent="0">
              <a:buNone/>
            </a:pPr>
            <a:r>
              <a:rPr lang="en-US">
                <a:ea typeface="+mn-lt"/>
                <a:cs typeface="+mn-lt"/>
              </a:rPr>
              <a:t>Steps:</a:t>
            </a:r>
            <a:endParaRPr lang="en-US">
              <a:cs typeface="Calibri" panose="020F0502020204030204"/>
            </a:endParaRPr>
          </a:p>
          <a:p>
            <a:r>
              <a:rPr lang="en-US">
                <a:ea typeface="+mn-lt"/>
                <a:cs typeface="+mn-lt"/>
              </a:rPr>
              <a:t>User can see the participants in the up-right corner of the whiteboard</a:t>
            </a:r>
            <a:endParaRPr lang="en-US"/>
          </a:p>
          <a:p>
            <a:endParaRPr lang="en-US">
              <a:cs typeface="Calibri"/>
            </a:endParaRPr>
          </a:p>
        </p:txBody>
      </p:sp>
    </p:spTree>
    <p:extLst>
      <p:ext uri="{BB962C8B-B14F-4D97-AF65-F5344CB8AC3E}">
        <p14:creationId xmlns:p14="http://schemas.microsoft.com/office/powerpoint/2010/main" val="326753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014A-277F-41D8-3860-67778A178CE6}"/>
              </a:ext>
            </a:extLst>
          </p:cNvPr>
          <p:cNvSpPr>
            <a:spLocks noGrp="1"/>
          </p:cNvSpPr>
          <p:nvPr>
            <p:ph type="title"/>
          </p:nvPr>
        </p:nvSpPr>
        <p:spPr/>
        <p:txBody>
          <a:bodyPr/>
          <a:lstStyle/>
          <a:p>
            <a:r>
              <a:rPr lang="en-US">
                <a:ea typeface="+mj-lt"/>
                <a:cs typeface="+mj-lt"/>
              </a:rPr>
              <a:t>See actions made by other users in real time</a:t>
            </a:r>
            <a:endParaRPr lang="en-US"/>
          </a:p>
        </p:txBody>
      </p:sp>
      <p:sp>
        <p:nvSpPr>
          <p:cNvPr id="3" name="Content Placeholder 2">
            <a:extLst>
              <a:ext uri="{FF2B5EF4-FFF2-40B4-BE49-F238E27FC236}">
                <a16:creationId xmlns:a16="http://schemas.microsoft.com/office/drawing/2014/main" id="{BC9D9F74-C759-6E37-B506-4001B6F7CFCB}"/>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Actors: User A, User B</a:t>
            </a:r>
            <a:endParaRPr lang="en-US"/>
          </a:p>
          <a:p>
            <a:pPr>
              <a:buNone/>
            </a:pPr>
            <a:endParaRPr lang="en-US">
              <a:ea typeface="+mn-lt"/>
              <a:cs typeface="+mn-lt"/>
            </a:endParaRPr>
          </a:p>
          <a:p>
            <a:pPr>
              <a:buNone/>
            </a:pPr>
            <a:r>
              <a:rPr lang="en-US">
                <a:ea typeface="+mn-lt"/>
                <a:cs typeface="+mn-lt"/>
              </a:rPr>
              <a:t>Pre-conditions: User A and User B both have joined the same session</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A modifies the whiteboard by drawing or writing some text or comments</a:t>
            </a:r>
            <a:endParaRPr lang="en-US"/>
          </a:p>
          <a:p>
            <a:pPr>
              <a:buFont typeface="Arial"/>
              <a:buChar char="•"/>
            </a:pPr>
            <a:r>
              <a:rPr lang="en-US">
                <a:ea typeface="+mn-lt"/>
                <a:cs typeface="+mn-lt"/>
              </a:rPr>
              <a:t>User B immediately notices User A's changes</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218845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4089-4D77-B010-BD50-344174226A95}"/>
              </a:ext>
            </a:extLst>
          </p:cNvPr>
          <p:cNvSpPr>
            <a:spLocks noGrp="1"/>
          </p:cNvSpPr>
          <p:nvPr>
            <p:ph type="title"/>
          </p:nvPr>
        </p:nvSpPr>
        <p:spPr/>
        <p:txBody>
          <a:bodyPr/>
          <a:lstStyle/>
          <a:p>
            <a:r>
              <a:rPr lang="en-US">
                <a:ea typeface="+mj-lt"/>
                <a:cs typeface="+mj-lt"/>
              </a:rPr>
              <a:t>Drawing feature</a:t>
            </a:r>
            <a:endParaRPr lang="en-US"/>
          </a:p>
        </p:txBody>
      </p:sp>
      <p:sp>
        <p:nvSpPr>
          <p:cNvPr id="3" name="Content Placeholder 2">
            <a:extLst>
              <a:ext uri="{FF2B5EF4-FFF2-40B4-BE49-F238E27FC236}">
                <a16:creationId xmlns:a16="http://schemas.microsoft.com/office/drawing/2014/main" id="{7A708B50-D208-6551-A49E-528B8E57B847}"/>
              </a:ext>
            </a:extLst>
          </p:cNvPr>
          <p:cNvSpPr>
            <a:spLocks noGrp="1"/>
          </p:cNvSpPr>
          <p:nvPr>
            <p:ph type="body" idx="1"/>
          </p:nvPr>
        </p:nvSpPr>
        <p:spPr/>
        <p:txBody>
          <a:bodyPr vert="horz" lIns="91440" tIns="45720" rIns="91440" bIns="45720" rtlCol="0" anchor="t">
            <a:normAutofit/>
          </a:bodyPr>
          <a:lstStyle/>
          <a:p>
            <a:r>
              <a:rPr lang="en-US">
                <a:cs typeface="Calibri"/>
              </a:rPr>
              <a:t>User stories of drawing feature</a:t>
            </a:r>
            <a:endParaRPr lang="en-US"/>
          </a:p>
        </p:txBody>
      </p:sp>
    </p:spTree>
    <p:extLst>
      <p:ext uri="{BB962C8B-B14F-4D97-AF65-F5344CB8AC3E}">
        <p14:creationId xmlns:p14="http://schemas.microsoft.com/office/powerpoint/2010/main" val="326726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1318-7123-3335-E709-883C17695993}"/>
              </a:ext>
            </a:extLst>
          </p:cNvPr>
          <p:cNvSpPr>
            <a:spLocks noGrp="1"/>
          </p:cNvSpPr>
          <p:nvPr>
            <p:ph type="title"/>
          </p:nvPr>
        </p:nvSpPr>
        <p:spPr/>
        <p:txBody>
          <a:bodyPr/>
          <a:lstStyle/>
          <a:p>
            <a:r>
              <a:rPr lang="en-US">
                <a:ea typeface="+mj-lt"/>
                <a:cs typeface="+mj-lt"/>
              </a:rPr>
              <a:t>Draw on a whiteboard</a:t>
            </a:r>
            <a:endParaRPr lang="en-US"/>
          </a:p>
        </p:txBody>
      </p:sp>
      <p:sp>
        <p:nvSpPr>
          <p:cNvPr id="3" name="Content Placeholder 2">
            <a:extLst>
              <a:ext uri="{FF2B5EF4-FFF2-40B4-BE49-F238E27FC236}">
                <a16:creationId xmlns:a16="http://schemas.microsoft.com/office/drawing/2014/main" id="{1C6D2C1E-F4EA-CFB7-59D5-FF69E7559DBB}"/>
              </a:ext>
            </a:extLst>
          </p:cNvPr>
          <p:cNvSpPr>
            <a:spLocks noGrp="1"/>
          </p:cNvSpPr>
          <p:nvPr>
            <p:ph idx="1"/>
          </p:nvPr>
        </p:nvSpPr>
        <p:spPr/>
        <p:txBody>
          <a:bodyPr vert="horz" lIns="91440" tIns="45720" rIns="91440" bIns="45720" rtlCol="0" anchor="t">
            <a:normAutofit fontScale="92500" lnSpcReduction="10000"/>
          </a:bodyPr>
          <a:lstStyle/>
          <a:p>
            <a:pPr>
              <a:buNone/>
            </a:pPr>
            <a:r>
              <a:rPr lang="en-US">
                <a:ea typeface="+mn-lt"/>
                <a:cs typeface="+mn-lt"/>
              </a:rPr>
              <a:t>Actors: User</a:t>
            </a:r>
          </a:p>
          <a:p>
            <a:pPr>
              <a:buNone/>
            </a:pPr>
            <a:endParaRPr lang="en-US">
              <a:ea typeface="+mn-lt"/>
              <a:cs typeface="+mn-lt"/>
            </a:endParaRPr>
          </a:p>
          <a:p>
            <a:pPr>
              <a:buNone/>
            </a:pPr>
            <a:r>
              <a:rPr lang="en-US">
                <a:ea typeface="+mn-lt"/>
                <a:cs typeface="+mn-lt"/>
              </a:rPr>
              <a:t>Pre-condition: User has joined or created a whiteboard</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selects pen tool by clicking the pen button on the toolbar.</a:t>
            </a:r>
            <a:endParaRPr lang="en-US"/>
          </a:p>
          <a:p>
            <a:pPr>
              <a:buFont typeface="Arial"/>
              <a:buChar char="•"/>
            </a:pPr>
            <a:r>
              <a:rPr lang="en-US">
                <a:ea typeface="+mn-lt"/>
                <a:cs typeface="+mn-lt"/>
              </a:rPr>
              <a:t>User moves their pointer on the canvas while pressing the mouse left button to draw</a:t>
            </a:r>
          </a:p>
          <a:p>
            <a:pPr marL="0" indent="0">
              <a:buNone/>
            </a:pPr>
            <a:endParaRPr lang="en-US">
              <a:ea typeface="+mn-lt"/>
              <a:cs typeface="+mn-lt"/>
            </a:endParaRPr>
          </a:p>
          <a:p>
            <a:pPr marL="0" indent="0">
              <a:buNone/>
            </a:pPr>
            <a:r>
              <a:rPr lang="en-US">
                <a:ea typeface="+mn-lt"/>
                <a:cs typeface="+mn-lt"/>
              </a:rPr>
              <a:t>Post-condition: User can see their artistic masterpiece :D</a:t>
            </a:r>
            <a:endParaRPr lang="en-US">
              <a:cs typeface="Calibri" panose="020F0502020204030204"/>
            </a:endParaRPr>
          </a:p>
          <a:p>
            <a:pPr marL="0" indent="0">
              <a:buNone/>
            </a:pPr>
            <a:endParaRPr lang="en-US">
              <a:cs typeface="Calibri" panose="020F0502020204030204"/>
            </a:endParaRPr>
          </a:p>
        </p:txBody>
      </p:sp>
      <p:sp>
        <p:nvSpPr>
          <p:cNvPr id="4" name="Rectangle: Folded Corner 3">
            <a:extLst>
              <a:ext uri="{FF2B5EF4-FFF2-40B4-BE49-F238E27FC236}">
                <a16:creationId xmlns:a16="http://schemas.microsoft.com/office/drawing/2014/main" id="{3798C257-527B-32D6-6721-964BE1B845F4}"/>
              </a:ext>
            </a:extLst>
          </p:cNvPr>
          <p:cNvSpPr/>
          <p:nvPr/>
        </p:nvSpPr>
        <p:spPr>
          <a:xfrm>
            <a:off x="8697951" y="1524000"/>
            <a:ext cx="3292414" cy="1754037"/>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a:p>
            <a:pPr algn="ctr"/>
            <a:r>
              <a:rPr lang="en-US">
                <a:ea typeface="+mn-lt"/>
                <a:cs typeface="+mn-lt"/>
              </a:rPr>
              <a:t>Other users should see the drawing immediately, i.e. they can see the trace of drawer even before the drawer has finished their stroke.</a:t>
            </a:r>
            <a:endParaRPr lang="en-US">
              <a:cs typeface="Calibri"/>
            </a:endParaRPr>
          </a:p>
        </p:txBody>
      </p:sp>
    </p:spTree>
    <p:extLst>
      <p:ext uri="{BB962C8B-B14F-4D97-AF65-F5344CB8AC3E}">
        <p14:creationId xmlns:p14="http://schemas.microsoft.com/office/powerpoint/2010/main" val="2144960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9D6A-9296-B6E1-56FC-A8590D5A72D4}"/>
              </a:ext>
            </a:extLst>
          </p:cNvPr>
          <p:cNvSpPr>
            <a:spLocks noGrp="1"/>
          </p:cNvSpPr>
          <p:nvPr>
            <p:ph type="title"/>
          </p:nvPr>
        </p:nvSpPr>
        <p:spPr/>
        <p:txBody>
          <a:bodyPr/>
          <a:lstStyle/>
          <a:p>
            <a:r>
              <a:rPr lang="en-US">
                <a:ea typeface="+mj-lt"/>
                <a:cs typeface="+mj-lt"/>
              </a:rPr>
              <a:t>Erase drawing on a whiteboard</a:t>
            </a:r>
            <a:endParaRPr lang="en-US"/>
          </a:p>
        </p:txBody>
      </p:sp>
      <p:sp>
        <p:nvSpPr>
          <p:cNvPr id="3" name="Content Placeholder 2">
            <a:extLst>
              <a:ext uri="{FF2B5EF4-FFF2-40B4-BE49-F238E27FC236}">
                <a16:creationId xmlns:a16="http://schemas.microsoft.com/office/drawing/2014/main" id="{6C81807B-CF8D-6EAD-F0B3-454E4820EDC6}"/>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selected eraser tool by clicking the eraser button on the toolbar.</a:t>
            </a:r>
            <a:endParaRPr lang="en-US"/>
          </a:p>
          <a:p>
            <a:pPr>
              <a:buFont typeface="Arial"/>
              <a:buChar char="•"/>
            </a:pPr>
            <a:r>
              <a:rPr lang="en-US">
                <a:ea typeface="+mn-lt"/>
                <a:cs typeface="+mn-lt"/>
              </a:rPr>
              <a:t>User moves their point on the canvas while pressing mouse left button to erase</a:t>
            </a:r>
          </a:p>
          <a:p>
            <a:pPr marL="0" indent="0">
              <a:buNone/>
            </a:pPr>
            <a:endParaRPr lang="en-US">
              <a:ea typeface="+mn-lt"/>
              <a:cs typeface="+mn-lt"/>
            </a:endParaRPr>
          </a:p>
          <a:p>
            <a:pPr marL="0" indent="0">
              <a:buNone/>
            </a:pPr>
            <a:r>
              <a:rPr lang="en-US">
                <a:ea typeface="+mn-lt"/>
                <a:cs typeface="+mn-lt"/>
              </a:rPr>
              <a:t>Post-condition: User can be relieved with their not so artistic masterpiece disappears :D</a:t>
            </a:r>
            <a:endParaRPr lang="en-US">
              <a:cs typeface="Calibri" panose="020F0502020204030204"/>
            </a:endParaRPr>
          </a:p>
          <a:p>
            <a:pPr marL="0" indent="0">
              <a:buNone/>
            </a:pPr>
            <a:endParaRPr lang="en-US">
              <a:cs typeface="Calibri" panose="020F0502020204030204"/>
            </a:endParaRPr>
          </a:p>
        </p:txBody>
      </p:sp>
      <p:sp>
        <p:nvSpPr>
          <p:cNvPr id="4" name="Rectangle: Folded Corner 3">
            <a:extLst>
              <a:ext uri="{FF2B5EF4-FFF2-40B4-BE49-F238E27FC236}">
                <a16:creationId xmlns:a16="http://schemas.microsoft.com/office/drawing/2014/main" id="{F3968A8F-6A79-29F8-6F97-1154C3CF82B0}"/>
              </a:ext>
            </a:extLst>
          </p:cNvPr>
          <p:cNvSpPr/>
          <p:nvPr/>
        </p:nvSpPr>
        <p:spPr>
          <a:xfrm>
            <a:off x="8809463" y="1635512"/>
            <a:ext cx="3033622" cy="1480867"/>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a:t>Other users should see the erasing immediately. (They can optionally see the trace of erasing)</a:t>
            </a:r>
          </a:p>
        </p:txBody>
      </p:sp>
    </p:spTree>
    <p:extLst>
      <p:ext uri="{BB962C8B-B14F-4D97-AF65-F5344CB8AC3E}">
        <p14:creationId xmlns:p14="http://schemas.microsoft.com/office/powerpoint/2010/main" val="217708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6B3B-ACD5-CA58-468E-1CD617CDBC9C}"/>
              </a:ext>
            </a:extLst>
          </p:cNvPr>
          <p:cNvSpPr>
            <a:spLocks noGrp="1"/>
          </p:cNvSpPr>
          <p:nvPr>
            <p:ph type="title"/>
          </p:nvPr>
        </p:nvSpPr>
        <p:spPr/>
        <p:txBody>
          <a:bodyPr/>
          <a:lstStyle/>
          <a:p>
            <a:r>
              <a:rPr lang="en-US">
                <a:cs typeface="Calibri Light"/>
              </a:rPr>
              <a:t>Outline</a:t>
            </a:r>
            <a:endParaRPr lang="en-US"/>
          </a:p>
        </p:txBody>
      </p:sp>
      <p:sp>
        <p:nvSpPr>
          <p:cNvPr id="3" name="Content Placeholder 2">
            <a:extLst>
              <a:ext uri="{FF2B5EF4-FFF2-40B4-BE49-F238E27FC236}">
                <a16:creationId xmlns:a16="http://schemas.microsoft.com/office/drawing/2014/main" id="{1E4BE1FE-0EFD-CF83-5013-24BA50EE025C}"/>
              </a:ext>
            </a:extLst>
          </p:cNvPr>
          <p:cNvSpPr>
            <a:spLocks noGrp="1"/>
          </p:cNvSpPr>
          <p:nvPr>
            <p:ph idx="1"/>
          </p:nvPr>
        </p:nvSpPr>
        <p:spPr/>
        <p:txBody>
          <a:bodyPr vert="horz" lIns="91440" tIns="45720" rIns="91440" bIns="45720" rtlCol="0" anchor="t">
            <a:normAutofit/>
          </a:bodyPr>
          <a:lstStyle/>
          <a:p>
            <a:r>
              <a:rPr lang="en-US">
                <a:cs typeface="Calibri"/>
              </a:rPr>
              <a:t>Introduction to Collaborative Whiteboard</a:t>
            </a:r>
          </a:p>
          <a:p>
            <a:r>
              <a:rPr lang="en-US">
                <a:cs typeface="Calibri"/>
              </a:rPr>
              <a:t>User Stories</a:t>
            </a:r>
          </a:p>
          <a:p>
            <a:r>
              <a:rPr lang="en-US">
                <a:cs typeface="Calibri"/>
              </a:rPr>
              <a:t>Functional &amp; Non-functional requirements</a:t>
            </a:r>
          </a:p>
          <a:p>
            <a:r>
              <a:rPr lang="en-US">
                <a:cs typeface="Calibri"/>
              </a:rPr>
              <a:t>Architecture</a:t>
            </a:r>
          </a:p>
          <a:p>
            <a:r>
              <a:rPr lang="en-US">
                <a:cs typeface="Calibri"/>
              </a:rPr>
              <a:t>Next Steps &amp; Task distribution</a:t>
            </a:r>
          </a:p>
        </p:txBody>
      </p:sp>
    </p:spTree>
    <p:extLst>
      <p:ext uri="{BB962C8B-B14F-4D97-AF65-F5344CB8AC3E}">
        <p14:creationId xmlns:p14="http://schemas.microsoft.com/office/powerpoint/2010/main" val="209731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E89D-1493-62FD-3381-746A81C4083C}"/>
              </a:ext>
            </a:extLst>
          </p:cNvPr>
          <p:cNvSpPr>
            <a:spLocks noGrp="1"/>
          </p:cNvSpPr>
          <p:nvPr>
            <p:ph type="title"/>
          </p:nvPr>
        </p:nvSpPr>
        <p:spPr/>
        <p:txBody>
          <a:bodyPr/>
          <a:lstStyle/>
          <a:p>
            <a:r>
              <a:rPr lang="en-US">
                <a:ea typeface="+mj-lt"/>
                <a:cs typeface="+mj-lt"/>
              </a:rPr>
              <a:t>Sticky notes feature</a:t>
            </a:r>
            <a:endParaRPr lang="en-US"/>
          </a:p>
        </p:txBody>
      </p:sp>
      <p:sp>
        <p:nvSpPr>
          <p:cNvPr id="3" name="Content Placeholder 2">
            <a:extLst>
              <a:ext uri="{FF2B5EF4-FFF2-40B4-BE49-F238E27FC236}">
                <a16:creationId xmlns:a16="http://schemas.microsoft.com/office/drawing/2014/main" id="{10499B8A-A395-396B-EE26-F0DACB2B994B}"/>
              </a:ext>
            </a:extLst>
          </p:cNvPr>
          <p:cNvSpPr>
            <a:spLocks noGrp="1"/>
          </p:cNvSpPr>
          <p:nvPr>
            <p:ph type="body" idx="1"/>
          </p:nvPr>
        </p:nvSpPr>
        <p:spPr/>
        <p:txBody>
          <a:bodyPr vert="horz" lIns="91440" tIns="45720" rIns="91440" bIns="45720" rtlCol="0" anchor="t">
            <a:normAutofit/>
          </a:bodyPr>
          <a:lstStyle/>
          <a:p>
            <a:r>
              <a:rPr lang="en-US">
                <a:cs typeface="Calibri"/>
              </a:rPr>
              <a:t>User stories of sticky notes feature</a:t>
            </a:r>
            <a:endParaRPr lang="en-US"/>
          </a:p>
        </p:txBody>
      </p:sp>
    </p:spTree>
    <p:extLst>
      <p:ext uri="{BB962C8B-B14F-4D97-AF65-F5344CB8AC3E}">
        <p14:creationId xmlns:p14="http://schemas.microsoft.com/office/powerpoint/2010/main" val="374851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3C86-AD6A-01C3-CA79-DAF978C4DD83}"/>
              </a:ext>
            </a:extLst>
          </p:cNvPr>
          <p:cNvSpPr>
            <a:spLocks noGrp="1"/>
          </p:cNvSpPr>
          <p:nvPr>
            <p:ph type="title"/>
          </p:nvPr>
        </p:nvSpPr>
        <p:spPr/>
        <p:txBody>
          <a:bodyPr/>
          <a:lstStyle/>
          <a:p>
            <a:r>
              <a:rPr lang="en-US">
                <a:ea typeface="+mj-lt"/>
                <a:cs typeface="+mj-lt"/>
              </a:rPr>
              <a:t>Add a sticky note</a:t>
            </a:r>
            <a:endParaRPr lang="en-US"/>
          </a:p>
        </p:txBody>
      </p:sp>
      <p:sp>
        <p:nvSpPr>
          <p:cNvPr id="3" name="Content Placeholder 2">
            <a:extLst>
              <a:ext uri="{FF2B5EF4-FFF2-40B4-BE49-F238E27FC236}">
                <a16:creationId xmlns:a16="http://schemas.microsoft.com/office/drawing/2014/main" id="{36C59237-4B96-162E-9043-E3CDD43D998B}"/>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selects sticky notes tool by clicking the sticky note button on the toolbar.</a:t>
            </a:r>
            <a:endParaRPr lang="en-US"/>
          </a:p>
          <a:p>
            <a:pPr>
              <a:buFont typeface="Arial"/>
              <a:buChar char="•"/>
            </a:pPr>
            <a:r>
              <a:rPr lang="en-US">
                <a:ea typeface="+mn-lt"/>
                <a:cs typeface="+mn-lt"/>
              </a:rPr>
              <a:t>User clicks somewhere on the canvas.</a:t>
            </a:r>
            <a:endParaRPr lang="en-US"/>
          </a:p>
          <a:p>
            <a:pPr>
              <a:buFont typeface="Arial"/>
              <a:buChar char="•"/>
            </a:pPr>
            <a:r>
              <a:rPr lang="en-US">
                <a:ea typeface="+mn-lt"/>
                <a:cs typeface="+mn-lt"/>
              </a:rPr>
              <a:t>User is prompted for text to be written on the sticky note.</a:t>
            </a:r>
            <a:endParaRPr lang="en-US"/>
          </a:p>
          <a:p>
            <a:pPr>
              <a:buFont typeface="Arial"/>
              <a:buChar char="•"/>
            </a:pPr>
            <a:r>
              <a:rPr lang="en-US">
                <a:ea typeface="+mn-lt"/>
                <a:cs typeface="+mn-lt"/>
              </a:rPr>
              <a:t>User clicks the OK button to confirm.</a:t>
            </a:r>
          </a:p>
          <a:p>
            <a:pPr>
              <a:buFont typeface="Arial"/>
              <a:buChar char="•"/>
            </a:pPr>
            <a:endParaRPr lang="en-US">
              <a:ea typeface="+mn-lt"/>
              <a:cs typeface="+mn-lt"/>
            </a:endParaRPr>
          </a:p>
          <a:p>
            <a:pPr marL="0" indent="0">
              <a:buNone/>
            </a:pPr>
            <a:r>
              <a:rPr lang="en-US">
                <a:ea typeface="+mn-lt"/>
                <a:cs typeface="+mn-lt"/>
              </a:rPr>
              <a:t>Post-condition: User observes the sticky note with their chosen text on it.</a:t>
            </a:r>
            <a:endParaRPr lang="en-US">
              <a:cs typeface="Calibri" panose="020F0502020204030204"/>
            </a:endParaRPr>
          </a:p>
          <a:p>
            <a:pPr marL="0" indent="0">
              <a:buNone/>
            </a:pPr>
            <a:endParaRPr lang="en-US">
              <a:cs typeface="Calibri" panose="020F0502020204030204"/>
            </a:endParaRPr>
          </a:p>
        </p:txBody>
      </p:sp>
      <p:sp>
        <p:nvSpPr>
          <p:cNvPr id="4" name="Rectangle: Folded Corner 3">
            <a:extLst>
              <a:ext uri="{FF2B5EF4-FFF2-40B4-BE49-F238E27FC236}">
                <a16:creationId xmlns:a16="http://schemas.microsoft.com/office/drawing/2014/main" id="{344D2AA0-173A-2B88-CDF8-51922C87577D}"/>
              </a:ext>
            </a:extLst>
          </p:cNvPr>
          <p:cNvSpPr/>
          <p:nvPr/>
        </p:nvSpPr>
        <p:spPr>
          <a:xfrm>
            <a:off x="8158975" y="1338146"/>
            <a:ext cx="3278037" cy="150962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If the user clicks outside the prompt dialog, the action is cancelled.</a:t>
            </a:r>
            <a:endParaRPr lang="en-US"/>
          </a:p>
        </p:txBody>
      </p:sp>
    </p:spTree>
    <p:extLst>
      <p:ext uri="{BB962C8B-B14F-4D97-AF65-F5344CB8AC3E}">
        <p14:creationId xmlns:p14="http://schemas.microsoft.com/office/powerpoint/2010/main" val="36176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C84-3281-B17E-F358-097C931FC483}"/>
              </a:ext>
            </a:extLst>
          </p:cNvPr>
          <p:cNvSpPr>
            <a:spLocks noGrp="1"/>
          </p:cNvSpPr>
          <p:nvPr>
            <p:ph type="title"/>
          </p:nvPr>
        </p:nvSpPr>
        <p:spPr/>
        <p:txBody>
          <a:bodyPr/>
          <a:lstStyle/>
          <a:p>
            <a:r>
              <a:rPr lang="en-US">
                <a:ea typeface="+mj-lt"/>
                <a:cs typeface="+mj-lt"/>
              </a:rPr>
              <a:t>Remove a sticky note</a:t>
            </a:r>
            <a:endParaRPr lang="en-US"/>
          </a:p>
        </p:txBody>
      </p:sp>
      <p:sp>
        <p:nvSpPr>
          <p:cNvPr id="3" name="Content Placeholder 2">
            <a:extLst>
              <a:ext uri="{FF2B5EF4-FFF2-40B4-BE49-F238E27FC236}">
                <a16:creationId xmlns:a16="http://schemas.microsoft.com/office/drawing/2014/main" id="{318F4EA6-385D-3CEE-1329-7D6DE0DC75BD}"/>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selects hand tool by clicking the hand button on the toolbar.</a:t>
            </a:r>
            <a:endParaRPr lang="en-US"/>
          </a:p>
          <a:p>
            <a:pPr>
              <a:buFont typeface="Arial"/>
              <a:buChar char="•"/>
            </a:pPr>
            <a:r>
              <a:rPr lang="en-US">
                <a:ea typeface="+mn-lt"/>
                <a:cs typeface="+mn-lt"/>
              </a:rPr>
              <a:t>User selects the </a:t>
            </a:r>
            <a:r>
              <a:rPr lang="en-US" err="1">
                <a:ea typeface="+mn-lt"/>
                <a:cs typeface="+mn-lt"/>
              </a:rPr>
              <a:t>stcky</a:t>
            </a:r>
            <a:r>
              <a:rPr lang="en-US">
                <a:ea typeface="+mn-lt"/>
                <a:cs typeface="+mn-lt"/>
              </a:rPr>
              <a:t> note by clicking on it.</a:t>
            </a:r>
            <a:endParaRPr lang="en-US"/>
          </a:p>
          <a:p>
            <a:pPr>
              <a:buFont typeface="Arial"/>
              <a:buChar char="•"/>
            </a:pPr>
            <a:r>
              <a:rPr lang="en-US">
                <a:ea typeface="+mn-lt"/>
                <a:cs typeface="+mn-lt"/>
              </a:rPr>
              <a:t>Once the sticky note is selected, the user can delete it with Del button the keyboard.</a:t>
            </a:r>
          </a:p>
          <a:p>
            <a:pPr>
              <a:buFont typeface="Arial"/>
              <a:buChar char="•"/>
            </a:pPr>
            <a:endParaRPr lang="en-US">
              <a:ea typeface="+mn-lt"/>
              <a:cs typeface="+mn-lt"/>
            </a:endParaRPr>
          </a:p>
          <a:p>
            <a:pPr marL="0" indent="0">
              <a:buNone/>
            </a:pPr>
            <a:r>
              <a:rPr lang="en-US">
                <a:ea typeface="+mn-lt"/>
                <a:cs typeface="+mn-lt"/>
              </a:rPr>
              <a:t>Post-condition: User observes the sticky note disappears.</a:t>
            </a: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72565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C8F8-EFDE-520F-5667-39A365E78E27}"/>
              </a:ext>
            </a:extLst>
          </p:cNvPr>
          <p:cNvSpPr>
            <a:spLocks noGrp="1"/>
          </p:cNvSpPr>
          <p:nvPr>
            <p:ph type="title"/>
          </p:nvPr>
        </p:nvSpPr>
        <p:spPr/>
        <p:txBody>
          <a:bodyPr/>
          <a:lstStyle/>
          <a:p>
            <a:r>
              <a:rPr lang="en-US">
                <a:ea typeface="+mj-lt"/>
                <a:cs typeface="+mj-lt"/>
              </a:rPr>
              <a:t>Edit text on a sticky note</a:t>
            </a:r>
            <a:endParaRPr lang="en-US"/>
          </a:p>
        </p:txBody>
      </p:sp>
      <p:sp>
        <p:nvSpPr>
          <p:cNvPr id="3" name="Content Placeholder 2">
            <a:extLst>
              <a:ext uri="{FF2B5EF4-FFF2-40B4-BE49-F238E27FC236}">
                <a16:creationId xmlns:a16="http://schemas.microsoft.com/office/drawing/2014/main" id="{F5639789-EDA1-9458-2D44-99FB3B6265B9}"/>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Actors: User</a:t>
            </a:r>
          </a:p>
          <a:p>
            <a:pPr>
              <a:buNone/>
            </a:pPr>
            <a:endParaRPr lang="en-US">
              <a:ea typeface="+mn-lt"/>
              <a:cs typeface="+mn-lt"/>
            </a:endParaRPr>
          </a:p>
          <a:p>
            <a:pPr>
              <a:buNone/>
            </a:pPr>
            <a:r>
              <a:rPr lang="en-US">
                <a:ea typeface="+mn-lt"/>
                <a:cs typeface="+mn-lt"/>
              </a:rPr>
              <a:t>Pre-condition: User has joined or created a whiteboard</a:t>
            </a:r>
            <a:endParaRPr lang="en-US"/>
          </a:p>
          <a:p>
            <a:pPr>
              <a:buNone/>
            </a:pPr>
            <a:endParaRPr lang="en-US">
              <a:ea typeface="+mn-lt"/>
              <a:cs typeface="+mn-lt"/>
            </a:endParaRPr>
          </a:p>
          <a:p>
            <a:pPr>
              <a:buNone/>
            </a:pPr>
            <a:r>
              <a:rPr lang="en-US">
                <a:ea typeface="+mn-lt"/>
                <a:cs typeface="+mn-lt"/>
              </a:rPr>
              <a:t>Steps:</a:t>
            </a:r>
            <a:endParaRPr lang="en-US"/>
          </a:p>
          <a:p>
            <a:pPr>
              <a:buFont typeface="Arial"/>
            </a:pPr>
            <a:r>
              <a:rPr lang="en-US">
                <a:ea typeface="+mn-lt"/>
                <a:cs typeface="+mn-lt"/>
              </a:rPr>
              <a:t>User selects hand tool by clicking the hand button on the toolbar.</a:t>
            </a:r>
          </a:p>
          <a:p>
            <a:pPr>
              <a:buFont typeface="Arial"/>
            </a:pPr>
            <a:r>
              <a:rPr lang="en-US">
                <a:ea typeface="+mn-lt"/>
                <a:cs typeface="+mn-lt"/>
              </a:rPr>
              <a:t>User double click on the sticky note.</a:t>
            </a:r>
          </a:p>
          <a:p>
            <a:pPr>
              <a:buFont typeface="Arial"/>
            </a:pPr>
            <a:r>
              <a:rPr lang="en-US">
                <a:ea typeface="+mn-lt"/>
                <a:cs typeface="+mn-lt"/>
              </a:rPr>
              <a:t>User is prompted for the new text. (text entry is prefilled with the current text)</a:t>
            </a:r>
          </a:p>
          <a:p>
            <a:pPr>
              <a:buFont typeface="Arial"/>
            </a:pPr>
            <a:r>
              <a:rPr lang="en-US">
                <a:ea typeface="+mn-lt"/>
                <a:cs typeface="+mn-lt"/>
              </a:rPr>
              <a:t>User clicks the OK button to confirm.</a:t>
            </a:r>
          </a:p>
          <a:p>
            <a:pPr>
              <a:buFont typeface="Arial"/>
            </a:pPr>
            <a:endParaRPr lang="en-US">
              <a:ea typeface="+mn-lt"/>
              <a:cs typeface="+mn-lt"/>
            </a:endParaRPr>
          </a:p>
          <a:p>
            <a:pPr marL="0" indent="0">
              <a:buNone/>
            </a:pPr>
            <a:r>
              <a:rPr lang="en-US">
                <a:ea typeface="+mn-lt"/>
                <a:cs typeface="+mn-lt"/>
              </a:rPr>
              <a:t>Post-condition: User observes the sticky note disappears.</a:t>
            </a:r>
            <a:endParaRPr lang="en-US">
              <a:cs typeface="Calibri"/>
            </a:endParaRPr>
          </a:p>
        </p:txBody>
      </p:sp>
      <p:sp>
        <p:nvSpPr>
          <p:cNvPr id="4" name="Rectangle: Folded Corner 3">
            <a:extLst>
              <a:ext uri="{FF2B5EF4-FFF2-40B4-BE49-F238E27FC236}">
                <a16:creationId xmlns:a16="http://schemas.microsoft.com/office/drawing/2014/main" id="{3A33022F-2186-0B70-85F3-2D13541B1B97}"/>
              </a:ext>
            </a:extLst>
          </p:cNvPr>
          <p:cNvSpPr/>
          <p:nvPr/>
        </p:nvSpPr>
        <p:spPr>
          <a:xfrm>
            <a:off x="8474927" y="1728438"/>
            <a:ext cx="3163018" cy="1725283"/>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If the user clicks outside the prompt dialog, the action is cancelled, i.e. the text of sticky note is not changed.</a:t>
            </a:r>
            <a:endParaRPr lang="en-US"/>
          </a:p>
        </p:txBody>
      </p:sp>
    </p:spTree>
    <p:extLst>
      <p:ext uri="{BB962C8B-B14F-4D97-AF65-F5344CB8AC3E}">
        <p14:creationId xmlns:p14="http://schemas.microsoft.com/office/powerpoint/2010/main" val="281143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AFB6-3674-4A46-16AC-B1EDB40BE9A6}"/>
              </a:ext>
            </a:extLst>
          </p:cNvPr>
          <p:cNvSpPr>
            <a:spLocks noGrp="1"/>
          </p:cNvSpPr>
          <p:nvPr>
            <p:ph type="title"/>
          </p:nvPr>
        </p:nvSpPr>
        <p:spPr/>
        <p:txBody>
          <a:bodyPr/>
          <a:lstStyle/>
          <a:p>
            <a:r>
              <a:rPr lang="en-US">
                <a:ea typeface="+mj-lt"/>
                <a:cs typeface="+mj-lt"/>
              </a:rPr>
              <a:t>Moving sticky notes</a:t>
            </a:r>
            <a:endParaRPr lang="en-US"/>
          </a:p>
        </p:txBody>
      </p:sp>
      <p:sp>
        <p:nvSpPr>
          <p:cNvPr id="3" name="Content Placeholder 2">
            <a:extLst>
              <a:ext uri="{FF2B5EF4-FFF2-40B4-BE49-F238E27FC236}">
                <a16:creationId xmlns:a16="http://schemas.microsoft.com/office/drawing/2014/main" id="{81784087-EA67-DA29-DC2A-EAEA1BF52554}"/>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Pre-condition: User has joined or created a whiteboard</a:t>
            </a:r>
            <a:endParaRPr lang="en-US">
              <a:cs typeface="Calibri"/>
            </a:endParaRPr>
          </a:p>
          <a:p>
            <a:pPr>
              <a:buNone/>
            </a:pPr>
            <a:endParaRPr lang="en-US">
              <a:ea typeface="+mn-lt"/>
              <a:cs typeface="+mn-lt"/>
            </a:endParaRPr>
          </a:p>
          <a:p>
            <a:pPr>
              <a:buNone/>
            </a:pPr>
            <a:r>
              <a:rPr lang="en-US">
                <a:ea typeface="+mn-lt"/>
                <a:cs typeface="+mn-lt"/>
              </a:rPr>
              <a:t>Steps:</a:t>
            </a:r>
            <a:endParaRPr lang="en-US">
              <a:cs typeface="Calibri"/>
            </a:endParaRPr>
          </a:p>
          <a:p>
            <a:pPr>
              <a:buFont typeface="Arial"/>
              <a:buChar char="•"/>
            </a:pPr>
            <a:r>
              <a:rPr lang="en-US">
                <a:ea typeface="+mn-lt"/>
                <a:cs typeface="+mn-lt"/>
              </a:rPr>
              <a:t>User selects hand tool by clicking the hand button on the toolbar.</a:t>
            </a:r>
            <a:endParaRPr lang="en-US"/>
          </a:p>
          <a:p>
            <a:pPr>
              <a:buFont typeface="Arial"/>
              <a:buChar char="•"/>
            </a:pPr>
            <a:r>
              <a:rPr lang="en-US">
                <a:ea typeface="+mn-lt"/>
                <a:cs typeface="+mn-lt"/>
              </a:rPr>
              <a:t>User starts dragging the sticky note. (the sticky note is selected and user observes the selection)</a:t>
            </a:r>
            <a:endParaRPr lang="en-US"/>
          </a:p>
          <a:p>
            <a:pPr>
              <a:buFont typeface="Arial"/>
              <a:buChar char="•"/>
            </a:pPr>
            <a:r>
              <a:rPr lang="en-US">
                <a:ea typeface="+mn-lt"/>
                <a:cs typeface="+mn-lt"/>
              </a:rPr>
              <a:t>User releases the sticky note on the place they want on the canvas.</a:t>
            </a:r>
          </a:p>
          <a:p>
            <a:pPr>
              <a:buFont typeface="Arial"/>
              <a:buChar char="•"/>
            </a:pPr>
            <a:endParaRPr lang="en-US">
              <a:ea typeface="+mn-lt"/>
              <a:cs typeface="+mn-lt"/>
            </a:endParaRPr>
          </a:p>
          <a:p>
            <a:pPr marL="0" indent="0">
              <a:buNone/>
            </a:pPr>
            <a:r>
              <a:rPr lang="en-US">
                <a:ea typeface="+mn-lt"/>
                <a:cs typeface="+mn-lt"/>
              </a:rPr>
              <a:t>Post-condition: Sticky note is not in the same place that is used to be :D</a:t>
            </a:r>
            <a:endParaRPr lang="en-US">
              <a:cs typeface="Calibri" panose="020F0502020204030204"/>
            </a:endParaRPr>
          </a:p>
          <a:p>
            <a:pPr marL="0" indent="0">
              <a:buNone/>
            </a:pPr>
            <a:endParaRPr lang="en-US">
              <a:cs typeface="Calibri" panose="020F0502020204030204"/>
            </a:endParaRPr>
          </a:p>
        </p:txBody>
      </p:sp>
      <p:sp>
        <p:nvSpPr>
          <p:cNvPr id="4" name="Rectangle: Folded Corner 3">
            <a:extLst>
              <a:ext uri="{FF2B5EF4-FFF2-40B4-BE49-F238E27FC236}">
                <a16:creationId xmlns:a16="http://schemas.microsoft.com/office/drawing/2014/main" id="{E9E8C78C-A804-4DB3-DD35-19102DAF341F}"/>
              </a:ext>
            </a:extLst>
          </p:cNvPr>
          <p:cNvSpPr/>
          <p:nvPr/>
        </p:nvSpPr>
        <p:spPr>
          <a:xfrm>
            <a:off x="8735121" y="1822067"/>
            <a:ext cx="3105509" cy="178279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Other users can observe the moving immediately, i.e. they should see the trace of moving even before the mover has not finished with the placement.</a:t>
            </a:r>
            <a:endParaRPr lang="en-US"/>
          </a:p>
        </p:txBody>
      </p:sp>
    </p:spTree>
    <p:extLst>
      <p:ext uri="{BB962C8B-B14F-4D97-AF65-F5344CB8AC3E}">
        <p14:creationId xmlns:p14="http://schemas.microsoft.com/office/powerpoint/2010/main" val="61476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2734-477D-7CDF-29C7-655DAA4E282E}"/>
              </a:ext>
            </a:extLst>
          </p:cNvPr>
          <p:cNvSpPr>
            <a:spLocks noGrp="1"/>
          </p:cNvSpPr>
          <p:nvPr>
            <p:ph type="title"/>
          </p:nvPr>
        </p:nvSpPr>
        <p:spPr/>
        <p:txBody>
          <a:bodyPr/>
          <a:lstStyle/>
          <a:p>
            <a:r>
              <a:rPr lang="en-US">
                <a:cs typeface="Calibri Light"/>
              </a:rPr>
              <a:t>Image feature</a:t>
            </a:r>
            <a:endParaRPr lang="en-US"/>
          </a:p>
        </p:txBody>
      </p:sp>
      <p:sp>
        <p:nvSpPr>
          <p:cNvPr id="3" name="Content Placeholder 2">
            <a:extLst>
              <a:ext uri="{FF2B5EF4-FFF2-40B4-BE49-F238E27FC236}">
                <a16:creationId xmlns:a16="http://schemas.microsoft.com/office/drawing/2014/main" id="{16FF3F21-8121-928E-53C7-98BCAF4F62EC}"/>
              </a:ext>
            </a:extLst>
          </p:cNvPr>
          <p:cNvSpPr>
            <a:spLocks noGrp="1"/>
          </p:cNvSpPr>
          <p:nvPr>
            <p:ph type="body" idx="1"/>
          </p:nvPr>
        </p:nvSpPr>
        <p:spPr/>
        <p:txBody>
          <a:bodyPr vert="horz" lIns="91440" tIns="45720" rIns="91440" bIns="45720" rtlCol="0" anchor="t">
            <a:normAutofit/>
          </a:bodyPr>
          <a:lstStyle/>
          <a:p>
            <a:r>
              <a:rPr lang="en-US">
                <a:cs typeface="Calibri"/>
              </a:rPr>
              <a:t>User stories of image feature</a:t>
            </a:r>
            <a:endParaRPr lang="en-US"/>
          </a:p>
        </p:txBody>
      </p:sp>
    </p:spTree>
    <p:extLst>
      <p:ext uri="{BB962C8B-B14F-4D97-AF65-F5344CB8AC3E}">
        <p14:creationId xmlns:p14="http://schemas.microsoft.com/office/powerpoint/2010/main" val="346621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solidFill>
                  <a:srgbClr val="000000"/>
                </a:solidFill>
                <a:ea typeface="+mj-lt"/>
                <a:cs typeface="+mj-lt"/>
              </a:rPr>
              <a:t>Upload an image (to add it on the board)</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fontScale="85000" lnSpcReduction="20000"/>
          </a:bodyPr>
          <a:lstStyle/>
          <a:p>
            <a:pPr>
              <a:buNone/>
            </a:pPr>
            <a:r>
              <a:rPr lang="en-US">
                <a:solidFill>
                  <a:srgbClr val="000000"/>
                </a:solidFill>
                <a:ea typeface="+mn-lt"/>
                <a:cs typeface="+mn-lt"/>
              </a:rPr>
              <a:t>Actors: User</a:t>
            </a:r>
            <a:endParaRPr lang="en-US">
              <a:ea typeface="+mn-lt"/>
              <a:cs typeface="+mn-lt"/>
            </a:endParaRPr>
          </a:p>
          <a:p>
            <a:pPr>
              <a:buNone/>
            </a:pPr>
            <a:endParaRPr lang="en-US"/>
          </a:p>
          <a:p>
            <a:pPr>
              <a:buNone/>
            </a:pPr>
            <a:r>
              <a:rPr lang="en-US">
                <a:solidFill>
                  <a:srgbClr val="000000"/>
                </a:solidFill>
                <a:ea typeface="+mn-lt"/>
                <a:cs typeface="+mn-lt"/>
              </a:rPr>
              <a:t>Pre-condition: User has joined or created a whiteboard</a:t>
            </a:r>
            <a:endParaRPr lang="en-US">
              <a:ea typeface="+mn-lt"/>
              <a:cs typeface="+mn-lt"/>
            </a:endParaRPr>
          </a:p>
          <a:p>
            <a:pPr>
              <a:buNone/>
            </a:pPr>
            <a:endParaRPr lang="en-US"/>
          </a:p>
          <a:p>
            <a:pPr>
              <a:buNone/>
            </a:pPr>
            <a:r>
              <a:rPr lang="en-US">
                <a:solidFill>
                  <a:srgbClr val="000000"/>
                </a:solidFill>
                <a:ea typeface="+mn-lt"/>
                <a:cs typeface="+mn-lt"/>
              </a:rPr>
              <a:t>Steps:</a:t>
            </a:r>
            <a:endParaRPr lang="en-US">
              <a:ea typeface="+mn-lt"/>
              <a:cs typeface="+mn-lt"/>
            </a:endParaRPr>
          </a:p>
          <a:p>
            <a:pPr>
              <a:buNone/>
            </a:pPr>
            <a:r>
              <a:rPr lang="en-US">
                <a:solidFill>
                  <a:srgbClr val="000000"/>
                </a:solidFill>
                <a:ea typeface="+mn-lt"/>
                <a:cs typeface="+mn-lt"/>
              </a:rPr>
              <a:t>1. User selects image tool by clicking the image button on the toolbar.</a:t>
            </a:r>
            <a:endParaRPr lang="en-US">
              <a:ea typeface="+mn-lt"/>
              <a:cs typeface="+mn-lt"/>
            </a:endParaRPr>
          </a:p>
          <a:p>
            <a:pPr>
              <a:buNone/>
            </a:pPr>
            <a:r>
              <a:rPr lang="en-US">
                <a:solidFill>
                  <a:srgbClr val="000000"/>
                </a:solidFill>
                <a:ea typeface="+mn-lt"/>
                <a:cs typeface="+mn-lt"/>
              </a:rPr>
              <a:t>2. User is prompted with the file dialog to choose the image from their computer</a:t>
            </a:r>
            <a:endParaRPr lang="en-US"/>
          </a:p>
          <a:p>
            <a:pPr>
              <a:buNone/>
            </a:pPr>
            <a:r>
              <a:rPr lang="en-US">
                <a:solidFill>
                  <a:srgbClr val="000000"/>
                </a:solidFill>
                <a:ea typeface="+mn-lt"/>
                <a:cs typeface="+mn-lt"/>
              </a:rPr>
              <a:t>3. User observes image is uploading</a:t>
            </a:r>
            <a:endParaRPr lang="en-US"/>
          </a:p>
          <a:p>
            <a:pPr>
              <a:buNone/>
            </a:pPr>
            <a:r>
              <a:rPr lang="en-US">
                <a:solidFill>
                  <a:srgbClr val="000000"/>
                </a:solidFill>
                <a:ea typeface="+mn-lt"/>
                <a:cs typeface="+mn-lt"/>
              </a:rPr>
              <a:t>4. User observes image is </a:t>
            </a:r>
            <a:r>
              <a:rPr lang="en-US" err="1">
                <a:solidFill>
                  <a:srgbClr val="000000"/>
                </a:solidFill>
                <a:ea typeface="+mn-lt"/>
                <a:cs typeface="+mn-lt"/>
              </a:rPr>
              <a:t>uplaoded</a:t>
            </a:r>
            <a:r>
              <a:rPr lang="en-US">
                <a:solidFill>
                  <a:srgbClr val="000000"/>
                </a:solidFill>
                <a:ea typeface="+mn-lt"/>
                <a:cs typeface="+mn-lt"/>
              </a:rPr>
              <a:t> and placed on the center of the canvas.</a:t>
            </a:r>
            <a:endParaRPr lang="en-US">
              <a:ea typeface="+mn-lt"/>
              <a:cs typeface="+mn-lt"/>
            </a:endParaRPr>
          </a:p>
          <a:p>
            <a:pPr>
              <a:buNone/>
            </a:pPr>
            <a:endParaRPr lang="en-US"/>
          </a:p>
          <a:p>
            <a:pPr>
              <a:buNone/>
            </a:pPr>
            <a:r>
              <a:rPr lang="en-US">
                <a:solidFill>
                  <a:srgbClr val="000000"/>
                </a:solidFill>
                <a:ea typeface="+mn-lt"/>
                <a:cs typeface="+mn-lt"/>
              </a:rPr>
              <a:t>Post-condition: An image is added to the canvas.</a:t>
            </a:r>
            <a:endParaRPr lang="en-US">
              <a:ea typeface="+mn-lt"/>
              <a:cs typeface="+mn-lt"/>
            </a:endParaRPr>
          </a:p>
        </p:txBody>
      </p:sp>
    </p:spTree>
    <p:extLst>
      <p:ext uri="{BB962C8B-B14F-4D97-AF65-F5344CB8AC3E}">
        <p14:creationId xmlns:p14="http://schemas.microsoft.com/office/powerpoint/2010/main" val="217326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solidFill>
                  <a:srgbClr val="000000"/>
                </a:solidFill>
                <a:ea typeface="+mj-lt"/>
                <a:cs typeface="+mj-lt"/>
              </a:rPr>
              <a:t>Remove an image</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Actors: User</a:t>
            </a:r>
          </a:p>
          <a:p>
            <a:pPr>
              <a:buNone/>
            </a:pPr>
            <a:endParaRPr lang="en-US"/>
          </a:p>
          <a:p>
            <a:pPr>
              <a:buNone/>
            </a:pPr>
            <a:r>
              <a:rPr lang="en-US">
                <a:ea typeface="+mn-lt"/>
                <a:cs typeface="+mn-lt"/>
              </a:rPr>
              <a:t>Pre-condition: User has joined or created a whiteboard</a:t>
            </a:r>
          </a:p>
          <a:p>
            <a:pPr>
              <a:buNone/>
            </a:pPr>
            <a:endParaRPr lang="en-US"/>
          </a:p>
          <a:p>
            <a:pPr>
              <a:buNone/>
            </a:pPr>
            <a:r>
              <a:rPr lang="en-US">
                <a:ea typeface="+mn-lt"/>
                <a:cs typeface="+mn-lt"/>
              </a:rPr>
              <a:t>Steps:</a:t>
            </a:r>
          </a:p>
          <a:p>
            <a:pPr>
              <a:buNone/>
            </a:pPr>
            <a:r>
              <a:rPr lang="en-US">
                <a:ea typeface="+mn-lt"/>
                <a:cs typeface="+mn-lt"/>
              </a:rPr>
              <a:t>1. User selects hand tool by clicking the hand button on the toolbar.</a:t>
            </a:r>
          </a:p>
          <a:p>
            <a:pPr>
              <a:buNone/>
            </a:pPr>
            <a:r>
              <a:rPr lang="en-US">
                <a:ea typeface="+mn-lt"/>
                <a:cs typeface="+mn-lt"/>
              </a:rPr>
              <a:t>2. User selects the image by clicking on it.</a:t>
            </a:r>
          </a:p>
          <a:p>
            <a:pPr>
              <a:buNone/>
            </a:pPr>
            <a:r>
              <a:rPr lang="en-US">
                <a:ea typeface="+mn-lt"/>
                <a:cs typeface="+mn-lt"/>
              </a:rPr>
              <a:t>3. Once the image is selected (with a significant border), the user can delete it with Del button on the keyboard.</a:t>
            </a:r>
          </a:p>
          <a:p>
            <a:pPr>
              <a:buNone/>
            </a:pPr>
            <a:endParaRPr lang="en-US"/>
          </a:p>
          <a:p>
            <a:pPr>
              <a:buNone/>
            </a:pPr>
            <a:r>
              <a:rPr lang="en-US">
                <a:ea typeface="+mn-lt"/>
                <a:cs typeface="+mn-lt"/>
              </a:rPr>
              <a:t>Post-condition: User observes the image disappears.</a:t>
            </a:r>
          </a:p>
        </p:txBody>
      </p:sp>
    </p:spTree>
    <p:extLst>
      <p:ext uri="{BB962C8B-B14F-4D97-AF65-F5344CB8AC3E}">
        <p14:creationId xmlns:p14="http://schemas.microsoft.com/office/powerpoint/2010/main" val="3707438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solidFill>
                  <a:srgbClr val="000000"/>
                </a:solidFill>
                <a:ea typeface="+mj-lt"/>
                <a:cs typeface="+mj-lt"/>
              </a:rPr>
              <a:t>Move an image</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Actors: User</a:t>
            </a:r>
          </a:p>
          <a:p>
            <a:pPr>
              <a:buNone/>
            </a:pPr>
            <a:endParaRPr lang="en-US"/>
          </a:p>
          <a:p>
            <a:pPr>
              <a:buNone/>
            </a:pPr>
            <a:r>
              <a:rPr lang="en-US">
                <a:ea typeface="+mn-lt"/>
                <a:cs typeface="+mn-lt"/>
              </a:rPr>
              <a:t>Pre-condition: User has joined or created a whiteboard</a:t>
            </a:r>
          </a:p>
          <a:p>
            <a:pPr>
              <a:buNone/>
            </a:pPr>
            <a:endParaRPr lang="en-US"/>
          </a:p>
          <a:p>
            <a:pPr>
              <a:buNone/>
            </a:pPr>
            <a:r>
              <a:rPr lang="en-US">
                <a:ea typeface="+mn-lt"/>
                <a:cs typeface="+mn-lt"/>
              </a:rPr>
              <a:t>Steps:</a:t>
            </a:r>
          </a:p>
          <a:p>
            <a:pPr>
              <a:buNone/>
            </a:pPr>
            <a:r>
              <a:rPr lang="en-US">
                <a:ea typeface="+mn-lt"/>
                <a:cs typeface="+mn-lt"/>
              </a:rPr>
              <a:t>1. User selects hand tool by clicking the hand button on the toolbar.</a:t>
            </a:r>
          </a:p>
          <a:p>
            <a:pPr>
              <a:buNone/>
            </a:pPr>
            <a:r>
              <a:rPr lang="en-US">
                <a:ea typeface="+mn-lt"/>
                <a:cs typeface="+mn-lt"/>
              </a:rPr>
              <a:t>2. User starts dragging the image. (the image is selected and user observes the selection)</a:t>
            </a:r>
            <a:endParaRPr lang="en-US"/>
          </a:p>
          <a:p>
            <a:pPr>
              <a:buNone/>
            </a:pPr>
            <a:r>
              <a:rPr lang="en-US">
                <a:ea typeface="+mn-lt"/>
                <a:cs typeface="+mn-lt"/>
              </a:rPr>
              <a:t>3. User releases the image on the place they want on the canvas.</a:t>
            </a:r>
            <a:endParaRPr lang="en-US"/>
          </a:p>
          <a:p>
            <a:pPr>
              <a:buNone/>
            </a:pPr>
            <a:endParaRPr lang="en-US"/>
          </a:p>
          <a:p>
            <a:pPr>
              <a:buNone/>
            </a:pPr>
            <a:r>
              <a:rPr lang="en-US">
                <a:ea typeface="+mn-lt"/>
                <a:cs typeface="+mn-lt"/>
              </a:rPr>
              <a:t>Post-condition: Image is not in the same place that is used to be :D</a:t>
            </a:r>
            <a:endParaRPr lang="en-US"/>
          </a:p>
        </p:txBody>
      </p:sp>
      <p:sp>
        <p:nvSpPr>
          <p:cNvPr id="4" name="Rectangle: Folded Corner 3">
            <a:extLst>
              <a:ext uri="{FF2B5EF4-FFF2-40B4-BE49-F238E27FC236}">
                <a16:creationId xmlns:a16="http://schemas.microsoft.com/office/drawing/2014/main" id="{98FAE082-0F4D-88AB-95AC-947EAE76FBCF}"/>
              </a:ext>
            </a:extLst>
          </p:cNvPr>
          <p:cNvSpPr/>
          <p:nvPr/>
        </p:nvSpPr>
        <p:spPr>
          <a:xfrm>
            <a:off x="8385506" y="1332887"/>
            <a:ext cx="3091132" cy="1955320"/>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a:ea typeface="+mn-lt"/>
                <a:cs typeface="+mn-lt"/>
              </a:rPr>
              <a:t>Other users can observe the moving immediately, i.e. they should see the trace of moving even before the mover has not finished with the placement.</a:t>
            </a:r>
            <a:endParaRPr lang="en-US"/>
          </a:p>
        </p:txBody>
      </p:sp>
    </p:spTree>
    <p:extLst>
      <p:ext uri="{BB962C8B-B14F-4D97-AF65-F5344CB8AC3E}">
        <p14:creationId xmlns:p14="http://schemas.microsoft.com/office/powerpoint/2010/main" val="208381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2EE1-1343-7614-B61B-59BF4330FAAE}"/>
              </a:ext>
            </a:extLst>
          </p:cNvPr>
          <p:cNvSpPr>
            <a:spLocks noGrp="1"/>
          </p:cNvSpPr>
          <p:nvPr>
            <p:ph type="title"/>
          </p:nvPr>
        </p:nvSpPr>
        <p:spPr/>
        <p:txBody>
          <a:bodyPr/>
          <a:lstStyle/>
          <a:p>
            <a:r>
              <a:rPr lang="en-US">
                <a:cs typeface="Calibri Light"/>
              </a:rPr>
              <a:t>Comment feature</a:t>
            </a:r>
            <a:endParaRPr lang="en-US"/>
          </a:p>
        </p:txBody>
      </p:sp>
      <p:sp>
        <p:nvSpPr>
          <p:cNvPr id="3" name="Content Placeholder 2">
            <a:extLst>
              <a:ext uri="{FF2B5EF4-FFF2-40B4-BE49-F238E27FC236}">
                <a16:creationId xmlns:a16="http://schemas.microsoft.com/office/drawing/2014/main" id="{62F4808B-2399-88DC-0BEC-0EBDCDFCCAFF}"/>
              </a:ext>
            </a:extLst>
          </p:cNvPr>
          <p:cNvSpPr>
            <a:spLocks noGrp="1"/>
          </p:cNvSpPr>
          <p:nvPr>
            <p:ph type="body" idx="1"/>
          </p:nvPr>
        </p:nvSpPr>
        <p:spPr/>
        <p:txBody>
          <a:bodyPr vert="horz" lIns="91440" tIns="45720" rIns="91440" bIns="45720" rtlCol="0" anchor="t">
            <a:normAutofit/>
          </a:bodyPr>
          <a:lstStyle/>
          <a:p>
            <a:r>
              <a:rPr lang="en-US">
                <a:cs typeface="Calibri"/>
              </a:rPr>
              <a:t>User stories of comment feature</a:t>
            </a:r>
            <a:endParaRPr lang="en-US"/>
          </a:p>
        </p:txBody>
      </p:sp>
    </p:spTree>
    <p:extLst>
      <p:ext uri="{BB962C8B-B14F-4D97-AF65-F5344CB8AC3E}">
        <p14:creationId xmlns:p14="http://schemas.microsoft.com/office/powerpoint/2010/main" val="297024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D73-9EC2-7AE4-DD30-FEA2EACF940F}"/>
              </a:ext>
            </a:extLst>
          </p:cNvPr>
          <p:cNvSpPr>
            <a:spLocks noGrp="1"/>
          </p:cNvSpPr>
          <p:nvPr>
            <p:ph type="title"/>
          </p:nvPr>
        </p:nvSpPr>
        <p:spPr/>
        <p:txBody>
          <a:bodyPr/>
          <a:lstStyle/>
          <a:p>
            <a:r>
              <a:rPr lang="en-US">
                <a:cs typeface="Calibri Light"/>
              </a:rPr>
              <a:t>Introduction to Collaborative Whiteboard</a:t>
            </a:r>
            <a:endParaRPr lang="en-US"/>
          </a:p>
        </p:txBody>
      </p:sp>
      <p:sp>
        <p:nvSpPr>
          <p:cNvPr id="3" name="Content Placeholder 2">
            <a:extLst>
              <a:ext uri="{FF2B5EF4-FFF2-40B4-BE49-F238E27FC236}">
                <a16:creationId xmlns:a16="http://schemas.microsoft.com/office/drawing/2014/main" id="{8893FD21-C821-900D-6ABE-951AB0844038}"/>
              </a:ext>
            </a:extLst>
          </p:cNvPr>
          <p:cNvSpPr>
            <a:spLocks noGrp="1"/>
          </p:cNvSpPr>
          <p:nvPr>
            <p:ph idx="1"/>
          </p:nvPr>
        </p:nvSpPr>
        <p:spPr>
          <a:xfrm>
            <a:off x="838200" y="1825625"/>
            <a:ext cx="10515600" cy="4666298"/>
          </a:xfrm>
        </p:spPr>
        <p:txBody>
          <a:bodyPr vert="horz" lIns="91440" tIns="45720" rIns="91440" bIns="45720" rtlCol="0" anchor="t">
            <a:normAutofit/>
          </a:bodyPr>
          <a:lstStyle/>
          <a:p>
            <a:r>
              <a:rPr lang="en-US">
                <a:cs typeface="Calibri"/>
              </a:rPr>
              <a:t>Designing and implementing a shared whiteboard for multiple users to work on the same document simultaneously and get real-time updates</a:t>
            </a:r>
          </a:p>
          <a:p>
            <a:r>
              <a:rPr lang="en-US">
                <a:cs typeface="Calibri"/>
              </a:rPr>
              <a:t>Users can </a:t>
            </a:r>
          </a:p>
          <a:p>
            <a:pPr lvl="1">
              <a:buFont typeface="Wingdings" panose="020B0604020202020204" pitchFamily="34" charset="0"/>
              <a:buChar char="§"/>
            </a:pPr>
            <a:r>
              <a:rPr lang="en-US">
                <a:cs typeface="Calibri"/>
              </a:rPr>
              <a:t>share the whiteboard with the URL</a:t>
            </a:r>
          </a:p>
          <a:p>
            <a:pPr lvl="1">
              <a:buFont typeface="Wingdings" panose="020B0604020202020204" pitchFamily="34" charset="0"/>
              <a:buChar char="§"/>
            </a:pPr>
            <a:r>
              <a:rPr lang="en-US">
                <a:cs typeface="Calibri"/>
              </a:rPr>
              <a:t>Free hand drawing</a:t>
            </a:r>
          </a:p>
          <a:p>
            <a:pPr lvl="1">
              <a:buFont typeface="Wingdings" panose="020B0604020202020204" pitchFamily="34" charset="0"/>
              <a:buChar char="§"/>
            </a:pPr>
            <a:r>
              <a:rPr lang="en-US">
                <a:cs typeface="Calibri"/>
              </a:rPr>
              <a:t>Add textboxes and sticky notes</a:t>
            </a:r>
          </a:p>
          <a:p>
            <a:pPr lvl="1">
              <a:buFont typeface="Wingdings" panose="020B0604020202020204" pitchFamily="34" charset="0"/>
              <a:buChar char="§"/>
            </a:pPr>
            <a:r>
              <a:rPr lang="en-US">
                <a:cs typeface="Calibri"/>
              </a:rPr>
              <a:t>Upload images</a:t>
            </a:r>
          </a:p>
          <a:p>
            <a:pPr lvl="1">
              <a:buFont typeface="Wingdings" panose="020B0604020202020204" pitchFamily="34" charset="0"/>
              <a:buChar char="§"/>
            </a:pPr>
            <a:r>
              <a:rPr lang="en-US">
                <a:cs typeface="Calibri"/>
              </a:rPr>
              <a:t>Comment on all canvas objects</a:t>
            </a:r>
          </a:p>
          <a:p>
            <a:pPr lvl="1">
              <a:buFont typeface="Wingdings" panose="020B0604020202020204" pitchFamily="34" charset="0"/>
              <a:buChar char="§"/>
            </a:pPr>
            <a:r>
              <a:rPr lang="en-US">
                <a:cs typeface="Calibri"/>
              </a:rPr>
              <a:t>Undo/Redo their own actions in the session</a:t>
            </a:r>
          </a:p>
          <a:p>
            <a:pPr lvl="1">
              <a:buFont typeface="Wingdings" panose="020B0604020202020204" pitchFamily="34" charset="0"/>
              <a:buChar char="§"/>
            </a:pPr>
            <a:r>
              <a:rPr lang="en-US">
                <a:cs typeface="Calibri"/>
              </a:rPr>
              <a:t>Export the canvas</a:t>
            </a:r>
          </a:p>
          <a:p>
            <a:pPr marL="0" indent="0">
              <a:buNone/>
            </a:pPr>
            <a:endParaRPr lang="en-US">
              <a:cs typeface="Calibri"/>
            </a:endParaRPr>
          </a:p>
        </p:txBody>
      </p:sp>
    </p:spTree>
    <p:extLst>
      <p:ext uri="{BB962C8B-B14F-4D97-AF65-F5344CB8AC3E}">
        <p14:creationId xmlns:p14="http://schemas.microsoft.com/office/powerpoint/2010/main" val="289958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solidFill>
                  <a:srgbClr val="000000"/>
                </a:solidFill>
                <a:ea typeface="+mj-lt"/>
                <a:cs typeface="+mj-lt"/>
              </a:rPr>
              <a:t>Comment on a canvas object</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Actor: User</a:t>
            </a:r>
          </a:p>
          <a:p>
            <a:pPr>
              <a:buNone/>
            </a:pPr>
            <a:endParaRPr lang="en-US"/>
          </a:p>
          <a:p>
            <a:pPr>
              <a:buNone/>
            </a:pPr>
            <a:r>
              <a:rPr lang="en-US">
                <a:ea typeface="+mn-lt"/>
                <a:cs typeface="+mn-lt"/>
              </a:rPr>
              <a:t>Pre-condition: User has joined or created a whiteboard</a:t>
            </a:r>
          </a:p>
          <a:p>
            <a:pPr>
              <a:buNone/>
            </a:pPr>
            <a:endParaRPr lang="en-US"/>
          </a:p>
          <a:p>
            <a:pPr>
              <a:buNone/>
            </a:pPr>
            <a:r>
              <a:rPr lang="en-US">
                <a:ea typeface="+mn-lt"/>
                <a:cs typeface="+mn-lt"/>
              </a:rPr>
              <a:t>Steps:</a:t>
            </a:r>
          </a:p>
          <a:p>
            <a:pPr>
              <a:buNone/>
            </a:pPr>
            <a:r>
              <a:rPr lang="en-US">
                <a:ea typeface="+mn-lt"/>
                <a:cs typeface="+mn-lt"/>
              </a:rPr>
              <a:t>1. User selects the comment tool by clicking the comment button on the toolbar.</a:t>
            </a:r>
            <a:endParaRPr lang="en-US"/>
          </a:p>
          <a:p>
            <a:pPr>
              <a:buNone/>
            </a:pPr>
            <a:r>
              <a:rPr lang="en-US">
                <a:ea typeface="+mn-lt"/>
                <a:cs typeface="+mn-lt"/>
              </a:rPr>
              <a:t>2. User clicks on a canvas object</a:t>
            </a:r>
          </a:p>
          <a:p>
            <a:pPr>
              <a:buNone/>
            </a:pPr>
            <a:r>
              <a:rPr lang="en-US">
                <a:ea typeface="+mn-lt"/>
                <a:cs typeface="+mn-lt"/>
              </a:rPr>
              <a:t>3. User is prompted for comment text</a:t>
            </a:r>
            <a:endParaRPr lang="en-US"/>
          </a:p>
          <a:p>
            <a:pPr>
              <a:buNone/>
            </a:pPr>
            <a:r>
              <a:rPr lang="en-US">
                <a:ea typeface="+mn-lt"/>
                <a:cs typeface="+mn-lt"/>
              </a:rPr>
              <a:t>4. User enters the text and clicks on comment button</a:t>
            </a:r>
            <a:endParaRPr lang="en-US"/>
          </a:p>
          <a:p>
            <a:pPr>
              <a:buNone/>
            </a:pPr>
            <a:endParaRPr lang="en-US"/>
          </a:p>
          <a:p>
            <a:pPr>
              <a:buNone/>
            </a:pPr>
            <a:r>
              <a:rPr lang="en-US">
                <a:ea typeface="+mn-lt"/>
                <a:cs typeface="+mn-lt"/>
              </a:rPr>
              <a:t>Post-condition: A comment icon appears on the object.</a:t>
            </a:r>
            <a:endParaRPr lang="en-US"/>
          </a:p>
        </p:txBody>
      </p:sp>
      <p:sp>
        <p:nvSpPr>
          <p:cNvPr id="5" name="Rectangle: Folded Corner 4">
            <a:extLst>
              <a:ext uri="{FF2B5EF4-FFF2-40B4-BE49-F238E27FC236}">
                <a16:creationId xmlns:a16="http://schemas.microsoft.com/office/drawing/2014/main" id="{EBC35C70-978B-1C49-C7B9-D3AD5BF4FBD1}"/>
              </a:ext>
            </a:extLst>
          </p:cNvPr>
          <p:cNvSpPr/>
          <p:nvPr/>
        </p:nvSpPr>
        <p:spPr>
          <a:xfrm>
            <a:off x="8530682" y="1167021"/>
            <a:ext cx="2932981" cy="2084716"/>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a:p>
            <a:pPr algn="ctr"/>
            <a:r>
              <a:rPr lang="en-US">
                <a:ea typeface="+mn-lt"/>
                <a:cs typeface="+mn-lt"/>
              </a:rPr>
              <a:t>Other users can observe the moving immediately, i.e. they should see the trace of moving even before the mover has not finished with the placement. </a:t>
            </a:r>
            <a:endParaRPr lang="en-US">
              <a:cs typeface="Calibri"/>
            </a:endParaRPr>
          </a:p>
        </p:txBody>
      </p:sp>
    </p:spTree>
    <p:extLst>
      <p:ext uri="{BB962C8B-B14F-4D97-AF65-F5344CB8AC3E}">
        <p14:creationId xmlns:p14="http://schemas.microsoft.com/office/powerpoint/2010/main" val="3056403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ea typeface="+mj-lt"/>
                <a:cs typeface="+mj-lt"/>
              </a:rPr>
              <a:t>View comment on the canvas</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Actor: User</a:t>
            </a:r>
          </a:p>
          <a:p>
            <a:pPr>
              <a:buNone/>
            </a:pPr>
            <a:endParaRPr lang="en-US"/>
          </a:p>
          <a:p>
            <a:pPr>
              <a:buNone/>
            </a:pPr>
            <a:r>
              <a:rPr lang="en-US">
                <a:ea typeface="+mn-lt"/>
                <a:cs typeface="+mn-lt"/>
              </a:rPr>
              <a:t>Pre-condition: User has joined or created a whiteboard</a:t>
            </a:r>
          </a:p>
          <a:p>
            <a:pPr>
              <a:buNone/>
            </a:pPr>
            <a:endParaRPr lang="en-US"/>
          </a:p>
          <a:p>
            <a:pPr>
              <a:buNone/>
            </a:pPr>
            <a:r>
              <a:rPr lang="en-US">
                <a:ea typeface="+mn-lt"/>
                <a:cs typeface="+mn-lt"/>
              </a:rPr>
              <a:t>Steps:</a:t>
            </a:r>
          </a:p>
          <a:p>
            <a:pPr>
              <a:buNone/>
            </a:pPr>
            <a:r>
              <a:rPr lang="en-US">
                <a:ea typeface="+mn-lt"/>
                <a:cs typeface="+mn-lt"/>
              </a:rPr>
              <a:t>1. User clicks on the comment icon visible on the canvas object</a:t>
            </a:r>
            <a:endParaRPr lang="en-US"/>
          </a:p>
          <a:p>
            <a:pPr>
              <a:buNone/>
            </a:pPr>
            <a:endParaRPr lang="en-US"/>
          </a:p>
          <a:p>
            <a:pPr marL="0" indent="0">
              <a:buNone/>
            </a:pPr>
            <a:r>
              <a:rPr lang="en-US">
                <a:ea typeface="+mn-lt"/>
                <a:cs typeface="+mn-lt"/>
              </a:rPr>
              <a:t>Post-condition: Comment text appears on the right-side bar</a:t>
            </a:r>
          </a:p>
        </p:txBody>
      </p:sp>
    </p:spTree>
    <p:extLst>
      <p:ext uri="{BB962C8B-B14F-4D97-AF65-F5344CB8AC3E}">
        <p14:creationId xmlns:p14="http://schemas.microsoft.com/office/powerpoint/2010/main" val="2955643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8D44-376C-6309-EE10-222E1444C054}"/>
              </a:ext>
            </a:extLst>
          </p:cNvPr>
          <p:cNvSpPr>
            <a:spLocks noGrp="1"/>
          </p:cNvSpPr>
          <p:nvPr>
            <p:ph type="title"/>
          </p:nvPr>
        </p:nvSpPr>
        <p:spPr/>
        <p:txBody>
          <a:bodyPr/>
          <a:lstStyle/>
          <a:p>
            <a:r>
              <a:rPr lang="en-US">
                <a:ea typeface="+mj-lt"/>
                <a:cs typeface="+mj-lt"/>
              </a:rPr>
              <a:t>Remove a comment on image</a:t>
            </a:r>
            <a:endParaRPr lang="en-US"/>
          </a:p>
        </p:txBody>
      </p:sp>
      <p:sp>
        <p:nvSpPr>
          <p:cNvPr id="3" name="Content Placeholder 2">
            <a:extLst>
              <a:ext uri="{FF2B5EF4-FFF2-40B4-BE49-F238E27FC236}">
                <a16:creationId xmlns:a16="http://schemas.microsoft.com/office/drawing/2014/main" id="{4208EF24-0901-FA48-1DE7-0885E33AD1A3}"/>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Actor: User</a:t>
            </a:r>
            <a:endParaRPr lang="en-US">
              <a:cs typeface="Calibri" panose="020F0502020204030204"/>
            </a:endParaRPr>
          </a:p>
          <a:p>
            <a:endParaRPr lang="en-US"/>
          </a:p>
          <a:p>
            <a:pPr marL="0" indent="0">
              <a:buNone/>
            </a:pPr>
            <a:r>
              <a:rPr lang="en-US">
                <a:ea typeface="+mn-lt"/>
                <a:cs typeface="+mn-lt"/>
              </a:rPr>
              <a:t>Pre-condition: User has joined or created a whiteboard and opened a comment</a:t>
            </a:r>
            <a:endParaRPr lang="en-US">
              <a:cs typeface="Calibri" panose="020F0502020204030204"/>
            </a:endParaRPr>
          </a:p>
          <a:p>
            <a:endParaRPr lang="en-US"/>
          </a:p>
          <a:p>
            <a:pPr marL="0" indent="0">
              <a:buNone/>
            </a:pPr>
            <a:r>
              <a:rPr lang="en-US">
                <a:ea typeface="+mn-lt"/>
                <a:cs typeface="+mn-lt"/>
              </a:rPr>
              <a:t>Steps:</a:t>
            </a:r>
            <a:endParaRPr lang="en-US">
              <a:cs typeface="Calibri" panose="020F0502020204030204"/>
            </a:endParaRPr>
          </a:p>
          <a:p>
            <a:pPr marL="0" indent="0">
              <a:buNone/>
            </a:pPr>
            <a:r>
              <a:rPr lang="en-US">
                <a:ea typeface="+mn-lt"/>
                <a:cs typeface="+mn-lt"/>
              </a:rPr>
              <a:t>1. User clicks on the resolve button next to the comment</a:t>
            </a:r>
            <a:endParaRPr lang="en-US">
              <a:cs typeface="Calibri" panose="020F0502020204030204"/>
            </a:endParaRPr>
          </a:p>
          <a:p>
            <a:endParaRPr lang="en-US"/>
          </a:p>
          <a:p>
            <a:pPr marL="0" indent="0">
              <a:buNone/>
            </a:pPr>
            <a:r>
              <a:rPr lang="en-US">
                <a:ea typeface="+mn-lt"/>
                <a:cs typeface="+mn-lt"/>
              </a:rPr>
              <a:t>Post-condition: comment side bar closes and the comment icon disappears from the canvas</a:t>
            </a:r>
            <a:endParaRPr lang="en-US">
              <a:cs typeface="Calibri" panose="020F0502020204030204"/>
            </a:endParaRPr>
          </a:p>
        </p:txBody>
      </p:sp>
    </p:spTree>
    <p:extLst>
      <p:ext uri="{BB962C8B-B14F-4D97-AF65-F5344CB8AC3E}">
        <p14:creationId xmlns:p14="http://schemas.microsoft.com/office/powerpoint/2010/main" val="253860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2464-5766-AEAD-3761-CF651784676D}"/>
              </a:ext>
            </a:extLst>
          </p:cNvPr>
          <p:cNvSpPr>
            <a:spLocks noGrp="1"/>
          </p:cNvSpPr>
          <p:nvPr>
            <p:ph type="title"/>
          </p:nvPr>
        </p:nvSpPr>
        <p:spPr/>
        <p:txBody>
          <a:bodyPr/>
          <a:lstStyle/>
          <a:p>
            <a:r>
              <a:rPr lang="en-US">
                <a:cs typeface="Calibri Light"/>
              </a:rPr>
              <a:t>Other features</a:t>
            </a:r>
            <a:endParaRPr lang="en-US"/>
          </a:p>
        </p:txBody>
      </p:sp>
      <p:sp>
        <p:nvSpPr>
          <p:cNvPr id="3" name="Content Placeholder 2">
            <a:extLst>
              <a:ext uri="{FF2B5EF4-FFF2-40B4-BE49-F238E27FC236}">
                <a16:creationId xmlns:a16="http://schemas.microsoft.com/office/drawing/2014/main" id="{7F5B61DD-8D75-63E6-78AF-ADF7EBAFE010}"/>
              </a:ext>
            </a:extLst>
          </p:cNvPr>
          <p:cNvSpPr>
            <a:spLocks noGrp="1"/>
          </p:cNvSpPr>
          <p:nvPr>
            <p:ph type="body" idx="1"/>
          </p:nvPr>
        </p:nvSpPr>
        <p:spPr/>
        <p:txBody>
          <a:bodyPr vert="horz" lIns="91440" tIns="45720" rIns="91440" bIns="45720" rtlCol="0" anchor="t">
            <a:normAutofit/>
          </a:bodyPr>
          <a:lstStyle/>
          <a:p>
            <a:r>
              <a:rPr lang="en-US">
                <a:cs typeface="Calibri"/>
              </a:rPr>
              <a:t>User stories of other features</a:t>
            </a:r>
            <a:endParaRPr lang="en-US"/>
          </a:p>
        </p:txBody>
      </p:sp>
    </p:spTree>
    <p:extLst>
      <p:ext uri="{BB962C8B-B14F-4D97-AF65-F5344CB8AC3E}">
        <p14:creationId xmlns:p14="http://schemas.microsoft.com/office/powerpoint/2010/main" val="105367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8711-25E2-8D17-C59A-BB1ACA0F2661}"/>
              </a:ext>
            </a:extLst>
          </p:cNvPr>
          <p:cNvSpPr>
            <a:spLocks noGrp="1"/>
          </p:cNvSpPr>
          <p:nvPr>
            <p:ph type="title"/>
          </p:nvPr>
        </p:nvSpPr>
        <p:spPr/>
        <p:txBody>
          <a:bodyPr/>
          <a:lstStyle/>
          <a:p>
            <a:r>
              <a:rPr lang="en-US">
                <a:ea typeface="+mj-lt"/>
                <a:cs typeface="+mj-lt"/>
              </a:rPr>
              <a:t>Export canvas as JPEG or PNG</a:t>
            </a:r>
            <a:endParaRPr lang="en-US"/>
          </a:p>
        </p:txBody>
      </p:sp>
      <p:sp>
        <p:nvSpPr>
          <p:cNvPr id="3" name="Content Placeholder 2">
            <a:extLst>
              <a:ext uri="{FF2B5EF4-FFF2-40B4-BE49-F238E27FC236}">
                <a16:creationId xmlns:a16="http://schemas.microsoft.com/office/drawing/2014/main" id="{9B59D8AD-3073-85FD-6419-34DCF5823144}"/>
              </a:ext>
            </a:extLst>
          </p:cNvPr>
          <p:cNvSpPr>
            <a:spLocks noGrp="1"/>
          </p:cNvSpPr>
          <p:nvPr>
            <p:ph idx="1"/>
          </p:nvPr>
        </p:nvSpPr>
        <p:spPr/>
        <p:txBody>
          <a:bodyPr vert="horz" lIns="91440" tIns="45720" rIns="91440" bIns="45720" rtlCol="0" anchor="t">
            <a:normAutofit lnSpcReduction="10000"/>
          </a:bodyPr>
          <a:lstStyle/>
          <a:p>
            <a:pPr>
              <a:buNone/>
            </a:pPr>
            <a:r>
              <a:rPr lang="en-US">
                <a:solidFill>
                  <a:srgbClr val="000000"/>
                </a:solidFill>
                <a:ea typeface="+mn-lt"/>
                <a:cs typeface="+mn-lt"/>
              </a:rPr>
              <a:t>Actor: User</a:t>
            </a:r>
            <a:endParaRPr lang="en-US">
              <a:ea typeface="+mn-lt"/>
              <a:cs typeface="+mn-lt"/>
            </a:endParaRPr>
          </a:p>
          <a:p>
            <a:pPr>
              <a:buNone/>
            </a:pPr>
            <a:endParaRPr lang="en-US"/>
          </a:p>
          <a:p>
            <a:pPr>
              <a:buNone/>
            </a:pPr>
            <a:r>
              <a:rPr lang="en-US">
                <a:solidFill>
                  <a:srgbClr val="000000"/>
                </a:solidFill>
                <a:ea typeface="+mn-lt"/>
                <a:cs typeface="+mn-lt"/>
              </a:rPr>
              <a:t>Pre-condition: User has joined or created a whiteboard</a:t>
            </a:r>
            <a:endParaRPr lang="en-US">
              <a:ea typeface="+mn-lt"/>
              <a:cs typeface="+mn-lt"/>
            </a:endParaRPr>
          </a:p>
          <a:p>
            <a:pPr>
              <a:buNone/>
            </a:pPr>
            <a:endParaRPr lang="en-US"/>
          </a:p>
          <a:p>
            <a:pPr>
              <a:buNone/>
            </a:pPr>
            <a:r>
              <a:rPr lang="en-US">
                <a:solidFill>
                  <a:srgbClr val="000000"/>
                </a:solidFill>
                <a:ea typeface="+mn-lt"/>
                <a:cs typeface="+mn-lt"/>
              </a:rPr>
              <a:t>Steps:</a:t>
            </a:r>
            <a:endParaRPr lang="en-US">
              <a:ea typeface="+mn-lt"/>
              <a:cs typeface="+mn-lt"/>
            </a:endParaRPr>
          </a:p>
          <a:p>
            <a:pPr>
              <a:buNone/>
            </a:pPr>
            <a:r>
              <a:rPr lang="en-US">
                <a:solidFill>
                  <a:srgbClr val="000000"/>
                </a:solidFill>
                <a:ea typeface="+mn-lt"/>
                <a:cs typeface="+mn-lt"/>
              </a:rPr>
              <a:t>1. User selects export tool by clicking the export button on the toolbar.</a:t>
            </a:r>
            <a:endParaRPr lang="en-US"/>
          </a:p>
          <a:p>
            <a:pPr>
              <a:buNone/>
            </a:pPr>
            <a:endParaRPr lang="en-US"/>
          </a:p>
          <a:p>
            <a:pPr>
              <a:buNone/>
            </a:pPr>
            <a:r>
              <a:rPr lang="en-US">
                <a:solidFill>
                  <a:srgbClr val="000000"/>
                </a:solidFill>
                <a:ea typeface="+mn-lt"/>
                <a:cs typeface="+mn-lt"/>
              </a:rPr>
              <a:t>Post-condition: File download is initiated, and user can choose the location to save the file.</a:t>
            </a:r>
            <a:endParaRPr lang="en-US"/>
          </a:p>
          <a:p>
            <a:pPr>
              <a:buNone/>
            </a:pPr>
            <a:endParaRPr lang="en-US">
              <a:cs typeface="Calibri"/>
            </a:endParaRPr>
          </a:p>
        </p:txBody>
      </p:sp>
    </p:spTree>
    <p:extLst>
      <p:ext uri="{BB962C8B-B14F-4D97-AF65-F5344CB8AC3E}">
        <p14:creationId xmlns:p14="http://schemas.microsoft.com/office/powerpoint/2010/main" val="513488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D665-C258-7301-5CB6-266D1025273C}"/>
              </a:ext>
            </a:extLst>
          </p:cNvPr>
          <p:cNvSpPr>
            <a:spLocks noGrp="1"/>
          </p:cNvSpPr>
          <p:nvPr>
            <p:ph type="title"/>
          </p:nvPr>
        </p:nvSpPr>
        <p:spPr/>
        <p:txBody>
          <a:bodyPr/>
          <a:lstStyle/>
          <a:p>
            <a:r>
              <a:rPr lang="en-US">
                <a:cs typeface="Calibri Light"/>
              </a:rPr>
              <a:t>Requirements</a:t>
            </a:r>
            <a:endParaRPr lang="en-US"/>
          </a:p>
        </p:txBody>
      </p:sp>
      <p:sp>
        <p:nvSpPr>
          <p:cNvPr id="3" name="Content Placeholder 2">
            <a:extLst>
              <a:ext uri="{FF2B5EF4-FFF2-40B4-BE49-F238E27FC236}">
                <a16:creationId xmlns:a16="http://schemas.microsoft.com/office/drawing/2014/main" id="{25EE5E33-26D8-6023-BA17-9A31E2E3C3C9}"/>
              </a:ext>
            </a:extLst>
          </p:cNvPr>
          <p:cNvSpPr>
            <a:spLocks noGrp="1"/>
          </p:cNvSpPr>
          <p:nvPr>
            <p:ph type="body" idx="1"/>
          </p:nvPr>
        </p:nvSpPr>
        <p:spPr/>
        <p:txBody>
          <a:bodyPr vert="horz" lIns="91440" tIns="45720" rIns="91440" bIns="45720" rtlCol="0" anchor="t">
            <a:normAutofit/>
          </a:bodyPr>
          <a:lstStyle/>
          <a:p>
            <a:r>
              <a:rPr lang="en-US">
                <a:cs typeface="Calibri"/>
              </a:rPr>
              <a:t>Functional &amp; non-functional</a:t>
            </a:r>
            <a:endParaRPr lang="en-US"/>
          </a:p>
        </p:txBody>
      </p:sp>
    </p:spTree>
    <p:extLst>
      <p:ext uri="{BB962C8B-B14F-4D97-AF65-F5344CB8AC3E}">
        <p14:creationId xmlns:p14="http://schemas.microsoft.com/office/powerpoint/2010/main" val="405482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F193-E84C-BA41-FE74-8AB3AFEDC1FD}"/>
              </a:ext>
            </a:extLst>
          </p:cNvPr>
          <p:cNvSpPr>
            <a:spLocks noGrp="1"/>
          </p:cNvSpPr>
          <p:nvPr>
            <p:ph type="title"/>
          </p:nvPr>
        </p:nvSpPr>
        <p:spPr/>
        <p:txBody>
          <a:bodyPr/>
          <a:lstStyle/>
          <a:p>
            <a:r>
              <a:rPr lang="en-US">
                <a:cs typeface="Calibri Light"/>
              </a:rPr>
              <a:t>Functional Requirements</a:t>
            </a:r>
            <a:endParaRPr lang="en-US"/>
          </a:p>
        </p:txBody>
      </p:sp>
      <p:sp>
        <p:nvSpPr>
          <p:cNvPr id="3" name="Content Placeholder 2">
            <a:extLst>
              <a:ext uri="{FF2B5EF4-FFF2-40B4-BE49-F238E27FC236}">
                <a16:creationId xmlns:a16="http://schemas.microsoft.com/office/drawing/2014/main" id="{276E1BEE-13B0-61B9-C5DF-7DF376277A25}"/>
              </a:ext>
            </a:extLst>
          </p:cNvPr>
          <p:cNvSpPr>
            <a:spLocks noGrp="1"/>
          </p:cNvSpPr>
          <p:nvPr>
            <p:ph idx="1"/>
          </p:nvPr>
        </p:nvSpPr>
        <p:spPr>
          <a:xfrm>
            <a:off x="634285" y="1514386"/>
            <a:ext cx="10515600" cy="4351338"/>
          </a:xfrm>
        </p:spPr>
        <p:txBody>
          <a:bodyPr vert="horz" lIns="91440" tIns="45720" rIns="91440" bIns="45720" rtlCol="0" anchor="t">
            <a:normAutofit fontScale="92500" lnSpcReduction="10000"/>
          </a:bodyPr>
          <a:lstStyle/>
          <a:p>
            <a:pPr marL="457200" indent="-457200"/>
            <a:r>
              <a:rPr lang="en-US" sz="2000">
                <a:ea typeface="+mn-lt"/>
                <a:cs typeface="+mn-lt"/>
              </a:rPr>
              <a:t>Users' actions should not interfere with each other and cause the board to freeze or become unusable or unreliable for current and other users.</a:t>
            </a:r>
            <a:br>
              <a:rPr lang="en-US" sz="2000">
                <a:ea typeface="+mn-lt"/>
                <a:cs typeface="+mn-lt"/>
              </a:rPr>
            </a:br>
            <a:endParaRPr lang="en-US" sz="2000">
              <a:cs typeface="Calibri"/>
            </a:endParaRPr>
          </a:p>
          <a:p>
            <a:pPr marL="0" indent="0">
              <a:buNone/>
            </a:pPr>
            <a:r>
              <a:rPr lang="en-US" sz="2000">
                <a:ea typeface="+mn-lt"/>
                <a:cs typeface="+mn-lt"/>
              </a:rPr>
              <a:t>Actions could be the following:</a:t>
            </a:r>
            <a:endParaRPr lang="en-US" sz="2000">
              <a:cs typeface="Calibri" panose="020F0502020204030204"/>
            </a:endParaRPr>
          </a:p>
          <a:p>
            <a:pPr marL="342900" indent="-342900"/>
            <a:r>
              <a:rPr lang="en-US" sz="2000">
                <a:ea typeface="+mn-lt"/>
                <a:cs typeface="+mn-lt"/>
              </a:rPr>
              <a:t>Joining or leaving session</a:t>
            </a:r>
            <a:endParaRPr lang="en-US" sz="2000">
              <a:cs typeface="Calibri" panose="020F0502020204030204"/>
            </a:endParaRPr>
          </a:p>
          <a:p>
            <a:pPr marL="342900" indent="-342900"/>
            <a:r>
              <a:rPr lang="en-US" sz="2000">
                <a:ea typeface="+mn-lt"/>
                <a:cs typeface="+mn-lt"/>
              </a:rPr>
              <a:t>Crashing client or unexpected disconnection or network failure</a:t>
            </a:r>
            <a:endParaRPr lang="en-US" sz="2000">
              <a:cs typeface="Calibri" panose="020F0502020204030204"/>
            </a:endParaRPr>
          </a:p>
          <a:p>
            <a:pPr marL="342900" indent="-342900"/>
            <a:r>
              <a:rPr lang="en-US" sz="2000">
                <a:ea typeface="+mn-lt"/>
                <a:cs typeface="+mn-lt"/>
              </a:rPr>
              <a:t>Uploading or downloading images</a:t>
            </a:r>
            <a:endParaRPr lang="en-US" sz="2000">
              <a:cs typeface="Calibri" panose="020F0502020204030204"/>
            </a:endParaRPr>
          </a:p>
          <a:p>
            <a:pPr marL="342900" indent="-342900"/>
            <a:r>
              <a:rPr lang="en-US" sz="2000">
                <a:ea typeface="+mn-lt"/>
                <a:cs typeface="+mn-lt"/>
              </a:rPr>
              <a:t>Simultaneous drawing</a:t>
            </a:r>
          </a:p>
          <a:p>
            <a:pPr marL="342900" indent="-342900"/>
            <a:r>
              <a:rPr lang="en-US" sz="2000">
                <a:ea typeface="+mn-lt"/>
                <a:cs typeface="+mn-lt"/>
              </a:rPr>
              <a:t>Adding/Removing canvas objects</a:t>
            </a:r>
          </a:p>
          <a:p>
            <a:pPr marL="0" indent="0">
              <a:buNone/>
            </a:pPr>
            <a:r>
              <a:rPr lang="en-US" sz="2000">
                <a:ea typeface="+mn-lt"/>
                <a:cs typeface="+mn-lt"/>
              </a:rPr>
              <a:t> </a:t>
            </a:r>
            <a:br>
              <a:rPr lang="en-US" sz="2000">
                <a:ea typeface="+mn-lt"/>
                <a:cs typeface="+mn-lt"/>
              </a:rPr>
            </a:br>
            <a:r>
              <a:rPr lang="en-US" sz="2000">
                <a:cs typeface="Calibri" panose="020F0502020204030204"/>
              </a:rPr>
              <a:t> </a:t>
            </a:r>
            <a:br>
              <a:rPr lang="en-US" sz="2000">
                <a:cs typeface="Calibri" panose="020F0502020204030204"/>
              </a:rPr>
            </a:br>
            <a:r>
              <a:rPr lang="en-US" sz="2000">
                <a:ea typeface="+mn-lt"/>
                <a:cs typeface="+mn-lt"/>
              </a:rPr>
              <a:t>Once a user selects an object, the object is reserved for them for a specific fixed time, which can be extended. Once the object is reserved, only that user can make modifications to it. This applies to all objects except the drawing pen or eraser.</a:t>
            </a:r>
            <a:endParaRPr lang="en-US" sz="2000">
              <a:cs typeface="Calibri" panose="020F0502020204030204"/>
            </a:endParaRPr>
          </a:p>
        </p:txBody>
      </p:sp>
    </p:spTree>
    <p:extLst>
      <p:ext uri="{BB962C8B-B14F-4D97-AF65-F5344CB8AC3E}">
        <p14:creationId xmlns:p14="http://schemas.microsoft.com/office/powerpoint/2010/main" val="2813061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1E18-8141-E050-793F-97C3DC67D952}"/>
              </a:ext>
            </a:extLst>
          </p:cNvPr>
          <p:cNvSpPr>
            <a:spLocks noGrp="1"/>
          </p:cNvSpPr>
          <p:nvPr>
            <p:ph type="title"/>
          </p:nvPr>
        </p:nvSpPr>
        <p:spPr/>
        <p:txBody>
          <a:bodyPr/>
          <a:lstStyle/>
          <a:p>
            <a:r>
              <a:rPr lang="en-US">
                <a:cs typeface="Calibri Light"/>
              </a:rPr>
              <a:t>Non-Functional requirements</a:t>
            </a:r>
            <a:endParaRPr lang="en-US"/>
          </a:p>
        </p:txBody>
      </p:sp>
      <p:sp>
        <p:nvSpPr>
          <p:cNvPr id="3" name="Content Placeholder 2">
            <a:extLst>
              <a:ext uri="{FF2B5EF4-FFF2-40B4-BE49-F238E27FC236}">
                <a16:creationId xmlns:a16="http://schemas.microsoft.com/office/drawing/2014/main" id="{D14032F8-C286-5CE2-7800-D00B955B4DD4}"/>
              </a:ext>
            </a:extLst>
          </p:cNvPr>
          <p:cNvSpPr>
            <a:spLocks noGrp="1"/>
          </p:cNvSpPr>
          <p:nvPr>
            <p:ph idx="1"/>
          </p:nvPr>
        </p:nvSpPr>
        <p:spPr>
          <a:xfrm>
            <a:off x="848360" y="1602105"/>
            <a:ext cx="10515600" cy="5133658"/>
          </a:xfrm>
        </p:spPr>
        <p:txBody>
          <a:bodyPr vert="horz" lIns="91440" tIns="45720" rIns="91440" bIns="45720" rtlCol="0" anchor="t">
            <a:noAutofit/>
          </a:bodyPr>
          <a:lstStyle/>
          <a:p>
            <a:pPr marL="0" indent="0">
              <a:buNone/>
            </a:pPr>
            <a:r>
              <a:rPr lang="en-US">
                <a:ea typeface="+mn-lt"/>
                <a:cs typeface="+mn-lt"/>
              </a:rPr>
              <a:t>Security</a:t>
            </a:r>
            <a:endParaRPr lang="en-US">
              <a:cs typeface="Calibri" panose="020F0502020204030204"/>
            </a:endParaRPr>
          </a:p>
          <a:p>
            <a:r>
              <a:rPr lang="en-US" sz="2000">
                <a:ea typeface="+mn-lt"/>
                <a:cs typeface="+mn-lt"/>
              </a:rPr>
              <a:t>Joining the session should not be possible without knowing the session id</a:t>
            </a:r>
          </a:p>
          <a:p>
            <a:r>
              <a:rPr lang="en-US" sz="2000">
                <a:ea typeface="+mn-lt"/>
                <a:cs typeface="+mn-lt"/>
              </a:rPr>
              <a:t>Whiteboard URL as the session ID should be hard to guess</a:t>
            </a:r>
            <a:endParaRPr lang="en-US" sz="2000">
              <a:cs typeface="Calibri" panose="020F0502020204030204"/>
            </a:endParaRPr>
          </a:p>
          <a:p>
            <a:r>
              <a:rPr lang="en-US" sz="2000">
                <a:ea typeface="+mn-lt"/>
                <a:cs typeface="+mn-lt"/>
              </a:rPr>
              <a:t> Communication is encrypted</a:t>
            </a:r>
          </a:p>
          <a:p>
            <a:pPr marL="0" indent="0">
              <a:buNone/>
            </a:pPr>
            <a:endParaRPr lang="en-US" sz="2000">
              <a:ea typeface="+mn-lt"/>
              <a:cs typeface="+mn-lt"/>
            </a:endParaRPr>
          </a:p>
          <a:p>
            <a:pPr marL="0" indent="0">
              <a:buNone/>
            </a:pPr>
            <a:r>
              <a:rPr lang="en-US">
                <a:ea typeface="+mn-lt"/>
                <a:cs typeface="+mn-lt"/>
              </a:rPr>
              <a:t>Latency &amp; User Experience</a:t>
            </a:r>
            <a:endParaRPr lang="en-US">
              <a:cs typeface="Calibri" panose="020F0502020204030204"/>
            </a:endParaRPr>
          </a:p>
          <a:p>
            <a:r>
              <a:rPr lang="en-US" sz="2000">
                <a:ea typeface="+mn-lt"/>
                <a:cs typeface="+mn-lt"/>
              </a:rPr>
              <a:t>user should not feel a lag when drawing or viewing other users' actions</a:t>
            </a:r>
          </a:p>
          <a:p>
            <a:r>
              <a:rPr lang="en-US" sz="2000">
                <a:latin typeface="Calibri"/>
                <a:cs typeface="Calibri"/>
              </a:rPr>
              <a:t>At least 2 users should interact without interference on each board</a:t>
            </a:r>
          </a:p>
          <a:p>
            <a:pPr marL="0" indent="0">
              <a:buNone/>
            </a:pPr>
            <a:endParaRPr lang="en-US" sz="2000">
              <a:cs typeface="Calibri" panose="020F0502020204030204"/>
            </a:endParaRPr>
          </a:p>
          <a:p>
            <a:pPr marL="0" indent="0">
              <a:buNone/>
            </a:pPr>
            <a:r>
              <a:rPr lang="en-US">
                <a:cs typeface="Calibri" panose="020F0502020204030204"/>
              </a:rPr>
              <a:t>Network Environment</a:t>
            </a:r>
          </a:p>
          <a:p>
            <a:r>
              <a:rPr lang="en-US" sz="2000">
                <a:cs typeface="Calibri" panose="020F0502020204030204"/>
              </a:rPr>
              <a:t>Packet losses</a:t>
            </a:r>
          </a:p>
          <a:p>
            <a:r>
              <a:rPr lang="en-US" sz="2000">
                <a:cs typeface="Calibri" panose="020F0502020204030204"/>
              </a:rPr>
              <a:t>Backend system should operate 100 boards simultaneously</a:t>
            </a:r>
          </a:p>
        </p:txBody>
      </p:sp>
    </p:spTree>
    <p:extLst>
      <p:ext uri="{BB962C8B-B14F-4D97-AF65-F5344CB8AC3E}">
        <p14:creationId xmlns:p14="http://schemas.microsoft.com/office/powerpoint/2010/main" val="1900989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0EBD-9949-66D7-17DB-484960A0DC94}"/>
              </a:ext>
            </a:extLst>
          </p:cNvPr>
          <p:cNvSpPr>
            <a:spLocks noGrp="1"/>
          </p:cNvSpPr>
          <p:nvPr>
            <p:ph type="title"/>
          </p:nvPr>
        </p:nvSpPr>
        <p:spPr/>
        <p:txBody>
          <a:bodyPr/>
          <a:lstStyle/>
          <a:p>
            <a:r>
              <a:rPr lang="en-US">
                <a:cs typeface="Calibri Light"/>
              </a:rPr>
              <a:t>Architecture</a:t>
            </a:r>
            <a:endParaRPr lang="en-US"/>
          </a:p>
        </p:txBody>
      </p:sp>
      <p:sp>
        <p:nvSpPr>
          <p:cNvPr id="3" name="Content Placeholder 2">
            <a:extLst>
              <a:ext uri="{FF2B5EF4-FFF2-40B4-BE49-F238E27FC236}">
                <a16:creationId xmlns:a16="http://schemas.microsoft.com/office/drawing/2014/main" id="{C416EDB3-5A2D-756D-F3A6-4C43B8C26444}"/>
              </a:ext>
            </a:extLst>
          </p:cNvPr>
          <p:cNvSpPr>
            <a:spLocks noGrp="1"/>
          </p:cNvSpPr>
          <p:nvPr>
            <p:ph type="body" idx="1"/>
          </p:nvPr>
        </p:nvSpPr>
        <p:spPr/>
        <p:txBody>
          <a:bodyPr vert="horz" lIns="91440" tIns="45720" rIns="91440" bIns="45720" rtlCol="0" anchor="t">
            <a:normAutofit/>
          </a:bodyPr>
          <a:lstStyle/>
          <a:p>
            <a:r>
              <a:rPr lang="en-US">
                <a:cs typeface="Calibri"/>
              </a:rPr>
              <a:t>Initial architecture for this project</a:t>
            </a:r>
            <a:endParaRPr lang="en-US"/>
          </a:p>
        </p:txBody>
      </p:sp>
    </p:spTree>
    <p:extLst>
      <p:ext uri="{BB962C8B-B14F-4D97-AF65-F5344CB8AC3E}">
        <p14:creationId xmlns:p14="http://schemas.microsoft.com/office/powerpoint/2010/main" val="3247366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B2552-B1C6-727A-9CCB-DEF3E5B26404}"/>
              </a:ext>
            </a:extLst>
          </p:cNvPr>
          <p:cNvSpPr>
            <a:spLocks noGrp="1"/>
          </p:cNvSpPr>
          <p:nvPr>
            <p:ph sz="half" idx="1"/>
          </p:nvPr>
        </p:nvSpPr>
        <p:spPr/>
        <p:txBody>
          <a:bodyPr vert="horz" lIns="91440" tIns="45720" rIns="91440" bIns="45720" rtlCol="0" anchor="t">
            <a:normAutofit/>
          </a:bodyPr>
          <a:lstStyle/>
          <a:p>
            <a:r>
              <a:rPr lang="en-US" sz="1900">
                <a:cs typeface="Calibri"/>
              </a:rPr>
              <a:t>Centralized architecture</a:t>
            </a:r>
          </a:p>
          <a:p>
            <a:r>
              <a:rPr lang="en-US" sz="1900">
                <a:cs typeface="Calibri"/>
              </a:rPr>
              <a:t>Main protocols</a:t>
            </a:r>
          </a:p>
          <a:p>
            <a:pPr lvl="1">
              <a:buFont typeface="Courier New" panose="020B0604020202020204" pitchFamily="34" charset="0"/>
              <a:buChar char="o"/>
            </a:pPr>
            <a:r>
              <a:rPr lang="en-US" sz="1900">
                <a:cs typeface="Calibri"/>
              </a:rPr>
              <a:t>WebSockets for sync communication</a:t>
            </a:r>
          </a:p>
          <a:p>
            <a:pPr lvl="1">
              <a:buFont typeface="Courier New" panose="020B0604020202020204" pitchFamily="34" charset="0"/>
              <a:buChar char="o"/>
            </a:pPr>
            <a:r>
              <a:rPr lang="en-US" sz="1900">
                <a:cs typeface="Calibri"/>
              </a:rPr>
              <a:t>HTTP(S) for async communication</a:t>
            </a:r>
          </a:p>
          <a:p>
            <a:pPr lvl="1">
              <a:buFont typeface="Courier New" panose="020B0604020202020204" pitchFamily="34" charset="0"/>
              <a:buChar char="o"/>
            </a:pPr>
            <a:r>
              <a:rPr lang="en-US" sz="1900">
                <a:cs typeface="Calibri"/>
              </a:rPr>
              <a:t>TLS for encryption</a:t>
            </a:r>
          </a:p>
          <a:p>
            <a:r>
              <a:rPr lang="en-US" sz="1900">
                <a:cs typeface="Calibri"/>
              </a:rPr>
              <a:t>Event-based</a:t>
            </a:r>
          </a:p>
          <a:p>
            <a:r>
              <a:rPr lang="en-US" sz="1900">
                <a:cs typeface="Calibri"/>
              </a:rPr>
              <a:t>Erlang</a:t>
            </a:r>
          </a:p>
          <a:p>
            <a:r>
              <a:rPr lang="en-US" sz="1900">
                <a:cs typeface="Calibri"/>
              </a:rPr>
              <a:t>Database to store the data</a:t>
            </a:r>
          </a:p>
        </p:txBody>
      </p:sp>
      <p:pic>
        <p:nvPicPr>
          <p:cNvPr id="5" name="Graphic 4">
            <a:extLst>
              <a:ext uri="{FF2B5EF4-FFF2-40B4-BE49-F238E27FC236}">
                <a16:creationId xmlns:a16="http://schemas.microsoft.com/office/drawing/2014/main" id="{1D39A884-98EB-B674-325D-61036C306D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5109" y="3280922"/>
            <a:ext cx="7187259" cy="1989410"/>
          </a:xfrm>
          <a:prstGeom prst="rect">
            <a:avLst/>
          </a:prstGeom>
        </p:spPr>
      </p:pic>
      <p:sp>
        <p:nvSpPr>
          <p:cNvPr id="7" name="Title 6">
            <a:extLst>
              <a:ext uri="{FF2B5EF4-FFF2-40B4-BE49-F238E27FC236}">
                <a16:creationId xmlns:a16="http://schemas.microsoft.com/office/drawing/2014/main" id="{0FB09BBF-7CEA-E67E-AB1A-FD0EA782E15B}"/>
              </a:ext>
            </a:extLst>
          </p:cNvPr>
          <p:cNvSpPr>
            <a:spLocks noGrp="1"/>
          </p:cNvSpPr>
          <p:nvPr>
            <p:ph type="title"/>
          </p:nvPr>
        </p:nvSpPr>
        <p:spPr/>
        <p:txBody>
          <a:bodyPr/>
          <a:lstStyle/>
          <a:p>
            <a:r>
              <a:rPr lang="en-US">
                <a:cs typeface="Calibri Light"/>
              </a:rPr>
              <a:t>Architecture</a:t>
            </a:r>
            <a:endParaRPr lang="en-US"/>
          </a:p>
        </p:txBody>
      </p:sp>
    </p:spTree>
    <p:extLst>
      <p:ext uri="{BB962C8B-B14F-4D97-AF65-F5344CB8AC3E}">
        <p14:creationId xmlns:p14="http://schemas.microsoft.com/office/powerpoint/2010/main" val="289076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AA3B-1296-20F1-E68D-BBF24B7D7DB7}"/>
              </a:ext>
            </a:extLst>
          </p:cNvPr>
          <p:cNvSpPr>
            <a:spLocks noGrp="1"/>
          </p:cNvSpPr>
          <p:nvPr>
            <p:ph type="title"/>
          </p:nvPr>
        </p:nvSpPr>
        <p:spPr/>
        <p:txBody>
          <a:bodyPr/>
          <a:lstStyle/>
          <a:p>
            <a:r>
              <a:rPr lang="en-US">
                <a:cs typeface="Calibri Light"/>
              </a:rPr>
              <a:t>User stories</a:t>
            </a:r>
            <a:endParaRPr lang="en-US"/>
          </a:p>
        </p:txBody>
      </p:sp>
      <p:sp>
        <p:nvSpPr>
          <p:cNvPr id="3" name="Content Placeholder 2">
            <a:extLst>
              <a:ext uri="{FF2B5EF4-FFF2-40B4-BE49-F238E27FC236}">
                <a16:creationId xmlns:a16="http://schemas.microsoft.com/office/drawing/2014/main" id="{CD4472B1-2A83-5548-1222-D5213B20F60D}"/>
              </a:ext>
            </a:extLst>
          </p:cNvPr>
          <p:cNvSpPr>
            <a:spLocks noGrp="1"/>
          </p:cNvSpPr>
          <p:nvPr>
            <p:ph type="body" idx="1"/>
          </p:nvPr>
        </p:nvSpPr>
        <p:spPr/>
        <p:txBody>
          <a:bodyPr vert="horz" lIns="91440" tIns="45720" rIns="91440" bIns="45720" rtlCol="0" anchor="t">
            <a:normAutofit/>
          </a:bodyPr>
          <a:lstStyle/>
          <a:p>
            <a:r>
              <a:rPr lang="en-US">
                <a:cs typeface="Calibri"/>
              </a:rPr>
              <a:t>As a user, I would like to...</a:t>
            </a:r>
            <a:endParaRPr lang="en-US"/>
          </a:p>
        </p:txBody>
      </p:sp>
    </p:spTree>
    <p:extLst>
      <p:ext uri="{BB962C8B-B14F-4D97-AF65-F5344CB8AC3E}">
        <p14:creationId xmlns:p14="http://schemas.microsoft.com/office/powerpoint/2010/main" val="3576716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5275-98A1-2461-1D5B-8769F60DF177}"/>
              </a:ext>
            </a:extLst>
          </p:cNvPr>
          <p:cNvSpPr>
            <a:spLocks noGrp="1"/>
          </p:cNvSpPr>
          <p:nvPr>
            <p:ph type="title"/>
          </p:nvPr>
        </p:nvSpPr>
        <p:spPr/>
        <p:txBody>
          <a:bodyPr/>
          <a:lstStyle/>
          <a:p>
            <a:r>
              <a:rPr lang="en-US">
                <a:cs typeface="Calibri Light"/>
              </a:rPr>
              <a:t>Next Steps</a:t>
            </a:r>
            <a:endParaRPr lang="en-US"/>
          </a:p>
        </p:txBody>
      </p:sp>
      <p:sp>
        <p:nvSpPr>
          <p:cNvPr id="3" name="Content Placeholder 2">
            <a:extLst>
              <a:ext uri="{FF2B5EF4-FFF2-40B4-BE49-F238E27FC236}">
                <a16:creationId xmlns:a16="http://schemas.microsoft.com/office/drawing/2014/main" id="{498DCFE7-6140-7677-6BCC-B056F289ABF8}"/>
              </a:ext>
            </a:extLst>
          </p:cNvPr>
          <p:cNvSpPr>
            <a:spLocks noGrp="1"/>
          </p:cNvSpPr>
          <p:nvPr>
            <p:ph type="body" idx="1"/>
          </p:nvPr>
        </p:nvSpPr>
        <p:spPr/>
        <p:txBody>
          <a:bodyPr vert="horz" lIns="91440" tIns="45720" rIns="91440" bIns="45720" rtlCol="0" anchor="t">
            <a:normAutofit/>
          </a:bodyPr>
          <a:lstStyle/>
          <a:p>
            <a:r>
              <a:rPr lang="en-US">
                <a:cs typeface="Calibri"/>
              </a:rPr>
              <a:t>Tasks and workload distribution</a:t>
            </a:r>
          </a:p>
        </p:txBody>
      </p:sp>
    </p:spTree>
    <p:extLst>
      <p:ext uri="{BB962C8B-B14F-4D97-AF65-F5344CB8AC3E}">
        <p14:creationId xmlns:p14="http://schemas.microsoft.com/office/powerpoint/2010/main" val="2924438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9015-21F2-4013-6A9C-EE45FEC2D81E}"/>
              </a:ext>
            </a:extLst>
          </p:cNvPr>
          <p:cNvSpPr>
            <a:spLocks noGrp="1"/>
          </p:cNvSpPr>
          <p:nvPr>
            <p:ph type="title"/>
          </p:nvPr>
        </p:nvSpPr>
        <p:spPr/>
        <p:txBody>
          <a:bodyPr/>
          <a:lstStyle/>
          <a:p>
            <a:r>
              <a:rPr lang="en-US">
                <a:cs typeface="Calibri Light"/>
              </a:rPr>
              <a:t>Next Steps</a:t>
            </a:r>
            <a:endParaRPr lang="en-US"/>
          </a:p>
        </p:txBody>
      </p:sp>
      <p:sp>
        <p:nvSpPr>
          <p:cNvPr id="3" name="Content Placeholder 2">
            <a:extLst>
              <a:ext uri="{FF2B5EF4-FFF2-40B4-BE49-F238E27FC236}">
                <a16:creationId xmlns:a16="http://schemas.microsoft.com/office/drawing/2014/main" id="{26E62F3B-A576-8D36-95E4-311E7058765B}"/>
              </a:ext>
            </a:extLst>
          </p:cNvPr>
          <p:cNvSpPr>
            <a:spLocks noGrp="1"/>
          </p:cNvSpPr>
          <p:nvPr>
            <p:ph idx="1"/>
          </p:nvPr>
        </p:nvSpPr>
        <p:spPr/>
        <p:txBody>
          <a:bodyPr vert="horz" lIns="91440" tIns="45720" rIns="91440" bIns="45720" rtlCol="0" anchor="t">
            <a:normAutofit fontScale="85000" lnSpcReduction="10000"/>
          </a:bodyPr>
          <a:lstStyle/>
          <a:p>
            <a:pPr marL="0" indent="0">
              <a:buNone/>
            </a:pPr>
            <a:endParaRPr lang="en-US">
              <a:cs typeface="Calibri"/>
            </a:endParaRPr>
          </a:p>
          <a:p>
            <a:r>
              <a:rPr lang="en-US">
                <a:cs typeface="Calibri"/>
              </a:rPr>
              <a:t>Designing communication protocols </a:t>
            </a:r>
            <a:r>
              <a:rPr lang="en-US">
                <a:solidFill>
                  <a:schemeClr val="accent6"/>
                </a:solidFill>
                <a:cs typeface="Calibri"/>
              </a:rPr>
              <a:t>(All team members)</a:t>
            </a:r>
          </a:p>
          <a:p>
            <a:r>
              <a:rPr lang="en-US">
                <a:cs typeface="Calibri"/>
              </a:rPr>
              <a:t>Design detailed backend architecture (Erlang supervision tree and services) </a:t>
            </a:r>
            <a:r>
              <a:rPr lang="en-US">
                <a:solidFill>
                  <a:schemeClr val="accent6"/>
                </a:solidFill>
                <a:cs typeface="Calibri"/>
              </a:rPr>
              <a:t>(</a:t>
            </a:r>
            <a:r>
              <a:rPr lang="en-US" err="1">
                <a:solidFill>
                  <a:schemeClr val="accent6"/>
                </a:solidFill>
                <a:cs typeface="Calibri"/>
              </a:rPr>
              <a:t>Amirhosein</a:t>
            </a:r>
            <a:r>
              <a:rPr lang="en-US">
                <a:solidFill>
                  <a:schemeClr val="accent6"/>
                </a:solidFill>
                <a:cs typeface="Calibri"/>
              </a:rPr>
              <a:t>)</a:t>
            </a:r>
          </a:p>
          <a:p>
            <a:r>
              <a:rPr lang="en-US">
                <a:cs typeface="Calibri"/>
              </a:rPr>
              <a:t>Design detailed frontend architecture </a:t>
            </a:r>
            <a:r>
              <a:rPr lang="en-US">
                <a:solidFill>
                  <a:schemeClr val="accent6"/>
                </a:solidFill>
                <a:cs typeface="Calibri"/>
              </a:rPr>
              <a:t>(Sonika and Petteri)</a:t>
            </a:r>
          </a:p>
          <a:p>
            <a:r>
              <a:rPr lang="en-US">
                <a:cs typeface="Calibri"/>
              </a:rPr>
              <a:t>Initializing code base for backend and frontend </a:t>
            </a:r>
            <a:r>
              <a:rPr lang="en-US">
                <a:solidFill>
                  <a:schemeClr val="accent6"/>
                </a:solidFill>
                <a:ea typeface="+mn-lt"/>
                <a:cs typeface="+mn-lt"/>
              </a:rPr>
              <a:t>(All team members)</a:t>
            </a:r>
          </a:p>
          <a:p>
            <a:r>
              <a:rPr lang="en-US">
                <a:cs typeface="Calibri"/>
              </a:rPr>
              <a:t>Implementing user stories</a:t>
            </a:r>
            <a:r>
              <a:rPr lang="en-US">
                <a:solidFill>
                  <a:srgbClr val="000000"/>
                </a:solidFill>
                <a:ea typeface="+mn-lt"/>
                <a:cs typeface="+mn-lt"/>
              </a:rPr>
              <a:t> </a:t>
            </a:r>
            <a:r>
              <a:rPr lang="en-US">
                <a:solidFill>
                  <a:schemeClr val="accent6"/>
                </a:solidFill>
                <a:ea typeface="+mn-lt"/>
                <a:cs typeface="+mn-lt"/>
              </a:rPr>
              <a:t>(Assigned individually and equally for team members)</a:t>
            </a:r>
            <a:endParaRPr lang="en-US">
              <a:solidFill>
                <a:schemeClr val="accent6"/>
              </a:solidFill>
              <a:cs typeface="Calibri"/>
            </a:endParaRPr>
          </a:p>
          <a:p>
            <a:r>
              <a:rPr lang="en-US">
                <a:cs typeface="Calibri"/>
              </a:rPr>
              <a:t>Performance, efficiency, scalability testing using</a:t>
            </a:r>
            <a:r>
              <a:rPr lang="en-US">
                <a:solidFill>
                  <a:srgbClr val="000000"/>
                </a:solidFill>
                <a:ea typeface="+mn-lt"/>
                <a:cs typeface="+mn-lt"/>
              </a:rPr>
              <a:t> Mininet </a:t>
            </a:r>
            <a:r>
              <a:rPr lang="en-US">
                <a:solidFill>
                  <a:schemeClr val="accent6"/>
                </a:solidFill>
                <a:ea typeface="+mn-lt"/>
                <a:cs typeface="+mn-lt"/>
              </a:rPr>
              <a:t>(All team members)</a:t>
            </a:r>
          </a:p>
          <a:p>
            <a:r>
              <a:rPr lang="en-US">
                <a:cs typeface="Calibri"/>
              </a:rPr>
              <a:t>End-to-end testing </a:t>
            </a:r>
            <a:r>
              <a:rPr lang="en-US">
                <a:solidFill>
                  <a:schemeClr val="accent6"/>
                </a:solidFill>
                <a:ea typeface="+mn-lt"/>
                <a:cs typeface="+mn-lt"/>
              </a:rPr>
              <a:t>(All team members)</a:t>
            </a:r>
          </a:p>
          <a:p>
            <a:r>
              <a:rPr lang="en-US">
                <a:cs typeface="Calibri"/>
              </a:rPr>
              <a:t>Deployment </a:t>
            </a:r>
            <a:r>
              <a:rPr lang="en-US">
                <a:solidFill>
                  <a:schemeClr val="accent6"/>
                </a:solidFill>
                <a:cs typeface="Calibri"/>
              </a:rPr>
              <a:t>(TBD)</a:t>
            </a:r>
          </a:p>
        </p:txBody>
      </p:sp>
    </p:spTree>
    <p:extLst>
      <p:ext uri="{BB962C8B-B14F-4D97-AF65-F5344CB8AC3E}">
        <p14:creationId xmlns:p14="http://schemas.microsoft.com/office/powerpoint/2010/main" val="386138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743B-9194-37DD-1F52-9A13AB60B8CF}"/>
              </a:ext>
            </a:extLst>
          </p:cNvPr>
          <p:cNvSpPr>
            <a:spLocks noGrp="1"/>
          </p:cNvSpPr>
          <p:nvPr>
            <p:ph type="title"/>
          </p:nvPr>
        </p:nvSpPr>
        <p:spPr/>
        <p:txBody>
          <a:bodyPr/>
          <a:lstStyle/>
          <a:p>
            <a:r>
              <a:rPr lang="en-US">
                <a:cs typeface="Calibri Light"/>
              </a:rPr>
              <a:t>User Stories</a:t>
            </a:r>
          </a:p>
        </p:txBody>
      </p:sp>
      <p:sp>
        <p:nvSpPr>
          <p:cNvPr id="3" name="Content Placeholder 2">
            <a:extLst>
              <a:ext uri="{FF2B5EF4-FFF2-40B4-BE49-F238E27FC236}">
                <a16:creationId xmlns:a16="http://schemas.microsoft.com/office/drawing/2014/main" id="{5CE16D28-94A3-DF38-2B98-B63E8EE64C9C}"/>
              </a:ext>
            </a:extLst>
          </p:cNvPr>
          <p:cNvSpPr>
            <a:spLocks noGrp="1"/>
          </p:cNvSpPr>
          <p:nvPr>
            <p:ph idx="1"/>
          </p:nvPr>
        </p:nvSpPr>
        <p:spPr/>
        <p:txBody>
          <a:bodyPr vert="horz" lIns="91440" tIns="45720" rIns="91440" bIns="45720" rtlCol="0" anchor="t">
            <a:normAutofit/>
          </a:bodyPr>
          <a:lstStyle/>
          <a:p>
            <a:r>
              <a:rPr lang="en-US">
                <a:ea typeface="+mn-lt"/>
                <a:cs typeface="+mn-lt"/>
              </a:rPr>
              <a:t>Whiteboard administration</a:t>
            </a:r>
          </a:p>
          <a:p>
            <a:pPr lvl="1">
              <a:buFont typeface="Courier New" panose="020B0604020202020204" pitchFamily="34" charset="0"/>
              <a:buChar char="o"/>
            </a:pPr>
            <a:r>
              <a:rPr lang="en-US">
                <a:ea typeface="+mn-lt"/>
                <a:cs typeface="+mn-lt"/>
              </a:rPr>
              <a:t>Creating a whiteboard</a:t>
            </a:r>
          </a:p>
          <a:p>
            <a:pPr lvl="1">
              <a:buFont typeface="Courier New" panose="020B0604020202020204" pitchFamily="34" charset="0"/>
              <a:buChar char="o"/>
            </a:pPr>
            <a:r>
              <a:rPr lang="en-US">
                <a:ea typeface="+mn-lt"/>
                <a:cs typeface="+mn-lt"/>
              </a:rPr>
              <a:t>Open an existing whiteboard / Join whiteboard session</a:t>
            </a:r>
          </a:p>
          <a:p>
            <a:pPr lvl="1">
              <a:buFont typeface="Courier New" panose="020B0604020202020204" pitchFamily="34" charset="0"/>
              <a:buChar char="o"/>
            </a:pPr>
            <a:r>
              <a:rPr lang="en-US">
                <a:ea typeface="+mn-lt"/>
                <a:cs typeface="+mn-lt"/>
              </a:rPr>
              <a:t>Sharing a whiteboard</a:t>
            </a:r>
          </a:p>
          <a:p>
            <a:r>
              <a:rPr lang="en-US">
                <a:ea typeface="+mn-lt"/>
                <a:cs typeface="+mn-lt"/>
              </a:rPr>
              <a:t>General features for whiteboards</a:t>
            </a:r>
          </a:p>
          <a:p>
            <a:pPr lvl="1">
              <a:buFont typeface="Courier New" panose="020B0604020202020204" pitchFamily="34" charset="0"/>
              <a:buChar char="o"/>
            </a:pPr>
            <a:r>
              <a:rPr lang="en-US">
                <a:ea typeface="+mn-lt"/>
                <a:cs typeface="+mn-lt"/>
              </a:rPr>
              <a:t>Undo last action</a:t>
            </a:r>
          </a:p>
          <a:p>
            <a:pPr lvl="1">
              <a:buFont typeface="Courier New" panose="020B0604020202020204" pitchFamily="34" charset="0"/>
              <a:buChar char="o"/>
            </a:pPr>
            <a:r>
              <a:rPr lang="en-US">
                <a:ea typeface="+mn-lt"/>
                <a:cs typeface="+mn-lt"/>
              </a:rPr>
              <a:t>Redo an action</a:t>
            </a:r>
          </a:p>
          <a:p>
            <a:pPr lvl="1">
              <a:buFont typeface="Courier New" panose="020B0604020202020204" pitchFamily="34" charset="0"/>
              <a:buChar char="o"/>
            </a:pPr>
            <a:r>
              <a:rPr lang="en-US">
                <a:ea typeface="+mn-lt"/>
                <a:cs typeface="+mn-lt"/>
              </a:rPr>
              <a:t>List of active users of the (current) whiteboard</a:t>
            </a:r>
          </a:p>
          <a:p>
            <a:pPr lvl="1">
              <a:buFont typeface="Courier New" panose="020B0604020202020204" pitchFamily="34" charset="0"/>
              <a:buChar char="o"/>
            </a:pPr>
            <a:r>
              <a:rPr lang="en-US">
                <a:ea typeface="+mn-lt"/>
                <a:cs typeface="+mn-lt"/>
              </a:rPr>
              <a:t>See actions made by other users in real time</a:t>
            </a:r>
            <a:endParaRPr lang="en-US">
              <a:cs typeface="Calibri"/>
            </a:endParaRPr>
          </a:p>
          <a:p>
            <a:endParaRPr lang="en-US">
              <a:cs typeface="Calibri"/>
            </a:endParaRPr>
          </a:p>
        </p:txBody>
      </p:sp>
    </p:spTree>
    <p:extLst>
      <p:ext uri="{BB962C8B-B14F-4D97-AF65-F5344CB8AC3E}">
        <p14:creationId xmlns:p14="http://schemas.microsoft.com/office/powerpoint/2010/main" val="13040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743B-9194-37DD-1F52-9A13AB60B8CF}"/>
              </a:ext>
            </a:extLst>
          </p:cNvPr>
          <p:cNvSpPr>
            <a:spLocks noGrp="1"/>
          </p:cNvSpPr>
          <p:nvPr>
            <p:ph type="title"/>
          </p:nvPr>
        </p:nvSpPr>
        <p:spPr/>
        <p:txBody>
          <a:bodyPr/>
          <a:lstStyle/>
          <a:p>
            <a:r>
              <a:rPr lang="en-US">
                <a:cs typeface="Calibri Light"/>
              </a:rPr>
              <a:t>User Stories</a:t>
            </a:r>
          </a:p>
        </p:txBody>
      </p:sp>
      <p:sp>
        <p:nvSpPr>
          <p:cNvPr id="3" name="Content Placeholder 2">
            <a:extLst>
              <a:ext uri="{FF2B5EF4-FFF2-40B4-BE49-F238E27FC236}">
                <a16:creationId xmlns:a16="http://schemas.microsoft.com/office/drawing/2014/main" id="{5CE16D28-94A3-DF38-2B98-B63E8EE64C9C}"/>
              </a:ext>
            </a:extLst>
          </p:cNvPr>
          <p:cNvSpPr>
            <a:spLocks noGrp="1"/>
          </p:cNvSpPr>
          <p:nvPr>
            <p:ph idx="1"/>
          </p:nvPr>
        </p:nvSpPr>
        <p:spPr/>
        <p:txBody>
          <a:bodyPr vert="horz" lIns="91440" tIns="45720" rIns="91440" bIns="45720" rtlCol="0" anchor="t">
            <a:normAutofit/>
          </a:bodyPr>
          <a:lstStyle/>
          <a:p>
            <a:r>
              <a:rPr lang="en-US">
                <a:ea typeface="+mn-lt"/>
                <a:cs typeface="+mn-lt"/>
              </a:rPr>
              <a:t>Drawing feature</a:t>
            </a:r>
            <a:endParaRPr lang="en-US">
              <a:cs typeface="Calibri"/>
            </a:endParaRPr>
          </a:p>
          <a:p>
            <a:pPr lvl="1">
              <a:buFont typeface="Courier New" panose="020B0604020202020204" pitchFamily="34" charset="0"/>
              <a:buChar char="o"/>
            </a:pPr>
            <a:r>
              <a:rPr lang="en-US">
                <a:ea typeface="+mn-lt"/>
                <a:cs typeface="+mn-lt"/>
              </a:rPr>
              <a:t>Draw on a whiteboard</a:t>
            </a:r>
            <a:endParaRPr lang="en-US">
              <a:cs typeface="Calibri"/>
            </a:endParaRPr>
          </a:p>
          <a:p>
            <a:pPr lvl="1">
              <a:buFont typeface="Courier New" panose="020B0604020202020204" pitchFamily="34" charset="0"/>
              <a:buChar char="o"/>
            </a:pPr>
            <a:r>
              <a:rPr lang="en-US">
                <a:ea typeface="+mn-lt"/>
                <a:cs typeface="+mn-lt"/>
              </a:rPr>
              <a:t>Erase drawing on a whiteboard</a:t>
            </a:r>
            <a:endParaRPr lang="en-US">
              <a:cs typeface="Calibri"/>
            </a:endParaRPr>
          </a:p>
          <a:p>
            <a:r>
              <a:rPr lang="en-US">
                <a:ea typeface="+mn-lt"/>
                <a:cs typeface="+mn-lt"/>
              </a:rPr>
              <a:t>Sticky notes feature</a:t>
            </a:r>
            <a:endParaRPr lang="en-US">
              <a:cs typeface="Calibri"/>
            </a:endParaRPr>
          </a:p>
          <a:p>
            <a:pPr lvl="1">
              <a:buFont typeface="Courier New" panose="020B0604020202020204" pitchFamily="34" charset="0"/>
              <a:buChar char="o"/>
            </a:pPr>
            <a:r>
              <a:rPr lang="en-US">
                <a:ea typeface="+mn-lt"/>
                <a:cs typeface="+mn-lt"/>
              </a:rPr>
              <a:t>Add a sticky note</a:t>
            </a:r>
            <a:endParaRPr lang="en-US">
              <a:cs typeface="Calibri"/>
            </a:endParaRPr>
          </a:p>
          <a:p>
            <a:pPr lvl="1">
              <a:buFont typeface="Courier New" panose="020B0604020202020204" pitchFamily="34" charset="0"/>
              <a:buChar char="o"/>
            </a:pPr>
            <a:r>
              <a:rPr lang="en-US">
                <a:ea typeface="+mn-lt"/>
                <a:cs typeface="+mn-lt"/>
              </a:rPr>
              <a:t>Remove a sticky note</a:t>
            </a:r>
            <a:endParaRPr lang="en-US">
              <a:cs typeface="Calibri"/>
            </a:endParaRPr>
          </a:p>
          <a:p>
            <a:pPr lvl="1">
              <a:buFont typeface="Courier New" panose="020B0604020202020204" pitchFamily="34" charset="0"/>
              <a:buChar char="o"/>
            </a:pPr>
            <a:r>
              <a:rPr lang="en-US">
                <a:ea typeface="+mn-lt"/>
                <a:cs typeface="+mn-lt"/>
              </a:rPr>
              <a:t>Edit text on a sticky note</a:t>
            </a:r>
            <a:endParaRPr lang="en-US">
              <a:cs typeface="Calibri"/>
            </a:endParaRPr>
          </a:p>
          <a:p>
            <a:pPr lvl="1">
              <a:buFont typeface="Courier New" panose="020B0604020202020204" pitchFamily="34" charset="0"/>
              <a:buChar char="o"/>
            </a:pPr>
            <a:r>
              <a:rPr lang="en-US">
                <a:ea typeface="+mn-lt"/>
                <a:cs typeface="+mn-lt"/>
              </a:rPr>
              <a:t>Moving sticky notes</a:t>
            </a:r>
            <a:endParaRPr lang="en-US">
              <a:cs typeface="Calibri"/>
            </a:endParaRPr>
          </a:p>
          <a:p>
            <a:endParaRPr lang="en-US">
              <a:cs typeface="Calibri"/>
            </a:endParaRPr>
          </a:p>
        </p:txBody>
      </p:sp>
    </p:spTree>
    <p:extLst>
      <p:ext uri="{BB962C8B-B14F-4D97-AF65-F5344CB8AC3E}">
        <p14:creationId xmlns:p14="http://schemas.microsoft.com/office/powerpoint/2010/main" val="375091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743B-9194-37DD-1F52-9A13AB60B8CF}"/>
              </a:ext>
            </a:extLst>
          </p:cNvPr>
          <p:cNvSpPr>
            <a:spLocks noGrp="1"/>
          </p:cNvSpPr>
          <p:nvPr>
            <p:ph type="title"/>
          </p:nvPr>
        </p:nvSpPr>
        <p:spPr/>
        <p:txBody>
          <a:bodyPr/>
          <a:lstStyle/>
          <a:p>
            <a:r>
              <a:rPr lang="en-US">
                <a:cs typeface="Calibri Light"/>
              </a:rPr>
              <a:t>User Stories</a:t>
            </a:r>
          </a:p>
        </p:txBody>
      </p:sp>
      <p:sp>
        <p:nvSpPr>
          <p:cNvPr id="3" name="Content Placeholder 2">
            <a:extLst>
              <a:ext uri="{FF2B5EF4-FFF2-40B4-BE49-F238E27FC236}">
                <a16:creationId xmlns:a16="http://schemas.microsoft.com/office/drawing/2014/main" id="{5CE16D28-94A3-DF38-2B98-B63E8EE64C9C}"/>
              </a:ext>
            </a:extLst>
          </p:cNvPr>
          <p:cNvSpPr>
            <a:spLocks noGrp="1"/>
          </p:cNvSpPr>
          <p:nvPr>
            <p:ph idx="1"/>
          </p:nvPr>
        </p:nvSpPr>
        <p:spPr/>
        <p:txBody>
          <a:bodyPr vert="horz" lIns="91440" tIns="45720" rIns="91440" bIns="45720" rtlCol="0" anchor="t">
            <a:normAutofit/>
          </a:bodyPr>
          <a:lstStyle/>
          <a:p>
            <a:r>
              <a:rPr lang="en-US">
                <a:ea typeface="+mn-lt"/>
                <a:cs typeface="+mn-lt"/>
              </a:rPr>
              <a:t>Image feature</a:t>
            </a:r>
          </a:p>
          <a:p>
            <a:pPr lvl="1">
              <a:buFont typeface="Courier New" panose="020B0604020202020204" pitchFamily="34" charset="0"/>
              <a:buChar char="o"/>
            </a:pPr>
            <a:r>
              <a:rPr lang="en-US">
                <a:ea typeface="+mn-lt"/>
                <a:cs typeface="+mn-lt"/>
              </a:rPr>
              <a:t>Upload an image (to add it on the board)</a:t>
            </a:r>
            <a:endParaRPr lang="en-US">
              <a:cs typeface="Calibri"/>
            </a:endParaRPr>
          </a:p>
          <a:p>
            <a:pPr lvl="1">
              <a:buFont typeface="Courier New" panose="020B0604020202020204" pitchFamily="34" charset="0"/>
              <a:buChar char="o"/>
            </a:pPr>
            <a:r>
              <a:rPr lang="en-US">
                <a:ea typeface="+mn-lt"/>
                <a:cs typeface="+mn-lt"/>
              </a:rPr>
              <a:t>Remove an image</a:t>
            </a:r>
            <a:endParaRPr lang="en-US">
              <a:cs typeface="Calibri"/>
            </a:endParaRPr>
          </a:p>
          <a:p>
            <a:pPr lvl="1">
              <a:buFont typeface="Courier New" panose="020B0604020202020204" pitchFamily="34" charset="0"/>
              <a:buChar char="o"/>
            </a:pPr>
            <a:r>
              <a:rPr lang="en-US">
                <a:ea typeface="+mn-lt"/>
                <a:cs typeface="+mn-lt"/>
              </a:rPr>
              <a:t>Move an image</a:t>
            </a:r>
            <a:endParaRPr lang="en-US">
              <a:cs typeface="Calibri"/>
            </a:endParaRPr>
          </a:p>
          <a:p>
            <a:r>
              <a:rPr lang="en-US">
                <a:ea typeface="+mn-lt"/>
                <a:cs typeface="+mn-lt"/>
              </a:rPr>
              <a:t>Comment feature</a:t>
            </a:r>
          </a:p>
          <a:p>
            <a:pPr lvl="1">
              <a:buFont typeface="Courier New" panose="020B0604020202020204" pitchFamily="34" charset="0"/>
              <a:buChar char="o"/>
            </a:pPr>
            <a:r>
              <a:rPr lang="en-US">
                <a:ea typeface="+mn-lt"/>
                <a:cs typeface="+mn-lt"/>
              </a:rPr>
              <a:t>Comment on a canvas object</a:t>
            </a:r>
            <a:endParaRPr lang="en-US">
              <a:cs typeface="Calibri"/>
            </a:endParaRPr>
          </a:p>
          <a:p>
            <a:pPr lvl="1">
              <a:buFont typeface="Courier New" panose="020B0604020202020204" pitchFamily="34" charset="0"/>
              <a:buChar char="o"/>
            </a:pPr>
            <a:r>
              <a:rPr lang="en-US">
                <a:ea typeface="+mn-lt"/>
                <a:cs typeface="+mn-lt"/>
              </a:rPr>
              <a:t>View comment on the canvas</a:t>
            </a:r>
            <a:endParaRPr lang="en-US">
              <a:cs typeface="Calibri"/>
            </a:endParaRPr>
          </a:p>
          <a:p>
            <a:pPr lvl="1">
              <a:buFont typeface="Courier New" panose="020B0604020202020204" pitchFamily="34" charset="0"/>
              <a:buChar char="o"/>
            </a:pPr>
            <a:r>
              <a:rPr lang="en-US">
                <a:ea typeface="+mn-lt"/>
                <a:cs typeface="+mn-lt"/>
              </a:rPr>
              <a:t>Remove a comment on image</a:t>
            </a:r>
            <a:endParaRPr lang="en-US">
              <a:cs typeface="Calibri"/>
            </a:endParaRPr>
          </a:p>
          <a:p>
            <a:r>
              <a:rPr lang="en-US">
                <a:cs typeface="Calibri"/>
              </a:rPr>
              <a:t>Other features</a:t>
            </a:r>
          </a:p>
          <a:p>
            <a:pPr lvl="1">
              <a:buFont typeface="Courier New" panose="020B0604020202020204" pitchFamily="34" charset="0"/>
              <a:buChar char="o"/>
            </a:pPr>
            <a:r>
              <a:rPr lang="en-US">
                <a:ea typeface="+mn-lt"/>
                <a:cs typeface="+mn-lt"/>
              </a:rPr>
              <a:t>Export canvas as JPEG or PNG</a:t>
            </a:r>
            <a:endParaRPr lang="en-US">
              <a:cs typeface="Calibri"/>
            </a:endParaRPr>
          </a:p>
          <a:p>
            <a:endParaRPr lang="en-US">
              <a:cs typeface="Calibri"/>
            </a:endParaRPr>
          </a:p>
        </p:txBody>
      </p:sp>
    </p:spTree>
    <p:extLst>
      <p:ext uri="{BB962C8B-B14F-4D97-AF65-F5344CB8AC3E}">
        <p14:creationId xmlns:p14="http://schemas.microsoft.com/office/powerpoint/2010/main" val="22199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22D6-A762-5419-F05E-E213B60EEBF7}"/>
              </a:ext>
            </a:extLst>
          </p:cNvPr>
          <p:cNvSpPr>
            <a:spLocks noGrp="1"/>
          </p:cNvSpPr>
          <p:nvPr>
            <p:ph type="title"/>
          </p:nvPr>
        </p:nvSpPr>
        <p:spPr/>
        <p:txBody>
          <a:bodyPr/>
          <a:lstStyle/>
          <a:p>
            <a:r>
              <a:rPr lang="en-US">
                <a:ea typeface="+mj-lt"/>
                <a:cs typeface="+mj-lt"/>
              </a:rPr>
              <a:t>Whiteboard administration</a:t>
            </a:r>
            <a:endParaRPr lang="en-US"/>
          </a:p>
        </p:txBody>
      </p:sp>
      <p:sp>
        <p:nvSpPr>
          <p:cNvPr id="3" name="Content Placeholder 2">
            <a:extLst>
              <a:ext uri="{FF2B5EF4-FFF2-40B4-BE49-F238E27FC236}">
                <a16:creationId xmlns:a16="http://schemas.microsoft.com/office/drawing/2014/main" id="{B47AB783-90AB-EA4A-38A4-546228EECCDD}"/>
              </a:ext>
            </a:extLst>
          </p:cNvPr>
          <p:cNvSpPr>
            <a:spLocks noGrp="1"/>
          </p:cNvSpPr>
          <p:nvPr>
            <p:ph type="body" idx="1"/>
          </p:nvPr>
        </p:nvSpPr>
        <p:spPr/>
        <p:txBody>
          <a:bodyPr vert="horz" lIns="91440" tIns="45720" rIns="91440" bIns="45720" rtlCol="0" anchor="t">
            <a:normAutofit/>
          </a:bodyPr>
          <a:lstStyle/>
          <a:p>
            <a:r>
              <a:rPr lang="en-US">
                <a:cs typeface="Calibri"/>
              </a:rPr>
              <a:t>User Stories of whiteboard administration</a:t>
            </a:r>
            <a:endParaRPr lang="en-US"/>
          </a:p>
        </p:txBody>
      </p:sp>
    </p:spTree>
    <p:extLst>
      <p:ext uri="{BB962C8B-B14F-4D97-AF65-F5344CB8AC3E}">
        <p14:creationId xmlns:p14="http://schemas.microsoft.com/office/powerpoint/2010/main" val="425245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EB1C-94A0-95EC-06BF-036296DA447D}"/>
              </a:ext>
            </a:extLst>
          </p:cNvPr>
          <p:cNvSpPr>
            <a:spLocks noGrp="1"/>
          </p:cNvSpPr>
          <p:nvPr>
            <p:ph type="title"/>
          </p:nvPr>
        </p:nvSpPr>
        <p:spPr/>
        <p:txBody>
          <a:bodyPr/>
          <a:lstStyle/>
          <a:p>
            <a:r>
              <a:rPr lang="en-US">
                <a:ea typeface="+mj-lt"/>
                <a:cs typeface="+mj-lt"/>
              </a:rPr>
              <a:t>Creating a whiteboard</a:t>
            </a:r>
            <a:endParaRPr lang="en-US"/>
          </a:p>
        </p:txBody>
      </p:sp>
      <p:sp>
        <p:nvSpPr>
          <p:cNvPr id="3" name="Content Placeholder 2">
            <a:extLst>
              <a:ext uri="{FF2B5EF4-FFF2-40B4-BE49-F238E27FC236}">
                <a16:creationId xmlns:a16="http://schemas.microsoft.com/office/drawing/2014/main" id="{5EFC238C-61CE-2EFF-E85C-40B2940EE82E}"/>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Actors: User</a:t>
            </a:r>
            <a:endParaRPr lang="en-US"/>
          </a:p>
          <a:p>
            <a:pPr>
              <a:buNone/>
            </a:pPr>
            <a:endParaRPr lang="en-US">
              <a:ea typeface="+mn-lt"/>
              <a:cs typeface="+mn-lt"/>
            </a:endParaRPr>
          </a:p>
          <a:p>
            <a:pPr>
              <a:buNone/>
            </a:pPr>
            <a:r>
              <a:rPr lang="en-US">
                <a:ea typeface="+mn-lt"/>
                <a:cs typeface="+mn-lt"/>
              </a:rPr>
              <a:t>Steps:</a:t>
            </a:r>
            <a:endParaRPr lang="en-US"/>
          </a:p>
          <a:p>
            <a:pPr>
              <a:buFont typeface="Arial"/>
              <a:buChar char="•"/>
            </a:pPr>
            <a:r>
              <a:rPr lang="en-US">
                <a:ea typeface="+mn-lt"/>
                <a:cs typeface="+mn-lt"/>
              </a:rPr>
              <a:t>Click a button to create a session.</a:t>
            </a:r>
          </a:p>
          <a:p>
            <a:pPr marL="0" indent="0">
              <a:buNone/>
            </a:pPr>
            <a:endParaRPr lang="en-US">
              <a:ea typeface="+mn-lt"/>
              <a:cs typeface="+mn-lt"/>
            </a:endParaRPr>
          </a:p>
          <a:p>
            <a:pPr marL="0" indent="0">
              <a:buNone/>
            </a:pPr>
            <a:r>
              <a:rPr lang="en-US">
                <a:ea typeface="+mn-lt"/>
                <a:cs typeface="+mn-lt"/>
              </a:rPr>
              <a:t>Post-condition: User is shown a new whiteboard with the session ID.</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19879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1</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Collaborative Whiteboard</vt:lpstr>
      <vt:lpstr>Outline</vt:lpstr>
      <vt:lpstr>Introduction to Collaborative Whiteboard</vt:lpstr>
      <vt:lpstr>User stories</vt:lpstr>
      <vt:lpstr>User Stories</vt:lpstr>
      <vt:lpstr>User Stories</vt:lpstr>
      <vt:lpstr>User Stories</vt:lpstr>
      <vt:lpstr>Whiteboard administration</vt:lpstr>
      <vt:lpstr>Creating a whiteboard</vt:lpstr>
      <vt:lpstr>Open an existing whiteboard / Join whiteboard session</vt:lpstr>
      <vt:lpstr>Sharing a whiteboard</vt:lpstr>
      <vt:lpstr>General Features for Whiteboards</vt:lpstr>
      <vt:lpstr>Undo last action</vt:lpstr>
      <vt:lpstr>Redo an action</vt:lpstr>
      <vt:lpstr>List of active users of the (current) whiteboard</vt:lpstr>
      <vt:lpstr>See actions made by other users in real time</vt:lpstr>
      <vt:lpstr>Drawing feature</vt:lpstr>
      <vt:lpstr>Draw on a whiteboard</vt:lpstr>
      <vt:lpstr>Erase drawing on a whiteboard</vt:lpstr>
      <vt:lpstr>Sticky notes feature</vt:lpstr>
      <vt:lpstr>Add a sticky note</vt:lpstr>
      <vt:lpstr>Remove a sticky note</vt:lpstr>
      <vt:lpstr>Edit text on a sticky note</vt:lpstr>
      <vt:lpstr>Moving sticky notes</vt:lpstr>
      <vt:lpstr>Image feature</vt:lpstr>
      <vt:lpstr>Upload an image (to add it on the board)</vt:lpstr>
      <vt:lpstr>Remove an image</vt:lpstr>
      <vt:lpstr>Move an image</vt:lpstr>
      <vt:lpstr>Comment feature</vt:lpstr>
      <vt:lpstr>Comment on a canvas object</vt:lpstr>
      <vt:lpstr>View comment on the canvas</vt:lpstr>
      <vt:lpstr>Remove a comment on image</vt:lpstr>
      <vt:lpstr>Other features</vt:lpstr>
      <vt:lpstr>Export canvas as JPEG or PNG</vt:lpstr>
      <vt:lpstr>Requirements</vt:lpstr>
      <vt:lpstr>Functional Requirements</vt:lpstr>
      <vt:lpstr>Non-Functional requirements</vt:lpstr>
      <vt:lpstr>Architecture</vt:lpstr>
      <vt:lpstr>Architecture</vt:lpstr>
      <vt:lpstr>Next Steps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2024-02-16T09:09:33Z</dcterms:created>
  <dcterms:modified xsi:type="dcterms:W3CDTF">2024-05-05T16:02:09Z</dcterms:modified>
</cp:coreProperties>
</file>