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7" r:id="rId3"/>
    <p:sldId id="264" r:id="rId4"/>
    <p:sldId id="280" r:id="rId5"/>
    <p:sldId id="281" r:id="rId6"/>
    <p:sldId id="282" r:id="rId7"/>
    <p:sldId id="286" r:id="rId8"/>
    <p:sldId id="265" r:id="rId9"/>
    <p:sldId id="289" r:id="rId10"/>
    <p:sldId id="287" r:id="rId11"/>
    <p:sldId id="283" r:id="rId12"/>
    <p:sldId id="284" r:id="rId13"/>
    <p:sldId id="285" r:id="rId14"/>
    <p:sldId id="288" r:id="rId15"/>
    <p:sldId id="259" r:id="rId16"/>
    <p:sldId id="260" r:id="rId17"/>
    <p:sldId id="261" r:id="rId18"/>
    <p:sldId id="262" r:id="rId19"/>
    <p:sldId id="263" r:id="rId20"/>
    <p:sldId id="279" r:id="rId21"/>
    <p:sldId id="278" r:id="rId22"/>
    <p:sldId id="266" r:id="rId23"/>
    <p:sldId id="267" r:id="rId24"/>
    <p:sldId id="268" r:id="rId25"/>
    <p:sldId id="270" r:id="rId26"/>
    <p:sldId id="272" r:id="rId27"/>
    <p:sldId id="273" r:id="rId28"/>
    <p:sldId id="274"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14"/>
    <p:restoredTop sz="50000"/>
  </p:normalViewPr>
  <p:slideViewPr>
    <p:cSldViewPr snapToGrid="0" snapToObjects="1">
      <p:cViewPr varScale="1">
        <p:scale>
          <a:sx n="50" d="100"/>
          <a:sy n="50" d="100"/>
        </p:scale>
        <p:origin x="15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6D1E20-9ABF-F742-B190-48147E829F4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9819146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95369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757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402492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063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750167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D1E20-9ABF-F742-B190-48147E829F4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104561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D1E20-9ABF-F742-B190-48147E829F4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91571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D1E20-9ABF-F742-B190-48147E829F4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37517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53994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6D1E20-9ABF-F742-B190-48147E829F40}"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98798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6D1E20-9ABF-F742-B190-48147E829F40}"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16208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6D1E20-9ABF-F742-B190-48147E829F40}"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254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D1E20-9ABF-F742-B190-48147E829F40}"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57699498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D1E20-9ABF-F742-B190-48147E829F40}"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4115229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A9332-B5E5-A74B-8A14-D1A4F66CA8E3}" type="slidenum">
              <a:rPr lang="en-US" smtClean="0"/>
              <a:t>‹#›</a:t>
            </a:fld>
            <a:endParaRPr lang="en-US"/>
          </a:p>
        </p:txBody>
      </p:sp>
      <p:sp>
        <p:nvSpPr>
          <p:cNvPr id="5" name="Date Placeholder 4"/>
          <p:cNvSpPr>
            <a:spLocks noGrp="1"/>
          </p:cNvSpPr>
          <p:nvPr>
            <p:ph type="dt" sz="half" idx="10"/>
          </p:nvPr>
        </p:nvSpPr>
        <p:spPr/>
        <p:txBody>
          <a:bodyPr/>
          <a:lstStyle/>
          <a:p>
            <a:fld id="{726D1E20-9ABF-F742-B190-48147E829F40}" type="datetimeFigureOut">
              <a:rPr lang="en-US" smtClean="0"/>
              <a:t>11/28/16</a:t>
            </a:fld>
            <a:endParaRPr lang="en-US"/>
          </a:p>
        </p:txBody>
      </p:sp>
    </p:spTree>
    <p:extLst>
      <p:ext uri="{BB962C8B-B14F-4D97-AF65-F5344CB8AC3E}">
        <p14:creationId xmlns:p14="http://schemas.microsoft.com/office/powerpoint/2010/main" val="14890013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6D1E20-9ABF-F742-B190-48147E829F40}" type="datetimeFigureOut">
              <a:rPr lang="en-US" smtClean="0"/>
              <a:t>11/28/16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EA9332-B5E5-A74B-8A14-D1A4F66CA8E3}" type="slidenum">
              <a:rPr lang="en-US" smtClean="0"/>
              <a:t>‹#›</a:t>
            </a:fld>
            <a:endParaRPr lang="en-US"/>
          </a:p>
        </p:txBody>
      </p:sp>
    </p:spTree>
    <p:extLst>
      <p:ext uri="{BB962C8B-B14F-4D97-AF65-F5344CB8AC3E}">
        <p14:creationId xmlns:p14="http://schemas.microsoft.com/office/powerpoint/2010/main" val="114356542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laritylab/lucida/blob/master/service_graph_0.png?raw=true" TargetMode="Externa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University_of_Michigan" TargetMode="Externa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6" Type="http://schemas.openxmlformats.org/officeDocument/2006/relationships/image" Target="../media/image17.jpg"/><Relationship Id="rId7" Type="http://schemas.openxmlformats.org/officeDocument/2006/relationships/image" Target="../media/image18.jpg"/><Relationship Id="rId8" Type="http://schemas.openxmlformats.org/officeDocument/2006/relationships/image" Target="../media/image19.jpg"/><Relationship Id="rId9" Type="http://schemas.openxmlformats.org/officeDocument/2006/relationships/image" Target="../media/image20.jpg"/><Relationship Id="rId10" Type="http://schemas.openxmlformats.org/officeDocument/2006/relationships/image" Target="../media/image21.jpg"/><Relationship Id="rId11"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4" Type="http://schemas.openxmlformats.org/officeDocument/2006/relationships/image" Target="../media/image25.jpg"/><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laritylab/lucida" TargetMode="External"/><Relationship Id="rId4" Type="http://schemas.openxmlformats.org/officeDocument/2006/relationships/hyperlink" Target="https://groups.google.com/forum/#!forum/lucida-users" TargetMode="External"/><Relationship Id="rId1" Type="http://schemas.openxmlformats.org/officeDocument/2006/relationships/slideLayout" Target="../slideLayouts/slideLayout2.xml"/><Relationship Id="rId2" Type="http://schemas.openxmlformats.org/officeDocument/2006/relationships/hyperlink" Target="http://lucida.a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Lucida</a:t>
            </a:r>
            <a:endParaRPr lang="en-US" dirty="0"/>
          </a:p>
        </p:txBody>
      </p:sp>
      <p:sp>
        <p:nvSpPr>
          <p:cNvPr id="3" name="Subtitle 2"/>
          <p:cNvSpPr>
            <a:spLocks noGrp="1"/>
          </p:cNvSpPr>
          <p:nvPr>
            <p:ph type="subTitle" idx="1"/>
          </p:nvPr>
        </p:nvSpPr>
        <p:spPr/>
        <p:txBody>
          <a:bodyPr/>
          <a:lstStyle/>
          <a:p>
            <a:r>
              <a:rPr lang="en-US" smtClean="0"/>
              <a:t>November </a:t>
            </a:r>
            <a:r>
              <a:rPr lang="en-US" smtClean="0"/>
              <a:t>28, </a:t>
            </a:r>
            <a:r>
              <a:rPr lang="en-US" dirty="0" smtClean="0"/>
              <a:t>2016</a:t>
            </a:r>
            <a:endParaRPr lang="en-US" dirty="0"/>
          </a:p>
        </p:txBody>
      </p:sp>
    </p:spTree>
    <p:extLst>
      <p:ext uri="{BB962C8B-B14F-4D97-AF65-F5344CB8AC3E}">
        <p14:creationId xmlns:p14="http://schemas.microsoft.com/office/powerpoint/2010/main" val="15151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sz="2000" dirty="0" smtClean="0"/>
              <a:t>Consistency</a:t>
            </a:r>
          </a:p>
          <a:p>
            <a:r>
              <a:rPr lang="en-US" sz="2000" dirty="0" smtClean="0"/>
              <a:t>Flexibility</a:t>
            </a:r>
          </a:p>
          <a:p>
            <a:r>
              <a:rPr lang="en-US" sz="2000" dirty="0" smtClean="0"/>
              <a:t>Scalability</a:t>
            </a:r>
            <a:endParaRPr lang="en-US" sz="2000" dirty="0"/>
          </a:p>
        </p:txBody>
      </p:sp>
    </p:spTree>
    <p:extLst>
      <p:ext uri="{BB962C8B-B14F-4D97-AF65-F5344CB8AC3E}">
        <p14:creationId xmlns:p14="http://schemas.microsoft.com/office/powerpoint/2010/main" val="205964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a:t>
            </a:r>
            <a:br>
              <a:rPr lang="en-US" dirty="0" smtClean="0"/>
            </a:br>
            <a:r>
              <a:rPr lang="en-US" dirty="0" smtClean="0"/>
              <a:t>Consistency</a:t>
            </a:r>
            <a:endParaRPr lang="en-US" dirty="0"/>
          </a:p>
        </p:txBody>
      </p:sp>
      <p:sp>
        <p:nvSpPr>
          <p:cNvPr id="3" name="Content Placeholder 2"/>
          <p:cNvSpPr>
            <a:spLocks noGrp="1"/>
          </p:cNvSpPr>
          <p:nvPr>
            <p:ph idx="1"/>
          </p:nvPr>
        </p:nvSpPr>
        <p:spPr/>
        <p:txBody>
          <a:bodyPr>
            <a:normAutofit/>
          </a:bodyPr>
          <a:lstStyle/>
          <a:p>
            <a:r>
              <a:rPr lang="en-US" sz="2000" dirty="0" smtClean="0"/>
              <a:t>Backend services communicate with each other through Thrift.</a:t>
            </a:r>
            <a:endParaRPr lang="en-US" sz="2000" dirty="0"/>
          </a:p>
          <a:p>
            <a:r>
              <a:rPr lang="en-US" sz="2000" dirty="0" smtClean="0"/>
              <a:t>Standardized interface to be implemented by backend services:</a:t>
            </a:r>
          </a:p>
          <a:p>
            <a:endParaRPr lang="en-US" sz="2000" dirty="0"/>
          </a:p>
          <a:p>
            <a:endParaRPr lang="en-US" sz="2000" dirty="0" smtClean="0"/>
          </a:p>
          <a:p>
            <a:endParaRPr lang="en-US" sz="2000" dirty="0"/>
          </a:p>
          <a:p>
            <a:endParaRPr lang="en-US" sz="2000" dirty="0" smtClean="0"/>
          </a:p>
          <a:p>
            <a:pPr marL="0" indent="0">
              <a:buNone/>
            </a:pPr>
            <a:endParaRPr lang="en-US" sz="2000" dirty="0" smtClean="0"/>
          </a:p>
          <a:p>
            <a:r>
              <a:rPr lang="en-US" sz="2000" dirty="0"/>
              <a:t>See details in the top-level readme.</a:t>
            </a:r>
          </a:p>
        </p:txBody>
      </p:sp>
      <p:sp>
        <p:nvSpPr>
          <p:cNvPr id="4" name="Rectangle 3"/>
          <p:cNvSpPr/>
          <p:nvPr/>
        </p:nvSpPr>
        <p:spPr>
          <a:xfrm>
            <a:off x="677334" y="3223812"/>
            <a:ext cx="9276135" cy="2031325"/>
          </a:xfrm>
          <a:prstGeom prst="rect">
            <a:avLst/>
          </a:prstGeom>
        </p:spPr>
        <p:txBody>
          <a:bodyPr wrap="square">
            <a:spAutoFit/>
          </a:bodyPr>
          <a:lstStyle/>
          <a:p>
            <a:r>
              <a:rPr lang="en-US" dirty="0">
                <a:latin typeface="Courier New" charset="0"/>
                <a:ea typeface="Courier New" charset="0"/>
                <a:cs typeface="Courier New" charset="0"/>
              </a:rPr>
              <a:t>include "</a:t>
            </a:r>
            <a:r>
              <a:rPr lang="en-US" dirty="0" err="1">
                <a:latin typeface="Courier New" charset="0"/>
                <a:ea typeface="Courier New" charset="0"/>
                <a:cs typeface="Courier New" charset="0"/>
              </a:rPr>
              <a:t>lucidatypes.thrift</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service </a:t>
            </a:r>
            <a:r>
              <a:rPr lang="en-US" dirty="0" err="1">
                <a:latin typeface="Courier New" charset="0"/>
                <a:ea typeface="Courier New" charset="0"/>
                <a:cs typeface="Courier New" charset="0"/>
              </a:rPr>
              <a:t>LucidaService</a:t>
            </a:r>
            <a:r>
              <a:rPr lang="en-US" dirty="0">
                <a:latin typeface="Courier New" charset="0"/>
                <a:ea typeface="Courier New" charset="0"/>
                <a:cs typeface="Courier New" charset="0"/>
              </a:rPr>
              <a:t> {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void </a:t>
            </a:r>
            <a:r>
              <a:rPr lang="en-US" dirty="0">
                <a:latin typeface="Courier New" charset="0"/>
                <a:ea typeface="Courier New" charset="0"/>
                <a:cs typeface="Courier New" charset="0"/>
              </a:rPr>
              <a:t>create(1:string LUCID, 2:lucidatypes.QuerySpec spec);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void </a:t>
            </a:r>
            <a:r>
              <a:rPr lang="en-US" dirty="0">
                <a:latin typeface="Courier New" charset="0"/>
                <a:ea typeface="Courier New" charset="0"/>
                <a:cs typeface="Courier New" charset="0"/>
              </a:rPr>
              <a:t>learn(1:string LUCID, 2:lucidatypes.QuerySpec knowledge);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string </a:t>
            </a:r>
            <a:r>
              <a:rPr lang="en-US" dirty="0">
                <a:latin typeface="Courier New" charset="0"/>
                <a:ea typeface="Courier New" charset="0"/>
                <a:cs typeface="Courier New" charset="0"/>
              </a:rPr>
              <a:t>infer(1:string LUCID, 2:lucidatypes.QuerySpec query);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a:r>
            <a:br>
              <a:rPr lang="en-US" dirty="0">
                <a:latin typeface="Courier New" charset="0"/>
                <a:ea typeface="Courier New" charset="0"/>
                <a:cs typeface="Courier New" charset="0"/>
              </a:rPr>
            </a:b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29470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a:t>
            </a:r>
            <a:br>
              <a:rPr lang="en-US" dirty="0" smtClean="0"/>
            </a:br>
            <a:r>
              <a:rPr lang="en-US" dirty="0" smtClean="0"/>
              <a:t>Flexibility</a:t>
            </a:r>
            <a:endParaRPr lang="en-US" dirty="0"/>
          </a:p>
        </p:txBody>
      </p:sp>
      <p:sp>
        <p:nvSpPr>
          <p:cNvPr id="3" name="Content Placeholder 2"/>
          <p:cNvSpPr>
            <a:spLocks noGrp="1"/>
          </p:cNvSpPr>
          <p:nvPr>
            <p:ph idx="1"/>
          </p:nvPr>
        </p:nvSpPr>
        <p:spPr>
          <a:xfrm>
            <a:off x="677334" y="2160588"/>
            <a:ext cx="8596668" cy="4697411"/>
          </a:xfrm>
        </p:spPr>
        <p:txBody>
          <a:bodyPr>
            <a:normAutofit/>
          </a:bodyPr>
          <a:lstStyle/>
          <a:p>
            <a:r>
              <a:rPr lang="en-US" sz="2000" dirty="0" smtClean="0"/>
              <a:t>Arbitrarily complex service combinations can be specified to CMD.</a:t>
            </a:r>
          </a:p>
          <a:p>
            <a:r>
              <a:rPr lang="en-US" sz="2000" dirty="0" smtClean="0"/>
              <a:t>CMD sends a service graph to backend services:</a:t>
            </a:r>
          </a:p>
          <a:p>
            <a:endParaRPr lang="en-US" sz="2000" dirty="0"/>
          </a:p>
          <a:p>
            <a:endParaRPr lang="en-US" sz="2000" dirty="0" smtClean="0"/>
          </a:p>
          <a:p>
            <a:endParaRPr lang="en-US" sz="2000" dirty="0"/>
          </a:p>
          <a:p>
            <a:endParaRPr lang="en-US" sz="2000" dirty="0" smtClean="0"/>
          </a:p>
          <a:p>
            <a:pPr marL="0" indent="0">
              <a:buNone/>
            </a:pPr>
            <a:endParaRPr lang="en-US" sz="2000" dirty="0" smtClean="0"/>
          </a:p>
          <a:p>
            <a:r>
              <a:rPr lang="en-US" sz="2000" dirty="0" smtClean="0"/>
              <a:t>Services are responsible for further routing queries to other services.</a:t>
            </a:r>
          </a:p>
          <a:p>
            <a:r>
              <a:rPr lang="en-US" sz="2000" dirty="0" smtClean="0"/>
              <a:t>All the complexities are wrapped in the standardized interface.</a:t>
            </a:r>
          </a:p>
          <a:p>
            <a:r>
              <a:rPr lang="en-US" sz="2000" dirty="0" smtClean="0"/>
              <a:t>See details in the top-level readme.</a:t>
            </a:r>
          </a:p>
        </p:txBody>
      </p:sp>
      <p:pic>
        <p:nvPicPr>
          <p:cNvPr id="1026" name="Picture 2" descr="lt tex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3173177"/>
            <a:ext cx="9036292" cy="166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23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a:t>
            </a:r>
            <a:br>
              <a:rPr lang="en-US" dirty="0" smtClean="0"/>
            </a:br>
            <a:r>
              <a:rPr lang="en-US" dirty="0" smtClean="0"/>
              <a:t>Scalability</a:t>
            </a:r>
            <a:endParaRPr lang="en-US" dirty="0"/>
          </a:p>
        </p:txBody>
      </p:sp>
      <p:sp>
        <p:nvSpPr>
          <p:cNvPr id="3" name="Content Placeholder 2"/>
          <p:cNvSpPr>
            <a:spLocks noGrp="1"/>
          </p:cNvSpPr>
          <p:nvPr>
            <p:ph idx="1"/>
          </p:nvPr>
        </p:nvSpPr>
        <p:spPr>
          <a:xfrm>
            <a:off x="677334" y="2160589"/>
            <a:ext cx="8596668" cy="4697411"/>
          </a:xfrm>
        </p:spPr>
        <p:txBody>
          <a:bodyPr>
            <a:normAutofit lnSpcReduction="10000"/>
          </a:bodyPr>
          <a:lstStyle/>
          <a:p>
            <a:r>
              <a:rPr lang="en-US" sz="2000" dirty="0" smtClean="0"/>
              <a:t>Rely on </a:t>
            </a:r>
            <a:r>
              <a:rPr lang="en-US" sz="2000" dirty="0" err="1" smtClean="0"/>
              <a:t>Docker</a:t>
            </a:r>
            <a:r>
              <a:rPr lang="en-US" sz="2000" dirty="0" smtClean="0"/>
              <a:t> and </a:t>
            </a:r>
            <a:r>
              <a:rPr lang="en-US" sz="2000" dirty="0" err="1" smtClean="0"/>
              <a:t>Kubernetes</a:t>
            </a:r>
            <a:r>
              <a:rPr lang="en-US" sz="2000" dirty="0" smtClean="0"/>
              <a:t> for easy and scalable deployment.</a:t>
            </a:r>
          </a:p>
          <a:p>
            <a:r>
              <a:rPr lang="en-US" sz="2000" dirty="0" smtClean="0"/>
              <a:t>Specify the number of instances when services are started:</a:t>
            </a:r>
          </a:p>
          <a:p>
            <a:endParaRPr lang="en-US" sz="2000" dirty="0" smtClean="0"/>
          </a:p>
          <a:p>
            <a:endParaRPr lang="en-US" sz="2000" dirty="0" smtClean="0"/>
          </a:p>
          <a:p>
            <a:endParaRPr lang="en-US" sz="2000" dirty="0"/>
          </a:p>
          <a:p>
            <a:endParaRPr lang="en-US" sz="2000" dirty="0"/>
          </a:p>
          <a:p>
            <a:endParaRPr lang="en-US" sz="2000" dirty="0" smtClean="0"/>
          </a:p>
          <a:p>
            <a:endParaRPr lang="en-US" sz="2000" dirty="0" smtClean="0"/>
          </a:p>
          <a:p>
            <a:r>
              <a:rPr lang="en-US" sz="2000" dirty="0" smtClean="0"/>
              <a:t>See details in tools/deploy.</a:t>
            </a:r>
            <a:endParaRPr lang="en-US" sz="2000" dirty="0"/>
          </a:p>
          <a:p>
            <a:r>
              <a:rPr lang="en-US" sz="2000" dirty="0" smtClean="0"/>
              <a:t>In future, can support automatic scaling based on current load</a:t>
            </a:r>
          </a:p>
          <a:p>
            <a:pPr marL="0" indent="0">
              <a:buNone/>
            </a:pPr>
            <a:r>
              <a:rPr lang="en-US" sz="2000" dirty="0"/>
              <a:t> </a:t>
            </a:r>
            <a:r>
              <a:rPr lang="en-US" sz="2000" dirty="0" smtClean="0"/>
              <a:t>   from CMD.</a:t>
            </a:r>
            <a:endParaRPr lang="en-US" sz="2000" dirty="0"/>
          </a:p>
        </p:txBody>
      </p:sp>
      <p:pic>
        <p:nvPicPr>
          <p:cNvPr id="4" name="Picture 3"/>
          <p:cNvPicPr>
            <a:picLocks noChangeAspect="1"/>
          </p:cNvPicPr>
          <p:nvPr/>
        </p:nvPicPr>
        <p:blipFill>
          <a:blip r:embed="rId2"/>
          <a:stretch>
            <a:fillRect/>
          </a:stretch>
        </p:blipFill>
        <p:spPr>
          <a:xfrm>
            <a:off x="677334" y="3028429"/>
            <a:ext cx="3647212" cy="2353040"/>
          </a:xfrm>
          <a:prstGeom prst="rect">
            <a:avLst/>
          </a:prstGeom>
        </p:spPr>
      </p:pic>
      <p:sp>
        <p:nvSpPr>
          <p:cNvPr id="12" name="Oval 11"/>
          <p:cNvSpPr/>
          <p:nvPr/>
        </p:nvSpPr>
        <p:spPr>
          <a:xfrm>
            <a:off x="2500940" y="5061946"/>
            <a:ext cx="272240" cy="304533"/>
          </a:xfrm>
          <a:prstGeom prst="ellipse">
            <a:avLst/>
          </a:prstGeom>
          <a:solidFill>
            <a:schemeClr val="accent3">
              <a:alpha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81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677334" y="2160589"/>
            <a:ext cx="8596668" cy="4270191"/>
          </a:xfrm>
        </p:spPr>
        <p:txBody>
          <a:bodyPr>
            <a:normAutofit/>
          </a:bodyPr>
          <a:lstStyle/>
          <a:p>
            <a:r>
              <a:rPr lang="en-US" sz="2000" dirty="0" smtClean="0"/>
              <a:t>Set up the Lucida eco-system following “</a:t>
            </a:r>
            <a:r>
              <a:rPr lang="en-US" sz="2000" b="1" dirty="0"/>
              <a:t>Lucida Local </a:t>
            </a:r>
            <a:r>
              <a:rPr lang="en-US" sz="2000" b="1" dirty="0" smtClean="0"/>
              <a:t>Development</a:t>
            </a:r>
            <a:r>
              <a:rPr lang="en-US" sz="2000" dirty="0" smtClean="0"/>
              <a:t>” or “</a:t>
            </a:r>
            <a:r>
              <a:rPr lang="en-US" sz="2000" b="1" dirty="0"/>
              <a:t>Lucida </a:t>
            </a:r>
            <a:r>
              <a:rPr lang="en-US" sz="2000" b="1" dirty="0" err="1"/>
              <a:t>Docker</a:t>
            </a:r>
            <a:r>
              <a:rPr lang="en-US" sz="2000" b="1" dirty="0"/>
              <a:t> </a:t>
            </a:r>
            <a:r>
              <a:rPr lang="en-US" sz="2000" b="1" dirty="0" smtClean="0"/>
              <a:t>Deployment</a:t>
            </a:r>
            <a:r>
              <a:rPr lang="en-US" sz="2000" dirty="0" smtClean="0"/>
              <a:t>” of the top-level readme.</a:t>
            </a:r>
          </a:p>
          <a:p>
            <a:r>
              <a:rPr lang="en-US" sz="2000" dirty="0" smtClean="0"/>
              <a:t>In the next slides, we are going to demo:</a:t>
            </a:r>
            <a:endParaRPr lang="en-US" sz="2000" dirty="0"/>
          </a:p>
          <a:p>
            <a:pPr lvl="1"/>
            <a:r>
              <a:rPr lang="en-US" sz="2000" dirty="0" smtClean="0"/>
              <a:t>Image Matching</a:t>
            </a:r>
          </a:p>
          <a:p>
            <a:pPr lvl="1"/>
            <a:r>
              <a:rPr lang="en-US" sz="2000" dirty="0" smtClean="0"/>
              <a:t>Question Answering</a:t>
            </a:r>
          </a:p>
          <a:p>
            <a:pPr lvl="1"/>
            <a:r>
              <a:rPr lang="en-US" sz="2000" dirty="0"/>
              <a:t>Image Matching + Question </a:t>
            </a:r>
            <a:r>
              <a:rPr lang="en-US" sz="2000" dirty="0" smtClean="0"/>
              <a:t>Answering</a:t>
            </a:r>
          </a:p>
          <a:p>
            <a:pPr lvl="1"/>
            <a:r>
              <a:rPr lang="en-US" sz="2000" dirty="0" smtClean="0"/>
              <a:t>Calendar</a:t>
            </a:r>
          </a:p>
          <a:p>
            <a:pPr lvl="1"/>
            <a:r>
              <a:rPr lang="en-US" sz="2000" dirty="0"/>
              <a:t>Digit </a:t>
            </a:r>
            <a:r>
              <a:rPr lang="en-US" sz="2000" dirty="0" smtClean="0"/>
              <a:t>Recognition</a:t>
            </a:r>
          </a:p>
          <a:p>
            <a:pPr lvl="1"/>
            <a:r>
              <a:rPr lang="en-US" sz="2000" dirty="0"/>
              <a:t>Face </a:t>
            </a:r>
            <a:r>
              <a:rPr lang="en-US" sz="2000" dirty="0" smtClean="0"/>
              <a:t>Recognition</a:t>
            </a:r>
          </a:p>
          <a:p>
            <a:pPr lvl="1"/>
            <a:r>
              <a:rPr lang="en-US" sz="2000" dirty="0"/>
              <a:t>Image Classification</a:t>
            </a:r>
            <a:endParaRPr lang="en-US" sz="2000" dirty="0" smtClean="0"/>
          </a:p>
          <a:p>
            <a:pPr lvl="1"/>
            <a:endParaRPr lang="en-US" sz="2000" dirty="0" smtClean="0"/>
          </a:p>
        </p:txBody>
      </p:sp>
    </p:spTree>
    <p:extLst>
      <p:ext uri="{BB962C8B-B14F-4D97-AF65-F5344CB8AC3E}">
        <p14:creationId xmlns:p14="http://schemas.microsoft.com/office/powerpoint/2010/main" val="1921376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Image Matching</a:t>
            </a:r>
            <a:endParaRPr lang="en-US" dirty="0"/>
          </a:p>
        </p:txBody>
      </p:sp>
      <p:sp>
        <p:nvSpPr>
          <p:cNvPr id="3" name="Content Placeholder 2"/>
          <p:cNvSpPr>
            <a:spLocks noGrp="1"/>
          </p:cNvSpPr>
          <p:nvPr>
            <p:ph idx="1"/>
          </p:nvPr>
        </p:nvSpPr>
        <p:spPr/>
        <p:txBody>
          <a:bodyPr>
            <a:normAutofit/>
          </a:bodyPr>
          <a:lstStyle/>
          <a:p>
            <a:r>
              <a:rPr lang="en-US" sz="2000" dirty="0" smtClean="0"/>
              <a:t>1. Add at least one image under the “Learn” tab.</a:t>
            </a:r>
          </a:p>
          <a:p>
            <a:endParaRPr lang="en-US" sz="2000" dirty="0"/>
          </a:p>
        </p:txBody>
      </p:sp>
      <p:pic>
        <p:nvPicPr>
          <p:cNvPr id="4" name="Picture 3"/>
          <p:cNvPicPr>
            <a:picLocks noChangeAspect="1"/>
          </p:cNvPicPr>
          <p:nvPr/>
        </p:nvPicPr>
        <p:blipFill>
          <a:blip r:embed="rId2"/>
          <a:stretch>
            <a:fillRect/>
          </a:stretch>
        </p:blipFill>
        <p:spPr>
          <a:xfrm>
            <a:off x="853902" y="3002940"/>
            <a:ext cx="8420100" cy="1701800"/>
          </a:xfrm>
          <a:prstGeom prst="rect">
            <a:avLst/>
          </a:prstGeom>
        </p:spPr>
      </p:pic>
    </p:spTree>
    <p:extLst>
      <p:ext uri="{BB962C8B-B14F-4D97-AF65-F5344CB8AC3E}">
        <p14:creationId xmlns:p14="http://schemas.microsoft.com/office/powerpoint/2010/main" val="769304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r>
            <a:br>
              <a:rPr lang="en-US" dirty="0"/>
            </a:br>
            <a:r>
              <a:rPr lang="en-US" dirty="0" smtClean="0"/>
              <a:t>Image Matching</a:t>
            </a:r>
            <a:endParaRPr lang="en-US" dirty="0"/>
          </a:p>
        </p:txBody>
      </p:sp>
      <p:sp>
        <p:nvSpPr>
          <p:cNvPr id="3" name="Content Placeholder 2"/>
          <p:cNvSpPr>
            <a:spLocks noGrp="1"/>
          </p:cNvSpPr>
          <p:nvPr>
            <p:ph idx="1"/>
          </p:nvPr>
        </p:nvSpPr>
        <p:spPr/>
        <p:txBody>
          <a:bodyPr>
            <a:normAutofit/>
          </a:bodyPr>
          <a:lstStyle/>
          <a:p>
            <a:r>
              <a:rPr lang="en-US" sz="2000" dirty="0" smtClean="0"/>
              <a:t>2. Navigate to the “Infer” tab. Ask one of the following questions:</a:t>
            </a:r>
          </a:p>
          <a:p>
            <a:r>
              <a:rPr lang="en-US" sz="2000" dirty="0" smtClean="0">
                <a:solidFill>
                  <a:srgbClr val="333333"/>
                </a:solidFill>
                <a:latin typeface="Consolas" charset="0"/>
              </a:rPr>
              <a:t>Who is he?</a:t>
            </a:r>
          </a:p>
          <a:p>
            <a:r>
              <a:rPr lang="en-US" sz="2000" dirty="0" smtClean="0">
                <a:solidFill>
                  <a:srgbClr val="333333"/>
                </a:solidFill>
                <a:latin typeface="Consolas" charset="0"/>
              </a:rPr>
              <a:t>Who is she?</a:t>
            </a:r>
          </a:p>
          <a:p>
            <a:r>
              <a:rPr lang="en-US" sz="2000" dirty="0" smtClean="0">
                <a:solidFill>
                  <a:srgbClr val="333333"/>
                </a:solidFill>
                <a:latin typeface="Consolas" charset="0"/>
              </a:rPr>
              <a:t>Who’s in the image?</a:t>
            </a:r>
          </a:p>
          <a:p>
            <a:r>
              <a:rPr lang="en-US" sz="2000" dirty="0">
                <a:solidFill>
                  <a:srgbClr val="333333"/>
                </a:solidFill>
                <a:latin typeface="Consolas" charset="0"/>
              </a:rPr>
              <a:t>Match this image</a:t>
            </a:r>
            <a:r>
              <a:rPr lang="en-US" sz="2000" dirty="0" smtClean="0">
                <a:solidFill>
                  <a:srgbClr val="333333"/>
                </a:solidFill>
                <a:latin typeface="Consolas" charset="0"/>
              </a:rPr>
              <a:t>.</a:t>
            </a:r>
          </a:p>
          <a:p>
            <a:r>
              <a:rPr lang="en-US" sz="2000" dirty="0">
                <a:solidFill>
                  <a:srgbClr val="333333"/>
                </a:solidFill>
                <a:latin typeface="Consolas" charset="0"/>
              </a:rPr>
              <a:t>Which photo in my </a:t>
            </a:r>
            <a:r>
              <a:rPr lang="en-US" sz="2000" dirty="0" smtClean="0">
                <a:solidFill>
                  <a:srgbClr val="333333"/>
                </a:solidFill>
                <a:latin typeface="Consolas" charset="0"/>
              </a:rPr>
              <a:t>collection</a:t>
            </a:r>
          </a:p>
          <a:p>
            <a:pPr marL="0" indent="0">
              <a:buNone/>
            </a:pPr>
            <a:r>
              <a:rPr lang="en-US" sz="2000" dirty="0" smtClean="0">
                <a:solidFill>
                  <a:srgbClr val="333333"/>
                </a:solidFill>
                <a:latin typeface="Consolas" charset="0"/>
              </a:rPr>
              <a:t>	is </a:t>
            </a:r>
            <a:r>
              <a:rPr lang="en-US" sz="2000" dirty="0">
                <a:solidFill>
                  <a:srgbClr val="333333"/>
                </a:solidFill>
                <a:latin typeface="Consolas" charset="0"/>
              </a:rPr>
              <a:t>similar to this</a:t>
            </a:r>
            <a:r>
              <a:rPr lang="en-US" sz="2000" dirty="0" smtClean="0">
                <a:solidFill>
                  <a:srgbClr val="333333"/>
                </a:solidFill>
                <a:latin typeface="Consolas" charset="0"/>
              </a:rPr>
              <a:t>?</a:t>
            </a:r>
          </a:p>
          <a:p>
            <a:pPr marL="0" indent="0">
              <a:buNone/>
            </a:pPr>
            <a:endParaRPr lang="en-US" sz="2000" dirty="0" smtClean="0">
              <a:solidFill>
                <a:srgbClr val="333333"/>
              </a:solidFill>
              <a:latin typeface="Consolas" charset="0"/>
            </a:endParaRPr>
          </a:p>
          <a:p>
            <a:pPr lvl="0">
              <a:buClr>
                <a:srgbClr val="5FCBEF"/>
              </a:buClr>
            </a:pPr>
            <a:r>
              <a:rPr lang="en-US" sz="2000" dirty="0" smtClean="0">
                <a:solidFill>
                  <a:prstClr val="black">
                    <a:lumMod val="75000"/>
                    <a:lumOff val="25000"/>
                  </a:prstClr>
                </a:solidFill>
              </a:rPr>
              <a:t>In fact, this </a:t>
            </a:r>
            <a:r>
              <a:rPr lang="en-US" sz="2000" dirty="0">
                <a:solidFill>
                  <a:prstClr val="black">
                    <a:lumMod val="75000"/>
                    <a:lumOff val="25000"/>
                  </a:prstClr>
                </a:solidFill>
              </a:rPr>
              <a:t>step is optional. You can directly go to step 3</a:t>
            </a:r>
            <a:r>
              <a:rPr lang="en-US" sz="2000" dirty="0" smtClean="0">
                <a:solidFill>
                  <a:prstClr val="black">
                    <a:lumMod val="75000"/>
                    <a:lumOff val="25000"/>
                  </a:prstClr>
                </a:solidFill>
              </a:rPr>
              <a:t>.</a:t>
            </a:r>
            <a:endParaRPr lang="en-US" sz="2000" dirty="0">
              <a:solidFill>
                <a:prstClr val="black">
                  <a:lumMod val="75000"/>
                  <a:lumOff val="25000"/>
                </a:prstClr>
              </a:solidFill>
            </a:endParaRPr>
          </a:p>
        </p:txBody>
      </p:sp>
      <p:pic>
        <p:nvPicPr>
          <p:cNvPr id="10" name="Picture 9"/>
          <p:cNvPicPr>
            <a:picLocks noChangeAspect="1"/>
          </p:cNvPicPr>
          <p:nvPr/>
        </p:nvPicPr>
        <p:blipFill>
          <a:blip r:embed="rId2"/>
          <a:stretch>
            <a:fillRect/>
          </a:stretch>
        </p:blipFill>
        <p:spPr>
          <a:xfrm>
            <a:off x="5424615" y="2902936"/>
            <a:ext cx="3608173" cy="2408207"/>
          </a:xfrm>
          <a:prstGeom prst="rect">
            <a:avLst/>
          </a:prstGeom>
        </p:spPr>
      </p:pic>
    </p:spTree>
    <p:extLst>
      <p:ext uri="{BB962C8B-B14F-4D97-AF65-F5344CB8AC3E}">
        <p14:creationId xmlns:p14="http://schemas.microsoft.com/office/powerpoint/2010/main" val="102402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br>
              <a:rPr lang="en-US" dirty="0" smtClean="0"/>
            </a:br>
            <a:r>
              <a:rPr lang="en-US" dirty="0" smtClean="0"/>
              <a:t>Image </a:t>
            </a:r>
            <a:r>
              <a:rPr lang="en-US" dirty="0"/>
              <a:t>Matching</a:t>
            </a:r>
          </a:p>
        </p:txBody>
      </p:sp>
      <p:sp>
        <p:nvSpPr>
          <p:cNvPr id="3" name="Content Placeholder 2"/>
          <p:cNvSpPr>
            <a:spLocks noGrp="1"/>
          </p:cNvSpPr>
          <p:nvPr>
            <p:ph idx="1"/>
          </p:nvPr>
        </p:nvSpPr>
        <p:spPr/>
        <p:txBody>
          <a:bodyPr>
            <a:normAutofit/>
          </a:bodyPr>
          <a:lstStyle/>
          <a:p>
            <a:r>
              <a:rPr lang="en-US" sz="2000" dirty="0" smtClean="0"/>
              <a:t>3. Upload one image that you want to match.</a:t>
            </a:r>
          </a:p>
          <a:p>
            <a:endParaRPr lang="en-US" sz="2000" dirty="0"/>
          </a:p>
          <a:p>
            <a:endParaRPr lang="en-US" sz="2000" dirty="0" smtClean="0"/>
          </a:p>
          <a:p>
            <a:endParaRPr lang="en-US" sz="2000" dirty="0"/>
          </a:p>
          <a:p>
            <a:endParaRPr lang="en-US" sz="2000" dirty="0" smtClean="0"/>
          </a:p>
          <a:p>
            <a:endParaRPr lang="en-US" sz="2000" dirty="0"/>
          </a:p>
          <a:p>
            <a:r>
              <a:rPr lang="en-US" sz="2000" dirty="0" smtClean="0"/>
              <a:t>4. Click the “Ask” button.</a:t>
            </a:r>
            <a:endParaRPr lang="en-US" sz="2000" dirty="0"/>
          </a:p>
        </p:txBody>
      </p:sp>
      <p:pic>
        <p:nvPicPr>
          <p:cNvPr id="4" name="Picture 3"/>
          <p:cNvPicPr>
            <a:picLocks noChangeAspect="1"/>
          </p:cNvPicPr>
          <p:nvPr/>
        </p:nvPicPr>
        <p:blipFill>
          <a:blip r:embed="rId2"/>
          <a:stretch>
            <a:fillRect/>
          </a:stretch>
        </p:blipFill>
        <p:spPr>
          <a:xfrm>
            <a:off x="1021320" y="2859732"/>
            <a:ext cx="4428010" cy="1341461"/>
          </a:xfrm>
          <a:prstGeom prst="rect">
            <a:avLst/>
          </a:prstGeom>
        </p:spPr>
      </p:pic>
    </p:spTree>
    <p:extLst>
      <p:ext uri="{BB962C8B-B14F-4D97-AF65-F5344CB8AC3E}">
        <p14:creationId xmlns:p14="http://schemas.microsoft.com/office/powerpoint/2010/main" val="87706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Question Answering</a:t>
            </a:r>
            <a:endParaRPr lang="en-US" dirty="0"/>
          </a:p>
        </p:txBody>
      </p:sp>
      <p:sp>
        <p:nvSpPr>
          <p:cNvPr id="3" name="Content Placeholder 2"/>
          <p:cNvSpPr>
            <a:spLocks noGrp="1"/>
          </p:cNvSpPr>
          <p:nvPr>
            <p:ph idx="1"/>
          </p:nvPr>
        </p:nvSpPr>
        <p:spPr/>
        <p:txBody>
          <a:bodyPr>
            <a:normAutofit/>
          </a:bodyPr>
          <a:lstStyle/>
          <a:p>
            <a:r>
              <a:rPr lang="en-US" sz="2000" dirty="0" smtClean="0"/>
              <a:t>1. Add at least one piece of text under the “Learn” tab.</a:t>
            </a:r>
          </a:p>
          <a:p>
            <a:r>
              <a:rPr lang="en-US" sz="2000" dirty="0" smtClean="0"/>
              <a:t>For example, “Johann is 25 years old.”</a:t>
            </a:r>
          </a:p>
          <a:p>
            <a:endParaRPr lang="en-US" sz="2000" dirty="0"/>
          </a:p>
        </p:txBody>
      </p:sp>
      <p:pic>
        <p:nvPicPr>
          <p:cNvPr id="5" name="Picture 4"/>
          <p:cNvPicPr>
            <a:picLocks noChangeAspect="1"/>
          </p:cNvPicPr>
          <p:nvPr/>
        </p:nvPicPr>
        <p:blipFill>
          <a:blip r:embed="rId2"/>
          <a:stretch>
            <a:fillRect/>
          </a:stretch>
        </p:blipFill>
        <p:spPr>
          <a:xfrm>
            <a:off x="677334" y="3108315"/>
            <a:ext cx="8864600" cy="1219200"/>
          </a:xfrm>
          <a:prstGeom prst="rect">
            <a:avLst/>
          </a:prstGeom>
        </p:spPr>
      </p:pic>
    </p:spTree>
    <p:extLst>
      <p:ext uri="{BB962C8B-B14F-4D97-AF65-F5344CB8AC3E}">
        <p14:creationId xmlns:p14="http://schemas.microsoft.com/office/powerpoint/2010/main" val="35436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r>
            <a:br>
              <a:rPr lang="en-US" dirty="0"/>
            </a:br>
            <a:r>
              <a:rPr lang="en-US" dirty="0" smtClean="0"/>
              <a:t>Question </a:t>
            </a:r>
            <a:r>
              <a:rPr lang="en-US" dirty="0"/>
              <a:t>Answering</a:t>
            </a:r>
          </a:p>
        </p:txBody>
      </p:sp>
      <p:sp>
        <p:nvSpPr>
          <p:cNvPr id="3" name="Content Placeholder 2"/>
          <p:cNvSpPr>
            <a:spLocks noGrp="1"/>
          </p:cNvSpPr>
          <p:nvPr>
            <p:ph idx="1"/>
          </p:nvPr>
        </p:nvSpPr>
        <p:spPr/>
        <p:txBody>
          <a:bodyPr>
            <a:normAutofit/>
          </a:bodyPr>
          <a:lstStyle/>
          <a:p>
            <a:r>
              <a:rPr lang="en-US" sz="2000" dirty="0" smtClean="0"/>
              <a:t>2. Navigate to the “</a:t>
            </a:r>
            <a:r>
              <a:rPr lang="en-US" sz="2000" dirty="0"/>
              <a:t>Infer” tab. Ask one question </a:t>
            </a:r>
            <a:r>
              <a:rPr lang="en-US" sz="2000" dirty="0" smtClean="0"/>
              <a:t>related </a:t>
            </a:r>
            <a:r>
              <a:rPr lang="en-US" sz="2000" dirty="0"/>
              <a:t>to the knowledge you added in step 1.</a:t>
            </a:r>
          </a:p>
          <a:p>
            <a:r>
              <a:rPr lang="en-US" sz="2000" dirty="0"/>
              <a:t>For example, </a:t>
            </a:r>
            <a:r>
              <a:rPr lang="en-US" sz="2000" dirty="0" smtClean="0"/>
              <a:t>“How old is Johann?”</a:t>
            </a:r>
          </a:p>
          <a:p>
            <a:r>
              <a:rPr lang="en-US" sz="2000" dirty="0" smtClean="0"/>
              <a:t>3. </a:t>
            </a:r>
            <a:r>
              <a:rPr lang="en-US" sz="2000" dirty="0"/>
              <a:t>Click the “Ask” button</a:t>
            </a:r>
            <a:r>
              <a:rPr lang="en-US" sz="2000" dirty="0" smtClean="0"/>
              <a:t>.</a:t>
            </a:r>
            <a:endParaRPr lang="en-US" sz="2000" dirty="0"/>
          </a:p>
          <a:p>
            <a:endParaRPr lang="en-US" sz="2000" dirty="0"/>
          </a:p>
          <a:p>
            <a:endParaRPr lang="en-US" sz="2000" dirty="0"/>
          </a:p>
          <a:p>
            <a:endParaRPr lang="en-US" sz="2000" dirty="0" smtClean="0">
              <a:solidFill>
                <a:srgbClr val="333333"/>
              </a:solidFill>
              <a:latin typeface="Consolas" charset="0"/>
            </a:endParaRPr>
          </a:p>
          <a:p>
            <a:endParaRPr lang="en-US" sz="2000" dirty="0" smtClean="0"/>
          </a:p>
          <a:p>
            <a:endParaRPr lang="en-US" sz="2000" dirty="0"/>
          </a:p>
        </p:txBody>
      </p:sp>
      <p:pic>
        <p:nvPicPr>
          <p:cNvPr id="4" name="Picture 3"/>
          <p:cNvPicPr>
            <a:picLocks noChangeAspect="1"/>
          </p:cNvPicPr>
          <p:nvPr/>
        </p:nvPicPr>
        <p:blipFill>
          <a:blip r:embed="rId2"/>
          <a:stretch>
            <a:fillRect/>
          </a:stretch>
        </p:blipFill>
        <p:spPr>
          <a:xfrm>
            <a:off x="5474043" y="2758207"/>
            <a:ext cx="3526825" cy="2439790"/>
          </a:xfrm>
          <a:prstGeom prst="rect">
            <a:avLst/>
          </a:prstGeom>
        </p:spPr>
      </p:pic>
    </p:spTree>
    <p:extLst>
      <p:ext uri="{BB962C8B-B14F-4D97-AF65-F5344CB8AC3E}">
        <p14:creationId xmlns:p14="http://schemas.microsoft.com/office/powerpoint/2010/main" val="2522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a:t>
            </a:r>
            <a:endParaRPr lang="en-US" dirty="0"/>
          </a:p>
        </p:txBody>
      </p:sp>
      <p:sp>
        <p:nvSpPr>
          <p:cNvPr id="3" name="Content Placeholder 2"/>
          <p:cNvSpPr>
            <a:spLocks noGrp="1"/>
          </p:cNvSpPr>
          <p:nvPr>
            <p:ph idx="1"/>
          </p:nvPr>
        </p:nvSpPr>
        <p:spPr/>
        <p:txBody>
          <a:bodyPr>
            <a:noAutofit/>
          </a:bodyPr>
          <a:lstStyle/>
          <a:p>
            <a:r>
              <a:rPr lang="en-US" sz="2400" dirty="0" smtClean="0"/>
              <a:t>Overview</a:t>
            </a:r>
          </a:p>
          <a:p>
            <a:r>
              <a:rPr lang="en-US" sz="2400" dirty="0" smtClean="0"/>
              <a:t>Introduction: </a:t>
            </a:r>
          </a:p>
          <a:p>
            <a:pPr marL="0" indent="0">
              <a:buNone/>
            </a:pPr>
            <a:r>
              <a:rPr lang="en-US" sz="2400" dirty="0" smtClean="0"/>
              <a:t>    Infrastructure </a:t>
            </a:r>
            <a:r>
              <a:rPr lang="en-US" sz="2400" dirty="0"/>
              <a:t>for Intelligent Web </a:t>
            </a:r>
            <a:r>
              <a:rPr lang="en-US" sz="2400" dirty="0" smtClean="0"/>
              <a:t>Services</a:t>
            </a:r>
          </a:p>
          <a:p>
            <a:r>
              <a:rPr lang="en-US" sz="2400" dirty="0" smtClean="0"/>
              <a:t>Architecture</a:t>
            </a:r>
          </a:p>
          <a:p>
            <a:r>
              <a:rPr lang="en-US" sz="2400" dirty="0" smtClean="0"/>
              <a:t>Features:</a:t>
            </a:r>
          </a:p>
          <a:p>
            <a:pPr lvl="1"/>
            <a:r>
              <a:rPr lang="en-US" sz="2000" dirty="0" smtClean="0"/>
              <a:t>Consistency</a:t>
            </a:r>
          </a:p>
          <a:p>
            <a:pPr lvl="1"/>
            <a:r>
              <a:rPr lang="en-US" sz="2000" dirty="0" smtClean="0"/>
              <a:t>Flexibility</a:t>
            </a:r>
          </a:p>
          <a:p>
            <a:pPr lvl="1"/>
            <a:r>
              <a:rPr lang="en-US" sz="2000" dirty="0" smtClean="0"/>
              <a:t>Scalability</a:t>
            </a:r>
          </a:p>
          <a:p>
            <a:r>
              <a:rPr lang="en-US" sz="2400" dirty="0" smtClean="0"/>
              <a:t>Demo</a:t>
            </a:r>
          </a:p>
          <a:p>
            <a:endParaRPr lang="en-US" sz="2400" dirty="0"/>
          </a:p>
        </p:txBody>
      </p:sp>
    </p:spTree>
    <p:extLst>
      <p:ext uri="{BB962C8B-B14F-4D97-AF65-F5344CB8AC3E}">
        <p14:creationId xmlns:p14="http://schemas.microsoft.com/office/powerpoint/2010/main" val="1617876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r>
            <a:br>
              <a:rPr lang="en-US" dirty="0"/>
            </a:br>
            <a:r>
              <a:rPr lang="en-US" dirty="0" smtClean="0"/>
              <a:t>Question </a:t>
            </a:r>
            <a:r>
              <a:rPr lang="en-US" dirty="0"/>
              <a:t>Answering</a:t>
            </a:r>
          </a:p>
        </p:txBody>
      </p:sp>
      <p:sp>
        <p:nvSpPr>
          <p:cNvPr id="3" name="Content Placeholder 2"/>
          <p:cNvSpPr>
            <a:spLocks noGrp="1"/>
          </p:cNvSpPr>
          <p:nvPr>
            <p:ph idx="1"/>
          </p:nvPr>
        </p:nvSpPr>
        <p:spPr/>
        <p:txBody>
          <a:bodyPr>
            <a:normAutofit/>
          </a:bodyPr>
          <a:lstStyle/>
          <a:p>
            <a:r>
              <a:rPr lang="en-US" sz="2000" dirty="0" smtClean="0"/>
              <a:t>4. Go back to the “Learn” tab. Add a Wikipedia page URL:</a:t>
            </a:r>
          </a:p>
          <a:p>
            <a:r>
              <a:rPr lang="en-US" sz="2000" dirty="0"/>
              <a:t>For example, </a:t>
            </a:r>
            <a:r>
              <a:rPr lang="en-US" sz="2000" dirty="0" smtClean="0">
                <a:hlinkClick r:id="rId2"/>
              </a:rPr>
              <a:t>https</a:t>
            </a:r>
            <a:r>
              <a:rPr lang="en-US" sz="2000" dirty="0">
                <a:hlinkClick r:id="rId2"/>
              </a:rPr>
              <a:t>://</a:t>
            </a:r>
            <a:r>
              <a:rPr lang="en-US" sz="2000" dirty="0" smtClean="0">
                <a:hlinkClick r:id="rId2"/>
              </a:rPr>
              <a:t>en.wikipedia.org/wiki/University_of_Michigan</a:t>
            </a:r>
            <a:endParaRPr lang="en-US" sz="2000" dirty="0" smtClean="0"/>
          </a:p>
          <a:p>
            <a:endParaRPr lang="en-US" sz="2000" dirty="0"/>
          </a:p>
          <a:p>
            <a:endParaRPr lang="en-US" sz="2000" dirty="0" smtClean="0"/>
          </a:p>
          <a:p>
            <a:endParaRPr lang="en-US" sz="2000" dirty="0"/>
          </a:p>
          <a:p>
            <a:endParaRPr lang="en-US" sz="2000" dirty="0"/>
          </a:p>
          <a:p>
            <a:endParaRPr lang="en-US" sz="2000" dirty="0" smtClean="0">
              <a:solidFill>
                <a:srgbClr val="333333"/>
              </a:solidFill>
              <a:latin typeface="Consolas" charset="0"/>
            </a:endParaRPr>
          </a:p>
          <a:p>
            <a:endParaRPr lang="en-US" sz="2000" dirty="0" smtClean="0"/>
          </a:p>
          <a:p>
            <a:endParaRPr lang="en-US" sz="2000" dirty="0"/>
          </a:p>
        </p:txBody>
      </p:sp>
      <p:pic>
        <p:nvPicPr>
          <p:cNvPr id="7" name="Picture 6"/>
          <p:cNvPicPr>
            <a:picLocks noChangeAspect="1"/>
          </p:cNvPicPr>
          <p:nvPr/>
        </p:nvPicPr>
        <p:blipFill>
          <a:blip r:embed="rId3"/>
          <a:stretch>
            <a:fillRect/>
          </a:stretch>
        </p:blipFill>
        <p:spPr>
          <a:xfrm>
            <a:off x="1062155" y="3244416"/>
            <a:ext cx="7827025" cy="396194"/>
          </a:xfrm>
          <a:prstGeom prst="rect">
            <a:avLst/>
          </a:prstGeom>
        </p:spPr>
      </p:pic>
    </p:spTree>
    <p:extLst>
      <p:ext uri="{BB962C8B-B14F-4D97-AF65-F5344CB8AC3E}">
        <p14:creationId xmlns:p14="http://schemas.microsoft.com/office/powerpoint/2010/main" val="1688323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r>
            <a:br>
              <a:rPr lang="en-US" dirty="0"/>
            </a:br>
            <a:r>
              <a:rPr lang="en-US" dirty="0" smtClean="0"/>
              <a:t>Question </a:t>
            </a:r>
            <a:r>
              <a:rPr lang="en-US" dirty="0"/>
              <a:t>Answering</a:t>
            </a:r>
          </a:p>
        </p:txBody>
      </p:sp>
      <p:sp>
        <p:nvSpPr>
          <p:cNvPr id="3" name="Content Placeholder 2"/>
          <p:cNvSpPr>
            <a:spLocks noGrp="1"/>
          </p:cNvSpPr>
          <p:nvPr>
            <p:ph idx="1"/>
          </p:nvPr>
        </p:nvSpPr>
        <p:spPr/>
        <p:txBody>
          <a:bodyPr>
            <a:normAutofit/>
          </a:bodyPr>
          <a:lstStyle/>
          <a:p>
            <a:r>
              <a:rPr lang="en-US" sz="2000" dirty="0" smtClean="0"/>
              <a:t>5</a:t>
            </a:r>
            <a:r>
              <a:rPr lang="en-US" sz="2000" dirty="0"/>
              <a:t>. Go back </a:t>
            </a:r>
            <a:r>
              <a:rPr lang="en-US" sz="2000" dirty="0" smtClean="0"/>
              <a:t>to </a:t>
            </a:r>
            <a:r>
              <a:rPr lang="en-US" sz="2000" dirty="0"/>
              <a:t>the “Infer” tab. </a:t>
            </a:r>
            <a:r>
              <a:rPr lang="en-US" sz="2000" dirty="0" smtClean="0"/>
              <a:t>Ask a question</a:t>
            </a:r>
            <a:r>
              <a:rPr lang="en-US" sz="2000" dirty="0"/>
              <a:t> related to the knowledge you </a:t>
            </a:r>
            <a:r>
              <a:rPr lang="en-US" sz="2000" dirty="0" smtClean="0"/>
              <a:t>added in step 4:</a:t>
            </a:r>
          </a:p>
          <a:p>
            <a:r>
              <a:rPr lang="en-US" sz="2000" dirty="0" smtClean="0"/>
              <a:t>For example, “Where </a:t>
            </a:r>
            <a:r>
              <a:rPr lang="en-US" sz="2000" dirty="0"/>
              <a:t>is the University of Michigan located</a:t>
            </a:r>
            <a:r>
              <a:rPr lang="en-US" sz="2000" dirty="0" smtClean="0"/>
              <a:t>?”</a:t>
            </a:r>
          </a:p>
          <a:p>
            <a:r>
              <a:rPr lang="en-US" sz="2000" dirty="0" smtClean="0"/>
              <a:t>6</a:t>
            </a:r>
            <a:r>
              <a:rPr lang="en-US" sz="2000" dirty="0"/>
              <a:t>. Click the “Ask” button</a:t>
            </a:r>
            <a:r>
              <a:rPr lang="en-US" sz="2000" dirty="0" smtClean="0"/>
              <a:t>.</a:t>
            </a:r>
            <a:endParaRPr lang="en-US" sz="2000" dirty="0"/>
          </a:p>
          <a:p>
            <a:endParaRPr lang="en-US" sz="2000" dirty="0"/>
          </a:p>
          <a:p>
            <a:endParaRPr lang="en-US" sz="2000" dirty="0"/>
          </a:p>
          <a:p>
            <a:endParaRPr lang="en-US" sz="2000" dirty="0" smtClean="0">
              <a:solidFill>
                <a:srgbClr val="333333"/>
              </a:solidFill>
              <a:latin typeface="Consolas" charset="0"/>
            </a:endParaRPr>
          </a:p>
          <a:p>
            <a:endParaRPr lang="en-US" sz="2000" dirty="0" smtClean="0"/>
          </a:p>
          <a:p>
            <a:endParaRPr lang="en-US" sz="2000" dirty="0"/>
          </a:p>
        </p:txBody>
      </p:sp>
      <p:pic>
        <p:nvPicPr>
          <p:cNvPr id="6" name="Picture 5"/>
          <p:cNvPicPr>
            <a:picLocks noChangeAspect="1"/>
          </p:cNvPicPr>
          <p:nvPr/>
        </p:nvPicPr>
        <p:blipFill>
          <a:blip r:embed="rId2"/>
          <a:stretch>
            <a:fillRect/>
          </a:stretch>
        </p:blipFill>
        <p:spPr>
          <a:xfrm>
            <a:off x="2687527" y="3678595"/>
            <a:ext cx="3649773" cy="2980000"/>
          </a:xfrm>
          <a:prstGeom prst="rect">
            <a:avLst/>
          </a:prstGeom>
        </p:spPr>
      </p:pic>
    </p:spTree>
    <p:extLst>
      <p:ext uri="{BB962C8B-B14F-4D97-AF65-F5344CB8AC3E}">
        <p14:creationId xmlns:p14="http://schemas.microsoft.com/office/powerpoint/2010/main" val="1738076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r>
            <a:br>
              <a:rPr lang="en-US" dirty="0"/>
            </a:br>
            <a:r>
              <a:rPr lang="en-US" dirty="0" smtClean="0"/>
              <a:t>Question </a:t>
            </a:r>
            <a:r>
              <a:rPr lang="en-US" dirty="0"/>
              <a:t>Answering</a:t>
            </a:r>
          </a:p>
        </p:txBody>
      </p:sp>
      <p:sp>
        <p:nvSpPr>
          <p:cNvPr id="3" name="Content Placeholder 2"/>
          <p:cNvSpPr>
            <a:spLocks noGrp="1"/>
          </p:cNvSpPr>
          <p:nvPr>
            <p:ph idx="1"/>
          </p:nvPr>
        </p:nvSpPr>
        <p:spPr/>
        <p:txBody>
          <a:bodyPr>
            <a:normAutofit/>
          </a:bodyPr>
          <a:lstStyle/>
          <a:p>
            <a:r>
              <a:rPr lang="en-US" sz="2000" dirty="0" smtClean="0"/>
              <a:t>7. Ask one of the following questions:</a:t>
            </a:r>
          </a:p>
          <a:p>
            <a:r>
              <a:rPr lang="en-US" sz="2000" dirty="0" smtClean="0">
                <a:solidFill>
                  <a:srgbClr val="333333"/>
                </a:solidFill>
                <a:latin typeface="Consolas" charset="0"/>
              </a:rPr>
              <a:t>Who </a:t>
            </a:r>
            <a:r>
              <a:rPr lang="en-US" sz="2000" dirty="0">
                <a:solidFill>
                  <a:srgbClr val="333333"/>
                </a:solidFill>
                <a:latin typeface="Consolas" charset="0"/>
              </a:rPr>
              <a:t>is the last emperor of China</a:t>
            </a:r>
            <a:r>
              <a:rPr lang="en-US" sz="2000" dirty="0" smtClean="0">
                <a:solidFill>
                  <a:srgbClr val="333333"/>
                </a:solidFill>
                <a:latin typeface="Consolas" charset="0"/>
              </a:rPr>
              <a:t>?</a:t>
            </a:r>
          </a:p>
          <a:p>
            <a:r>
              <a:rPr lang="en-US" sz="2000" dirty="0">
                <a:solidFill>
                  <a:srgbClr val="333333"/>
                </a:solidFill>
                <a:latin typeface="Consolas" charset="0"/>
              </a:rPr>
              <a:t>Who discovered the South Pole?</a:t>
            </a:r>
          </a:p>
          <a:p>
            <a:r>
              <a:rPr lang="en-US" sz="2000" dirty="0" smtClean="0">
                <a:solidFill>
                  <a:srgbClr val="333333"/>
                </a:solidFill>
                <a:latin typeface="Consolas" charset="0"/>
              </a:rPr>
              <a:t>Who </a:t>
            </a:r>
            <a:r>
              <a:rPr lang="en-US" sz="2000" dirty="0">
                <a:solidFill>
                  <a:srgbClr val="333333"/>
                </a:solidFill>
                <a:latin typeface="Consolas" charset="0"/>
              </a:rPr>
              <a:t>invented the telephone</a:t>
            </a:r>
            <a:r>
              <a:rPr lang="en-US" sz="2000" dirty="0" smtClean="0">
                <a:solidFill>
                  <a:srgbClr val="333333"/>
                </a:solidFill>
                <a:latin typeface="Consolas" charset="0"/>
              </a:rPr>
              <a:t>?</a:t>
            </a:r>
          </a:p>
          <a:p>
            <a:r>
              <a:rPr lang="en-US" sz="2000" dirty="0" smtClean="0">
                <a:solidFill>
                  <a:srgbClr val="333333"/>
                </a:solidFill>
                <a:latin typeface="Consolas" charset="0"/>
              </a:rPr>
              <a:t>Who </a:t>
            </a:r>
            <a:r>
              <a:rPr lang="en-US" sz="2000" dirty="0">
                <a:solidFill>
                  <a:srgbClr val="333333"/>
                </a:solidFill>
                <a:latin typeface="Consolas" charset="0"/>
              </a:rPr>
              <a:t>is the Greek mathematician that developed geometry?</a:t>
            </a:r>
            <a:endParaRPr lang="en-US" sz="2000" dirty="0" smtClean="0">
              <a:solidFill>
                <a:srgbClr val="333333"/>
              </a:solidFill>
              <a:latin typeface="Consolas" charset="0"/>
            </a:endParaRPr>
          </a:p>
          <a:p>
            <a:r>
              <a:rPr lang="en-US" sz="2000" dirty="0" smtClean="0">
                <a:solidFill>
                  <a:srgbClr val="333333"/>
                </a:solidFill>
                <a:latin typeface="Consolas" charset="0"/>
              </a:rPr>
              <a:t>When was the Munich agreement made?</a:t>
            </a:r>
          </a:p>
          <a:p>
            <a:r>
              <a:rPr lang="en-US" sz="2000" dirty="0">
                <a:solidFill>
                  <a:srgbClr val="333333"/>
                </a:solidFill>
                <a:latin typeface="Consolas" charset="0"/>
              </a:rPr>
              <a:t>When did Mike Tyson win the title?</a:t>
            </a:r>
            <a:endParaRPr lang="en-US" sz="2000" dirty="0" smtClean="0">
              <a:solidFill>
                <a:srgbClr val="333333"/>
              </a:solidFill>
              <a:latin typeface="Consolas" charset="0"/>
            </a:endParaRPr>
          </a:p>
          <a:p>
            <a:r>
              <a:rPr lang="en-US" sz="2000" dirty="0">
                <a:solidFill>
                  <a:srgbClr val="333333"/>
                </a:solidFill>
                <a:latin typeface="Consolas" charset="0"/>
              </a:rPr>
              <a:t>Where is the River Nile located</a:t>
            </a:r>
            <a:r>
              <a:rPr lang="en-US" sz="2000" dirty="0" smtClean="0">
                <a:solidFill>
                  <a:srgbClr val="333333"/>
                </a:solidFill>
                <a:latin typeface="Consolas" charset="0"/>
              </a:rPr>
              <a:t>?</a:t>
            </a:r>
            <a:endParaRPr lang="en-US" sz="2000" dirty="0" smtClean="0"/>
          </a:p>
          <a:p>
            <a:r>
              <a:rPr lang="en-US" sz="2000" dirty="0" smtClean="0"/>
              <a:t>8. Click the “Ask” button.</a:t>
            </a:r>
            <a:endParaRPr lang="en-US" sz="2000" dirty="0" smtClean="0">
              <a:solidFill>
                <a:srgbClr val="333333"/>
              </a:solidFill>
              <a:latin typeface="Consolas" charset="0"/>
            </a:endParaRPr>
          </a:p>
        </p:txBody>
      </p:sp>
    </p:spTree>
    <p:extLst>
      <p:ext uri="{BB962C8B-B14F-4D97-AF65-F5344CB8AC3E}">
        <p14:creationId xmlns:p14="http://schemas.microsoft.com/office/powerpoint/2010/main" val="1115917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dirty="0"/>
              <a:t>Image Matching + Question Answering</a:t>
            </a:r>
          </a:p>
        </p:txBody>
      </p:sp>
      <p:sp>
        <p:nvSpPr>
          <p:cNvPr id="3" name="Content Placeholder 2"/>
          <p:cNvSpPr>
            <a:spLocks noGrp="1"/>
          </p:cNvSpPr>
          <p:nvPr>
            <p:ph idx="1"/>
          </p:nvPr>
        </p:nvSpPr>
        <p:spPr/>
        <p:txBody>
          <a:bodyPr>
            <a:normAutofit/>
          </a:bodyPr>
          <a:lstStyle/>
          <a:p>
            <a:r>
              <a:rPr lang="en-US" sz="2000" dirty="0" smtClean="0"/>
              <a:t>2. Navigate </a:t>
            </a:r>
            <a:r>
              <a:rPr lang="en-US" sz="2000" dirty="0"/>
              <a:t>to the “Infer” tab. Ask </a:t>
            </a:r>
            <a:r>
              <a:rPr lang="en-US" sz="2000" dirty="0" smtClean="0"/>
              <a:t>the following question and upload the image with “Johann” in it.</a:t>
            </a:r>
          </a:p>
          <a:p>
            <a:r>
              <a:rPr lang="en-US" sz="2000" dirty="0">
                <a:solidFill>
                  <a:srgbClr val="333333"/>
                </a:solidFill>
                <a:latin typeface="Consolas" charset="0"/>
              </a:rPr>
              <a:t>Where </a:t>
            </a:r>
            <a:r>
              <a:rPr lang="en-US" sz="2000" dirty="0" smtClean="0">
                <a:solidFill>
                  <a:srgbClr val="333333"/>
                </a:solidFill>
                <a:latin typeface="Consolas" charset="0"/>
              </a:rPr>
              <a:t>was he born?</a:t>
            </a:r>
          </a:p>
          <a:p>
            <a:r>
              <a:rPr lang="en-US" sz="2000" dirty="0"/>
              <a:t>3. Click the “Ask” button</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3176215" y="3802332"/>
            <a:ext cx="3598905" cy="2856758"/>
          </a:xfrm>
          <a:prstGeom prst="rect">
            <a:avLst/>
          </a:prstGeom>
        </p:spPr>
      </p:pic>
    </p:spTree>
    <p:extLst>
      <p:ext uri="{BB962C8B-B14F-4D97-AF65-F5344CB8AC3E}">
        <p14:creationId xmlns:p14="http://schemas.microsoft.com/office/powerpoint/2010/main" val="1246101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Calendar</a:t>
            </a:r>
            <a:endParaRPr lang="en-US" dirty="0"/>
          </a:p>
        </p:txBody>
      </p:sp>
      <p:sp>
        <p:nvSpPr>
          <p:cNvPr id="3" name="Content Placeholder 2"/>
          <p:cNvSpPr>
            <a:spLocks noGrp="1"/>
          </p:cNvSpPr>
          <p:nvPr>
            <p:ph idx="1"/>
          </p:nvPr>
        </p:nvSpPr>
        <p:spPr/>
        <p:txBody>
          <a:bodyPr>
            <a:normAutofit/>
          </a:bodyPr>
          <a:lstStyle/>
          <a:p>
            <a:r>
              <a:rPr lang="en-US" sz="2000" dirty="0" smtClean="0"/>
              <a:t>0. We assume you have some events on your Google Calendar.</a:t>
            </a:r>
          </a:p>
          <a:p>
            <a:r>
              <a:rPr lang="en-US" sz="2000" dirty="0" smtClean="0"/>
              <a:t>1. Navigate to the “Infer” tab and ask one of the following questions:</a:t>
            </a:r>
          </a:p>
          <a:p>
            <a:r>
              <a:rPr lang="en-US" sz="2000" dirty="0" smtClean="0">
                <a:solidFill>
                  <a:srgbClr val="333333"/>
                </a:solidFill>
                <a:latin typeface="Consolas" charset="0"/>
              </a:rPr>
              <a:t>What am I going to do tomorrow?</a:t>
            </a:r>
            <a:endParaRPr lang="en-US" sz="2000" dirty="0">
              <a:solidFill>
                <a:srgbClr val="333333"/>
              </a:solidFill>
              <a:latin typeface="Consolas" charset="0"/>
            </a:endParaRPr>
          </a:p>
          <a:p>
            <a:r>
              <a:rPr lang="en-US" sz="2000" dirty="0" smtClean="0">
                <a:solidFill>
                  <a:srgbClr val="333333"/>
                </a:solidFill>
                <a:latin typeface="Consolas" charset="0"/>
              </a:rPr>
              <a:t>What is my plan next Monday?</a:t>
            </a:r>
          </a:p>
          <a:p>
            <a:r>
              <a:rPr lang="en-US" sz="2000" dirty="0" smtClean="0">
                <a:solidFill>
                  <a:srgbClr val="333333"/>
                </a:solidFill>
                <a:latin typeface="Consolas" charset="0"/>
              </a:rPr>
              <a:t>What is on my schedule next Tuesday afternoon?</a:t>
            </a:r>
            <a:endParaRPr lang="en-US" sz="2000" dirty="0">
              <a:solidFill>
                <a:srgbClr val="333333"/>
              </a:solidFill>
              <a:latin typeface="Consolas" charset="0"/>
            </a:endParaRPr>
          </a:p>
          <a:p>
            <a:r>
              <a:rPr lang="en-US" sz="2000" dirty="0" smtClean="0">
                <a:solidFill>
                  <a:srgbClr val="333333"/>
                </a:solidFill>
                <a:latin typeface="Consolas" charset="0"/>
              </a:rPr>
              <a:t>What did I do last weekend?</a:t>
            </a:r>
            <a:endParaRPr lang="en-US" sz="2000" dirty="0">
              <a:solidFill>
                <a:srgbClr val="333333"/>
              </a:solidFill>
              <a:latin typeface="Consolas" charset="0"/>
            </a:endParaRPr>
          </a:p>
          <a:p>
            <a:r>
              <a:rPr lang="en-US" sz="2000" dirty="0" smtClean="0">
                <a:solidFill>
                  <a:srgbClr val="333333"/>
                </a:solidFill>
                <a:latin typeface="Consolas" charset="0"/>
              </a:rPr>
              <a:t>What was on my Google Calendar last year?</a:t>
            </a:r>
          </a:p>
          <a:p>
            <a:r>
              <a:rPr lang="en-US" sz="2000" dirty="0" smtClean="0">
                <a:solidFill>
                  <a:srgbClr val="333333"/>
                </a:solidFill>
                <a:latin typeface="Consolas" charset="0"/>
              </a:rPr>
              <a:t>What was on my schedule last Christmas?</a:t>
            </a:r>
          </a:p>
          <a:p>
            <a:r>
              <a:rPr lang="en-US" sz="2000" dirty="0" smtClean="0">
                <a:solidFill>
                  <a:srgbClr val="333333"/>
                </a:solidFill>
                <a:latin typeface="Consolas" charset="0"/>
              </a:rPr>
              <a:t>2.</a:t>
            </a:r>
            <a:r>
              <a:rPr lang="en-US" sz="2000" dirty="0"/>
              <a:t> Click the “Ask” button</a:t>
            </a:r>
            <a:r>
              <a:rPr lang="en-US" sz="2000" dirty="0" smtClean="0"/>
              <a:t>.</a:t>
            </a:r>
            <a:endParaRPr lang="en-US" sz="2000" dirty="0"/>
          </a:p>
        </p:txBody>
      </p:sp>
    </p:spTree>
    <p:extLst>
      <p:ext uri="{BB962C8B-B14F-4D97-AF65-F5344CB8AC3E}">
        <p14:creationId xmlns:p14="http://schemas.microsoft.com/office/powerpoint/2010/main" val="429857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Calendar</a:t>
            </a:r>
            <a:endParaRPr lang="en-US" dirty="0"/>
          </a:p>
        </p:txBody>
      </p:sp>
      <p:sp>
        <p:nvSpPr>
          <p:cNvPr id="3" name="Content Placeholder 2"/>
          <p:cNvSpPr>
            <a:spLocks noGrp="1"/>
          </p:cNvSpPr>
          <p:nvPr>
            <p:ph idx="1"/>
          </p:nvPr>
        </p:nvSpPr>
        <p:spPr>
          <a:xfrm>
            <a:off x="677334" y="2160589"/>
            <a:ext cx="8596668" cy="4425562"/>
          </a:xfrm>
        </p:spPr>
        <p:txBody>
          <a:bodyPr>
            <a:normAutofit/>
          </a:bodyPr>
          <a:lstStyle/>
          <a:p>
            <a:r>
              <a:rPr lang="en-US" sz="2000" dirty="0" smtClean="0"/>
              <a:t>3. Allow the pop-up window and click “Allow”:</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pic>
        <p:nvPicPr>
          <p:cNvPr id="8" name="Picture 7"/>
          <p:cNvPicPr>
            <a:picLocks noChangeAspect="1"/>
          </p:cNvPicPr>
          <p:nvPr/>
        </p:nvPicPr>
        <p:blipFill>
          <a:blip r:embed="rId2"/>
          <a:stretch>
            <a:fillRect/>
          </a:stretch>
        </p:blipFill>
        <p:spPr>
          <a:xfrm>
            <a:off x="5696465" y="2841402"/>
            <a:ext cx="2978097" cy="2312505"/>
          </a:xfrm>
          <a:prstGeom prst="rect">
            <a:avLst/>
          </a:prstGeom>
        </p:spPr>
      </p:pic>
      <p:pic>
        <p:nvPicPr>
          <p:cNvPr id="4" name="Picture 3"/>
          <p:cNvPicPr>
            <a:picLocks noChangeAspect="1"/>
          </p:cNvPicPr>
          <p:nvPr/>
        </p:nvPicPr>
        <p:blipFill>
          <a:blip r:embed="rId3"/>
          <a:stretch>
            <a:fillRect/>
          </a:stretch>
        </p:blipFill>
        <p:spPr>
          <a:xfrm>
            <a:off x="1069026" y="2709537"/>
            <a:ext cx="4491515" cy="2576237"/>
          </a:xfrm>
          <a:prstGeom prst="rect">
            <a:avLst/>
          </a:prstGeom>
        </p:spPr>
      </p:pic>
    </p:spTree>
    <p:extLst>
      <p:ext uri="{BB962C8B-B14F-4D97-AF65-F5344CB8AC3E}">
        <p14:creationId xmlns:p14="http://schemas.microsoft.com/office/powerpoint/2010/main" val="613932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Digit Recognition</a:t>
            </a:r>
            <a:endParaRPr lang="en-US" dirty="0"/>
          </a:p>
        </p:txBody>
      </p:sp>
      <p:sp>
        <p:nvSpPr>
          <p:cNvPr id="3" name="Content Placeholder 2"/>
          <p:cNvSpPr>
            <a:spLocks noGrp="1"/>
          </p:cNvSpPr>
          <p:nvPr>
            <p:ph idx="1"/>
          </p:nvPr>
        </p:nvSpPr>
        <p:spPr/>
        <p:txBody>
          <a:bodyPr>
            <a:normAutofit/>
          </a:bodyPr>
          <a:lstStyle/>
          <a:p>
            <a:r>
              <a:rPr lang="en-US" sz="2000" dirty="0" smtClean="0"/>
              <a:t>1. Navigate to the “Infer” tab and ask one of the following questions:</a:t>
            </a:r>
          </a:p>
          <a:p>
            <a:r>
              <a:rPr lang="en-US" sz="2000" dirty="0" smtClean="0">
                <a:solidFill>
                  <a:srgbClr val="333333"/>
                </a:solidFill>
                <a:latin typeface="Consolas" charset="0"/>
              </a:rPr>
              <a:t>What digit is in the image?</a:t>
            </a:r>
            <a:endParaRPr lang="en-US" sz="2000" dirty="0">
              <a:solidFill>
                <a:srgbClr val="333333"/>
              </a:solidFill>
              <a:latin typeface="Consolas" charset="0"/>
            </a:endParaRPr>
          </a:p>
          <a:p>
            <a:r>
              <a:rPr lang="en-US" sz="2000" dirty="0" smtClean="0">
                <a:solidFill>
                  <a:srgbClr val="333333"/>
                </a:solidFill>
                <a:latin typeface="Consolas" charset="0"/>
              </a:rPr>
              <a:t>Lucida, what is this number?</a:t>
            </a:r>
          </a:p>
          <a:p>
            <a:r>
              <a:rPr lang="en-US" sz="2000" dirty="0"/>
              <a:t>2. Upload </a:t>
            </a:r>
            <a:r>
              <a:rPr lang="en-US" sz="2000" dirty="0" smtClean="0"/>
              <a:t>one of the following </a:t>
            </a:r>
            <a:r>
              <a:rPr lang="en-US" sz="2000" dirty="0"/>
              <a:t>JPEG </a:t>
            </a:r>
            <a:r>
              <a:rPr lang="en-US" sz="2000" dirty="0" smtClean="0"/>
              <a:t>images:</a:t>
            </a:r>
          </a:p>
          <a:p>
            <a:endParaRPr lang="en-US" sz="2000" dirty="0"/>
          </a:p>
          <a:p>
            <a:endParaRPr lang="en-US" sz="2000" dirty="0" smtClean="0"/>
          </a:p>
          <a:p>
            <a:r>
              <a:rPr lang="en-US" sz="2000" dirty="0" smtClean="0"/>
              <a:t>3.</a:t>
            </a:r>
            <a:r>
              <a:rPr lang="en-US" sz="2000" dirty="0"/>
              <a:t> Click the “Ask” button</a:t>
            </a:r>
            <a:r>
              <a:rPr lang="en-US" sz="2000" dirty="0" smtClean="0"/>
              <a:t>.</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600" y="4075450"/>
            <a:ext cx="355600" cy="3556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700" y="4075450"/>
            <a:ext cx="355600" cy="3556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0800" y="4075450"/>
            <a:ext cx="355600" cy="3556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0000" y="4075450"/>
            <a:ext cx="355600" cy="3556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4100" y="4075450"/>
            <a:ext cx="355600" cy="35560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8200" y="4075450"/>
            <a:ext cx="355600" cy="355600"/>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54200" y="4075450"/>
            <a:ext cx="360000" cy="360000"/>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8300" y="4075450"/>
            <a:ext cx="355600" cy="355600"/>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62300" y="4075450"/>
            <a:ext cx="355600" cy="355600"/>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09600" y="4075450"/>
            <a:ext cx="355600" cy="355600"/>
          </a:xfrm>
          <a:prstGeom prst="rect">
            <a:avLst/>
          </a:prstGeom>
        </p:spPr>
      </p:pic>
    </p:spTree>
    <p:extLst>
      <p:ext uri="{BB962C8B-B14F-4D97-AF65-F5344CB8AC3E}">
        <p14:creationId xmlns:p14="http://schemas.microsoft.com/office/powerpoint/2010/main" val="1101513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Face Recognition</a:t>
            </a:r>
            <a:endParaRPr lang="en-US" dirty="0"/>
          </a:p>
        </p:txBody>
      </p:sp>
      <p:sp>
        <p:nvSpPr>
          <p:cNvPr id="3" name="Content Placeholder 2"/>
          <p:cNvSpPr>
            <a:spLocks noGrp="1"/>
          </p:cNvSpPr>
          <p:nvPr>
            <p:ph idx="1"/>
          </p:nvPr>
        </p:nvSpPr>
        <p:spPr/>
        <p:txBody>
          <a:bodyPr>
            <a:normAutofit/>
          </a:bodyPr>
          <a:lstStyle/>
          <a:p>
            <a:r>
              <a:rPr lang="en-US" sz="2000" dirty="0" smtClean="0"/>
              <a:t>1. Navigate to the “Infer” tab and ask one of the following questions:</a:t>
            </a:r>
          </a:p>
          <a:p>
            <a:r>
              <a:rPr lang="en-US" sz="2000" dirty="0" smtClean="0">
                <a:solidFill>
                  <a:srgbClr val="333333"/>
                </a:solidFill>
                <a:latin typeface="Consolas" charset="0"/>
              </a:rPr>
              <a:t>Who is this famous star?</a:t>
            </a:r>
            <a:endParaRPr lang="en-US" sz="2000" dirty="0">
              <a:solidFill>
                <a:srgbClr val="333333"/>
              </a:solidFill>
              <a:latin typeface="Consolas" charset="0"/>
            </a:endParaRPr>
          </a:p>
          <a:p>
            <a:r>
              <a:rPr lang="en-US" sz="2000" dirty="0" smtClean="0">
                <a:solidFill>
                  <a:srgbClr val="333333"/>
                </a:solidFill>
                <a:latin typeface="Consolas" charset="0"/>
              </a:rPr>
              <a:t>Do you know this celebrity?</a:t>
            </a:r>
          </a:p>
          <a:p>
            <a:r>
              <a:rPr lang="en-US" sz="2000" dirty="0"/>
              <a:t>2. Upload </a:t>
            </a:r>
            <a:r>
              <a:rPr lang="en-US" sz="2000" dirty="0" smtClean="0"/>
              <a:t>an image of JPEG format with a celebrity in it.</a:t>
            </a:r>
          </a:p>
          <a:p>
            <a:r>
              <a:rPr lang="en-US" sz="2000" dirty="0"/>
              <a:t>3. Click the “Ask” button</a:t>
            </a:r>
            <a:r>
              <a:rPr lang="en-US" sz="2000" dirty="0" smtClean="0"/>
              <a:t>. </a:t>
            </a:r>
            <a:endParaRPr lang="en-US" sz="2000" dirty="0"/>
          </a:p>
        </p:txBody>
      </p:sp>
    </p:spTree>
    <p:extLst>
      <p:ext uri="{BB962C8B-B14F-4D97-AF65-F5344CB8AC3E}">
        <p14:creationId xmlns:p14="http://schemas.microsoft.com/office/powerpoint/2010/main" val="1750003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Image Classification</a:t>
            </a:r>
            <a:endParaRPr lang="en-US" dirty="0"/>
          </a:p>
        </p:txBody>
      </p:sp>
      <p:sp>
        <p:nvSpPr>
          <p:cNvPr id="3" name="Content Placeholder 2"/>
          <p:cNvSpPr>
            <a:spLocks noGrp="1"/>
          </p:cNvSpPr>
          <p:nvPr>
            <p:ph idx="1"/>
          </p:nvPr>
        </p:nvSpPr>
        <p:spPr>
          <a:xfrm>
            <a:off x="677334" y="2160589"/>
            <a:ext cx="8596668" cy="4430711"/>
          </a:xfrm>
        </p:spPr>
        <p:txBody>
          <a:bodyPr>
            <a:noAutofit/>
          </a:bodyPr>
          <a:lstStyle/>
          <a:p>
            <a:r>
              <a:rPr lang="en-US" sz="2000" dirty="0" smtClean="0"/>
              <a:t>1. Navigate to the “Infer” tab and ask one of the following questions:</a:t>
            </a:r>
          </a:p>
          <a:p>
            <a:r>
              <a:rPr lang="en-US" sz="2000" dirty="0" smtClean="0">
                <a:solidFill>
                  <a:srgbClr val="333333"/>
                </a:solidFill>
                <a:latin typeface="Consolas" charset="0"/>
              </a:rPr>
              <a:t>What is this thing?</a:t>
            </a:r>
            <a:endParaRPr lang="en-US" sz="2000" dirty="0">
              <a:solidFill>
                <a:srgbClr val="333333"/>
              </a:solidFill>
              <a:latin typeface="Consolas" charset="0"/>
            </a:endParaRPr>
          </a:p>
          <a:p>
            <a:r>
              <a:rPr lang="en-US" sz="2000" dirty="0" smtClean="0">
                <a:solidFill>
                  <a:srgbClr val="333333"/>
                </a:solidFill>
                <a:latin typeface="Consolas" charset="0"/>
              </a:rPr>
              <a:t>What is the animal?</a:t>
            </a:r>
          </a:p>
          <a:p>
            <a:r>
              <a:rPr lang="en-US" sz="2000" dirty="0"/>
              <a:t>2. Upload </a:t>
            </a:r>
            <a:r>
              <a:rPr lang="en-US" sz="2000" dirty="0" smtClean="0"/>
              <a:t>one of the following JPEG images:</a:t>
            </a:r>
          </a:p>
          <a:p>
            <a:endParaRPr lang="en-US" sz="2000" dirty="0"/>
          </a:p>
          <a:p>
            <a:endParaRPr lang="en-US" sz="2000" dirty="0" smtClean="0"/>
          </a:p>
          <a:p>
            <a:endParaRPr lang="en-US" sz="2000" dirty="0"/>
          </a:p>
          <a:p>
            <a:endParaRPr lang="en-US" sz="2000" dirty="0" smtClean="0"/>
          </a:p>
          <a:p>
            <a:pPr marL="0" indent="0">
              <a:buNone/>
            </a:pPr>
            <a:endParaRPr lang="en-US" sz="2000" dirty="0" smtClean="0"/>
          </a:p>
          <a:p>
            <a:pPr marL="0" indent="0">
              <a:buNone/>
            </a:pPr>
            <a:r>
              <a:rPr lang="en-US" sz="2000" dirty="0"/>
              <a:t>3. Click the “Ask” button</a:t>
            </a:r>
            <a:r>
              <a:rPr lang="en-US" sz="2000" dirty="0" smtClean="0"/>
              <a:t>.</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3987292"/>
            <a:ext cx="1851942" cy="18519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00" y="4231104"/>
            <a:ext cx="1514235" cy="151423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8700" y="4184142"/>
            <a:ext cx="1598093" cy="1598093"/>
          </a:xfrm>
          <a:prstGeom prst="rect">
            <a:avLst/>
          </a:prstGeom>
        </p:spPr>
      </p:pic>
    </p:spTree>
    <p:extLst>
      <p:ext uri="{BB962C8B-B14F-4D97-AF65-F5344CB8AC3E}">
        <p14:creationId xmlns:p14="http://schemas.microsoft.com/office/powerpoint/2010/main" val="30919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r>
              <a:rPr lang="en-US" sz="2000" dirty="0" smtClean="0"/>
              <a:t>Please leave your feedback in our Github repository or Google group!</a:t>
            </a:r>
          </a:p>
        </p:txBody>
      </p:sp>
    </p:spTree>
    <p:extLst>
      <p:ext uri="{BB962C8B-B14F-4D97-AF65-F5344CB8AC3E}">
        <p14:creationId xmlns:p14="http://schemas.microsoft.com/office/powerpoint/2010/main" val="88310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000" dirty="0"/>
              <a:t>Lucida is a speech and vision based intelligent personal </a:t>
            </a:r>
            <a:r>
              <a:rPr lang="en-US" sz="2000" dirty="0" smtClean="0"/>
              <a:t>assistant (IPA) </a:t>
            </a:r>
            <a:r>
              <a:rPr lang="en-US" sz="2000" dirty="0"/>
              <a:t>developed in Clarity Lab at the University of Michigan. It is a state­-of-­the-­art infrastructures to study emerging intelligent web services in large scale systems. </a:t>
            </a:r>
          </a:p>
          <a:p>
            <a:r>
              <a:rPr lang="en-US" sz="2000" dirty="0" smtClean="0"/>
              <a:t>Web: </a:t>
            </a:r>
            <a:r>
              <a:rPr lang="en-US" sz="2000" dirty="0" smtClean="0">
                <a:hlinkClick r:id="rId2"/>
              </a:rPr>
              <a:t>http://lucida.ai</a:t>
            </a:r>
            <a:endParaRPr lang="en-US" sz="2000" dirty="0" smtClean="0"/>
          </a:p>
          <a:p>
            <a:r>
              <a:rPr lang="en-US" sz="2000" dirty="0"/>
              <a:t>Github: </a:t>
            </a:r>
            <a:r>
              <a:rPr lang="en-US" sz="2000" dirty="0">
                <a:hlinkClick r:id="rId3"/>
              </a:rPr>
              <a:t>https://</a:t>
            </a:r>
            <a:r>
              <a:rPr lang="en-US" sz="2000" dirty="0" smtClean="0">
                <a:hlinkClick r:id="rId3"/>
              </a:rPr>
              <a:t>github.com/claritylab/lucida</a:t>
            </a:r>
            <a:endParaRPr lang="en-US" sz="2000" dirty="0" smtClean="0"/>
          </a:p>
          <a:p>
            <a:r>
              <a:rPr lang="en-US" sz="2000" dirty="0"/>
              <a:t>Google Group: </a:t>
            </a:r>
            <a:r>
              <a:rPr lang="en-US" sz="2000" dirty="0">
                <a:hlinkClick r:id="rId4"/>
              </a:rPr>
              <a:t>https://groups.google.com/forum/#!</a:t>
            </a:r>
            <a:r>
              <a:rPr lang="en-US" sz="2000" dirty="0" smtClean="0">
                <a:hlinkClick r:id="rId4"/>
              </a:rPr>
              <a:t>forum/lucida-users</a:t>
            </a:r>
            <a:endParaRPr lang="en-US" sz="2000" dirty="0" smtClean="0"/>
          </a:p>
        </p:txBody>
      </p:sp>
    </p:spTree>
    <p:extLst>
      <p:ext uri="{BB962C8B-B14F-4D97-AF65-F5344CB8AC3E}">
        <p14:creationId xmlns:p14="http://schemas.microsoft.com/office/powerpoint/2010/main" val="39848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As Intelligent Personal Assistants </a:t>
            </a:r>
            <a:r>
              <a:rPr lang="en-US" sz="2000" dirty="0" smtClean="0"/>
              <a:t>such </a:t>
            </a:r>
            <a:r>
              <a:rPr lang="en-US" sz="2000" dirty="0"/>
              <a:t>as Apple Siri, Google Now, Microsoft Cortana, and Amazon Echo continue to gain traction, </a:t>
            </a:r>
            <a:r>
              <a:rPr lang="en-US" sz="2000" dirty="0" smtClean="0"/>
              <a:t>web-service </a:t>
            </a:r>
            <a:r>
              <a:rPr lang="en-US" sz="2000" dirty="0"/>
              <a:t>companies are now providing image, speech, and natural language processing web services as the core applications in their datacenters. These emerging applications require machine learning and are known to be significantly more compute intensive than traditional cloud based web services, giving rise to a number of questions surrounding the designs of server and datacenter architectures for handling this volume of </a:t>
            </a:r>
            <a:r>
              <a:rPr lang="en-US" sz="2000" dirty="0" smtClean="0"/>
              <a:t>computation.</a:t>
            </a:r>
            <a:endParaRPr lang="en-US" sz="2000" dirty="0"/>
          </a:p>
        </p:txBody>
      </p:sp>
      <p:sp>
        <p:nvSpPr>
          <p:cNvPr id="5" name="Title 1"/>
          <p:cNvSpPr>
            <a:spLocks noGrp="1"/>
          </p:cNvSpPr>
          <p:nvPr>
            <p:ph type="title"/>
          </p:nvPr>
        </p:nvSpPr>
        <p:spPr>
          <a:xfrm>
            <a:off x="677334" y="609600"/>
            <a:ext cx="9036292" cy="1550989"/>
          </a:xfrm>
        </p:spPr>
        <p:txBody>
          <a:bodyPr>
            <a:normAutofit/>
          </a:bodyPr>
          <a:lstStyle/>
          <a:p>
            <a:r>
              <a:rPr lang="en-US" dirty="0"/>
              <a:t>Introduction:</a:t>
            </a:r>
            <a:br>
              <a:rPr lang="en-US" dirty="0"/>
            </a:br>
            <a:r>
              <a:rPr lang="en-US" dirty="0"/>
              <a:t>Infrastructure for Intelligent Web Services</a:t>
            </a:r>
          </a:p>
        </p:txBody>
      </p:sp>
    </p:spTree>
    <p:extLst>
      <p:ext uri="{BB962C8B-B14F-4D97-AF65-F5344CB8AC3E}">
        <p14:creationId xmlns:p14="http://schemas.microsoft.com/office/powerpoint/2010/main" val="180197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Lucida is the next generation of Sirius, the first open source intelligent personal assistant that was developed by Clarity Lab at the University of Michigan.</a:t>
            </a:r>
          </a:p>
          <a:p>
            <a:endParaRPr lang="en-US" sz="2000" dirty="0"/>
          </a:p>
        </p:txBody>
      </p:sp>
      <p:sp>
        <p:nvSpPr>
          <p:cNvPr id="6" name="Title 1"/>
          <p:cNvSpPr>
            <a:spLocks noGrp="1"/>
          </p:cNvSpPr>
          <p:nvPr>
            <p:ph type="title"/>
          </p:nvPr>
        </p:nvSpPr>
        <p:spPr>
          <a:xfrm>
            <a:off x="677334" y="609600"/>
            <a:ext cx="9036292" cy="1550989"/>
          </a:xfrm>
        </p:spPr>
        <p:txBody>
          <a:bodyPr>
            <a:normAutofit/>
          </a:bodyPr>
          <a:lstStyle/>
          <a:p>
            <a:r>
              <a:rPr lang="en-US" dirty="0"/>
              <a:t>Introduction:</a:t>
            </a:r>
            <a:br>
              <a:rPr lang="en-US" dirty="0"/>
            </a:br>
            <a:r>
              <a:rPr lang="en-US" dirty="0"/>
              <a:t>Infrastructure for Intelligent Web Services</a:t>
            </a:r>
          </a:p>
        </p:txBody>
      </p:sp>
    </p:spTree>
    <p:extLst>
      <p:ext uri="{BB962C8B-B14F-4D97-AF65-F5344CB8AC3E}">
        <p14:creationId xmlns:p14="http://schemas.microsoft.com/office/powerpoint/2010/main" val="199889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36292" cy="1550989"/>
          </a:xfrm>
        </p:spPr>
        <p:txBody>
          <a:bodyPr>
            <a:normAutofit/>
          </a:bodyPr>
          <a:lstStyle/>
          <a:p>
            <a:r>
              <a:rPr lang="en-US" dirty="0"/>
              <a:t>Introduction:</a:t>
            </a:r>
            <a:br>
              <a:rPr lang="en-US" dirty="0"/>
            </a:br>
            <a:r>
              <a:rPr lang="en-US" dirty="0"/>
              <a:t>Infrastructure for Intelligent Web Services</a:t>
            </a:r>
          </a:p>
        </p:txBody>
      </p:sp>
      <p:sp>
        <p:nvSpPr>
          <p:cNvPr id="3" name="Content Placeholder 2"/>
          <p:cNvSpPr>
            <a:spLocks noGrp="1"/>
          </p:cNvSpPr>
          <p:nvPr>
            <p:ph idx="1"/>
          </p:nvPr>
        </p:nvSpPr>
        <p:spPr/>
        <p:txBody>
          <a:bodyPr>
            <a:normAutofit/>
          </a:bodyPr>
          <a:lstStyle/>
          <a:p>
            <a:r>
              <a:rPr lang="en-US" sz="2000" dirty="0" smtClean="0"/>
              <a:t>Research </a:t>
            </a:r>
            <a:r>
              <a:rPr lang="en-US" sz="2000" dirty="0"/>
              <a:t>questions arise as </a:t>
            </a:r>
            <a:r>
              <a:rPr lang="en-US" sz="2000" dirty="0" smtClean="0"/>
              <a:t>complex systems with multiple AI services are built.</a:t>
            </a:r>
          </a:p>
          <a:p>
            <a:r>
              <a:rPr lang="en-US" sz="2000" dirty="0" smtClean="0"/>
              <a:t>On the system side, how </a:t>
            </a:r>
            <a:r>
              <a:rPr lang="en-US" sz="2000" dirty="0"/>
              <a:t>to combine individual components into an eco-system </a:t>
            </a:r>
            <a:r>
              <a:rPr lang="en-US" sz="2000" dirty="0" smtClean="0"/>
              <a:t>with easy </a:t>
            </a:r>
            <a:r>
              <a:rPr lang="en-US" sz="2000" dirty="0"/>
              <a:t>scalability and maximum flexibility? </a:t>
            </a:r>
            <a:r>
              <a:rPr lang="en-US" sz="2000" dirty="0" smtClean="0"/>
              <a:t>How to dynamically scale service instances up and down based on the current load? </a:t>
            </a:r>
          </a:p>
          <a:p>
            <a:r>
              <a:rPr lang="en-US" sz="2000" dirty="0" smtClean="0"/>
              <a:t>On the AI side, how </a:t>
            </a:r>
            <a:r>
              <a:rPr lang="en-US" sz="2000" dirty="0"/>
              <a:t>does the accuracy of each individual component affect the end-to-end </a:t>
            </a:r>
            <a:r>
              <a:rPr lang="en-US" sz="2000" dirty="0" smtClean="0"/>
              <a:t>accuracy which decide? How to choose each AI component so that the end-t-end accuracy is maximized?</a:t>
            </a:r>
            <a:endParaRPr lang="en-US" sz="2000" dirty="0"/>
          </a:p>
        </p:txBody>
      </p:sp>
    </p:spTree>
    <p:extLst>
      <p:ext uri="{BB962C8B-B14F-4D97-AF65-F5344CB8AC3E}">
        <p14:creationId xmlns:p14="http://schemas.microsoft.com/office/powerpoint/2010/main" val="211473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br>
              <a:rPr lang="en-US" dirty="0" smtClean="0"/>
            </a:br>
            <a:r>
              <a:rPr lang="en-US" dirty="0" smtClean="0"/>
              <a:t>List View</a:t>
            </a:r>
            <a:endParaRPr lang="en-US" dirty="0"/>
          </a:p>
        </p:txBody>
      </p:sp>
      <p:sp>
        <p:nvSpPr>
          <p:cNvPr id="3" name="Content Placeholder 2"/>
          <p:cNvSpPr>
            <a:spLocks noGrp="1"/>
          </p:cNvSpPr>
          <p:nvPr>
            <p:ph idx="1"/>
          </p:nvPr>
        </p:nvSpPr>
        <p:spPr/>
        <p:txBody>
          <a:bodyPr>
            <a:normAutofit/>
          </a:bodyPr>
          <a:lstStyle/>
          <a:p>
            <a:r>
              <a:rPr lang="en-US" sz="2000" dirty="0" smtClean="0"/>
              <a:t>Web Front </a:t>
            </a:r>
            <a:r>
              <a:rPr lang="en-US" sz="2000" dirty="0"/>
              <a:t>E</a:t>
            </a:r>
            <a:r>
              <a:rPr lang="en-US" sz="2000" dirty="0" smtClean="0"/>
              <a:t>nd</a:t>
            </a:r>
          </a:p>
          <a:p>
            <a:r>
              <a:rPr lang="en-US" sz="2000" dirty="0" smtClean="0"/>
              <a:t>Command Center (CMD)</a:t>
            </a:r>
          </a:p>
          <a:p>
            <a:r>
              <a:rPr lang="en-US" sz="2000" dirty="0" smtClean="0"/>
              <a:t>Core AI services:</a:t>
            </a:r>
          </a:p>
          <a:p>
            <a:pPr lvl="1"/>
            <a:r>
              <a:rPr lang="en-US" sz="2000" dirty="0" smtClean="0"/>
              <a:t>Image Matching (IMM)</a:t>
            </a:r>
          </a:p>
          <a:p>
            <a:pPr lvl="1"/>
            <a:r>
              <a:rPr lang="en-US" sz="2000" dirty="0" smtClean="0"/>
              <a:t>Automatic </a:t>
            </a:r>
            <a:r>
              <a:rPr lang="en-US" sz="2000" dirty="0"/>
              <a:t>S</a:t>
            </a:r>
            <a:r>
              <a:rPr lang="en-US" sz="2000" dirty="0" smtClean="0"/>
              <a:t>peech Recognition (ASR)</a:t>
            </a:r>
          </a:p>
          <a:p>
            <a:pPr lvl="1"/>
            <a:r>
              <a:rPr lang="en-US" sz="2000" dirty="0" smtClean="0"/>
              <a:t>Question Answering (QA)</a:t>
            </a:r>
          </a:p>
          <a:p>
            <a:pPr lvl="1"/>
            <a:r>
              <a:rPr lang="en-US" sz="2000" dirty="0" smtClean="0"/>
              <a:t>Calendar Events Retrieval (CA)</a:t>
            </a:r>
          </a:p>
          <a:p>
            <a:r>
              <a:rPr lang="en-US" sz="2000" dirty="0" smtClean="0"/>
              <a:t>Database</a:t>
            </a:r>
          </a:p>
          <a:p>
            <a:r>
              <a:rPr lang="en-US" sz="2000" dirty="0" smtClean="0"/>
              <a:t>Caching</a:t>
            </a:r>
          </a:p>
        </p:txBody>
      </p:sp>
      <p:sp>
        <p:nvSpPr>
          <p:cNvPr id="4" name="Content Placeholder 2"/>
          <p:cNvSpPr txBox="1">
            <a:spLocks/>
          </p:cNvSpPr>
          <p:nvPr/>
        </p:nvSpPr>
        <p:spPr>
          <a:xfrm>
            <a:off x="5216577" y="3434754"/>
            <a:ext cx="5381470" cy="17818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US" sz="2000" dirty="0" smtClean="0"/>
              <a:t>Digit Recognition (DIG)</a:t>
            </a:r>
          </a:p>
          <a:p>
            <a:pPr lvl="1"/>
            <a:r>
              <a:rPr lang="en-US" sz="2000" dirty="0" smtClean="0"/>
              <a:t>Face Recognition (FACE)</a:t>
            </a:r>
          </a:p>
          <a:p>
            <a:pPr lvl="1"/>
            <a:r>
              <a:rPr lang="en-US" sz="2000" dirty="0" smtClean="0"/>
              <a:t>Image Classification (IMC)</a:t>
            </a:r>
          </a:p>
        </p:txBody>
      </p:sp>
    </p:spTree>
    <p:extLst>
      <p:ext uri="{BB962C8B-B14F-4D97-AF65-F5344CB8AC3E}">
        <p14:creationId xmlns:p14="http://schemas.microsoft.com/office/powerpoint/2010/main" val="106049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loud 35"/>
          <p:cNvSpPr/>
          <p:nvPr/>
        </p:nvSpPr>
        <p:spPr>
          <a:xfrm>
            <a:off x="2657602" y="996803"/>
            <a:ext cx="6527253" cy="2158173"/>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5" name="Cloud 34"/>
          <p:cNvSpPr/>
          <p:nvPr/>
        </p:nvSpPr>
        <p:spPr>
          <a:xfrm>
            <a:off x="393830" y="3310068"/>
            <a:ext cx="2124808" cy="1369975"/>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Cloud 33"/>
          <p:cNvSpPr/>
          <p:nvPr/>
        </p:nvSpPr>
        <p:spPr>
          <a:xfrm>
            <a:off x="7207420" y="3352002"/>
            <a:ext cx="2130308" cy="1256068"/>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3" name="Cloud 32"/>
          <p:cNvSpPr/>
          <p:nvPr/>
        </p:nvSpPr>
        <p:spPr>
          <a:xfrm>
            <a:off x="4982785" y="3340363"/>
            <a:ext cx="2130308" cy="1256068"/>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2" name="Cloud 31"/>
          <p:cNvSpPr/>
          <p:nvPr/>
        </p:nvSpPr>
        <p:spPr>
          <a:xfrm>
            <a:off x="2758150" y="3307569"/>
            <a:ext cx="2130308" cy="125606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 name="Cloud 28"/>
          <p:cNvSpPr/>
          <p:nvPr/>
        </p:nvSpPr>
        <p:spPr>
          <a:xfrm>
            <a:off x="9432055" y="3352442"/>
            <a:ext cx="2130308" cy="125606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Cloud 10"/>
          <p:cNvSpPr/>
          <p:nvPr/>
        </p:nvSpPr>
        <p:spPr>
          <a:xfrm>
            <a:off x="498056" y="4678082"/>
            <a:ext cx="3392091" cy="2057400"/>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ectangle 3"/>
          <p:cNvSpPr/>
          <p:nvPr/>
        </p:nvSpPr>
        <p:spPr>
          <a:xfrm>
            <a:off x="4115433" y="129807"/>
            <a:ext cx="3740780" cy="58528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Web Front End</a:t>
            </a:r>
          </a:p>
          <a:p>
            <a:pPr algn="ctr"/>
            <a:r>
              <a:rPr lang="en-US" dirty="0" smtClean="0"/>
              <a:t>(HTML, CSS, JavaScript)</a:t>
            </a:r>
            <a:endParaRPr lang="en-US" dirty="0"/>
          </a:p>
        </p:txBody>
      </p:sp>
      <p:sp>
        <p:nvSpPr>
          <p:cNvPr id="5" name="Rectangle 4"/>
          <p:cNvSpPr/>
          <p:nvPr/>
        </p:nvSpPr>
        <p:spPr>
          <a:xfrm>
            <a:off x="3117716" y="1217419"/>
            <a:ext cx="5722807" cy="17939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a:p>
            <a:pPr algn="ctr"/>
            <a:r>
              <a:rPr lang="en-US" dirty="0" smtClean="0"/>
              <a:t>Command Center (Python)</a:t>
            </a:r>
          </a:p>
          <a:p>
            <a:pPr algn="ctr"/>
            <a:endParaRPr lang="en-US" dirty="0"/>
          </a:p>
        </p:txBody>
      </p:sp>
      <p:sp>
        <p:nvSpPr>
          <p:cNvPr id="6" name="Rectangle 5"/>
          <p:cNvSpPr/>
          <p:nvPr/>
        </p:nvSpPr>
        <p:spPr>
          <a:xfrm>
            <a:off x="4686727" y="2502447"/>
            <a:ext cx="2570922" cy="25461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Thrift Module</a:t>
            </a:r>
            <a:endParaRPr lang="en-US" sz="1600" dirty="0"/>
          </a:p>
        </p:txBody>
      </p:sp>
      <p:sp>
        <p:nvSpPr>
          <p:cNvPr id="7" name="Rectangle 6"/>
          <p:cNvSpPr/>
          <p:nvPr/>
        </p:nvSpPr>
        <p:spPr>
          <a:xfrm>
            <a:off x="3062641" y="3556225"/>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IMM (C++)</a:t>
            </a:r>
            <a:endParaRPr lang="en-US" dirty="0"/>
          </a:p>
        </p:txBody>
      </p:sp>
      <p:sp>
        <p:nvSpPr>
          <p:cNvPr id="8" name="Rectangle 7"/>
          <p:cNvSpPr/>
          <p:nvPr/>
        </p:nvSpPr>
        <p:spPr>
          <a:xfrm>
            <a:off x="5235771" y="3575353"/>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ASR (C++)</a:t>
            </a:r>
            <a:endParaRPr lang="en-US" dirty="0"/>
          </a:p>
        </p:txBody>
      </p:sp>
      <p:sp>
        <p:nvSpPr>
          <p:cNvPr id="9" name="Rectangle 8"/>
          <p:cNvSpPr/>
          <p:nvPr/>
        </p:nvSpPr>
        <p:spPr>
          <a:xfrm>
            <a:off x="7436063" y="3575352"/>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QA (Java)</a:t>
            </a:r>
            <a:endParaRPr lang="en-US" dirty="0"/>
          </a:p>
        </p:txBody>
      </p:sp>
      <p:sp>
        <p:nvSpPr>
          <p:cNvPr id="15" name="Can 14"/>
          <p:cNvSpPr/>
          <p:nvPr/>
        </p:nvSpPr>
        <p:spPr>
          <a:xfrm>
            <a:off x="1145502" y="5089892"/>
            <a:ext cx="2159515" cy="1150852"/>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Database (</a:t>
            </a:r>
            <a:r>
              <a:rPr lang="en-US" dirty="0" err="1" smtClean="0"/>
              <a:t>MongoDB</a:t>
            </a:r>
            <a:r>
              <a:rPr lang="en-US" dirty="0" smtClean="0"/>
              <a:t>)</a:t>
            </a:r>
            <a:endParaRPr lang="en-US" dirty="0"/>
          </a:p>
        </p:txBody>
      </p:sp>
      <p:cxnSp>
        <p:nvCxnSpPr>
          <p:cNvPr id="18" name="Straight Arrow Connector 17"/>
          <p:cNvCxnSpPr/>
          <p:nvPr/>
        </p:nvCxnSpPr>
        <p:spPr>
          <a:xfrm>
            <a:off x="5857453" y="746000"/>
            <a:ext cx="0" cy="476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661293" y="3555297"/>
            <a:ext cx="1642461" cy="77344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Caching</a:t>
            </a:r>
          </a:p>
          <a:p>
            <a:pPr algn="ctr"/>
            <a:r>
              <a:rPr lang="en-US" dirty="0" smtClean="0"/>
              <a:t>(</a:t>
            </a:r>
            <a:r>
              <a:rPr lang="en-US" dirty="0" err="1" smtClean="0"/>
              <a:t>Memcached</a:t>
            </a:r>
            <a:r>
              <a:rPr lang="en-US" dirty="0" smtClean="0"/>
              <a:t>)</a:t>
            </a:r>
          </a:p>
        </p:txBody>
      </p:sp>
      <p:sp>
        <p:nvSpPr>
          <p:cNvPr id="30" name="Rectangle 29"/>
          <p:cNvSpPr/>
          <p:nvPr/>
        </p:nvSpPr>
        <p:spPr>
          <a:xfrm>
            <a:off x="4686727" y="1550718"/>
            <a:ext cx="2570922" cy="25461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Query Classifier</a:t>
            </a:r>
            <a:endParaRPr lang="en-US" sz="1600" dirty="0"/>
          </a:p>
        </p:txBody>
      </p:sp>
      <p:cxnSp>
        <p:nvCxnSpPr>
          <p:cNvPr id="67" name="Straight Arrow Connector 66"/>
          <p:cNvCxnSpPr/>
          <p:nvPr/>
        </p:nvCxnSpPr>
        <p:spPr>
          <a:xfrm flipV="1">
            <a:off x="3874144" y="3009542"/>
            <a:ext cx="463259" cy="5233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8" name="Rectangle 47"/>
          <p:cNvSpPr/>
          <p:nvPr/>
        </p:nvSpPr>
        <p:spPr>
          <a:xfrm>
            <a:off x="9758400" y="3642546"/>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CA (Java)</a:t>
            </a:r>
            <a:endParaRPr lang="en-US" dirty="0"/>
          </a:p>
        </p:txBody>
      </p:sp>
      <p:cxnSp>
        <p:nvCxnSpPr>
          <p:cNvPr id="80" name="Straight Arrow Connector 79"/>
          <p:cNvCxnSpPr/>
          <p:nvPr/>
        </p:nvCxnSpPr>
        <p:spPr>
          <a:xfrm flipH="1">
            <a:off x="5857453" y="3030518"/>
            <a:ext cx="8792" cy="5257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p:nvPr/>
        </p:nvCxnSpPr>
        <p:spPr>
          <a:xfrm flipV="1">
            <a:off x="6133278" y="3006261"/>
            <a:ext cx="466" cy="5182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p:nvPr/>
        </p:nvCxnSpPr>
        <p:spPr>
          <a:xfrm flipV="1">
            <a:off x="6133278" y="715092"/>
            <a:ext cx="0" cy="5023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6" name="Rectangle 95"/>
          <p:cNvSpPr/>
          <p:nvPr/>
        </p:nvSpPr>
        <p:spPr>
          <a:xfrm>
            <a:off x="3287324" y="1801925"/>
            <a:ext cx="1205647" cy="57185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Database Module</a:t>
            </a:r>
            <a:endParaRPr lang="en-US" sz="1600" dirty="0"/>
          </a:p>
        </p:txBody>
      </p:sp>
      <p:sp>
        <p:nvSpPr>
          <p:cNvPr id="97" name="Rectangle 96"/>
          <p:cNvSpPr/>
          <p:nvPr/>
        </p:nvSpPr>
        <p:spPr>
          <a:xfrm>
            <a:off x="7451404" y="1797986"/>
            <a:ext cx="1205647" cy="57185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Web Controllers</a:t>
            </a:r>
            <a:endParaRPr lang="en-US" sz="1600" dirty="0"/>
          </a:p>
        </p:txBody>
      </p:sp>
      <p:cxnSp>
        <p:nvCxnSpPr>
          <p:cNvPr id="28" name="Straight Arrow Connector 27"/>
          <p:cNvCxnSpPr/>
          <p:nvPr/>
        </p:nvCxnSpPr>
        <p:spPr>
          <a:xfrm flipH="1">
            <a:off x="3541666" y="3021734"/>
            <a:ext cx="496792" cy="5371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5169444" y="746924"/>
            <a:ext cx="688009" cy="369332"/>
          </a:xfrm>
          <a:prstGeom prst="rect">
            <a:avLst/>
          </a:prstGeom>
          <a:noFill/>
        </p:spPr>
        <p:txBody>
          <a:bodyPr wrap="none" rtlCol="0">
            <a:spAutoFit/>
          </a:bodyPr>
          <a:lstStyle/>
          <a:p>
            <a:r>
              <a:rPr lang="en-US" smtClean="0"/>
              <a:t>REST</a:t>
            </a:r>
            <a:endParaRPr lang="en-US" dirty="0"/>
          </a:p>
        </p:txBody>
      </p:sp>
      <p:sp>
        <p:nvSpPr>
          <p:cNvPr id="38" name="TextBox 37"/>
          <p:cNvSpPr txBox="1"/>
          <p:nvPr/>
        </p:nvSpPr>
        <p:spPr>
          <a:xfrm>
            <a:off x="4509714" y="3088526"/>
            <a:ext cx="1378134" cy="369332"/>
          </a:xfrm>
          <a:prstGeom prst="rect">
            <a:avLst/>
          </a:prstGeom>
          <a:noFill/>
        </p:spPr>
        <p:txBody>
          <a:bodyPr wrap="none" rtlCol="0">
            <a:spAutoFit/>
          </a:bodyPr>
          <a:lstStyle/>
          <a:p>
            <a:r>
              <a:rPr lang="en-US" dirty="0" smtClean="0"/>
              <a:t>Web Socket</a:t>
            </a:r>
            <a:endParaRPr lang="en-US" dirty="0"/>
          </a:p>
        </p:txBody>
      </p:sp>
      <p:cxnSp>
        <p:nvCxnSpPr>
          <p:cNvPr id="17" name="Curved Connector 16"/>
          <p:cNvCxnSpPr/>
          <p:nvPr/>
        </p:nvCxnSpPr>
        <p:spPr>
          <a:xfrm rot="16200000" flipH="1">
            <a:off x="5963607" y="2416353"/>
            <a:ext cx="44433" cy="4449270"/>
          </a:xfrm>
          <a:prstGeom prst="curvedConnector3">
            <a:avLst>
              <a:gd name="adj1" fmla="val 61749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Curved Connector 52"/>
          <p:cNvCxnSpPr/>
          <p:nvPr/>
        </p:nvCxnSpPr>
        <p:spPr>
          <a:xfrm rot="5400000" flipH="1">
            <a:off x="5920991" y="2624066"/>
            <a:ext cx="32794" cy="3643911"/>
          </a:xfrm>
          <a:prstGeom prst="curvedConnector3">
            <a:avLst>
              <a:gd name="adj1" fmla="val -701156"/>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TextBox 53"/>
          <p:cNvSpPr txBox="1"/>
          <p:nvPr/>
        </p:nvSpPr>
        <p:spPr>
          <a:xfrm>
            <a:off x="5277135" y="4880348"/>
            <a:ext cx="1417376" cy="369332"/>
          </a:xfrm>
          <a:prstGeom prst="rect">
            <a:avLst/>
          </a:prstGeom>
          <a:noFill/>
        </p:spPr>
        <p:txBody>
          <a:bodyPr wrap="none" rtlCol="0">
            <a:spAutoFit/>
          </a:bodyPr>
          <a:lstStyle/>
          <a:p>
            <a:r>
              <a:rPr lang="en-US" dirty="0" smtClean="0"/>
              <a:t>RPC (Thrift)</a:t>
            </a:r>
            <a:endParaRPr lang="en-US" dirty="0"/>
          </a:p>
        </p:txBody>
      </p:sp>
      <p:cxnSp>
        <p:nvCxnSpPr>
          <p:cNvPr id="55" name="Straight Arrow Connector 54"/>
          <p:cNvCxnSpPr>
            <a:stCxn id="7" idx="1"/>
          </p:cNvCxnSpPr>
          <p:nvPr/>
        </p:nvCxnSpPr>
        <p:spPr>
          <a:xfrm flipH="1">
            <a:off x="2084181" y="3894156"/>
            <a:ext cx="978460" cy="11424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p:nvPr/>
        </p:nvCxnSpPr>
        <p:spPr>
          <a:xfrm flipV="1">
            <a:off x="2485511" y="4233167"/>
            <a:ext cx="685873" cy="7966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TextBox 63"/>
          <p:cNvSpPr txBox="1"/>
          <p:nvPr/>
        </p:nvSpPr>
        <p:spPr>
          <a:xfrm>
            <a:off x="2923324" y="4410488"/>
            <a:ext cx="585417" cy="369332"/>
          </a:xfrm>
          <a:prstGeom prst="rect">
            <a:avLst/>
          </a:prstGeom>
          <a:noFill/>
        </p:spPr>
        <p:txBody>
          <a:bodyPr wrap="none" rtlCol="0">
            <a:spAutoFit/>
          </a:bodyPr>
          <a:lstStyle/>
          <a:p>
            <a:r>
              <a:rPr lang="en-US" dirty="0" smtClean="0"/>
              <a:t>RPC</a:t>
            </a:r>
            <a:endParaRPr lang="en-US" dirty="0"/>
          </a:p>
        </p:txBody>
      </p:sp>
      <p:sp>
        <p:nvSpPr>
          <p:cNvPr id="83" name="TextBox 82"/>
          <p:cNvSpPr txBox="1"/>
          <p:nvPr/>
        </p:nvSpPr>
        <p:spPr>
          <a:xfrm>
            <a:off x="2405431" y="3030086"/>
            <a:ext cx="1417376" cy="369332"/>
          </a:xfrm>
          <a:prstGeom prst="rect">
            <a:avLst/>
          </a:prstGeom>
          <a:noFill/>
        </p:spPr>
        <p:txBody>
          <a:bodyPr wrap="none" rtlCol="0">
            <a:spAutoFit/>
          </a:bodyPr>
          <a:lstStyle/>
          <a:p>
            <a:r>
              <a:rPr lang="en-US" dirty="0" smtClean="0"/>
              <a:t>RPC (Thrift)</a:t>
            </a:r>
            <a:endParaRPr lang="en-US" dirty="0"/>
          </a:p>
        </p:txBody>
      </p:sp>
      <p:sp>
        <p:nvSpPr>
          <p:cNvPr id="39" name="Cloud 38"/>
          <p:cNvSpPr/>
          <p:nvPr/>
        </p:nvSpPr>
        <p:spPr>
          <a:xfrm>
            <a:off x="4051841" y="5355670"/>
            <a:ext cx="2130308" cy="125606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Rectangle 39"/>
          <p:cNvSpPr/>
          <p:nvPr/>
        </p:nvSpPr>
        <p:spPr>
          <a:xfrm>
            <a:off x="4280484" y="5579020"/>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FACE (C++)</a:t>
            </a:r>
            <a:endParaRPr lang="en-US" dirty="0"/>
          </a:p>
        </p:txBody>
      </p:sp>
      <p:sp>
        <p:nvSpPr>
          <p:cNvPr id="41" name="Cloud 40"/>
          <p:cNvSpPr/>
          <p:nvPr/>
        </p:nvSpPr>
        <p:spPr>
          <a:xfrm>
            <a:off x="6324603" y="5355670"/>
            <a:ext cx="2130308" cy="1256068"/>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2" name="Rectangle 41"/>
          <p:cNvSpPr/>
          <p:nvPr/>
        </p:nvSpPr>
        <p:spPr>
          <a:xfrm>
            <a:off x="6553246" y="5579020"/>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DIG (C++)</a:t>
            </a:r>
            <a:endParaRPr lang="en-US" dirty="0"/>
          </a:p>
        </p:txBody>
      </p:sp>
      <p:sp>
        <p:nvSpPr>
          <p:cNvPr id="43" name="Cloud 42"/>
          <p:cNvSpPr/>
          <p:nvPr/>
        </p:nvSpPr>
        <p:spPr>
          <a:xfrm>
            <a:off x="8590751" y="5355670"/>
            <a:ext cx="2130308" cy="1256068"/>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4" name="Rectangle 43"/>
          <p:cNvSpPr/>
          <p:nvPr/>
        </p:nvSpPr>
        <p:spPr>
          <a:xfrm>
            <a:off x="8819394" y="5579020"/>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IMC (C++)</a:t>
            </a:r>
            <a:endParaRPr lang="en-US" dirty="0"/>
          </a:p>
        </p:txBody>
      </p:sp>
      <p:sp>
        <p:nvSpPr>
          <p:cNvPr id="2" name="Rectangle 1"/>
          <p:cNvSpPr/>
          <p:nvPr/>
        </p:nvSpPr>
        <p:spPr>
          <a:xfrm>
            <a:off x="4051841" y="5209727"/>
            <a:ext cx="6688890" cy="1657307"/>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a:p>
            <a:pPr algn="ctr"/>
            <a:endParaRPr lang="en-US" dirty="0">
              <a:solidFill>
                <a:schemeClr val="accent1"/>
              </a:solidFill>
            </a:endParaRPr>
          </a:p>
          <a:p>
            <a:pPr algn="ctr"/>
            <a:endParaRPr lang="en-US" dirty="0" smtClean="0">
              <a:solidFill>
                <a:schemeClr val="accent1"/>
              </a:solidFill>
            </a:endParaRPr>
          </a:p>
          <a:p>
            <a:pPr algn="ctr"/>
            <a:endParaRPr lang="en-US" dirty="0">
              <a:solidFill>
                <a:schemeClr val="accent1"/>
              </a:solidFill>
            </a:endParaRPr>
          </a:p>
          <a:p>
            <a:pPr algn="ctr"/>
            <a:endParaRPr lang="en-US" dirty="0" smtClean="0">
              <a:solidFill>
                <a:schemeClr val="accent1"/>
              </a:solidFill>
            </a:endParaRPr>
          </a:p>
          <a:p>
            <a:pPr algn="ctr"/>
            <a:r>
              <a:rPr lang="en-US" smtClean="0">
                <a:solidFill>
                  <a:srgbClr val="002060"/>
                </a:solidFill>
              </a:rPr>
              <a:t>DjiNN </a:t>
            </a:r>
            <a:r>
              <a:rPr lang="en-US" dirty="0" smtClean="0">
                <a:solidFill>
                  <a:srgbClr val="002060"/>
                </a:solidFill>
              </a:rPr>
              <a:t>and Tonic Suite</a:t>
            </a:r>
            <a:endParaRPr lang="en-US" dirty="0">
              <a:solidFill>
                <a:srgbClr val="002060"/>
              </a:solidFill>
            </a:endParaRPr>
          </a:p>
        </p:txBody>
      </p:sp>
    </p:spTree>
    <p:extLst>
      <p:ext uri="{BB962C8B-B14F-4D97-AF65-F5344CB8AC3E}">
        <p14:creationId xmlns:p14="http://schemas.microsoft.com/office/powerpoint/2010/main" val="346502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br>
              <a:rPr lang="en-US" dirty="0" smtClean="0"/>
            </a:br>
            <a:r>
              <a:rPr lang="en-US" dirty="0" smtClean="0"/>
              <a:t>Command Center (CMD)</a:t>
            </a:r>
            <a:endParaRPr lang="en-US" dirty="0"/>
          </a:p>
        </p:txBody>
      </p:sp>
      <p:sp>
        <p:nvSpPr>
          <p:cNvPr id="3" name="Content Placeholder 2"/>
          <p:cNvSpPr>
            <a:spLocks noGrp="1"/>
          </p:cNvSpPr>
          <p:nvPr>
            <p:ph idx="1"/>
          </p:nvPr>
        </p:nvSpPr>
        <p:spPr>
          <a:xfrm>
            <a:off x="677334" y="2160589"/>
            <a:ext cx="8596668" cy="4270191"/>
          </a:xfrm>
        </p:spPr>
        <p:txBody>
          <a:bodyPr>
            <a:normAutofit/>
          </a:bodyPr>
          <a:lstStyle/>
          <a:p>
            <a:r>
              <a:rPr lang="en-US" sz="2000" dirty="0" smtClean="0"/>
              <a:t>The service manager that connects the back end to the front end.</a:t>
            </a:r>
          </a:p>
          <a:p>
            <a:r>
              <a:rPr lang="en-US" sz="2000" dirty="0" smtClean="0"/>
              <a:t>Written in Python, involves the following major modules:</a:t>
            </a:r>
          </a:p>
          <a:p>
            <a:pPr lvl="1"/>
            <a:r>
              <a:rPr lang="en-US" sz="2000" dirty="0" smtClean="0"/>
              <a:t>Web Controller: Servers web pages;</a:t>
            </a:r>
          </a:p>
          <a:p>
            <a:pPr lvl="1"/>
            <a:r>
              <a:rPr lang="en-US" sz="2000" dirty="0"/>
              <a:t>Database</a:t>
            </a:r>
            <a:r>
              <a:rPr lang="en-US" sz="2000" dirty="0" smtClean="0"/>
              <a:t>: Stores and retrieves from the database component;</a:t>
            </a:r>
          </a:p>
          <a:p>
            <a:pPr lvl="1"/>
            <a:r>
              <a:rPr lang="en-US" sz="2000" dirty="0" smtClean="0"/>
              <a:t>Caching: </a:t>
            </a:r>
            <a:r>
              <a:rPr lang="en-US" sz="2000" dirty="0"/>
              <a:t>Stores and </a:t>
            </a:r>
            <a:r>
              <a:rPr lang="en-US" sz="2000"/>
              <a:t>retrieves </a:t>
            </a:r>
            <a:r>
              <a:rPr lang="en-US" sz="2000" smtClean="0"/>
              <a:t>from the </a:t>
            </a:r>
            <a:r>
              <a:rPr lang="en-US" sz="2000" dirty="0" smtClean="0"/>
              <a:t>caching layer;</a:t>
            </a:r>
          </a:p>
          <a:p>
            <a:pPr lvl="1"/>
            <a:r>
              <a:rPr lang="en-US" sz="2000" dirty="0"/>
              <a:t>Query Classification: Classifies input text query into a set of services needed;</a:t>
            </a:r>
          </a:p>
          <a:p>
            <a:pPr lvl="1"/>
            <a:r>
              <a:rPr lang="en-US" sz="2000" dirty="0"/>
              <a:t>Thrift: Sends query to and receives response from </a:t>
            </a:r>
            <a:r>
              <a:rPr lang="en-US" sz="2000" dirty="0" smtClean="0"/>
              <a:t>back-end </a:t>
            </a:r>
            <a:r>
              <a:rPr lang="en-US" sz="2000" dirty="0"/>
              <a:t>services through Thrift, an RPC </a:t>
            </a:r>
            <a:r>
              <a:rPr lang="en-US" sz="2000" dirty="0" smtClean="0"/>
              <a:t>framework supporting multiple languages.</a:t>
            </a:r>
            <a:endParaRPr lang="en-US" sz="2000" dirty="0"/>
          </a:p>
          <a:p>
            <a:pPr lvl="1"/>
            <a:endParaRPr lang="en-US" sz="2000" dirty="0" smtClean="0"/>
          </a:p>
          <a:p>
            <a:pPr lvl="1"/>
            <a:endParaRPr lang="en-US" sz="2000" dirty="0"/>
          </a:p>
        </p:txBody>
      </p:sp>
    </p:spTree>
    <p:extLst>
      <p:ext uri="{BB962C8B-B14F-4D97-AF65-F5344CB8AC3E}">
        <p14:creationId xmlns:p14="http://schemas.microsoft.com/office/powerpoint/2010/main" val="11297094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365</TotalTime>
  <Words>1233</Words>
  <Application>Microsoft Macintosh PowerPoint</Application>
  <PresentationFormat>Widescreen</PresentationFormat>
  <Paragraphs>230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Consolas</vt:lpstr>
      <vt:lpstr>Courier New</vt:lpstr>
      <vt:lpstr>Trebuchet MS</vt:lpstr>
      <vt:lpstr>Wingdings 3</vt:lpstr>
      <vt:lpstr>Facet</vt:lpstr>
      <vt:lpstr>Lucida</vt:lpstr>
      <vt:lpstr>Directory</vt:lpstr>
      <vt:lpstr>Overview</vt:lpstr>
      <vt:lpstr>Introduction: Infrastructure for Intelligent Web Services</vt:lpstr>
      <vt:lpstr>Introduction: Infrastructure for Intelligent Web Services</vt:lpstr>
      <vt:lpstr>Introduction: Infrastructure for Intelligent Web Services</vt:lpstr>
      <vt:lpstr>Architecture: List View</vt:lpstr>
      <vt:lpstr>PowerPoint Presentation</vt:lpstr>
      <vt:lpstr>Architecture: Command Center (CMD)</vt:lpstr>
      <vt:lpstr>Features</vt:lpstr>
      <vt:lpstr>Feature: Consistency</vt:lpstr>
      <vt:lpstr>Feature: Flexibility</vt:lpstr>
      <vt:lpstr>Feature: Scalability</vt:lpstr>
      <vt:lpstr>Demo</vt:lpstr>
      <vt:lpstr>Demo Image Matching</vt:lpstr>
      <vt:lpstr>Demo Image Matching</vt:lpstr>
      <vt:lpstr>Demo Image Matching</vt:lpstr>
      <vt:lpstr>Demo Question Answering</vt:lpstr>
      <vt:lpstr>Demo Question Answering</vt:lpstr>
      <vt:lpstr>Demo Question Answering</vt:lpstr>
      <vt:lpstr>Demo Question Answering</vt:lpstr>
      <vt:lpstr>Demo Question Answering</vt:lpstr>
      <vt:lpstr>Demo Image Matching + Question Answering</vt:lpstr>
      <vt:lpstr>Demo Calendar</vt:lpstr>
      <vt:lpstr>Demo Calendar</vt:lpstr>
      <vt:lpstr>Demo Digit Recognition</vt:lpstr>
      <vt:lpstr>Demo Face Recognition</vt:lpstr>
      <vt:lpstr>Demo Image Classification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Lucida</dc:title>
  <dc:creator>Microsoft Office User</dc:creator>
  <cp:lastModifiedBy>Yunsheng Bai</cp:lastModifiedBy>
  <cp:revision>106</cp:revision>
  <cp:lastPrinted>2016-07-14T16:37:21Z</cp:lastPrinted>
  <dcterms:created xsi:type="dcterms:W3CDTF">2016-07-10T23:22:34Z</dcterms:created>
  <dcterms:modified xsi:type="dcterms:W3CDTF">2016-11-29T02:59:25Z</dcterms:modified>
</cp:coreProperties>
</file>