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43"/>
  </p:notesMasterIdLst>
  <p:handoutMasterIdLst>
    <p:handoutMasterId r:id="rId44"/>
  </p:handoutMasterIdLst>
  <p:sldIdLst>
    <p:sldId id="299" r:id="rId10"/>
    <p:sldId id="259" r:id="rId11"/>
    <p:sldId id="26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2" r:id="rId32"/>
    <p:sldId id="289" r:id="rId33"/>
    <p:sldId id="290" r:id="rId34"/>
    <p:sldId id="291" r:id="rId35"/>
    <p:sldId id="292" r:id="rId36"/>
    <p:sldId id="293" r:id="rId37"/>
    <p:sldId id="294" r:id="rId38"/>
    <p:sldId id="263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266"/>
    <a:srgbClr val="585858"/>
    <a:srgbClr val="A30000"/>
    <a:srgbClr val="444444"/>
    <a:srgbClr val="000000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0" autoAdjust="0"/>
    <p:restoredTop sz="95401" autoAdjust="0"/>
  </p:normalViewPr>
  <p:slideViewPr>
    <p:cSldViewPr>
      <p:cViewPr>
        <p:scale>
          <a:sx n="75" d="100"/>
          <a:sy n="75" d="100"/>
        </p:scale>
        <p:origin x="1824" y="568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1878408"/>
            <a:ext cx="5212080" cy="276979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81200"/>
            <a:ext cx="5212080" cy="2057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8600" y="4000500"/>
            <a:ext cx="4937760" cy="647700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ArumSans Bd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461252" y="64262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" y="5562600"/>
            <a:ext cx="7863840" cy="640080"/>
          </a:xfrm>
          <a:prstGeom prst="rect">
            <a:avLst/>
          </a:prstGeom>
        </p:spPr>
        <p:txBody>
          <a:bodyPr/>
          <a:lstStyle>
            <a:lvl1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0" y="6708775"/>
            <a:ext cx="9144000" cy="173736"/>
          </a:xfrm>
          <a:prstGeom prst="rect">
            <a:avLst/>
          </a:prstGeom>
        </p:spPr>
        <p:txBody>
          <a:bodyPr/>
          <a:lstStyle>
            <a:lvl1pPr algn="l">
              <a:defRPr sz="800" baseline="0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dirty="0" smtClean="0"/>
              <a:t>Copyright Place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367528" y="0"/>
            <a:ext cx="3776472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Video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57200" y="403860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800600" y="14478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4572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8006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333756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156960" y="14478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57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20"/>
          </p:nvPr>
        </p:nvSpPr>
        <p:spPr>
          <a:xfrm>
            <a:off x="33528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21"/>
          </p:nvPr>
        </p:nvSpPr>
        <p:spPr>
          <a:xfrm>
            <a:off x="6172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2"/>
          </p:nvPr>
        </p:nvSpPr>
        <p:spPr>
          <a:xfrm>
            <a:off x="457200" y="49530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3"/>
          </p:nvPr>
        </p:nvSpPr>
        <p:spPr>
          <a:xfrm>
            <a:off x="457200" y="57912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76200"/>
            <a:ext cx="9144001" cy="118872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/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/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/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305266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rgbClr val="444444"/>
                </a:solidFill>
                <a:latin typeface="ArumSans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213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 smtClean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Insert Photo Credit Here</a:t>
            </a:r>
            <a:endParaRPr lang="en-US" dirty="0"/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A6A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theme" Target="../theme/theme6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4" Type="http://schemas.openxmlformats.org/officeDocument/2006/relationships/theme" Target="../theme/theme9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4" r:id="rId2"/>
    <p:sldLayoutId id="2147483965" r:id="rId3"/>
    <p:sldLayoutId id="2147483966" r:id="rId4"/>
    <p:sldLayoutId id="2147483953" r:id="rId5"/>
    <p:sldLayoutId id="2147483954" r:id="rId6"/>
    <p:sldLayoutId id="2147483956" r:id="rId7"/>
    <p:sldLayoutId id="2147483957" r:id="rId8"/>
    <p:sldLayoutId id="2147483958" r:id="rId9"/>
    <p:sldLayoutId id="21474839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©McGraw-Hill </a:t>
            </a:r>
            <a:r>
              <a:rPr lang="en-US" sz="800" dirty="0" err="1" smtClean="0">
                <a:solidFill>
                  <a:schemeClr val="bg1"/>
                </a:solidFill>
              </a:rPr>
              <a:t>EducationCopy</a:t>
            </a:r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Fundamentals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Arrays, Vectors, and Matrices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r>
              <a:rPr lang="en-US" altLang="en-US" dirty="0"/>
              <a:t>MATLAB can automatically handle rectangular arrays of data - one-dimensional arrays are called </a:t>
            </a:r>
            <a:r>
              <a:rPr lang="en-US" altLang="en-US" i="1" dirty="0"/>
              <a:t>vectors</a:t>
            </a:r>
            <a:r>
              <a:rPr lang="en-US" altLang="en-US" dirty="0"/>
              <a:t> and two-dimensional arrays are called </a:t>
            </a:r>
            <a:r>
              <a:rPr lang="en-US" altLang="en-US" i="1" dirty="0"/>
              <a:t>matrices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Arrays are set off using square brackets </a:t>
            </a:r>
            <a:r>
              <a:rPr lang="en-US" altLang="en-US" dirty="0" smtClean="0"/>
              <a:t>[ and ] </a:t>
            </a:r>
            <a:r>
              <a:rPr lang="en-US" altLang="en-US" dirty="0"/>
              <a:t>in MATLAB</a:t>
            </a:r>
          </a:p>
          <a:p>
            <a:r>
              <a:rPr lang="en-US" altLang="en-US" dirty="0"/>
              <a:t>Entries within a row are separated by spaces or commas</a:t>
            </a:r>
          </a:p>
          <a:p>
            <a:r>
              <a:rPr lang="en-US" altLang="en-US" dirty="0"/>
              <a:t>Rows are separated by </a:t>
            </a:r>
            <a:r>
              <a:rPr lang="en-US" altLang="en-US" dirty="0" smtClean="0"/>
              <a:t>semicolons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925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Examples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itchFamily="49" charset="0"/>
              </a:rPr>
              <a:t>&gt;&gt; a = [1 2 3 4 5 ]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a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1     2     3     4     5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&gt;&gt; b = [2;4;6;8;10]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b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2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4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6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8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10</a:t>
            </a:r>
            <a:endParaRPr lang="en-US" altLang="en-US" sz="28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Note 1 - MATLAB does not </a:t>
            </a:r>
            <a:r>
              <a:rPr lang="en-US" altLang="en-US" sz="2400" i="1" dirty="0"/>
              <a:t>display</a:t>
            </a:r>
            <a:r>
              <a:rPr lang="en-US" altLang="en-US" sz="2400" dirty="0"/>
              <a:t> the brackets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Note 2 - if you are using a </a:t>
            </a:r>
            <a:r>
              <a:rPr lang="en-US" altLang="en-US" sz="2400" dirty="0" err="1"/>
              <a:t>monospaced</a:t>
            </a:r>
            <a:r>
              <a:rPr lang="en-US" altLang="en-US" sz="2400" dirty="0"/>
              <a:t> font, such as Courier, the displayed values should line up properly</a:t>
            </a:r>
          </a:p>
        </p:txBody>
      </p:sp>
    </p:spTree>
    <p:extLst>
      <p:ext uri="{BB962C8B-B14F-4D97-AF65-F5344CB8AC3E}">
        <p14:creationId xmlns:p14="http://schemas.microsoft.com/office/powerpoint/2010/main" val="11023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Matrices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r>
              <a:rPr lang="en-US" altLang="en-US" dirty="0"/>
              <a:t>A 2-D array, or matrix, of data is entered row by row, with spaces (or commas) separating entries within the row and semicolons separating the rows:</a:t>
            </a:r>
          </a:p>
          <a:p>
            <a:r>
              <a:rPr lang="en-US" altLang="en-US" dirty="0">
                <a:latin typeface="Courier New" pitchFamily="49" charset="0"/>
              </a:rPr>
              <a:t>  &gt;&gt; A = [1 2 3; 4 5 6; 7 8 9]</a:t>
            </a:r>
          </a:p>
          <a:p>
            <a:r>
              <a:rPr lang="en-US" altLang="en-US" dirty="0">
                <a:latin typeface="Courier New" pitchFamily="49" charset="0"/>
              </a:rPr>
              <a:t>  A =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 1     2     3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 4     5     6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 7     8     9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6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Useful Array Commands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</p:spPr>
        <p:txBody>
          <a:bodyPr/>
          <a:lstStyle/>
          <a:p>
            <a:r>
              <a:rPr lang="en-US" altLang="en-US" sz="2800" dirty="0"/>
              <a:t>The transpose operator (apostrophe) can be used to flip an array over its own diagonal.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example, if </a:t>
            </a:r>
            <a:r>
              <a:rPr lang="en-US" altLang="en-US" sz="2800" dirty="0">
                <a:latin typeface="Courier New" pitchFamily="49" charset="0"/>
              </a:rPr>
              <a:t>b</a:t>
            </a:r>
            <a:r>
              <a:rPr lang="en-US" altLang="en-US" sz="2800" dirty="0"/>
              <a:t> is a row vector, </a:t>
            </a:r>
            <a:r>
              <a:rPr lang="en-US" altLang="en-US" sz="2800" dirty="0">
                <a:latin typeface="Courier New" pitchFamily="49" charset="0"/>
              </a:rPr>
              <a:t>b’</a:t>
            </a:r>
            <a:r>
              <a:rPr lang="en-US" altLang="en-US" sz="2800" dirty="0"/>
              <a:t> is a column vector containing the complex conjugate of </a:t>
            </a:r>
            <a:r>
              <a:rPr lang="en-US" altLang="en-US" sz="2800" dirty="0">
                <a:latin typeface="Courier New" pitchFamily="49" charset="0"/>
              </a:rPr>
              <a:t>b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command window will allow you to separate rows by hitting the Enter key - script files and functions will allow you to put rows on new lines as well.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itchFamily="49" charset="0"/>
              </a:rPr>
              <a:t>who</a:t>
            </a:r>
            <a:r>
              <a:rPr lang="en-US" altLang="en-US" sz="2800" dirty="0"/>
              <a:t> command will report back used variable names; </a:t>
            </a:r>
            <a:r>
              <a:rPr lang="en-US" altLang="en-US" sz="2800" dirty="0" err="1">
                <a:latin typeface="Courier New" pitchFamily="49" charset="0"/>
              </a:rPr>
              <a:t>whos</a:t>
            </a:r>
            <a:r>
              <a:rPr lang="en-US" altLang="en-US" sz="2800" dirty="0"/>
              <a:t> will also give you the size, memory, and data types for the arrays.</a:t>
            </a:r>
          </a:p>
        </p:txBody>
      </p:sp>
    </p:spTree>
    <p:extLst>
      <p:ext uri="{BB962C8B-B14F-4D97-AF65-F5344CB8AC3E}">
        <p14:creationId xmlns:p14="http://schemas.microsoft.com/office/powerpoint/2010/main" val="41886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</a:t>
            </a:r>
            <a:r>
              <a:rPr lang="en-US" altLang="en-US" dirty="0" smtClean="0"/>
              <a:t>Entries, 1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Individual entries within a array can be both read and set using either the </a:t>
            </a:r>
            <a:r>
              <a:rPr lang="en-US" altLang="en-US" sz="2800" i="1" dirty="0"/>
              <a:t>index</a:t>
            </a:r>
            <a:r>
              <a:rPr lang="en-US" altLang="en-US" sz="2800" dirty="0"/>
              <a:t> of the location in the array or the row and column.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index value starts with 1 for the entry in the top left corner of an array and increases down a column - the following shows the indices for a 4 row, 3 column matrix: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          </a:t>
            </a:r>
            <a:r>
              <a:rPr lang="en-US" altLang="en-US" sz="2800" dirty="0">
                <a:latin typeface="Courier New" pitchFamily="49" charset="0"/>
              </a:rPr>
              <a:t>1     5     9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2     6    10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3     7    11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4     8    12</a:t>
            </a:r>
          </a:p>
        </p:txBody>
      </p:sp>
    </p:spTree>
    <p:extLst>
      <p:ext uri="{BB962C8B-B14F-4D97-AF65-F5344CB8AC3E}">
        <p14:creationId xmlns:p14="http://schemas.microsoft.com/office/powerpoint/2010/main" val="20291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Entries, </a:t>
            </a:r>
            <a:r>
              <a:rPr lang="en-US" altLang="en-US" dirty="0" smtClean="0"/>
              <a:t>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Assuming some matrix C:</a:t>
            </a:r>
            <a:br>
              <a:rPr lang="en-US" altLang="en-US" sz="2400" dirty="0"/>
            </a:br>
            <a:r>
              <a:rPr lang="en-US" altLang="en-US" sz="2400" dirty="0">
                <a:latin typeface="Courier New" pitchFamily="49" charset="0"/>
              </a:rPr>
              <a:t>C = 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2     4     9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3     3    16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3     0     8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10    13    17</a:t>
            </a:r>
            <a:endParaRPr lang="en-US" altLang="en-US" sz="2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C(2)</a:t>
            </a:r>
            <a:r>
              <a:rPr lang="en-US" altLang="en-US" sz="2400" dirty="0"/>
              <a:t> would report 3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C(4)</a:t>
            </a:r>
            <a:r>
              <a:rPr lang="en-US" altLang="en-US" sz="2400" dirty="0"/>
              <a:t> would report 10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C(13)</a:t>
            </a:r>
            <a:r>
              <a:rPr lang="en-US" altLang="en-US" sz="2400" dirty="0"/>
              <a:t> would report an error!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Entries can also be access using the row and column: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C(2,1)</a:t>
            </a:r>
            <a:r>
              <a:rPr lang="en-US" altLang="en-US" sz="2400" dirty="0"/>
              <a:t> would report 3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C(3,2)</a:t>
            </a:r>
            <a:r>
              <a:rPr lang="en-US" altLang="en-US" sz="2400" dirty="0"/>
              <a:t> would report 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Courier New" pitchFamily="49" charset="0"/>
              </a:rPr>
              <a:t>C(5,1)</a:t>
            </a:r>
            <a:r>
              <a:rPr lang="en-US" altLang="en-US" sz="2400" dirty="0"/>
              <a:t> would report an error!</a:t>
            </a:r>
          </a:p>
        </p:txBody>
      </p:sp>
    </p:spTree>
    <p:extLst>
      <p:ext uri="{BB962C8B-B14F-4D97-AF65-F5344CB8AC3E}">
        <p14:creationId xmlns:p14="http://schemas.microsoft.com/office/powerpoint/2010/main" val="2452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Creation - Built 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several built-in functions to create arrays: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zeros(</a:t>
            </a:r>
            <a:r>
              <a:rPr lang="en-US" altLang="en-US" dirty="0" err="1">
                <a:latin typeface="Courier New" pitchFamily="49" charset="0"/>
              </a:rPr>
              <a:t>r,c</a:t>
            </a:r>
            <a:r>
              <a:rPr lang="en-US" altLang="en-US" dirty="0">
                <a:latin typeface="Courier New" pitchFamily="49" charset="0"/>
              </a:rPr>
              <a:t>)</a:t>
            </a:r>
            <a:r>
              <a:rPr lang="en-US" altLang="en-US" dirty="0"/>
              <a:t> will create an </a:t>
            </a:r>
            <a:r>
              <a:rPr lang="en-US" altLang="en-US" dirty="0">
                <a:latin typeface="Courier New" pitchFamily="49" charset="0"/>
              </a:rPr>
              <a:t>r</a:t>
            </a:r>
            <a:r>
              <a:rPr lang="en-US" altLang="en-US" dirty="0"/>
              <a:t> row by </a:t>
            </a:r>
            <a:r>
              <a:rPr lang="en-US" altLang="en-US" dirty="0">
                <a:latin typeface="Courier New" pitchFamily="49" charset="0"/>
              </a:rPr>
              <a:t>c</a:t>
            </a:r>
            <a:r>
              <a:rPr lang="en-US" altLang="en-US" dirty="0"/>
              <a:t> column matrix of zeros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zeros(n)</a:t>
            </a:r>
            <a:r>
              <a:rPr lang="en-US" altLang="en-US" dirty="0"/>
              <a:t> will create an </a:t>
            </a:r>
            <a:r>
              <a:rPr lang="en-US" altLang="en-US" dirty="0">
                <a:latin typeface="Courier New" pitchFamily="49" charset="0"/>
              </a:rPr>
              <a:t>n</a:t>
            </a:r>
            <a:r>
              <a:rPr lang="en-US" altLang="en-US" dirty="0"/>
              <a:t> by </a:t>
            </a:r>
            <a:r>
              <a:rPr lang="en-US" altLang="en-US" dirty="0">
                <a:latin typeface="Courier New" pitchFamily="49" charset="0"/>
              </a:rPr>
              <a:t>n</a:t>
            </a:r>
            <a:r>
              <a:rPr lang="en-US" altLang="en-US" dirty="0"/>
              <a:t> matrix of zeros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ones(</a:t>
            </a:r>
            <a:r>
              <a:rPr lang="en-US" altLang="en-US" dirty="0" err="1">
                <a:latin typeface="Courier New" pitchFamily="49" charset="0"/>
              </a:rPr>
              <a:t>r,c</a:t>
            </a:r>
            <a:r>
              <a:rPr lang="en-US" altLang="en-US" dirty="0">
                <a:latin typeface="Courier New" pitchFamily="49" charset="0"/>
              </a:rPr>
              <a:t>)</a:t>
            </a:r>
            <a:r>
              <a:rPr lang="en-US" altLang="en-US" dirty="0"/>
              <a:t> will create an </a:t>
            </a:r>
            <a:r>
              <a:rPr lang="en-US" altLang="en-US" dirty="0">
                <a:latin typeface="Courier New" pitchFamily="49" charset="0"/>
              </a:rPr>
              <a:t>r</a:t>
            </a:r>
            <a:r>
              <a:rPr lang="en-US" altLang="en-US" dirty="0"/>
              <a:t> row by </a:t>
            </a:r>
            <a:r>
              <a:rPr lang="en-US" altLang="en-US" dirty="0">
                <a:latin typeface="Courier New" pitchFamily="49" charset="0"/>
              </a:rPr>
              <a:t>c</a:t>
            </a:r>
            <a:r>
              <a:rPr lang="en-US" altLang="en-US" dirty="0"/>
              <a:t> column matrix of ones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ones(n)</a:t>
            </a:r>
            <a:r>
              <a:rPr lang="en-US" altLang="en-US" dirty="0"/>
              <a:t> will create an </a:t>
            </a:r>
            <a:r>
              <a:rPr lang="en-US" altLang="en-US" dirty="0">
                <a:latin typeface="Courier New" pitchFamily="49" charset="0"/>
              </a:rPr>
              <a:t>n</a:t>
            </a:r>
            <a:r>
              <a:rPr lang="en-US" altLang="en-US" dirty="0"/>
              <a:t> by </a:t>
            </a:r>
            <a:r>
              <a:rPr lang="en-US" altLang="en-US" dirty="0">
                <a:latin typeface="Courier New" pitchFamily="49" charset="0"/>
              </a:rPr>
              <a:t>n</a:t>
            </a:r>
            <a:r>
              <a:rPr lang="en-US" altLang="en-US" dirty="0"/>
              <a:t> matrix one ones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help </a:t>
            </a:r>
            <a:r>
              <a:rPr lang="en-US" altLang="en-US" dirty="0" err="1">
                <a:latin typeface="Courier New" pitchFamily="49" charset="0"/>
              </a:rPr>
              <a:t>elmat</a:t>
            </a:r>
            <a:r>
              <a:rPr lang="en-US" altLang="en-US" dirty="0"/>
              <a:t> has, among other things, a list of the elementary matrices</a:t>
            </a:r>
          </a:p>
        </p:txBody>
      </p:sp>
    </p:spTree>
    <p:extLst>
      <p:ext uri="{BB962C8B-B14F-4D97-AF65-F5344CB8AC3E}">
        <p14:creationId xmlns:p14="http://schemas.microsoft.com/office/powerpoint/2010/main" val="4630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Creation - Colon Operator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503920" cy="5120640"/>
          </a:xfrm>
        </p:spPr>
        <p:txBody>
          <a:bodyPr/>
          <a:lstStyle/>
          <a:p>
            <a:r>
              <a:rPr lang="en-US" altLang="en-US" sz="2800" dirty="0"/>
              <a:t>The colon operator : is useful in several contexts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It can be used to create a linearly spaced array of points using the </a:t>
            </a:r>
            <a:r>
              <a:rPr lang="en-US" altLang="en-US" sz="2800" dirty="0" smtClean="0"/>
              <a:t>notation </a:t>
            </a:r>
            <a:r>
              <a:rPr lang="en-US" altLang="en-US" sz="2800" dirty="0" err="1" smtClean="0">
                <a:latin typeface="Courier New" pitchFamily="49" charset="0"/>
              </a:rPr>
              <a:t>start:diffval:limit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where </a:t>
            </a:r>
            <a:r>
              <a:rPr lang="en-US" altLang="en-US" sz="2800" dirty="0">
                <a:latin typeface="Courier New" pitchFamily="49" charset="0"/>
              </a:rPr>
              <a:t>start</a:t>
            </a:r>
            <a:r>
              <a:rPr lang="en-US" altLang="en-US" sz="2800" dirty="0"/>
              <a:t> is the first value in the array, </a:t>
            </a:r>
            <a:r>
              <a:rPr lang="en-US" altLang="en-US" sz="2800" dirty="0" err="1">
                <a:latin typeface="Courier New" pitchFamily="49" charset="0"/>
              </a:rPr>
              <a:t>diffval</a:t>
            </a:r>
            <a:r>
              <a:rPr lang="en-US" altLang="en-US" sz="2800" dirty="0"/>
              <a:t> is the difference between successive values in the array, and </a:t>
            </a:r>
            <a:r>
              <a:rPr lang="en-US" altLang="en-US" sz="2800" dirty="0">
                <a:latin typeface="Courier New" pitchFamily="49" charset="0"/>
              </a:rPr>
              <a:t>limit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boundary</a:t>
            </a:r>
            <a:r>
              <a:rPr lang="en-US" altLang="en-US" sz="2800" dirty="0"/>
              <a:t> for the last value (though not necessarily the last </a:t>
            </a:r>
            <a:r>
              <a:rPr lang="en-US" altLang="en-US" sz="2800" dirty="0" smtClean="0"/>
              <a:t>value).</a:t>
            </a:r>
          </a:p>
          <a:p>
            <a:r>
              <a:rPr lang="en-US" altLang="en-US" sz="2800" dirty="0" smtClean="0">
                <a:latin typeface="Courier New" pitchFamily="49" charset="0"/>
              </a:rPr>
              <a:t>&gt;&gt;</a:t>
            </a:r>
            <a:r>
              <a:rPr lang="en-US" altLang="en-US" sz="2800" dirty="0">
                <a:latin typeface="Courier New" pitchFamily="49" charset="0"/>
              </a:rPr>
              <a:t>1:0.6:3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 err="1">
                <a:latin typeface="Courier New" pitchFamily="49" charset="0"/>
              </a:rPr>
              <a:t>ans</a:t>
            </a:r>
            <a:r>
              <a:rPr lang="en-US" altLang="en-US" sz="2800" dirty="0">
                <a:latin typeface="Courier New" pitchFamily="49" charset="0"/>
              </a:rPr>
              <a:t>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1.0000   1.6000   2.2000   2.8000</a:t>
            </a:r>
          </a:p>
        </p:txBody>
      </p:sp>
    </p:spTree>
    <p:extLst>
      <p:ext uri="{BB962C8B-B14F-4D97-AF65-F5344CB8AC3E}">
        <p14:creationId xmlns:p14="http://schemas.microsoft.com/office/powerpoint/2010/main" val="2510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Colon Operator - Notes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If </a:t>
            </a:r>
            <a:r>
              <a:rPr lang="en-US" altLang="en-US" sz="2200" dirty="0" err="1">
                <a:latin typeface="Courier New" pitchFamily="49" charset="0"/>
              </a:rPr>
              <a:t>diffval</a:t>
            </a:r>
            <a:r>
              <a:rPr lang="en-US" altLang="en-US" sz="2200" dirty="0"/>
              <a:t> is omitted, the default value is 1:</a:t>
            </a:r>
            <a:br>
              <a:rPr lang="en-US" altLang="en-US" sz="2200" dirty="0"/>
            </a:br>
            <a:r>
              <a:rPr lang="en-US" altLang="en-US" sz="2200" dirty="0">
                <a:latin typeface="Courier New" pitchFamily="49" charset="0"/>
              </a:rPr>
              <a:t>&gt;&gt;3:6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 err="1">
                <a:latin typeface="Courier New" pitchFamily="49" charset="0"/>
              </a:rPr>
              <a:t>ans</a:t>
            </a:r>
            <a:r>
              <a:rPr lang="en-US" altLang="en-US" sz="2200" dirty="0">
                <a:latin typeface="Courier New" pitchFamily="49" charset="0"/>
              </a:rPr>
              <a:t> =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  3     4     5     6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To create a decreasing series, </a:t>
            </a:r>
            <a:r>
              <a:rPr lang="en-US" altLang="en-US" sz="2200" dirty="0" err="1">
                <a:latin typeface="Courier New" pitchFamily="49" charset="0"/>
              </a:rPr>
              <a:t>diffval</a:t>
            </a:r>
            <a:r>
              <a:rPr lang="en-US" altLang="en-US" sz="2200" dirty="0"/>
              <a:t> must be negative:</a:t>
            </a:r>
            <a:br>
              <a:rPr lang="en-US" altLang="en-US" sz="2200" dirty="0"/>
            </a:br>
            <a:r>
              <a:rPr lang="en-US" altLang="en-US" sz="2200" dirty="0">
                <a:latin typeface="Courier New" pitchFamily="49" charset="0"/>
              </a:rPr>
              <a:t>&gt;&gt; 5:-1.2:2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 err="1">
                <a:latin typeface="Courier New" pitchFamily="49" charset="0"/>
              </a:rPr>
              <a:t>ans</a:t>
            </a:r>
            <a:r>
              <a:rPr lang="en-US" altLang="en-US" sz="2200" dirty="0">
                <a:latin typeface="Courier New" pitchFamily="49" charset="0"/>
              </a:rPr>
              <a:t> =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 5.0000    3.8000    2.6000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If </a:t>
            </a:r>
            <a:r>
              <a:rPr lang="en-US" altLang="en-US" sz="2200" dirty="0" err="1">
                <a:latin typeface="Courier New" pitchFamily="49" charset="0"/>
              </a:rPr>
              <a:t>start+diffval</a:t>
            </a:r>
            <a:r>
              <a:rPr lang="en-US" altLang="en-US" sz="2200" dirty="0">
                <a:latin typeface="Courier New" pitchFamily="49" charset="0"/>
              </a:rPr>
              <a:t>&gt;limit</a:t>
            </a:r>
            <a:r>
              <a:rPr lang="en-US" altLang="en-US" sz="2200" dirty="0"/>
              <a:t> for an increasing series or </a:t>
            </a:r>
            <a:r>
              <a:rPr lang="en-US" altLang="en-US" sz="2200" dirty="0" err="1">
                <a:latin typeface="Courier New" pitchFamily="49" charset="0"/>
              </a:rPr>
              <a:t>start+diffval</a:t>
            </a:r>
            <a:r>
              <a:rPr lang="en-US" altLang="en-US" sz="2200" dirty="0">
                <a:latin typeface="Courier New" pitchFamily="49" charset="0"/>
              </a:rPr>
              <a:t>&lt;limit</a:t>
            </a:r>
            <a:r>
              <a:rPr lang="en-US" altLang="en-US" sz="2200" dirty="0"/>
              <a:t>  for a decreasing series, an empty matrix is returned:</a:t>
            </a:r>
            <a:br>
              <a:rPr lang="en-US" altLang="en-US" sz="2200" dirty="0"/>
            </a:br>
            <a:r>
              <a:rPr lang="en-US" altLang="en-US" sz="2200" dirty="0">
                <a:latin typeface="Courier New" pitchFamily="49" charset="0"/>
              </a:rPr>
              <a:t>&gt;&gt;5:2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 err="1">
                <a:latin typeface="Courier New" pitchFamily="49" charset="0"/>
              </a:rPr>
              <a:t>ans</a:t>
            </a:r>
            <a:r>
              <a:rPr lang="en-US" altLang="en-US" sz="2200" dirty="0">
                <a:latin typeface="Courier New" pitchFamily="49" charset="0"/>
              </a:rPr>
              <a:t> =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Empty matrix: 1-by-0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To create a column, transpose the output of the colon operator, not the limit value; that is, </a:t>
            </a:r>
            <a:r>
              <a:rPr lang="en-US" altLang="en-US" sz="2200" dirty="0">
                <a:latin typeface="Courier New" pitchFamily="49" charset="0"/>
              </a:rPr>
              <a:t>(3:6)’</a:t>
            </a:r>
            <a:r>
              <a:rPr lang="en-US" altLang="en-US" sz="2200" dirty="0"/>
              <a:t> not </a:t>
            </a:r>
            <a:r>
              <a:rPr lang="en-US" altLang="en-US" sz="2200" dirty="0" smtClean="0">
                <a:latin typeface="Courier New" pitchFamily="49" charset="0"/>
              </a:rPr>
              <a:t>3:6’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469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Creation - </a:t>
            </a:r>
            <a:r>
              <a:rPr lang="en-US" altLang="en-US" dirty="0" err="1">
                <a:latin typeface="Courier New" pitchFamily="49" charset="0"/>
              </a:rPr>
              <a:t>linspace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To create a row vector with a specific number of linearly spaced points between two numbers, use the </a:t>
            </a:r>
            <a:r>
              <a:rPr lang="en-US" altLang="en-US" sz="2400" dirty="0" err="1">
                <a:latin typeface="Courier New" pitchFamily="49" charset="0"/>
              </a:rPr>
              <a:t>linspace</a:t>
            </a:r>
            <a:r>
              <a:rPr lang="en-US" altLang="en-US" sz="2400" dirty="0"/>
              <a:t> command.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 err="1">
                <a:latin typeface="Courier New" pitchFamily="49" charset="0"/>
              </a:rPr>
              <a:t>linspace</a:t>
            </a:r>
            <a:r>
              <a:rPr lang="en-US" altLang="en-US" sz="2400" dirty="0">
                <a:latin typeface="Courier New" pitchFamily="49" charset="0"/>
              </a:rPr>
              <a:t>(x1, x2, n)</a:t>
            </a:r>
            <a:r>
              <a:rPr lang="en-US" altLang="en-US" sz="2400" dirty="0"/>
              <a:t> will create a linearly spaced array of </a:t>
            </a:r>
            <a:r>
              <a:rPr lang="en-US" altLang="en-US" sz="2400" dirty="0">
                <a:latin typeface="Courier New" pitchFamily="49" charset="0"/>
              </a:rPr>
              <a:t>n</a:t>
            </a:r>
            <a:r>
              <a:rPr lang="en-US" altLang="en-US" sz="2400" dirty="0"/>
              <a:t> points between</a:t>
            </a:r>
            <a:r>
              <a:rPr lang="en-US" altLang="en-US" sz="2400" dirty="0">
                <a:latin typeface="Courier New" pitchFamily="49" charset="0"/>
              </a:rPr>
              <a:t> x1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itchFamily="49" charset="0"/>
              </a:rPr>
              <a:t>x2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latin typeface="Courier New" pitchFamily="49" charset="0"/>
              </a:rPr>
              <a:t>&gt;&gt;</a:t>
            </a:r>
            <a:r>
              <a:rPr lang="en-US" altLang="en-US" sz="2400" dirty="0" err="1">
                <a:latin typeface="Courier New" pitchFamily="49" charset="0"/>
              </a:rPr>
              <a:t>linspace</a:t>
            </a:r>
            <a:r>
              <a:rPr lang="en-US" altLang="en-US" sz="2400" dirty="0">
                <a:latin typeface="Courier New" pitchFamily="49" charset="0"/>
              </a:rPr>
              <a:t>(0, 1, 6)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 err="1">
                <a:latin typeface="Courier New" pitchFamily="49" charset="0"/>
              </a:rPr>
              <a:t>ans</a:t>
            </a:r>
            <a:r>
              <a:rPr lang="en-US" altLang="en-US" sz="2400" dirty="0">
                <a:latin typeface="Courier New" pitchFamily="49" charset="0"/>
              </a:rPr>
              <a:t> =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0  0.2000  0.4000  0.6000  0.8000  1.0000</a:t>
            </a:r>
            <a:endParaRPr lang="en-US" alt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itchFamily="49" charset="0"/>
              </a:rPr>
              <a:t>n</a:t>
            </a:r>
            <a:r>
              <a:rPr lang="en-US" altLang="en-US" sz="2400" dirty="0"/>
              <a:t> is omitted, 100 points are created.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To generate a column, transpose the output of the </a:t>
            </a:r>
            <a:r>
              <a:rPr lang="en-US" altLang="en-US" sz="2400" dirty="0" err="1">
                <a:latin typeface="Courier New" pitchFamily="49" charset="0"/>
              </a:rPr>
              <a:t>linspace</a:t>
            </a:r>
            <a:r>
              <a:rPr lang="en-US" alt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6084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lnSpc>
                <a:spcPct val="92000"/>
              </a:lnSpc>
              <a:spcBef>
                <a:spcPts val="0"/>
              </a:spcBef>
            </a:pPr>
            <a:r>
              <a:rPr lang="en-US" altLang="en-US" sz="2800" dirty="0"/>
              <a:t>Learning how real and complex numbers are assigned to variables.</a:t>
            </a:r>
          </a:p>
          <a:p>
            <a:pPr>
              <a:lnSpc>
                <a:spcPct val="92000"/>
              </a:lnSpc>
              <a:spcBef>
                <a:spcPts val="0"/>
              </a:spcBef>
            </a:pPr>
            <a:r>
              <a:rPr lang="en-US" altLang="en-US" sz="2800" dirty="0"/>
              <a:t>Learning how vectors and matrices are assigned values using simple assignment, the color operator, and the </a:t>
            </a:r>
            <a:r>
              <a:rPr lang="en-US" altLang="en-US" sz="2800" dirty="0" err="1">
                <a:latin typeface="Courier New" pitchFamily="49" charset="0"/>
              </a:rPr>
              <a:t>linspace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itchFamily="49" charset="0"/>
              </a:rPr>
              <a:t>logspace</a:t>
            </a:r>
            <a:r>
              <a:rPr lang="en-US" altLang="en-US" sz="2800" dirty="0"/>
              <a:t> functions.</a:t>
            </a:r>
          </a:p>
          <a:p>
            <a:pPr>
              <a:lnSpc>
                <a:spcPct val="92000"/>
              </a:lnSpc>
              <a:spcBef>
                <a:spcPts val="0"/>
              </a:spcBef>
            </a:pPr>
            <a:r>
              <a:rPr lang="en-US" altLang="en-US" sz="2800" dirty="0"/>
              <a:t>Understanding the priority rules for constructing mathematical expressions.</a:t>
            </a:r>
          </a:p>
          <a:p>
            <a:pPr>
              <a:lnSpc>
                <a:spcPct val="92000"/>
              </a:lnSpc>
              <a:spcBef>
                <a:spcPts val="0"/>
              </a:spcBef>
            </a:pPr>
            <a:r>
              <a:rPr lang="en-US" altLang="en-US" sz="2800" dirty="0"/>
              <a:t>Gaining a general understanding of built-in functions and how you can learn more about them with MATLAB’s Help facilities.</a:t>
            </a:r>
          </a:p>
          <a:p>
            <a:pPr>
              <a:lnSpc>
                <a:spcPct val="92000"/>
              </a:lnSpc>
              <a:spcBef>
                <a:spcPts val="0"/>
              </a:spcBef>
            </a:pPr>
            <a:r>
              <a:rPr lang="en-US" altLang="en-US" sz="2800" dirty="0"/>
              <a:t>Learning how to use vectors to create a simple line plot based on an equation.</a:t>
            </a:r>
          </a:p>
        </p:txBody>
      </p:sp>
    </p:spTree>
    <p:extLst>
      <p:ext uri="{BB962C8B-B14F-4D97-AF65-F5344CB8AC3E}">
        <p14:creationId xmlns:p14="http://schemas.microsoft.com/office/powerpoint/2010/main" val="138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Creation - </a:t>
            </a:r>
            <a:r>
              <a:rPr lang="en-US" altLang="en-US" dirty="0" err="1">
                <a:latin typeface="Courier New" pitchFamily="49" charset="0"/>
              </a:rPr>
              <a:t>logspace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To create a row vector with a specific number of logarithmically spaced points between two numbers, use the </a:t>
            </a:r>
            <a:r>
              <a:rPr lang="en-US" altLang="en-US" sz="2400" dirty="0" err="1">
                <a:latin typeface="Courier New" pitchFamily="49" charset="0"/>
              </a:rPr>
              <a:t>logspace</a:t>
            </a:r>
            <a:r>
              <a:rPr lang="en-US" altLang="en-US" sz="2400" dirty="0"/>
              <a:t> command.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 err="1">
                <a:latin typeface="Courier New" pitchFamily="49" charset="0"/>
              </a:rPr>
              <a:t>logspace</a:t>
            </a:r>
            <a:r>
              <a:rPr lang="en-US" altLang="en-US" sz="2400" dirty="0">
                <a:latin typeface="Courier New" pitchFamily="49" charset="0"/>
              </a:rPr>
              <a:t>(x1, x2, n)</a:t>
            </a:r>
            <a:r>
              <a:rPr lang="en-US" altLang="en-US" sz="2400" dirty="0"/>
              <a:t> will create a logarithmically spaced array of </a:t>
            </a:r>
            <a:r>
              <a:rPr lang="en-US" altLang="en-US" sz="2400" dirty="0">
                <a:latin typeface="Courier New" pitchFamily="49" charset="0"/>
              </a:rPr>
              <a:t>n</a:t>
            </a:r>
            <a:r>
              <a:rPr lang="en-US" altLang="en-US" sz="2400" dirty="0"/>
              <a:t> points between</a:t>
            </a:r>
            <a:r>
              <a:rPr lang="en-US" altLang="en-US" sz="2400" dirty="0">
                <a:latin typeface="Courier New" pitchFamily="49" charset="0"/>
              </a:rPr>
              <a:t> 10</a:t>
            </a:r>
            <a:r>
              <a:rPr lang="en-US" altLang="en-US" sz="2400" baseline="30000" dirty="0">
                <a:latin typeface="Courier New" pitchFamily="49" charset="0"/>
              </a:rPr>
              <a:t>x1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itchFamily="49" charset="0"/>
              </a:rPr>
              <a:t>10</a:t>
            </a:r>
            <a:r>
              <a:rPr lang="en-US" altLang="en-US" sz="2400" baseline="30000" dirty="0">
                <a:latin typeface="Courier New" pitchFamily="49" charset="0"/>
              </a:rPr>
              <a:t>x2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latin typeface="Courier New" pitchFamily="49" charset="0"/>
              </a:rPr>
              <a:t>&gt;&gt;</a:t>
            </a:r>
            <a:r>
              <a:rPr lang="en-US" altLang="en-US" sz="2400" dirty="0" err="1">
                <a:latin typeface="Courier New" pitchFamily="49" charset="0"/>
              </a:rPr>
              <a:t>logspace</a:t>
            </a:r>
            <a:r>
              <a:rPr lang="en-US" altLang="en-US" sz="2400" dirty="0">
                <a:latin typeface="Courier New" pitchFamily="49" charset="0"/>
              </a:rPr>
              <a:t>(-1, 2, 4)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 err="1">
                <a:latin typeface="Courier New" pitchFamily="49" charset="0"/>
              </a:rPr>
              <a:t>ans</a:t>
            </a:r>
            <a:r>
              <a:rPr lang="en-US" altLang="en-US" sz="2400" dirty="0">
                <a:latin typeface="Courier New" pitchFamily="49" charset="0"/>
              </a:rPr>
              <a:t> =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0.1000    1.0000   10.0000  100.0000</a:t>
            </a:r>
            <a:endParaRPr lang="en-US" alt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itchFamily="49" charset="0"/>
              </a:rPr>
              <a:t>n</a:t>
            </a:r>
            <a:r>
              <a:rPr lang="en-US" altLang="en-US" sz="2400" dirty="0"/>
              <a:t> is omitted, 100 points are created.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/>
              <a:t>To generate a column, transpose the output of the </a:t>
            </a:r>
            <a:r>
              <a:rPr lang="en-US" altLang="en-US" sz="2400" dirty="0" err="1">
                <a:latin typeface="Courier New" pitchFamily="49" charset="0"/>
              </a:rPr>
              <a:t>logspace</a:t>
            </a:r>
            <a:r>
              <a:rPr lang="en-US" alt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5586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 Strings &amp; Ellipsis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/>
              <a:t>Alphanumeric constants are enclosed by apostrophes (')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&gt;&gt; f = 'Miles ';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&gt;&gt; s = 'Davis'</a:t>
            </a:r>
            <a:endParaRPr lang="en-US" altLang="en-US" sz="1800" dirty="0"/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/>
              <a:t>Concatenation: pasting together of strings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&gt;&gt; x = [f s]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x =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Miles Davis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/>
              <a:t>Ellipsis (...): Used to continue long lines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&gt;&gt; a = [1 2 3 4 5 ...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6 7 8]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a =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     1     2     3     4     5     6     7     8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/>
              <a:t>You cannot use an ellipsis within single quotes to continue a string. But you can piece together shorter strings with ellipsis</a:t>
            </a: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en-US" sz="1800" dirty="0">
                <a:latin typeface="Courier New" pitchFamily="49" charset="0"/>
              </a:rPr>
              <a:t>  &gt;&gt; quote = ['Any fool can make a rule,' ...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' and any fool will mind it']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quote =</a:t>
            </a:r>
          </a:p>
          <a:p>
            <a:pPr lvl="1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urier New" pitchFamily="49" charset="0"/>
              </a:rPr>
              <a:t>Any fool can make a rule, and any fool will mind it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06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Useful Character Functions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232343"/>
                  </p:ext>
                </p:extLst>
              </p:nvPr>
            </p:nvGraphicFramePr>
            <p:xfrm>
              <a:off x="320040" y="1295400"/>
              <a:ext cx="8503920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4640"/>
                    <a:gridCol w="5669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Function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length(s)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characters, n, in a string, s.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strcmp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(s1,s2)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Compares two strings, s1 and s2; if equal returns true(b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1). If not equal , returns false (b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0).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str2num(s)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string, s, to a number, n.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num2str(n)	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number, n, to a string, s.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s2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strrep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(s1,c1,c2)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Replaces characters in a string with different characters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strfind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(s1,s2)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Returns the starting indices of any occurrences of the string s2 in the string s1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upper(s)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 to upper case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lower(S)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 to lower case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232343"/>
                  </p:ext>
                </p:extLst>
              </p:nvPr>
            </p:nvGraphicFramePr>
            <p:xfrm>
              <a:off x="320040" y="1295400"/>
              <a:ext cx="8503920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4640"/>
                    <a:gridCol w="5669280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Function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107143" r="-200000" b="-10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characters, n, in a string, s.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80556" r="-2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108" t="-80556" b="-305556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464286" r="-200000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string, s, to a number, n.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564286" r="-200000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number, n, to a string, s.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372000" r="-200000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Replaces characters in a string with different characters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472000" r="-20000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Returns the starting indices of any occurrences of the string s2 in the string s1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1021429" r="-200000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 to upper case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" t="-1121429" r="-20000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Converts a string to lower case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21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Mathematical Operations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554480"/>
          </a:xfrm>
        </p:spPr>
        <p:txBody>
          <a:bodyPr/>
          <a:lstStyle/>
          <a:p>
            <a:r>
              <a:rPr lang="en-US" altLang="en-US" sz="2800" dirty="0"/>
              <a:t>Mathematical operations in MATLAB can be performed on both scalars and arrays.</a:t>
            </a:r>
          </a:p>
          <a:p>
            <a:r>
              <a:rPr lang="en-US" altLang="en-US" sz="2800" dirty="0"/>
              <a:t>The common operators, in order of priority, are</a:t>
            </a:r>
            <a:r>
              <a:rPr lang="en-US" altLang="en-US" sz="2800" dirty="0" smtClean="0"/>
              <a:t>: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75317"/>
                  </p:ext>
                </p:extLst>
              </p:nvPr>
            </p:nvGraphicFramePr>
            <p:xfrm>
              <a:off x="1165860" y="3383280"/>
              <a:ext cx="681228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/>
                    <a:gridCol w="3749040"/>
                    <a:gridCol w="2377440"/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</a:rPr>
                            <a:t>Exponentiation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200" b="0" i="1" baseline="150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Negation (unary operation)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−8=−8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0" i="1" dirty="0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2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0" i="1" dirty="0" smtClean="0">
                                    <a:latin typeface="Cambria Math"/>
                                    <a:ea typeface="Cambria Math"/>
                                  </a:rPr>
                                  <m:t>∕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Multiplication and Division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200" b="0" i="1" baseline="15000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  <a:ea typeface="Cambria Math"/>
                                  </a:rPr>
                                  <m:t>pi</m:t>
                                </m:r>
                                <m:r>
                                  <a:rPr lang="en-US" sz="2200" b="0" i="0" smtClean="0">
                                    <a:latin typeface="Cambria Math"/>
                                    <a:ea typeface="Cambria Math"/>
                                  </a:rPr>
                                  <m:t>=6.2832</m:t>
                                </m:r>
                              </m:oMath>
                            </m:oMathPara>
                          </a14:m>
                          <a:endParaRPr lang="en-US" sz="2200" b="0" i="0" dirty="0" smtClean="0">
                            <a:ea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  <a:ea typeface="Cambria Math"/>
                                  </a:rPr>
                                  <m:t>pi</m:t>
                                </m:r>
                                <m:r>
                                  <a:rPr lang="en-US" sz="2200" b="0" i="0" smtClean="0">
                                    <a:latin typeface="Cambria Math"/>
                                    <a:ea typeface="Cambria Math"/>
                                  </a:rPr>
                                  <m:t>/4=0.7854</m:t>
                                </m:r>
                              </m:oMath>
                            </m:oMathPara>
                          </a14:m>
                          <a:endParaRPr lang="en-US" sz="2200" b="0" i="0" dirty="0" smtClean="0">
                            <a:ea typeface="Cambria Math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Left Division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200" b="0" i="1" dirty="0" smtClean="0">
                                    <a:latin typeface="Cambria Math"/>
                                  </a:rPr>
                                  <m:t>\2=0.3333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20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Addition and Subtraction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200" b="0" i="1" dirty="0" smtClean="0">
                                    <a:latin typeface="Cambria Math"/>
                                  </a:rPr>
                                  <m:t>+5=8</m:t>
                                </m:r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200" b="0" i="1" dirty="0" smtClean="0">
                                    <a:latin typeface="Cambria Math"/>
                                  </a:rPr>
                                  <m:t>−5=−2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75317"/>
                  </p:ext>
                </p:extLst>
              </p:nvPr>
            </p:nvGraphicFramePr>
            <p:xfrm>
              <a:off x="1165860" y="3383280"/>
              <a:ext cx="681228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/>
                    <a:gridCol w="3749040"/>
                    <a:gridCol w="2377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" r="-889381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</a:rPr>
                            <a:t>Exponentiation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6667" t="-8000" b="-56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8000" r="-889381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Negation (unary operation)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6667" t="-108000" b="-460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5556" r="-889381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Multiplication and Division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6667" t="-115556" b="-15555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88000" r="-88938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Left Division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6667" t="-388000" b="-180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71111" r="-88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Addition and Subtraction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6667" t="-27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7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Operations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order of operations is set first by parentheses, then by the default order given above:</a:t>
            </a:r>
          </a:p>
          <a:p>
            <a:pPr lvl="1"/>
            <a:r>
              <a:rPr lang="en-US" altLang="en-US" sz="3200" dirty="0">
                <a:latin typeface="Courier" pitchFamily="20" charset="0"/>
              </a:rPr>
              <a:t>y = -4 ^ 2</a:t>
            </a:r>
            <a:r>
              <a:rPr lang="en-US" altLang="en-US" dirty="0"/>
              <a:t>  gives </a:t>
            </a:r>
            <a:r>
              <a:rPr lang="en-US" altLang="en-US" sz="3200" dirty="0">
                <a:latin typeface="Courier" pitchFamily="20" charset="0"/>
              </a:rPr>
              <a:t>y = -16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since the exponentiation happens first due to its higher default priority, but</a:t>
            </a:r>
          </a:p>
          <a:p>
            <a:pPr lvl="1"/>
            <a:r>
              <a:rPr lang="en-US" altLang="en-US" sz="3200" dirty="0">
                <a:latin typeface="Courier" pitchFamily="20" charset="0"/>
              </a:rPr>
              <a:t>y = (-4) ^ 2 </a:t>
            </a:r>
            <a:r>
              <a:rPr lang="en-US" altLang="en-US" dirty="0"/>
              <a:t> gives </a:t>
            </a:r>
            <a:r>
              <a:rPr lang="en-US" altLang="en-US" sz="3200" dirty="0">
                <a:latin typeface="Courier" pitchFamily="20" charset="0"/>
              </a:rPr>
              <a:t>y = 16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since the negation operation on the 4 takes place first</a:t>
            </a:r>
          </a:p>
        </p:txBody>
      </p:sp>
    </p:spTree>
    <p:extLst>
      <p:ext uri="{BB962C8B-B14F-4D97-AF65-F5344CB8AC3E}">
        <p14:creationId xmlns:p14="http://schemas.microsoft.com/office/powerpoint/2010/main" val="6302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 Numbers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212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 the operations above can be used with complex quantities </a:t>
            </a:r>
            <a:r>
              <a:rPr lang="en-US" altLang="en-US" sz="2800" dirty="0" smtClean="0"/>
              <a:t>(that is, </a:t>
            </a:r>
            <a:r>
              <a:rPr lang="en-US" altLang="en-US" sz="2800" dirty="0"/>
              <a:t>values containing an imaginary part entered using </a:t>
            </a:r>
            <a:r>
              <a:rPr lang="en-US" altLang="en-US" sz="2800" dirty="0" err="1">
                <a:latin typeface="Courier" pitchFamily="20" charset="0"/>
              </a:rPr>
              <a:t>i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" pitchFamily="20" charset="0"/>
              </a:rPr>
              <a:t>j</a:t>
            </a:r>
            <a:r>
              <a:rPr lang="en-US" altLang="en-US" sz="2800" dirty="0"/>
              <a:t> and displayed using </a:t>
            </a:r>
            <a:r>
              <a:rPr lang="en-US" altLang="en-US" sz="2800" dirty="0" err="1">
                <a:latin typeface="Courier" pitchFamily="20" charset="0"/>
              </a:rPr>
              <a:t>i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</a:pPr>
            <a:r>
              <a:rPr lang="en-US" altLang="en-US" sz="2400" dirty="0" smtClean="0">
                <a:latin typeface="Lucida Console" pitchFamily="49" charset="0"/>
              </a:rPr>
              <a:t>  &gt;&gt; </a:t>
            </a:r>
            <a:r>
              <a:rPr lang="en-US" altLang="en-US" sz="2400" dirty="0">
                <a:latin typeface="Lucida Console" pitchFamily="49" charset="0"/>
              </a:rPr>
              <a:t>x = 2+i*4; (or 2+4i, or 2+j*4, or 2+4j)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2400" dirty="0">
                <a:latin typeface="Lucida Console" pitchFamily="49" charset="0"/>
              </a:rPr>
              <a:t>  &gt;&gt; y = 16;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2400" dirty="0">
                <a:latin typeface="Lucida Console" pitchFamily="49" charset="0"/>
              </a:rPr>
              <a:t>  &gt;&gt; 3 * x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 err="1">
                <a:latin typeface="Lucida Console" pitchFamily="49" charset="0"/>
              </a:rPr>
              <a:t>ans</a:t>
            </a:r>
            <a:r>
              <a:rPr lang="en-US" altLang="en-US" sz="2400" dirty="0">
                <a:latin typeface="Lucida Console" pitchFamily="49" charset="0"/>
              </a:rPr>
              <a:t> =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>
                <a:latin typeface="Lucida Console" pitchFamily="49" charset="0"/>
              </a:rPr>
              <a:t>   6.0000 +12.0000i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>
                <a:latin typeface="Lucida Console" pitchFamily="49" charset="0"/>
              </a:rPr>
              <a:t>&gt;&gt; </a:t>
            </a:r>
            <a:r>
              <a:rPr lang="en-US" altLang="en-US" sz="2400" dirty="0" err="1">
                <a:latin typeface="Lucida Console" pitchFamily="49" charset="0"/>
              </a:rPr>
              <a:t>x+y</a:t>
            </a:r>
            <a:r>
              <a:rPr lang="en-US" altLang="en-US" sz="2400" dirty="0">
                <a:latin typeface="Lucida Console" pitchFamily="49" charset="0"/>
              </a:rPr>
              <a:t/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 err="1">
                <a:latin typeface="Lucida Console" pitchFamily="49" charset="0"/>
              </a:rPr>
              <a:t>ans</a:t>
            </a:r>
            <a:r>
              <a:rPr lang="en-US" altLang="en-US" sz="2400" dirty="0">
                <a:latin typeface="Lucida Console" pitchFamily="49" charset="0"/>
              </a:rPr>
              <a:t> =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>
                <a:latin typeface="Lucida Console" pitchFamily="49" charset="0"/>
              </a:rPr>
              <a:t>  18.0000 + 4.0000i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2400" dirty="0">
                <a:latin typeface="Lucida Console" pitchFamily="49" charset="0"/>
              </a:rPr>
              <a:t>	&gt;&gt; x'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 err="1">
                <a:latin typeface="Lucida Console" pitchFamily="49" charset="0"/>
              </a:rPr>
              <a:t>ans</a:t>
            </a:r>
            <a:r>
              <a:rPr lang="en-US" altLang="en-US" sz="2400" dirty="0">
                <a:latin typeface="Lucida Console" pitchFamily="49" charset="0"/>
              </a:rPr>
              <a:t> =</a:t>
            </a:r>
            <a:br>
              <a:rPr lang="en-US" altLang="en-US" sz="2400" dirty="0">
                <a:latin typeface="Lucida Console" pitchFamily="49" charset="0"/>
              </a:rPr>
            </a:br>
            <a:r>
              <a:rPr lang="en-US" altLang="en-US" sz="2400" dirty="0">
                <a:latin typeface="Lucida Console" pitchFamily="49" charset="0"/>
              </a:rPr>
              <a:t>    2.0000 - </a:t>
            </a:r>
            <a:r>
              <a:rPr lang="en-US" altLang="en-US" sz="2400" dirty="0" smtClean="0">
                <a:latin typeface="Lucida Console" pitchFamily="49" charset="0"/>
              </a:rPr>
              <a:t>4.0000i</a:t>
            </a:r>
            <a:endParaRPr lang="en-US" alt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Vector-Matrix Calculations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212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MATLAB can also perform operations on vectors and matrices.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* operator for matrices is defined as the </a:t>
            </a:r>
            <a:r>
              <a:rPr lang="en-US" altLang="en-US" sz="2400" i="1" dirty="0"/>
              <a:t>outer product</a:t>
            </a:r>
            <a:r>
              <a:rPr lang="en-US" altLang="en-US" sz="2400" dirty="0"/>
              <a:t> or what is commonly called “matrix multiplication.”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number of columns of the first matrix must match the number of rows in the second matrix.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size of the result will have as many rows as the first matrix and as many columns as the second matrix.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exception to this is multiplication by a </a:t>
            </a:r>
            <a:r>
              <a:rPr lang="en-US" altLang="en-US" sz="2000" dirty="0" smtClean="0"/>
              <a:t>1 by 1 </a:t>
            </a:r>
            <a:r>
              <a:rPr lang="en-US" altLang="en-US" sz="2000" dirty="0"/>
              <a:t>matrix, which is actually an array operation.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^ operator for matrices results in the matrix being matrix-multiplied by itself a specified number of times.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Note - in this case, the matrix must be square!</a:t>
            </a:r>
          </a:p>
        </p:txBody>
      </p:sp>
    </p:spTree>
    <p:extLst>
      <p:ext uri="{BB962C8B-B14F-4D97-AF65-F5344CB8AC3E}">
        <p14:creationId xmlns:p14="http://schemas.microsoft.com/office/powerpoint/2010/main" val="16288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Element-by-Element Calculations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212080"/>
          </a:xfrm>
        </p:spPr>
        <p:txBody>
          <a:bodyPr/>
          <a:lstStyle/>
          <a:p>
            <a:r>
              <a:rPr lang="en-US" altLang="en-US" sz="2400" dirty="0"/>
              <a:t>At times, you will want to carry out calculations item by item in a matrix or vector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The MATLAB manual calls these </a:t>
            </a:r>
            <a:r>
              <a:rPr lang="en-US" altLang="en-US" sz="2400" i="1" dirty="0"/>
              <a:t>array operations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They are also often referred to as </a:t>
            </a:r>
            <a:r>
              <a:rPr lang="en-US" altLang="en-US" sz="2400" i="1" dirty="0"/>
              <a:t>element-by-element</a:t>
            </a:r>
            <a:r>
              <a:rPr lang="en-US" altLang="en-US" sz="2400" dirty="0"/>
              <a:t> operations.  </a:t>
            </a:r>
          </a:p>
          <a:p>
            <a:r>
              <a:rPr lang="en-US" altLang="en-US" sz="2400" dirty="0"/>
              <a:t>MATLAB defines .* and ./ (note the dots) as the array multiplication and array division operators.</a:t>
            </a:r>
          </a:p>
          <a:p>
            <a:pPr lvl="1"/>
            <a:r>
              <a:rPr lang="en-US" altLang="en-US" sz="2000" dirty="0"/>
              <a:t>For array operations, both matrices must be the same size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one of the matrices must be </a:t>
            </a:r>
            <a:r>
              <a:rPr lang="en-US" altLang="en-US" sz="2000" dirty="0" smtClean="0"/>
              <a:t>1 by 1</a:t>
            </a:r>
            <a:endParaRPr lang="en-US" altLang="en-US" sz="2000" dirty="0"/>
          </a:p>
          <a:p>
            <a:r>
              <a:rPr lang="en-US" altLang="en-US" sz="2400" dirty="0"/>
              <a:t>Array exponentiation (raising each element to a corresponding power in another matrix) is performed with .^</a:t>
            </a:r>
          </a:p>
          <a:p>
            <a:pPr lvl="1"/>
            <a:r>
              <a:rPr lang="en-US" altLang="en-US" sz="2000" dirty="0"/>
              <a:t>Again, for array operations, both matrices must be the same size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one of the matrices must be </a:t>
            </a:r>
            <a:r>
              <a:rPr lang="en-US" altLang="en-US" sz="2000" dirty="0" smtClean="0"/>
              <a:t>1 by 1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6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Functions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212080"/>
          </a:xfrm>
        </p:spPr>
        <p:txBody>
          <a:bodyPr/>
          <a:lstStyle/>
          <a:p>
            <a:r>
              <a:rPr lang="en-US" altLang="en-US" sz="2400" dirty="0"/>
              <a:t>There are several built-in functions you can use to create and manipulate data.</a:t>
            </a:r>
          </a:p>
          <a:p>
            <a:r>
              <a:rPr lang="en-US" altLang="en-US" sz="2400" dirty="0"/>
              <a:t>The built-in help function can give you information about both what exists and how those functions are used:</a:t>
            </a:r>
          </a:p>
          <a:p>
            <a:pPr lvl="1"/>
            <a:r>
              <a:rPr lang="en-US" altLang="en-US" sz="2000" dirty="0">
                <a:latin typeface="Courier" pitchFamily="20" charset="0"/>
              </a:rPr>
              <a:t>help </a:t>
            </a:r>
            <a:r>
              <a:rPr lang="en-US" altLang="en-US" sz="2000" dirty="0" err="1">
                <a:latin typeface="Courier" pitchFamily="20" charset="0"/>
              </a:rPr>
              <a:t>elmat</a:t>
            </a:r>
            <a:r>
              <a:rPr lang="en-US" altLang="en-US" sz="2000" dirty="0"/>
              <a:t> will list the elementary matrix creation and manipulation functions, including functions to get information about matrices.</a:t>
            </a:r>
          </a:p>
          <a:p>
            <a:pPr lvl="1"/>
            <a:r>
              <a:rPr lang="en-US" altLang="en-US" sz="2000" dirty="0">
                <a:latin typeface="Courier" pitchFamily="20" charset="0"/>
              </a:rPr>
              <a:t>help </a:t>
            </a:r>
            <a:r>
              <a:rPr lang="en-US" altLang="en-US" sz="2000" dirty="0" err="1">
                <a:latin typeface="Courier" pitchFamily="20" charset="0"/>
              </a:rPr>
              <a:t>elfun</a:t>
            </a:r>
            <a:r>
              <a:rPr lang="en-US" altLang="en-US" sz="2000" dirty="0"/>
              <a:t> will list the elementary math functions, including trig, exponential, complex, rounding, and remainder functions.</a:t>
            </a:r>
          </a:p>
          <a:p>
            <a:r>
              <a:rPr lang="en-US" altLang="en-US" sz="2400" dirty="0"/>
              <a:t>The built-in </a:t>
            </a:r>
            <a:r>
              <a:rPr lang="en-US" altLang="en-US" sz="2400" dirty="0" err="1">
                <a:latin typeface="Courier" pitchFamily="20" charset="0"/>
              </a:rPr>
              <a:t>lookfor</a:t>
            </a:r>
            <a:r>
              <a:rPr lang="en-US" altLang="en-US" sz="2400" dirty="0"/>
              <a:t> command will search help files for occurrences of text and can be useful if you know a function’s purpose but not its name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32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2800" dirty="0"/>
              <a:t>MATLAB has a powerful suite of built-in graphics functions.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2800" dirty="0"/>
              <a:t>Two of the primary functions are </a:t>
            </a:r>
            <a:r>
              <a:rPr lang="en-US" altLang="en-US" sz="2800" dirty="0">
                <a:latin typeface="Courier" pitchFamily="20" charset="0"/>
              </a:rPr>
              <a:t>plot</a:t>
            </a:r>
            <a:r>
              <a:rPr lang="en-US" altLang="en-US" sz="2800" dirty="0"/>
              <a:t> (for plotting 2-D data) and </a:t>
            </a:r>
            <a:r>
              <a:rPr lang="en-US" altLang="en-US" sz="2800" dirty="0">
                <a:latin typeface="Courier" pitchFamily="20" charset="0"/>
              </a:rPr>
              <a:t>plot3</a:t>
            </a:r>
            <a:r>
              <a:rPr lang="en-US" altLang="en-US" sz="2800" dirty="0"/>
              <a:t> (for plotting 3-D data).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2800" dirty="0"/>
              <a:t>In addition to the plotting commands, MATLAB allows you to label and annotate your graphs using the </a:t>
            </a:r>
            <a:r>
              <a:rPr lang="en-US" altLang="en-US" sz="2800" dirty="0">
                <a:latin typeface="Courier" pitchFamily="20" charset="0"/>
              </a:rPr>
              <a:t>title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Courier" pitchFamily="20" charset="0"/>
              </a:rPr>
              <a:t>xlabel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Courier" pitchFamily="20" charset="0"/>
              </a:rPr>
              <a:t>ylabel</a:t>
            </a:r>
            <a:r>
              <a:rPr lang="en-US" altLang="en-US" sz="2800" dirty="0"/>
              <a:t>, and </a:t>
            </a:r>
            <a:r>
              <a:rPr lang="en-US" altLang="en-US" sz="2800" dirty="0">
                <a:latin typeface="Courier" pitchFamily="20" charset="0"/>
              </a:rPr>
              <a:t>legend</a:t>
            </a:r>
            <a:r>
              <a:rPr lang="en-US" altLang="en-US" sz="2800" dirty="0"/>
              <a:t> commands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1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MATLAB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120640"/>
          </a:xfrm>
        </p:spPr>
        <p:txBody>
          <a:bodyPr/>
          <a:lstStyle/>
          <a:p>
            <a:r>
              <a:rPr lang="en-US" altLang="en-US" dirty="0"/>
              <a:t>MATLAB uses three primary windows-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Command window - used to enter commands and data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Graphics window(s) - used to display plots and graphics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Edit window - used to create and edit M-files (programs)</a:t>
            </a:r>
          </a:p>
          <a:p>
            <a:r>
              <a:rPr lang="en-US" altLang="en-US" dirty="0"/>
              <a:t>Depending on your computer platform and the version of MATLAB used, these windows may have different looks and feels.</a:t>
            </a:r>
          </a:p>
        </p:txBody>
      </p:sp>
    </p:spTree>
    <p:extLst>
      <p:ext uri="{BB962C8B-B14F-4D97-AF65-F5344CB8AC3E}">
        <p14:creationId xmlns:p14="http://schemas.microsoft.com/office/powerpoint/2010/main" val="41550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Example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645920"/>
          </a:xfrm>
        </p:spPr>
        <p:txBody>
          <a:bodyPr/>
          <a:lstStyle/>
          <a:p>
            <a:r>
              <a:rPr lang="en-US" altLang="en-US" sz="2400" b="1" dirty="0" smtClean="0">
                <a:latin typeface="Courier New" pitchFamily="49" charset="0"/>
              </a:rPr>
              <a:t>t </a:t>
            </a:r>
            <a:r>
              <a:rPr lang="en-US" altLang="en-US" sz="2400" b="1" dirty="0">
                <a:latin typeface="Courier New" pitchFamily="49" charset="0"/>
              </a:rPr>
              <a:t>= [0:2:20]’;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g = 9.81; m = 68.1; cd = 0.25;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v = </a:t>
            </a:r>
            <a:r>
              <a:rPr lang="en-US" altLang="en-US" sz="2400" b="1" dirty="0" err="1">
                <a:latin typeface="Courier New" pitchFamily="49" charset="0"/>
              </a:rPr>
              <a:t>sqrt</a:t>
            </a:r>
            <a:r>
              <a:rPr lang="en-US" altLang="en-US" sz="2400" b="1" dirty="0">
                <a:latin typeface="Courier New" pitchFamily="49" charset="0"/>
              </a:rPr>
              <a:t>(g*m/cd) * </a:t>
            </a:r>
            <a:r>
              <a:rPr lang="en-US" altLang="en-US" sz="2400" b="1" dirty="0" err="1">
                <a:latin typeface="Courier New" pitchFamily="49" charset="0"/>
              </a:rPr>
              <a:t>tanh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sqrt</a:t>
            </a:r>
            <a:r>
              <a:rPr lang="en-US" altLang="en-US" sz="2400" b="1" dirty="0">
                <a:latin typeface="Courier New" pitchFamily="49" charset="0"/>
              </a:rPr>
              <a:t>(g*cd/m)*t);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plot(t, v)</a:t>
            </a:r>
            <a:endParaRPr lang="en-US" altLang="en-US" sz="24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27" y="3108325"/>
            <a:ext cx="420074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8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Annotation Example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8440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b="1" dirty="0" smtClean="0">
                <a:latin typeface="Courier New" pitchFamily="49" charset="0"/>
              </a:rPr>
              <a:t>title</a:t>
            </a:r>
            <a:r>
              <a:rPr lang="en-US" altLang="en-US" sz="2400" b="1" dirty="0">
                <a:latin typeface="Courier New" pitchFamily="49" charset="0"/>
              </a:rPr>
              <a:t>('Plot of v versus t')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 err="1">
                <a:latin typeface="Courier New" pitchFamily="49" charset="0"/>
              </a:rPr>
              <a:t>xlabel</a:t>
            </a:r>
            <a:r>
              <a:rPr lang="en-US" altLang="en-US" sz="2400" b="1" dirty="0">
                <a:latin typeface="Courier New" pitchFamily="49" charset="0"/>
              </a:rPr>
              <a:t>('Values of t')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 err="1">
                <a:latin typeface="Courier New" pitchFamily="49" charset="0"/>
              </a:rPr>
              <a:t>ylabel</a:t>
            </a:r>
            <a:r>
              <a:rPr lang="en-US" altLang="en-US" sz="2400" b="1" dirty="0">
                <a:latin typeface="Courier New" pitchFamily="49" charset="0"/>
              </a:rPr>
              <a:t>('Values of v')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grid</a:t>
            </a:r>
            <a:endParaRPr lang="en-US" altLang="en-US" sz="2400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01" y="3336925"/>
            <a:ext cx="398159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Plotting Options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/>
              <a:t>When plotting data, MATLAB can use several different colors, point styles, and line styles. </a:t>
            </a:r>
            <a:r>
              <a:rPr lang="en-US" altLang="en-US" sz="2800" dirty="0" smtClean="0"/>
              <a:t>These </a:t>
            </a:r>
            <a:r>
              <a:rPr lang="en-US" altLang="en-US" sz="2800" dirty="0"/>
              <a:t>are specified at the end of the </a:t>
            </a:r>
            <a:r>
              <a:rPr lang="en-US" altLang="en-US" sz="2800" dirty="0">
                <a:latin typeface="Courier" pitchFamily="20" charset="0"/>
              </a:rPr>
              <a:t>plot</a:t>
            </a:r>
            <a:r>
              <a:rPr lang="en-US" altLang="en-US" sz="2800" dirty="0"/>
              <a:t> command using </a:t>
            </a:r>
            <a:r>
              <a:rPr lang="en-US" altLang="en-US" sz="2800" i="1" dirty="0"/>
              <a:t>plot </a:t>
            </a:r>
            <a:r>
              <a:rPr lang="en-US" altLang="en-US" sz="2800" i="1" dirty="0" err="1"/>
              <a:t>specifiers</a:t>
            </a:r>
            <a:r>
              <a:rPr lang="en-US" altLang="en-US" sz="2800" dirty="0"/>
              <a:t> as found in Table 2.2.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/>
              <a:t>The default case for a single data set is to create a blue line with no points.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a line style is specified with no point style, no point will be drawn at the individual points; similarly, if a point style is specified with no point style, no line will be drawn.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/>
              <a:t>Examples of plot </a:t>
            </a:r>
            <a:r>
              <a:rPr lang="en-US" altLang="en-US" sz="2800" dirty="0" err="1"/>
              <a:t>specifiers</a:t>
            </a:r>
            <a:r>
              <a:rPr lang="en-US" altLang="en-US" sz="2800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400" dirty="0"/>
              <a:t>‘</a:t>
            </a:r>
            <a:r>
              <a:rPr lang="en-US" altLang="en-US" sz="2400" dirty="0" err="1"/>
              <a:t>ro</a:t>
            </a:r>
            <a:r>
              <a:rPr lang="en-US" altLang="en-US" sz="2400" dirty="0"/>
              <a:t>:’ - red dotted line with circles at the points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400" dirty="0"/>
              <a:t>‘</a:t>
            </a:r>
            <a:r>
              <a:rPr lang="en-US" altLang="en-US" sz="2400" dirty="0" err="1"/>
              <a:t>gd</a:t>
            </a:r>
            <a:r>
              <a:rPr lang="en-US" altLang="en-US" sz="2400" dirty="0"/>
              <a:t>’ - green diamonds at the points with no line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400" dirty="0"/>
              <a:t>‘m--’ - magenta dashed line with no point symbols</a:t>
            </a:r>
          </a:p>
        </p:txBody>
      </p:sp>
    </p:spTree>
    <p:extLst>
      <p:ext uri="{BB962C8B-B14F-4D97-AF65-F5344CB8AC3E}">
        <p14:creationId xmlns:p14="http://schemas.microsoft.com/office/powerpoint/2010/main" val="25169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Plotting Commands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ourier" pitchFamily="20" charset="0"/>
              </a:rPr>
              <a:t>hold on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" pitchFamily="20" charset="0"/>
              </a:rPr>
              <a:t>hold off</a:t>
            </a:r>
            <a:r>
              <a:rPr lang="en-US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" pitchFamily="20" charset="0"/>
              </a:rPr>
              <a:t>hold on</a:t>
            </a:r>
            <a:r>
              <a:rPr lang="en-US" altLang="en-US" sz="2400" dirty="0"/>
              <a:t> tells MATLAB to keep the current data plotted and add the results of any further plot commands to the graph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This continues until the </a:t>
            </a:r>
            <a:r>
              <a:rPr lang="en-US" altLang="en-US" sz="2400" dirty="0">
                <a:latin typeface="Courier" pitchFamily="20" charset="0"/>
              </a:rPr>
              <a:t>hold off</a:t>
            </a:r>
            <a:r>
              <a:rPr lang="en-US" altLang="en-US" sz="2400" dirty="0"/>
              <a:t> command, which tells MATLAB to clear the graph and start over if another plotting command is given.  </a:t>
            </a:r>
            <a:r>
              <a:rPr lang="en-US" altLang="en-US" sz="2400" dirty="0">
                <a:latin typeface="Courier" pitchFamily="20" charset="0"/>
              </a:rPr>
              <a:t>hold on</a:t>
            </a:r>
            <a:r>
              <a:rPr lang="en-US" altLang="en-US" sz="2400" dirty="0"/>
              <a:t> should be used </a:t>
            </a:r>
            <a:r>
              <a:rPr lang="en-US" altLang="en-US" sz="2400" i="1" dirty="0"/>
              <a:t>after</a:t>
            </a:r>
            <a:r>
              <a:rPr lang="en-US" altLang="en-US" sz="2400" dirty="0"/>
              <a:t> the first plot in a series is made.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" pitchFamily="20" charset="0"/>
              </a:rPr>
              <a:t>subplot(m, n, p)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" pitchFamily="20" charset="0"/>
              </a:rPr>
              <a:t>subplot</a:t>
            </a:r>
            <a:r>
              <a:rPr lang="en-US" altLang="en-US" sz="2400" dirty="0"/>
              <a:t> splits the figure window into an </a:t>
            </a:r>
            <a:r>
              <a:rPr lang="en-US" altLang="en-US" sz="2400" smtClean="0">
                <a:latin typeface="Courier" pitchFamily="20" charset="0"/>
              </a:rPr>
              <a:t>m </a:t>
            </a:r>
            <a:r>
              <a:rPr lang="en-US" altLang="en-US" sz="2400" smtClean="0"/>
              <a:t>x </a:t>
            </a:r>
            <a:r>
              <a:rPr lang="en-US" altLang="en-US" sz="2400" smtClean="0">
                <a:latin typeface="Courier" pitchFamily="20" charset="0"/>
              </a:rPr>
              <a:t>n</a:t>
            </a:r>
            <a:r>
              <a:rPr lang="en-US" altLang="en-US" sz="2400" smtClean="0"/>
              <a:t> </a:t>
            </a:r>
            <a:r>
              <a:rPr lang="en-US" altLang="en-US" sz="2400" dirty="0"/>
              <a:t>array of small axes and makes the </a:t>
            </a:r>
            <a:r>
              <a:rPr lang="en-US" altLang="en-US" sz="2400" dirty="0" err="1">
                <a:latin typeface="Courier" pitchFamily="20" charset="0"/>
              </a:rPr>
              <a:t>p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one active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Note - the first subplot is at the top left, then the numbering continues across the row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This is different from how elements are numbered within a matrix!</a:t>
            </a:r>
          </a:p>
        </p:txBody>
      </p:sp>
    </p:spTree>
    <p:extLst>
      <p:ext uri="{BB962C8B-B14F-4D97-AF65-F5344CB8AC3E}">
        <p14:creationId xmlns:p14="http://schemas.microsoft.com/office/powerpoint/2010/main" val="14572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Calculator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412480" cy="5120640"/>
          </a:xfrm>
        </p:spPr>
        <p:txBody>
          <a:bodyPr/>
          <a:lstStyle/>
          <a:p>
            <a:r>
              <a:rPr lang="en-US" altLang="en-US" dirty="0"/>
              <a:t>The MATLAB command widow can be used as a calculator where you can type in commands line by line</a:t>
            </a:r>
            <a:r>
              <a:rPr lang="en-US" altLang="en-US" dirty="0" smtClean="0"/>
              <a:t>. </a:t>
            </a:r>
            <a:r>
              <a:rPr lang="en-US" altLang="en-US" dirty="0"/>
              <a:t>Whenever a calculation is performed, MATLAB will assign the result to the built-in variable </a:t>
            </a:r>
            <a:r>
              <a:rPr lang="en-US" altLang="en-US" dirty="0" err="1">
                <a:latin typeface="Courier New" pitchFamily="49" charset="0"/>
              </a:rPr>
              <a:t>ans</a:t>
            </a:r>
            <a:endParaRPr lang="en-US" altLang="en-US" dirty="0">
              <a:latin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  </a:t>
            </a:r>
            <a:r>
              <a:rPr lang="en-US" altLang="en-US" dirty="0">
                <a:latin typeface="Courier New" pitchFamily="49" charset="0"/>
              </a:rPr>
              <a:t>&gt;&gt; 55 </a:t>
            </a:r>
            <a:r>
              <a:rPr lang="en-US" altLang="en-US" dirty="0" smtClean="0">
                <a:latin typeface="Courier New" pitchFamily="49" charset="0"/>
              </a:rPr>
              <a:t>minus </a:t>
            </a:r>
            <a:r>
              <a:rPr lang="en-US" altLang="en-US" dirty="0">
                <a:latin typeface="Courier New" pitchFamily="49" charset="0"/>
              </a:rPr>
              <a:t>16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ans</a:t>
            </a:r>
            <a:r>
              <a:rPr lang="en-US" altLang="en-US" dirty="0">
                <a:latin typeface="Courier New" pitchFamily="49" charset="0"/>
              </a:rPr>
              <a:t> =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 39</a:t>
            </a:r>
          </a:p>
        </p:txBody>
      </p:sp>
    </p:spTree>
    <p:extLst>
      <p:ext uri="{BB962C8B-B14F-4D97-AF65-F5344CB8AC3E}">
        <p14:creationId xmlns:p14="http://schemas.microsoft.com/office/powerpoint/2010/main" val="30133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MATLAB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595360" cy="51206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600" dirty="0"/>
              <a:t>While using the </a:t>
            </a:r>
            <a:r>
              <a:rPr lang="en-US" altLang="en-US" sz="2600" dirty="0" err="1">
                <a:latin typeface="Courier New" pitchFamily="49" charset="0"/>
              </a:rPr>
              <a:t>ans</a:t>
            </a:r>
            <a:r>
              <a:rPr lang="en-US" altLang="en-US" sz="2600" dirty="0">
                <a:latin typeface="Courier New" pitchFamily="49" charset="0"/>
              </a:rPr>
              <a:t> </a:t>
            </a:r>
            <a:r>
              <a:rPr lang="en-US" altLang="en-US" sz="2600" dirty="0"/>
              <a:t>variable may be useful for performing quick calculations, its transient nature makes it less useful for programming.</a:t>
            </a:r>
          </a:p>
          <a:p>
            <a:pPr>
              <a:spcBef>
                <a:spcPts val="600"/>
              </a:spcBef>
            </a:pPr>
            <a:r>
              <a:rPr lang="en-US" altLang="en-US" sz="2600" dirty="0"/>
              <a:t>MATLAB allows you to assign values to variable names</a:t>
            </a:r>
            <a:r>
              <a:rPr lang="en-US" altLang="en-US" sz="2600" dirty="0" smtClean="0"/>
              <a:t>. </a:t>
            </a:r>
            <a:r>
              <a:rPr lang="en-US" altLang="en-US" sz="2600" dirty="0"/>
              <a:t>This results in the storage of values to memory locations corresponding to the variable name.</a:t>
            </a:r>
          </a:p>
          <a:p>
            <a:pPr>
              <a:spcBef>
                <a:spcPts val="600"/>
              </a:spcBef>
            </a:pPr>
            <a:r>
              <a:rPr lang="en-US" altLang="en-US" sz="2600" dirty="0"/>
              <a:t>MATLAB can store individual values as well as arrays; it can store numerical data and text (which is actually stored numerically as well).</a:t>
            </a:r>
          </a:p>
          <a:p>
            <a:pPr>
              <a:spcBef>
                <a:spcPts val="600"/>
              </a:spcBef>
            </a:pPr>
            <a:r>
              <a:rPr lang="en-US" altLang="en-US" sz="2600" dirty="0"/>
              <a:t>MATLAB does not require that you pre-initialize a variable; if it does not exist, MATLAB will create it for you.</a:t>
            </a:r>
          </a:p>
        </p:txBody>
      </p:sp>
    </p:spTree>
    <p:extLst>
      <p:ext uri="{BB962C8B-B14F-4D97-AF65-F5344CB8AC3E}">
        <p14:creationId xmlns:p14="http://schemas.microsoft.com/office/powerpoint/2010/main" val="18267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Scalars,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</p:spPr>
            <p:txBody>
              <a:bodyPr/>
              <a:lstStyle/>
              <a:p>
                <a:r>
                  <a:rPr lang="en-US" altLang="en-US" dirty="0"/>
                  <a:t>To assign a single value to a variable, simply type the variable name, 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sign, and the value</a:t>
                </a:r>
                <a:r>
                  <a:rPr lang="en-US" altLang="en-US" dirty="0" smtClean="0"/>
                  <a:t>:</a:t>
                </a:r>
              </a:p>
              <a:p>
                <a:r>
                  <a:rPr lang="en-US" altLang="en-US" dirty="0" smtClean="0">
                    <a:latin typeface="Courier New" pitchFamily="49" charset="0"/>
                  </a:rPr>
                  <a:t>&gt;&gt; </a:t>
                </a:r>
                <a:r>
                  <a:rPr lang="en-US" altLang="en-US" dirty="0">
                    <a:latin typeface="Courier New" pitchFamily="49" charset="0"/>
                  </a:rPr>
                  <a:t>a = 4</a:t>
                </a:r>
                <a:br>
                  <a:rPr lang="en-US" altLang="en-US" dirty="0">
                    <a:latin typeface="Courier New" pitchFamily="49" charset="0"/>
                  </a:rPr>
                </a:br>
                <a:r>
                  <a:rPr lang="en-US" altLang="en-US" dirty="0">
                    <a:latin typeface="Courier New" pitchFamily="49" charset="0"/>
                  </a:rPr>
                  <a:t>a =</a:t>
                </a:r>
                <a:br>
                  <a:rPr lang="en-US" altLang="en-US" dirty="0">
                    <a:latin typeface="Courier New" pitchFamily="49" charset="0"/>
                  </a:rPr>
                </a:br>
                <a:r>
                  <a:rPr lang="en-US" altLang="en-US" dirty="0">
                    <a:latin typeface="Courier New" pitchFamily="49" charset="0"/>
                  </a:rPr>
                  <a:t>  4</a:t>
                </a:r>
                <a:endParaRPr lang="en-US" altLang="en-US" dirty="0"/>
              </a:p>
              <a:p>
                <a:pPr>
                  <a:spcBef>
                    <a:spcPts val="2400"/>
                  </a:spcBef>
                </a:pPr>
                <a:r>
                  <a:rPr lang="en-US" altLang="en-US" dirty="0"/>
                  <a:t>Note that variable names must start with a letter, though they can contain letters, numbers, and the underscore (_) symbol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  <a:blipFill rotWithShape="1">
                <a:blip r:embed="rId2"/>
                <a:stretch>
                  <a:fillRect l="-1852" t="-1548" r="-2741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Scalars, </a:t>
            </a:r>
            <a:r>
              <a:rPr lang="en-US" altLang="en-US" dirty="0" smtClean="0"/>
              <a:t>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</p:spPr>
        <p:txBody>
          <a:bodyPr/>
          <a:lstStyle/>
          <a:p>
            <a:r>
              <a:rPr lang="en-US" altLang="en-US" dirty="0"/>
              <a:t>You can tell MATLAB not to report the result of a calculation by appending the </a:t>
            </a:r>
            <a:r>
              <a:rPr lang="en-US" altLang="en-US" dirty="0" smtClean="0"/>
              <a:t>semi-</a:t>
            </a:r>
            <a:r>
              <a:rPr lang="en-US" altLang="en-US" dirty="0"/>
              <a:t>c</a:t>
            </a:r>
            <a:r>
              <a:rPr lang="en-US" altLang="en-US" dirty="0" smtClean="0"/>
              <a:t>olon </a:t>
            </a:r>
            <a:r>
              <a:rPr lang="en-US" altLang="en-US" dirty="0"/>
              <a:t>(</a:t>
            </a:r>
            <a:r>
              <a:rPr lang="en-US" altLang="en-US" dirty="0">
                <a:latin typeface="Courier New" pitchFamily="49" charset="0"/>
              </a:rPr>
              <a:t>;</a:t>
            </a:r>
            <a:r>
              <a:rPr lang="en-US" altLang="en-US" dirty="0"/>
              <a:t>) to the end of a line. </a:t>
            </a:r>
            <a:r>
              <a:rPr lang="en-US" altLang="en-US" dirty="0" smtClean="0"/>
              <a:t>The </a:t>
            </a:r>
            <a:r>
              <a:rPr lang="en-US" altLang="en-US" dirty="0"/>
              <a:t>calculation is still performed.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You can ask MATLAB to report the value stored in a variable by typing its name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>
                <a:latin typeface="Courier New" pitchFamily="49" charset="0"/>
              </a:rPr>
              <a:t>&gt;&gt; </a:t>
            </a:r>
            <a:r>
              <a:rPr lang="en-US" altLang="en-US" dirty="0">
                <a:latin typeface="Courier New" pitchFamily="49" charset="0"/>
              </a:rPr>
              <a:t>a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 err="1">
                <a:latin typeface="Courier New" pitchFamily="49" charset="0"/>
              </a:rPr>
              <a:t>a</a:t>
            </a:r>
            <a:r>
              <a:rPr lang="en-US" altLang="en-US" dirty="0">
                <a:latin typeface="Courier New" pitchFamily="49" charset="0"/>
              </a:rPr>
              <a:t> = 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92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Scalars, </a:t>
            </a:r>
            <a:r>
              <a:rPr lang="en-US" altLang="en-US" dirty="0" smtClean="0"/>
              <a:t>3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You can use the complex variable </a:t>
            </a:r>
            <a:r>
              <a:rPr lang="en-US" altLang="en-US" sz="2800" dirty="0" err="1">
                <a:latin typeface="Courier New" pitchFamily="49" charset="0"/>
              </a:rPr>
              <a:t>i</a:t>
            </a:r>
            <a:r>
              <a:rPr lang="en-US" altLang="en-US" sz="2800" dirty="0"/>
              <a:t> (or </a:t>
            </a:r>
            <a:r>
              <a:rPr lang="en-US" altLang="en-US" sz="2800" dirty="0">
                <a:latin typeface="Courier New" pitchFamily="49" charset="0"/>
              </a:rPr>
              <a:t>j</a:t>
            </a:r>
            <a:r>
              <a:rPr lang="en-US" altLang="en-US" sz="2800" dirty="0"/>
              <a:t>) to represent the unit imaginary number.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can tell MATLAB to report the values back using several different formats using the format command. </a:t>
            </a:r>
            <a:r>
              <a:rPr lang="en-US" altLang="en-US" sz="2800" dirty="0" smtClean="0"/>
              <a:t>Note </a:t>
            </a:r>
            <a:r>
              <a:rPr lang="en-US" altLang="en-US" sz="2800" dirty="0"/>
              <a:t>that the values are still </a:t>
            </a:r>
            <a:r>
              <a:rPr lang="en-US" altLang="en-US" sz="2800" i="1" dirty="0"/>
              <a:t>stored</a:t>
            </a:r>
            <a:r>
              <a:rPr lang="en-US" altLang="en-US" sz="2800" dirty="0"/>
              <a:t> the same way, they are just displayed on the screen differently. </a:t>
            </a:r>
            <a:r>
              <a:rPr lang="en-US" altLang="en-US" sz="2800" dirty="0" smtClean="0"/>
              <a:t>Some </a:t>
            </a:r>
            <a:r>
              <a:rPr lang="en-US" altLang="en-US" sz="2800" dirty="0"/>
              <a:t>examples are: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itchFamily="49" charset="0"/>
              </a:rPr>
              <a:t>short</a:t>
            </a:r>
            <a:r>
              <a:rPr lang="en-US" altLang="en-US" sz="2400" dirty="0"/>
              <a:t> - scaled fixed-point format with 5 digits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itchFamily="49" charset="0"/>
              </a:rPr>
              <a:t>long</a:t>
            </a:r>
            <a:r>
              <a:rPr lang="en-US" altLang="en-US" sz="2400" dirty="0"/>
              <a:t> - scaled fixed-point format with 15 digits for double and 7 digits for single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itchFamily="49" charset="0"/>
              </a:rPr>
              <a:t>short </a:t>
            </a:r>
            <a:r>
              <a:rPr lang="en-US" altLang="en-US" sz="2400" dirty="0" err="1">
                <a:latin typeface="Courier New" pitchFamily="49" charset="0"/>
              </a:rPr>
              <a:t>eng</a:t>
            </a:r>
            <a:r>
              <a:rPr lang="en-US" altLang="en-US" sz="2400" dirty="0"/>
              <a:t> - engineering format with at least 5 digits and a power that is a multiple of 3 (useful for SI prefixes)</a:t>
            </a:r>
          </a:p>
        </p:txBody>
      </p:sp>
    </p:spTree>
    <p:extLst>
      <p:ext uri="{BB962C8B-B14F-4D97-AF65-F5344CB8AC3E}">
        <p14:creationId xmlns:p14="http://schemas.microsoft.com/office/powerpoint/2010/main" val="25146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 Examples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>
                <a:latin typeface="Courier New" pitchFamily="49" charset="0"/>
              </a:rPr>
              <a:t>&gt;&gt; format short; pi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 err="1">
                <a:latin typeface="Courier New" pitchFamily="49" charset="0"/>
              </a:rPr>
              <a:t>ans</a:t>
            </a:r>
            <a:r>
              <a:rPr lang="en-US" altLang="en-US" sz="2800" dirty="0">
                <a:latin typeface="Courier New" pitchFamily="49" charset="0"/>
              </a:rPr>
              <a:t>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3.1416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&gt;&gt; format long; pi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 err="1">
                <a:latin typeface="Courier New" pitchFamily="49" charset="0"/>
              </a:rPr>
              <a:t>ans</a:t>
            </a:r>
            <a:r>
              <a:rPr lang="en-US" altLang="en-US" sz="2800" dirty="0">
                <a:latin typeface="Courier New" pitchFamily="49" charset="0"/>
              </a:rPr>
              <a:t>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3.14159265358979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&gt;&gt; format short </a:t>
            </a:r>
            <a:r>
              <a:rPr lang="en-US" altLang="en-US" sz="2800" dirty="0" err="1">
                <a:latin typeface="Courier New" pitchFamily="49" charset="0"/>
              </a:rPr>
              <a:t>eng</a:t>
            </a:r>
            <a:r>
              <a:rPr lang="en-US" altLang="en-US" sz="2800" dirty="0">
                <a:latin typeface="Courier New" pitchFamily="49" charset="0"/>
              </a:rPr>
              <a:t>; pi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 err="1">
                <a:latin typeface="Courier New" pitchFamily="49" charset="0"/>
              </a:rPr>
              <a:t>ans</a:t>
            </a:r>
            <a:r>
              <a:rPr lang="en-US" altLang="en-US" sz="2800" dirty="0">
                <a:latin typeface="Courier New" pitchFamily="49" charset="0"/>
              </a:rPr>
              <a:t>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 3.1416e+000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&gt;&gt; pi*10000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 err="1">
                <a:latin typeface="Courier New" pitchFamily="49" charset="0"/>
              </a:rPr>
              <a:t>ans</a:t>
            </a:r>
            <a:r>
              <a:rPr lang="en-US" altLang="en-US" sz="2800" dirty="0">
                <a:latin typeface="Courier New" pitchFamily="49" charset="0"/>
              </a:rPr>
              <a:t> =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    31.4159e+003</a:t>
            </a:r>
            <a:endParaRPr lang="en-US" altLang="en-US" sz="2800" dirty="0"/>
          </a:p>
          <a:p>
            <a:pPr>
              <a:lnSpc>
                <a:spcPct val="85000"/>
              </a:lnSpc>
            </a:pPr>
            <a:r>
              <a:rPr lang="en-US" altLang="en-US" sz="2400" dirty="0"/>
              <a:t>Note - the format remains the same unless another </a:t>
            </a:r>
            <a:r>
              <a:rPr lang="en-US" altLang="en-US" sz="2400" dirty="0">
                <a:latin typeface="Courier New" pitchFamily="49" charset="0"/>
              </a:rPr>
              <a:t>format</a:t>
            </a:r>
            <a:r>
              <a:rPr lang="en-US" altLang="en-US" sz="2400" dirty="0"/>
              <a:t> command is issued.</a:t>
            </a:r>
          </a:p>
        </p:txBody>
      </p:sp>
    </p:spTree>
    <p:extLst>
      <p:ext uri="{BB962C8B-B14F-4D97-AF65-F5344CB8AC3E}">
        <p14:creationId xmlns:p14="http://schemas.microsoft.com/office/powerpoint/2010/main" val="3283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HHE_Accessible_PPT_Template-v3 (1)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 (1)</Template>
  <TotalTime>3590</TotalTime>
  <Words>2117</Words>
  <Application>Microsoft Macintosh PowerPoint</Application>
  <PresentationFormat>On-screen Show (4:3)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33</vt:i4>
      </vt:variant>
    </vt:vector>
  </HeadingPairs>
  <TitlesOfParts>
    <vt:vector size="53" baseType="lpstr">
      <vt:lpstr>Arial</vt:lpstr>
      <vt:lpstr>ArumSans Bd</vt:lpstr>
      <vt:lpstr>ArumSans Bold</vt:lpstr>
      <vt:lpstr>ArumSans Regular</vt:lpstr>
      <vt:lpstr>ArumSans Rg</vt:lpstr>
      <vt:lpstr>Calibri</vt:lpstr>
      <vt:lpstr>Cambria Math</vt:lpstr>
      <vt:lpstr>Courier</vt:lpstr>
      <vt:lpstr>Courier New</vt:lpstr>
      <vt:lpstr>Lucida Console</vt:lpstr>
      <vt:lpstr>Vectipede Rg</vt:lpstr>
      <vt:lpstr>MHHE_Accessible_PPT_Template-v3 (1)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PowerPoint Presentation</vt:lpstr>
      <vt:lpstr>Objectives</vt:lpstr>
      <vt:lpstr>The MATLAB Environment</vt:lpstr>
      <vt:lpstr>Calculator Mode</vt:lpstr>
      <vt:lpstr>MATLAB Variables</vt:lpstr>
      <vt:lpstr>Scalars, 1</vt:lpstr>
      <vt:lpstr>Scalars, 2</vt:lpstr>
      <vt:lpstr>Scalars, 3</vt:lpstr>
      <vt:lpstr>Format Examples</vt:lpstr>
      <vt:lpstr>Arrays, Vectors, and Matrices</vt:lpstr>
      <vt:lpstr>Array Examples</vt:lpstr>
      <vt:lpstr>Matrices</vt:lpstr>
      <vt:lpstr>Useful Array Commands</vt:lpstr>
      <vt:lpstr>Accessing Array Entries, 1</vt:lpstr>
      <vt:lpstr>Accessing Array Entries, 2</vt:lpstr>
      <vt:lpstr>Array Creation - Built In</vt:lpstr>
      <vt:lpstr>Array Creation - Colon Operator</vt:lpstr>
      <vt:lpstr>Colon Operator - Notes</vt:lpstr>
      <vt:lpstr>Array Creation - linspace</vt:lpstr>
      <vt:lpstr>Array Creation - logspace</vt:lpstr>
      <vt:lpstr>Character Strings &amp; Ellipsis</vt:lpstr>
      <vt:lpstr>Some Useful Character Functions</vt:lpstr>
      <vt:lpstr>Mathematical Operations</vt:lpstr>
      <vt:lpstr>Order of Operations</vt:lpstr>
      <vt:lpstr>Complex Numbers</vt:lpstr>
      <vt:lpstr>Vector-Matrix Calculations</vt:lpstr>
      <vt:lpstr>Element-by-Element Calculations</vt:lpstr>
      <vt:lpstr>Built-In Functions</vt:lpstr>
      <vt:lpstr>Graphics</vt:lpstr>
      <vt:lpstr>Plotting Example</vt:lpstr>
      <vt:lpstr>Plotting Annotation Example</vt:lpstr>
      <vt:lpstr>Plotting Options</vt:lpstr>
      <vt:lpstr>Other Plotting Commands</vt:lpstr>
    </vt:vector>
  </TitlesOfParts>
  <Company>The McGraw-Hill Companies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Structural Analysis</dc:title>
  <dc:creator>Kilburg, Jolynn</dc:creator>
  <cp:lastModifiedBy>Charles Knadler</cp:lastModifiedBy>
  <cp:revision>51</cp:revision>
  <cp:lastPrinted>2018-12-26T20:06:36Z</cp:lastPrinted>
  <dcterms:created xsi:type="dcterms:W3CDTF">2017-02-27T15:23:48Z</dcterms:created>
  <dcterms:modified xsi:type="dcterms:W3CDTF">2019-01-01T20:41:36Z</dcterms:modified>
</cp:coreProperties>
</file>