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6"/>
    <p:restoredTop sz="94638"/>
  </p:normalViewPr>
  <p:slideViewPr>
    <p:cSldViewPr snapToGrid="0" snapToObjects="1">
      <p:cViewPr varScale="1">
        <p:scale>
          <a:sx n="120" d="100"/>
          <a:sy n="120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26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0146E-1799-0145-9DD8-DDA03398A7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AE84E-DAC0-2C4C-AEDB-821E4FF7E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5EFB3-D94B-0742-9CF8-183E43328B5F}" type="datetimeFigureOut">
              <a:rPr lang="hu-HU" smtClean="0"/>
              <a:t>2020. 01. 07.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04C81-02C3-D149-A9EF-96EB7A7E7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CE27-3602-3842-A406-43F07463DE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E3FAB-7DB4-F344-A334-15D432486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0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3BB-146C-0D4A-A293-0C01AD818E04}" type="datetimeFigureOut">
              <a:rPr lang="hu-HU" smtClean="0"/>
              <a:t>2020. 01. 07.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02E4-5F64-1049-A369-FDBE5DC8EEB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56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E7EF-8069-C74C-A867-C5E862EE5C89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F4B-D85B-634C-B5FC-E2E3E43550B1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87E-1572-D94A-9416-2CBB1FC0C358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81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F6A2-6CA1-0B40-BC8A-1BE3CD2214CF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4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BF4C-95B5-9B43-A564-EA859A4E061D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45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055C-0C1B-7C48-AA70-9D80EDCE5E0F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8CB0-AAF6-B040-8DAF-416B6D9FEA8B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95A5C-BA95-F24B-BF53-CBAA0505D437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3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ECB6-EC27-A04E-9615-8C41E8D8D602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>
                <a:solidFill>
                  <a:schemeClr val="accent1"/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251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B431-B818-A94C-926E-59B789F128FB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7044F8-1D7B-A44E-84BC-2BEFF9BE76CC}"/>
              </a:ext>
            </a:extLst>
          </p:cNvPr>
          <p:cNvSpPr txBox="1">
            <a:spLocks/>
          </p:cNvSpPr>
          <p:nvPr userDrawn="1"/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39AD-85B9-B048-B2D9-33D3F0B2B949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FA1E-022F-2E4E-AF1A-C4D92DC2E2FB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E2DF-D5A5-2F43-B455-D44695846487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6B9B6-E163-2A46-B10D-EA0BF8EE905E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D8560-6117-1C4C-9803-29B74DE5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105" y="6041362"/>
            <a:ext cx="868132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915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93BA-C2A1-0A44-8917-7EE5E68E84ED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3CF5-9986-C142-A33A-48F9AD61B481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8AC62-4C5D-5344-852C-654A5D7F766F}" type="datetime1">
              <a:rPr lang="hu-HU" smtClean="0"/>
              <a:t>2020. 01. 07.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585FF-7645-1247-9B6A-624451E9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hu-HU" sz="4800" dirty="0"/>
              <a:t>Deep </a:t>
            </a:r>
            <a:r>
              <a:rPr lang="hu-HU" sz="4800" dirty="0" err="1"/>
              <a:t>Learning</a:t>
            </a:r>
            <a:r>
              <a:rPr lang="hu-HU" sz="4800" dirty="0"/>
              <a:t> alapú pénzügyi idősor modellezés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5B15DF-ACB7-A74D-9007-5B08BE2CC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Önálló laboratórium (BMEVITMAL01) - 2018/19 II. félév</a:t>
            </a:r>
          </a:p>
          <a:p>
            <a:r>
              <a:rPr lang="hu-HU" dirty="0" err="1"/>
              <a:t>Torner</a:t>
            </a:r>
            <a:r>
              <a:rPr lang="hu-HU" dirty="0"/>
              <a:t> Márton Zoltán</a:t>
            </a:r>
          </a:p>
          <a:p>
            <a:r>
              <a:rPr lang="hu-HU" dirty="0"/>
              <a:t>Konzulens: Dr. </a:t>
            </a:r>
            <a:r>
              <a:rPr lang="hu-HU" dirty="0" err="1"/>
              <a:t>Gyires</a:t>
            </a:r>
            <a:r>
              <a:rPr lang="hu-HU" dirty="0"/>
              <a:t>-Tóth Bálint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405F85-5C7D-F84D-891F-3AE23DEC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49" y="944034"/>
            <a:ext cx="4025900" cy="1460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688C62-54BB-204E-9A94-945746CF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70" y="5466665"/>
            <a:ext cx="1142993" cy="10615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C1377F-0C3C-7A44-ADA4-F744F7E71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1108" b="2727"/>
          <a:stretch/>
        </p:blipFill>
        <p:spPr>
          <a:xfrm>
            <a:off x="5147733" y="5715275"/>
            <a:ext cx="1896533" cy="56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9AA7E-481F-DD41-AC40-ABD1747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Modellek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CFD4-5FAF-DE4B-93EC-70D86912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u-HU" sz="2000" dirty="0" err="1"/>
              <a:t>Model</a:t>
            </a:r>
            <a:r>
              <a:rPr lang="hu-HU" sz="2000" dirty="0"/>
              <a:t> 1: A következő érték az előző k db átlaga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2: </a:t>
            </a:r>
            <a:r>
              <a:rPr lang="hu-HU" sz="2000" dirty="0" err="1"/>
              <a:t>Logistic</a:t>
            </a:r>
            <a:r>
              <a:rPr lang="hu-HU" sz="2000" dirty="0"/>
              <a:t>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Lineáris regresszió</a:t>
            </a:r>
            <a:endParaRPr lang="hu-HU" sz="1600" dirty="0"/>
          </a:p>
          <a:p>
            <a:pPr lvl="2"/>
            <a:r>
              <a:rPr lang="hu-HU" sz="1600" dirty="0"/>
              <a:t>Lineáris kapcsolat függő és független változók között</a:t>
            </a:r>
            <a:endParaRPr lang="hu-HU" sz="1800" dirty="0"/>
          </a:p>
          <a:p>
            <a:pPr lvl="2"/>
            <a:r>
              <a:rPr lang="hu-HU" sz="1600" dirty="0"/>
              <a:t>Tanító adatok alapján egy lineáris függvény illesztése</a:t>
            </a:r>
          </a:p>
          <a:p>
            <a:pPr lvl="2"/>
            <a:r>
              <a:rPr lang="hu-HU" sz="1600" dirty="0"/>
              <a:t>Minimalizálja az átlagos eltérést a görbétől 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3: Random Forest </a:t>
            </a:r>
            <a:r>
              <a:rPr lang="hu-HU" sz="2000" dirty="0" err="1"/>
              <a:t>Regression</a:t>
            </a:r>
            <a:endParaRPr lang="hu-HU" sz="2000" dirty="0"/>
          </a:p>
          <a:p>
            <a:pPr lvl="1"/>
            <a:r>
              <a:rPr lang="hu-HU" sz="1800" dirty="0"/>
              <a:t>Döntési fákon alapul</a:t>
            </a:r>
          </a:p>
          <a:p>
            <a:r>
              <a:rPr lang="hu-HU" sz="2000" dirty="0" err="1"/>
              <a:t>Model</a:t>
            </a:r>
            <a:r>
              <a:rPr lang="hu-HU" sz="2000" dirty="0"/>
              <a:t> 4: Long </a:t>
            </a:r>
            <a:r>
              <a:rPr lang="hu-HU" sz="2000" dirty="0" err="1"/>
              <a:t>Short</a:t>
            </a:r>
            <a:r>
              <a:rPr lang="hu-HU" sz="2000" dirty="0"/>
              <a:t>-Term </a:t>
            </a:r>
            <a:r>
              <a:rPr lang="hu-HU" sz="2000" dirty="0" err="1"/>
              <a:t>Memory</a:t>
            </a:r>
            <a:endParaRPr lang="hu-HU" sz="2000" dirty="0"/>
          </a:p>
          <a:p>
            <a:pPr lvl="1"/>
            <a:r>
              <a:rPr lang="hu-HU" sz="1800" dirty="0"/>
              <a:t>Az egyetlen kipróbált neurális háló alapú módszer</a:t>
            </a:r>
          </a:p>
          <a:p>
            <a:pPr lvl="2"/>
            <a:endParaRPr lang="hu-H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CB9D-4BDA-6C44-A8F5-14CFFEA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1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49357-8298-7A42-B84F-642F26FA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1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90E27-DE1B-A845-9644-8EB7959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46300"/>
            <a:ext cx="3975100" cy="328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47E9-0977-7349-B80F-A9EFF2F0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4" y="2146300"/>
            <a:ext cx="4047197" cy="3282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8AC5AF-84A4-CC4E-944B-CCCC0AE8FA36}"/>
              </a:ext>
            </a:extLst>
          </p:cNvPr>
          <p:cNvSpPr txBox="1"/>
          <p:nvPr/>
        </p:nvSpPr>
        <p:spPr>
          <a:xfrm>
            <a:off x="2227270" y="5635239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Átlag alapú becslés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9A97C-D3B6-054D-AFF5-F72FEBC75AEC}"/>
              </a:ext>
            </a:extLst>
          </p:cNvPr>
          <p:cNvSpPr txBox="1"/>
          <p:nvPr/>
        </p:nvSpPr>
        <p:spPr>
          <a:xfrm>
            <a:off x="7321801" y="563523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1"/>
                </a:solidFill>
              </a:rPr>
              <a:t>Logistic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964D3-46A0-D249-9662-E2658C9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9C8DC-690A-0F44-A2F9-87291781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9" y="2171003"/>
            <a:ext cx="3975100" cy="323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1BAA2-AC49-2C4C-B50D-98196B26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17" y="2171004"/>
            <a:ext cx="4319857" cy="3239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B38350-6101-604E-A138-CD386209657D}"/>
              </a:ext>
            </a:extLst>
          </p:cNvPr>
          <p:cNvSpPr txBox="1"/>
          <p:nvPr/>
        </p:nvSpPr>
        <p:spPr>
          <a:xfrm>
            <a:off x="1903706" y="5635239"/>
            <a:ext cx="288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Random Forest </a:t>
            </a:r>
            <a:r>
              <a:rPr lang="hu-HU" dirty="0" err="1">
                <a:solidFill>
                  <a:schemeClr val="accent1"/>
                </a:solidFill>
              </a:rPr>
              <a:t>Regression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1ED9A-3FEF-9E49-A1AA-0FB3F8819245}"/>
              </a:ext>
            </a:extLst>
          </p:cNvPr>
          <p:cNvSpPr txBox="1"/>
          <p:nvPr/>
        </p:nvSpPr>
        <p:spPr>
          <a:xfrm>
            <a:off x="6984175" y="5635239"/>
            <a:ext cx="275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Long </a:t>
            </a:r>
            <a:r>
              <a:rPr lang="hu-HU" dirty="0" err="1">
                <a:solidFill>
                  <a:schemeClr val="accent1"/>
                </a:solidFill>
              </a:rPr>
              <a:t>Short</a:t>
            </a:r>
            <a:r>
              <a:rPr lang="hu-HU" dirty="0">
                <a:solidFill>
                  <a:schemeClr val="accent1"/>
                </a:solidFill>
              </a:rPr>
              <a:t>-Term </a:t>
            </a:r>
            <a:r>
              <a:rPr lang="hu-HU" dirty="0" err="1">
                <a:solidFill>
                  <a:schemeClr val="accent1"/>
                </a:solidFill>
              </a:rPr>
              <a:t>Memory</a:t>
            </a:r>
            <a:endParaRPr lang="hu-HU" dirty="0">
              <a:solidFill>
                <a:schemeClr val="accent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6AD2BE-10C5-1549-A40D-65528AB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Eredmények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79A8-8A29-7D42-8559-07BE52D3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7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21EDC-63AC-A344-A08D-608F892D1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B35933-4049-7C4F-8394-20B0459F3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u-HU" dirty="0"/>
          </a:p>
          <a:p>
            <a:r>
              <a:rPr lang="hu-HU" dirty="0" err="1"/>
              <a:t>torner.marton@gmail.com</a:t>
            </a:r>
            <a:endParaRPr lang="hu-HU" dirty="0"/>
          </a:p>
          <a:p>
            <a:r>
              <a:rPr lang="hu-HU" dirty="0"/>
              <a:t>github.com/tornermarton/SemesterProject</a:t>
            </a:r>
          </a:p>
        </p:txBody>
      </p:sp>
    </p:spTree>
    <p:extLst>
      <p:ext uri="{BB962C8B-B14F-4D97-AF65-F5344CB8AC3E}">
        <p14:creationId xmlns:p14="http://schemas.microsoft.com/office/powerpoint/2010/main" val="35089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Motiváció és kihívások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Motiváció</a:t>
            </a:r>
          </a:p>
          <a:p>
            <a:pPr lvl="1"/>
            <a:r>
              <a:rPr lang="hu-HU" sz="1800" dirty="0"/>
              <a:t>Algoritmikus kereskedési módszerek a nagy cégeknél</a:t>
            </a:r>
          </a:p>
          <a:p>
            <a:pPr lvl="1"/>
            <a:r>
              <a:rPr lang="hu-HU" sz="1800" dirty="0"/>
              <a:t>Ígéretes eredmények idősor modellezésben neurális hálókkal</a:t>
            </a:r>
          </a:p>
          <a:p>
            <a:r>
              <a:rPr lang="hu-HU" sz="2200" dirty="0"/>
              <a:t>Normál vs. </a:t>
            </a:r>
            <a:r>
              <a:rPr lang="hu-HU" sz="2200" dirty="0" err="1"/>
              <a:t>Kripto</a:t>
            </a:r>
            <a:r>
              <a:rPr lang="hu-HU" sz="2200" dirty="0"/>
              <a:t> tőzsde</a:t>
            </a:r>
          </a:p>
          <a:p>
            <a:r>
              <a:rPr lang="hu-HU" sz="2000" dirty="0"/>
              <a:t>Kihívások</a:t>
            </a:r>
          </a:p>
          <a:p>
            <a:pPr lvl="1"/>
            <a:r>
              <a:rPr lang="hu-HU" sz="1800" dirty="0"/>
              <a:t>Milliszekundumos frekvencia</a:t>
            </a:r>
          </a:p>
          <a:p>
            <a:pPr lvl="1"/>
            <a:r>
              <a:rPr lang="hu-HU" sz="1800" dirty="0"/>
              <a:t>Árfolyam manipuláció (kilógó értékek)</a:t>
            </a:r>
          </a:p>
          <a:p>
            <a:pPr lvl="1"/>
            <a:r>
              <a:rPr lang="hu-HU" sz="1800" dirty="0"/>
              <a:t>A piac erősen sztochasztikus viselkedése</a:t>
            </a:r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6C643E0-DC6E-6345-8242-EA05A550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Ajánlati könyv (Limit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4893127" cy="3880773"/>
          </a:xfrm>
        </p:spPr>
        <p:txBody>
          <a:bodyPr>
            <a:normAutofit fontScale="92500" lnSpcReduction="20000"/>
          </a:bodyPr>
          <a:lstStyle/>
          <a:p>
            <a:r>
              <a:rPr lang="hu-HU" sz="2000" dirty="0"/>
              <a:t>Alapfogalmak</a:t>
            </a:r>
          </a:p>
          <a:p>
            <a:pPr lvl="1"/>
            <a:r>
              <a:rPr lang="hu-HU" sz="1800" dirty="0"/>
              <a:t>Mélység (</a:t>
            </a:r>
            <a:r>
              <a:rPr lang="hu-HU" sz="1800" dirty="0" err="1"/>
              <a:t>Depth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Lépésköz (</a:t>
            </a:r>
            <a:r>
              <a:rPr lang="hu-HU" sz="1800" dirty="0" err="1"/>
              <a:t>Tick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Árkülönbözet (</a:t>
            </a:r>
            <a:r>
              <a:rPr lang="hu-HU" sz="1800" dirty="0" err="1"/>
              <a:t>Spread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Középárfolyam (Mid-</a:t>
            </a:r>
            <a:r>
              <a:rPr lang="hu-HU" sz="1800" dirty="0" err="1"/>
              <a:t>price</a:t>
            </a:r>
            <a:r>
              <a:rPr lang="hu-HU" sz="1800" dirty="0"/>
              <a:t>)</a:t>
            </a:r>
          </a:p>
          <a:p>
            <a:r>
              <a:rPr lang="hu-HU" sz="2000" dirty="0"/>
              <a:t>WAMP és VWAP</a:t>
            </a:r>
          </a:p>
          <a:p>
            <a:r>
              <a:rPr lang="hu-HU" sz="2000" dirty="0"/>
              <a:t>Megfigyelés</a:t>
            </a:r>
          </a:p>
          <a:p>
            <a:pPr lvl="1"/>
            <a:r>
              <a:rPr lang="hu-HU" sz="1800" dirty="0"/>
              <a:t>Saját program (</a:t>
            </a:r>
            <a:r>
              <a:rPr lang="hu-HU" sz="1800" dirty="0" err="1"/>
              <a:t>crawler</a:t>
            </a:r>
            <a:r>
              <a:rPr lang="hu-HU" sz="1800" dirty="0"/>
              <a:t>)</a:t>
            </a:r>
          </a:p>
          <a:p>
            <a:pPr lvl="1"/>
            <a:r>
              <a:rPr lang="hu-HU" sz="1800" dirty="0"/>
              <a:t>Pillanatképek - </a:t>
            </a:r>
            <a:r>
              <a:rPr lang="hu-HU" sz="1800" dirty="0" err="1"/>
              <a:t>snapshot</a:t>
            </a:r>
            <a:r>
              <a:rPr lang="hu-HU" sz="1800" dirty="0"/>
              <a:t> (REST API)</a:t>
            </a:r>
          </a:p>
          <a:p>
            <a:pPr lvl="1"/>
            <a:r>
              <a:rPr lang="hu-HU" sz="1800" dirty="0"/>
              <a:t>Eseményszintű frissítések - update (</a:t>
            </a:r>
            <a:r>
              <a:rPr lang="hu-HU" sz="1800" dirty="0" err="1"/>
              <a:t>WebSocket</a:t>
            </a:r>
            <a:r>
              <a:rPr lang="hu-HU" sz="1800" dirty="0"/>
              <a:t>)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5D20-0785-C540-A687-0E5D9C46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7" y="2955254"/>
            <a:ext cx="6578600" cy="17399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C24BAFE-B79B-664F-AB79-AE299BB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F69FE-F6C1-4E43-819E-603DF9BB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7" y="929052"/>
            <a:ext cx="9237025" cy="532163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93AFDF4-A950-EC4D-8F9C-F7583AEC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2BCB8-F681-E640-BCA3-93EA7EC9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br>
              <a:rPr lang="hu-HU" dirty="0"/>
            </a:br>
            <a:r>
              <a:rPr lang="hu-HU" dirty="0"/>
              <a:t>Adatok mentése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1F16-9344-E04A-A7DD-37096F9D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30 valuta pár (pl. ETH-EUR), 100-as mélység</a:t>
            </a:r>
          </a:p>
          <a:p>
            <a:r>
              <a:rPr lang="hu-HU" dirty="0"/>
              <a:t>CSV formátum</a:t>
            </a:r>
          </a:p>
          <a:p>
            <a:pPr lvl="1"/>
            <a:r>
              <a:rPr lang="hu-HU" dirty="0"/>
              <a:t>Az adatot lineárisan dolgozzuk fel </a:t>
            </a:r>
            <a:br>
              <a:rPr lang="hu-HU" dirty="0"/>
            </a:br>
            <a:r>
              <a:rPr lang="hu-HU" dirty="0"/>
              <a:t>(nincs szükség adatbázis funkciókra)</a:t>
            </a:r>
          </a:p>
          <a:p>
            <a:pPr lvl="1"/>
            <a:r>
              <a:rPr lang="hu-HU" dirty="0"/>
              <a:t>Minden valuta pár külön mappába</a:t>
            </a:r>
          </a:p>
          <a:p>
            <a:pPr lvl="1"/>
            <a:r>
              <a:rPr lang="hu-HU" dirty="0"/>
              <a:t>Könnyen kezelhető a feldolgozásnál</a:t>
            </a:r>
          </a:p>
          <a:p>
            <a:r>
              <a:rPr lang="hu-HU" dirty="0" err="1"/>
              <a:t>Buffer</a:t>
            </a:r>
            <a:r>
              <a:rPr lang="hu-HU" dirty="0"/>
              <a:t> fájlok</a:t>
            </a:r>
          </a:p>
          <a:p>
            <a:r>
              <a:rPr lang="hu-HU" dirty="0"/>
              <a:t>Napi mentés és tömörítés</a:t>
            </a:r>
          </a:p>
          <a:p>
            <a:pPr lvl="1"/>
            <a:r>
              <a:rPr lang="hu-HU" dirty="0"/>
              <a:t>Biztonsági okok (hiba = adatvesztés)</a:t>
            </a:r>
          </a:p>
          <a:p>
            <a:pPr lvl="1"/>
            <a:r>
              <a:rPr lang="hu-HU" dirty="0"/>
              <a:t>Kezelhetőség</a:t>
            </a:r>
          </a:p>
          <a:p>
            <a:pPr lvl="1"/>
            <a:r>
              <a:rPr lang="hu-HU" dirty="0"/>
              <a:t>Helytakarékosság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FDBA973-B8DF-FA4F-8232-2E1BA15B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6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Címkézés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sz="2000" dirty="0"/>
              <a:t>2 címkés módszer</a:t>
            </a:r>
          </a:p>
          <a:p>
            <a:pPr lvl="1"/>
            <a:r>
              <a:rPr lang="hu-HU" sz="1800" dirty="0"/>
              <a:t>Felfele (UP) és lefele (DOWN) irányú mozgás</a:t>
            </a:r>
          </a:p>
          <a:p>
            <a:pPr lvl="1"/>
            <a:r>
              <a:rPr lang="hu-HU" sz="1800" dirty="0"/>
              <a:t>m_(t) &lt;&gt; m+(t)</a:t>
            </a:r>
          </a:p>
          <a:p>
            <a:r>
              <a:rPr lang="hu-HU" sz="2000" dirty="0"/>
              <a:t>3 címkés módszer</a:t>
            </a:r>
          </a:p>
          <a:p>
            <a:pPr lvl="1"/>
            <a:r>
              <a:rPr lang="hu-HU" sz="1800" dirty="0"/>
              <a:t>Felfele, lefele és oldalazó (SIDEWAY_MOVE) mozgás</a:t>
            </a:r>
          </a:p>
          <a:p>
            <a:pPr lvl="1"/>
            <a:r>
              <a:rPr lang="hu-HU" sz="1800" dirty="0"/>
              <a:t>Küszöbérték: </a:t>
            </a:r>
            <a:r>
              <a:rPr lang="hu-HU" sz="1800" dirty="0" err="1"/>
              <a:t>volatilitás</a:t>
            </a:r>
            <a:r>
              <a:rPr lang="hu-HU" sz="1800" dirty="0"/>
              <a:t> * α</a:t>
            </a:r>
            <a:r>
              <a:rPr lang="hu-HU" sz="1800" dirty="0" err="1"/>
              <a:t>lpha</a:t>
            </a:r>
            <a:r>
              <a:rPr lang="hu-HU" sz="1800" dirty="0"/>
              <a:t> (</a:t>
            </a:r>
            <a:r>
              <a:rPr lang="hu-HU" sz="1800" dirty="0" err="1"/>
              <a:t>hiperparaméter</a:t>
            </a:r>
            <a:r>
              <a:rPr lang="hu-HU" sz="1800" dirty="0"/>
              <a:t>)</a:t>
            </a:r>
          </a:p>
          <a:p>
            <a:pPr lvl="2"/>
            <a:r>
              <a:rPr lang="hu-HU" sz="1600" dirty="0" err="1"/>
              <a:t>Volatilitás</a:t>
            </a:r>
            <a:r>
              <a:rPr lang="hu-HU" sz="1600" dirty="0"/>
              <a:t>: árfolyam mozgás gyorsasága (itt: szórás m_(t)-re számolva)</a:t>
            </a:r>
          </a:p>
          <a:p>
            <a:pPr lvl="2"/>
            <a:r>
              <a:rPr lang="hu-HU" sz="1600" dirty="0"/>
              <a:t>Oldalazó, ha küszöbértéken belüli a különbség</a:t>
            </a:r>
          </a:p>
          <a:p>
            <a:r>
              <a:rPr lang="hu-HU" sz="2000" dirty="0"/>
              <a:t>Simítás szükséges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53864-4E30-2C44-BBBF-11784775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723" y="2221392"/>
            <a:ext cx="2918370" cy="222210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A9866-6E30-BE48-9CEA-357E761D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CF4F-A8E2-5441-9A8C-CEF378CF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783108"/>
            <a:ext cx="9503410" cy="529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8C31BD-2E6B-3E4C-A593-BFE5FA6F2E3E}"/>
              </a:ext>
            </a:extLst>
          </p:cNvPr>
          <p:cNvSpPr txBox="1"/>
          <p:nvPr/>
        </p:nvSpPr>
        <p:spPr>
          <a:xfrm>
            <a:off x="4431139" y="413776"/>
            <a:ext cx="332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ETH-EUR Árfolyam - címkézés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498CE-521B-574E-AC3D-680B1887FF0B}"/>
              </a:ext>
            </a:extLst>
          </p:cNvPr>
          <p:cNvSpPr txBox="1"/>
          <p:nvPr/>
        </p:nvSpPr>
        <p:spPr>
          <a:xfrm rot="16200000">
            <a:off x="824695" y="32443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0D51A-91A9-354F-98DA-218C0DC74E7E}"/>
              </a:ext>
            </a:extLst>
          </p:cNvPr>
          <p:cNvSpPr txBox="1"/>
          <p:nvPr/>
        </p:nvSpPr>
        <p:spPr>
          <a:xfrm>
            <a:off x="5845771" y="605300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F4FAEF-34B7-E745-9E0E-7E5B338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229C9-22B0-6145-8C63-C6F804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Adat előkészítés</a:t>
            </a:r>
            <a:br>
              <a:rPr lang="hu-HU" dirty="0"/>
            </a:br>
            <a:r>
              <a:rPr lang="hu-HU" dirty="0"/>
              <a:t>Felbontás és skálázás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46AA-AD51-D843-B4C9-FD6D7CED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Tanító, </a:t>
            </a:r>
            <a:r>
              <a:rPr lang="hu-HU" dirty="0" err="1"/>
              <a:t>validációs</a:t>
            </a:r>
            <a:r>
              <a:rPr lang="hu-HU" dirty="0"/>
              <a:t> és teszt adatok</a:t>
            </a:r>
          </a:p>
          <a:p>
            <a:r>
              <a:rPr lang="hu-HU" dirty="0"/>
              <a:t>Hagyományos megközelítés</a:t>
            </a:r>
          </a:p>
          <a:p>
            <a:pPr lvl="1"/>
            <a:r>
              <a:rPr lang="hu-HU" dirty="0"/>
              <a:t>Átlag (</a:t>
            </a:r>
            <a:r>
              <a:rPr lang="hu-HU" dirty="0" err="1"/>
              <a:t>mean</a:t>
            </a:r>
            <a:r>
              <a:rPr lang="hu-HU" dirty="0"/>
              <a:t>) és szórás (</a:t>
            </a:r>
            <a:r>
              <a:rPr lang="hu-HU" dirty="0" err="1"/>
              <a:t>std</a:t>
            </a:r>
            <a:r>
              <a:rPr lang="hu-HU" dirty="0"/>
              <a:t>) számolása a tanító adatokon</a:t>
            </a:r>
          </a:p>
          <a:p>
            <a:pPr lvl="1"/>
            <a:r>
              <a:rPr lang="hu-HU" dirty="0"/>
              <a:t>A tanítós, </a:t>
            </a:r>
            <a:r>
              <a:rPr lang="hu-HU" dirty="0" err="1"/>
              <a:t>validációs</a:t>
            </a:r>
            <a:r>
              <a:rPr lang="hu-HU" dirty="0"/>
              <a:t> és teszt adatok skálázása</a:t>
            </a:r>
          </a:p>
          <a:p>
            <a:r>
              <a:rPr lang="hu-HU" dirty="0"/>
              <a:t>Probléma az idősoroknál</a:t>
            </a:r>
          </a:p>
          <a:p>
            <a:pPr lvl="1"/>
            <a:r>
              <a:rPr lang="hu-HU" dirty="0"/>
              <a:t>Információ szivárogtatása a jövőből (</a:t>
            </a:r>
            <a:r>
              <a:rPr lang="hu-HU" dirty="0" err="1"/>
              <a:t>lookahead</a:t>
            </a:r>
            <a:r>
              <a:rPr lang="hu-HU" dirty="0"/>
              <a:t> </a:t>
            </a:r>
            <a:r>
              <a:rPr lang="hu-HU" dirty="0" err="1"/>
              <a:t>bias</a:t>
            </a:r>
            <a:r>
              <a:rPr lang="hu-HU" dirty="0"/>
              <a:t>)</a:t>
            </a:r>
          </a:p>
          <a:p>
            <a:r>
              <a:rPr lang="hu-HU" dirty="0"/>
              <a:t>Megoldás</a:t>
            </a:r>
          </a:p>
          <a:p>
            <a:pPr lvl="1"/>
            <a:r>
              <a:rPr lang="hu-HU" dirty="0"/>
              <a:t>Metrikák számolása az előző 3 nap adatain</a:t>
            </a:r>
          </a:p>
          <a:p>
            <a:pPr lvl="1"/>
            <a:r>
              <a:rPr lang="hu-HU" dirty="0"/>
              <a:t>Az aktuális nap skálázása</a:t>
            </a:r>
          </a:p>
          <a:p>
            <a:r>
              <a:rPr lang="hu-HU" dirty="0"/>
              <a:t>Hátrány: adatvesztés (első 3 nap)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/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≔ 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A4A4D-3089-804D-932A-455F761A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813" y="2852239"/>
                <a:ext cx="1972848" cy="576761"/>
              </a:xfrm>
              <a:prstGeom prst="rect">
                <a:avLst/>
              </a:prstGeom>
              <a:blipFill>
                <a:blip r:embed="rId2"/>
                <a:stretch>
                  <a:fillRect l="-641" t="-6522" r="-3205" b="-173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3168-5F6B-0940-94C3-3EE28662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C40E4-7D0F-6E46-B3F1-7FC3BF9C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22" y="812064"/>
            <a:ext cx="9215756" cy="523387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05E7D4-AB2B-EE49-8E75-13DBE48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>
                <a:solidFill>
                  <a:schemeClr val="accent1"/>
                </a:solidFill>
              </a:rPr>
              <a:t>/13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28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{7B09FA74-284E-5D4D-8465-EBE356964D4D}tf10001060</Template>
  <TotalTime>1531</TotalTime>
  <Words>357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</vt:lpstr>
      <vt:lpstr>Deep Learning alapú pénzügyi idősor modellezés</vt:lpstr>
      <vt:lpstr> Motiváció és kihívások</vt:lpstr>
      <vt:lpstr> Ajánlati könyv (Limit Order Book)</vt:lpstr>
      <vt:lpstr>PowerPoint Presentation</vt:lpstr>
      <vt:lpstr> Adatok mentése</vt:lpstr>
      <vt:lpstr>Adat előkészítés Címkézés</vt:lpstr>
      <vt:lpstr>PowerPoint Presentation</vt:lpstr>
      <vt:lpstr>Adat előkészítés Felbontás és skálázás</vt:lpstr>
      <vt:lpstr>PowerPoint Presentation</vt:lpstr>
      <vt:lpstr> Modellek</vt:lpstr>
      <vt:lpstr> Eredmények 1</vt:lpstr>
      <vt:lpstr> Eredmények 2</vt:lpstr>
      <vt:lpstr>Köszönöm a figyelmet!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alapú pénzügyi idősor modellezés</dc:title>
  <dc:creator>Torner Márton Zoltán</dc:creator>
  <cp:lastModifiedBy>Torner Márton Zoltán</cp:lastModifiedBy>
  <cp:revision>78</cp:revision>
  <dcterms:created xsi:type="dcterms:W3CDTF">2019-05-11T20:28:48Z</dcterms:created>
  <dcterms:modified xsi:type="dcterms:W3CDTF">2020-01-07T17:05:03Z</dcterms:modified>
</cp:coreProperties>
</file>