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6" r:id="rId7"/>
    <p:sldId id="267" r:id="rId8"/>
    <p:sldId id="277" r:id="rId9"/>
    <p:sldId id="278" r:id="rId10"/>
    <p:sldId id="261" r:id="rId11"/>
    <p:sldId id="264" r:id="rId12"/>
    <p:sldId id="271" r:id="rId13"/>
    <p:sldId id="272" r:id="rId14"/>
    <p:sldId id="273" r:id="rId15"/>
    <p:sldId id="274" r:id="rId16"/>
    <p:sldId id="275" r:id="rId17"/>
    <p:sldId id="262" r:id="rId18"/>
    <p:sldId id="265" r:id="rId19"/>
    <p:sldId id="279"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00" autoAdjust="0"/>
    <p:restoredTop sz="94660"/>
  </p:normalViewPr>
  <p:slideViewPr>
    <p:cSldViewPr snapToGrid="0">
      <p:cViewPr varScale="1">
        <p:scale>
          <a:sx n="89" d="100"/>
          <a:sy n="89" d="100"/>
        </p:scale>
        <p:origin x="1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0B417-F934-445B-8B52-1225B5ED6B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7092B8-D084-4B3F-81E5-D58F59CFB1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704435-CBAD-4E81-97D1-BDAA515B9A11}"/>
              </a:ext>
            </a:extLst>
          </p:cNvPr>
          <p:cNvSpPr>
            <a:spLocks noGrp="1"/>
          </p:cNvSpPr>
          <p:nvPr>
            <p:ph type="dt" sz="half" idx="10"/>
          </p:nvPr>
        </p:nvSpPr>
        <p:spPr/>
        <p:txBody>
          <a:bodyPr/>
          <a:lstStyle/>
          <a:p>
            <a:fld id="{07E74396-C498-43C1-A36C-D540BCCD7A00}" type="datetimeFigureOut">
              <a:rPr lang="en-US" smtClean="0"/>
              <a:t>12/8/2021</a:t>
            </a:fld>
            <a:endParaRPr lang="en-US"/>
          </a:p>
        </p:txBody>
      </p:sp>
      <p:sp>
        <p:nvSpPr>
          <p:cNvPr id="5" name="Footer Placeholder 4">
            <a:extLst>
              <a:ext uri="{FF2B5EF4-FFF2-40B4-BE49-F238E27FC236}">
                <a16:creationId xmlns:a16="http://schemas.microsoft.com/office/drawing/2014/main" id="{80560C90-D626-4EC5-9F69-A17C519C8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51DEB-2806-449B-AA97-6C9AC425BFFD}"/>
              </a:ext>
            </a:extLst>
          </p:cNvPr>
          <p:cNvSpPr>
            <a:spLocks noGrp="1"/>
          </p:cNvSpPr>
          <p:nvPr>
            <p:ph type="sldNum" sz="quarter" idx="12"/>
          </p:nvPr>
        </p:nvSpPr>
        <p:spPr/>
        <p:txBody>
          <a:bodyPr/>
          <a:lstStyle/>
          <a:p>
            <a:fld id="{A35B157A-F3F5-4E99-8B80-41535EF0B155}" type="slidenum">
              <a:rPr lang="en-US" smtClean="0"/>
              <a:t>‹#›</a:t>
            </a:fld>
            <a:endParaRPr lang="en-US"/>
          </a:p>
        </p:txBody>
      </p:sp>
    </p:spTree>
    <p:extLst>
      <p:ext uri="{BB962C8B-B14F-4D97-AF65-F5344CB8AC3E}">
        <p14:creationId xmlns:p14="http://schemas.microsoft.com/office/powerpoint/2010/main" val="491776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79F8E-C9C6-44DF-902B-06627DB5A3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0EDED9-43BC-4CF1-969F-0E920A75AC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9DA915-EEB2-4B49-A30E-7B12FCBD1B5D}"/>
              </a:ext>
            </a:extLst>
          </p:cNvPr>
          <p:cNvSpPr>
            <a:spLocks noGrp="1"/>
          </p:cNvSpPr>
          <p:nvPr>
            <p:ph type="dt" sz="half" idx="10"/>
          </p:nvPr>
        </p:nvSpPr>
        <p:spPr/>
        <p:txBody>
          <a:bodyPr/>
          <a:lstStyle/>
          <a:p>
            <a:fld id="{07E74396-C498-43C1-A36C-D540BCCD7A00}" type="datetimeFigureOut">
              <a:rPr lang="en-US" smtClean="0"/>
              <a:t>12/8/2021</a:t>
            </a:fld>
            <a:endParaRPr lang="en-US"/>
          </a:p>
        </p:txBody>
      </p:sp>
      <p:sp>
        <p:nvSpPr>
          <p:cNvPr id="5" name="Footer Placeholder 4">
            <a:extLst>
              <a:ext uri="{FF2B5EF4-FFF2-40B4-BE49-F238E27FC236}">
                <a16:creationId xmlns:a16="http://schemas.microsoft.com/office/drawing/2014/main" id="{8C6802DC-0A01-4D4D-BFD3-DEA50D0A1B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08C277-EFFC-4015-A11E-90552D136E0E}"/>
              </a:ext>
            </a:extLst>
          </p:cNvPr>
          <p:cNvSpPr>
            <a:spLocks noGrp="1"/>
          </p:cNvSpPr>
          <p:nvPr>
            <p:ph type="sldNum" sz="quarter" idx="12"/>
          </p:nvPr>
        </p:nvSpPr>
        <p:spPr/>
        <p:txBody>
          <a:bodyPr/>
          <a:lstStyle/>
          <a:p>
            <a:fld id="{A35B157A-F3F5-4E99-8B80-41535EF0B155}" type="slidenum">
              <a:rPr lang="en-US" smtClean="0"/>
              <a:t>‹#›</a:t>
            </a:fld>
            <a:endParaRPr lang="en-US"/>
          </a:p>
        </p:txBody>
      </p:sp>
    </p:spTree>
    <p:extLst>
      <p:ext uri="{BB962C8B-B14F-4D97-AF65-F5344CB8AC3E}">
        <p14:creationId xmlns:p14="http://schemas.microsoft.com/office/powerpoint/2010/main" val="3091127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3AD63C-A177-4A93-BBDB-C43CAD6993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33710E-155A-4FBF-99B4-CE55F4F09F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EC4D4A-6754-44E2-84AD-FABE9DD1082D}"/>
              </a:ext>
            </a:extLst>
          </p:cNvPr>
          <p:cNvSpPr>
            <a:spLocks noGrp="1"/>
          </p:cNvSpPr>
          <p:nvPr>
            <p:ph type="dt" sz="half" idx="10"/>
          </p:nvPr>
        </p:nvSpPr>
        <p:spPr/>
        <p:txBody>
          <a:bodyPr/>
          <a:lstStyle/>
          <a:p>
            <a:fld id="{07E74396-C498-43C1-A36C-D540BCCD7A00}" type="datetimeFigureOut">
              <a:rPr lang="en-US" smtClean="0"/>
              <a:t>12/8/2021</a:t>
            </a:fld>
            <a:endParaRPr lang="en-US"/>
          </a:p>
        </p:txBody>
      </p:sp>
      <p:sp>
        <p:nvSpPr>
          <p:cNvPr id="5" name="Footer Placeholder 4">
            <a:extLst>
              <a:ext uri="{FF2B5EF4-FFF2-40B4-BE49-F238E27FC236}">
                <a16:creationId xmlns:a16="http://schemas.microsoft.com/office/drawing/2014/main" id="{74D43AAB-FA60-4228-8174-A0767CEF49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A28E8-2093-44C4-A125-85F94A7770DA}"/>
              </a:ext>
            </a:extLst>
          </p:cNvPr>
          <p:cNvSpPr>
            <a:spLocks noGrp="1"/>
          </p:cNvSpPr>
          <p:nvPr>
            <p:ph type="sldNum" sz="quarter" idx="12"/>
          </p:nvPr>
        </p:nvSpPr>
        <p:spPr/>
        <p:txBody>
          <a:bodyPr/>
          <a:lstStyle/>
          <a:p>
            <a:fld id="{A35B157A-F3F5-4E99-8B80-41535EF0B155}" type="slidenum">
              <a:rPr lang="en-US" smtClean="0"/>
              <a:t>‹#›</a:t>
            </a:fld>
            <a:endParaRPr lang="en-US"/>
          </a:p>
        </p:txBody>
      </p:sp>
    </p:spTree>
    <p:extLst>
      <p:ext uri="{BB962C8B-B14F-4D97-AF65-F5344CB8AC3E}">
        <p14:creationId xmlns:p14="http://schemas.microsoft.com/office/powerpoint/2010/main" val="3009843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6620-9F3D-4BC6-8B18-21870B7813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8E414B-1A34-4727-98C2-F3FFCC25AA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86CFC0-9F4B-4701-8362-ED8EC2884513}"/>
              </a:ext>
            </a:extLst>
          </p:cNvPr>
          <p:cNvSpPr>
            <a:spLocks noGrp="1"/>
          </p:cNvSpPr>
          <p:nvPr>
            <p:ph type="dt" sz="half" idx="10"/>
          </p:nvPr>
        </p:nvSpPr>
        <p:spPr/>
        <p:txBody>
          <a:bodyPr/>
          <a:lstStyle/>
          <a:p>
            <a:fld id="{07E74396-C498-43C1-A36C-D540BCCD7A00}" type="datetimeFigureOut">
              <a:rPr lang="en-US" smtClean="0"/>
              <a:t>12/8/2021</a:t>
            </a:fld>
            <a:endParaRPr lang="en-US"/>
          </a:p>
        </p:txBody>
      </p:sp>
      <p:sp>
        <p:nvSpPr>
          <p:cNvPr id="5" name="Footer Placeholder 4">
            <a:extLst>
              <a:ext uri="{FF2B5EF4-FFF2-40B4-BE49-F238E27FC236}">
                <a16:creationId xmlns:a16="http://schemas.microsoft.com/office/drawing/2014/main" id="{816F0C25-02BB-4E2A-8D03-B163D2CAE2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962E5-5624-432F-AF5F-5386AFAFF9D5}"/>
              </a:ext>
            </a:extLst>
          </p:cNvPr>
          <p:cNvSpPr>
            <a:spLocks noGrp="1"/>
          </p:cNvSpPr>
          <p:nvPr>
            <p:ph type="sldNum" sz="quarter" idx="12"/>
          </p:nvPr>
        </p:nvSpPr>
        <p:spPr/>
        <p:txBody>
          <a:bodyPr/>
          <a:lstStyle/>
          <a:p>
            <a:fld id="{A35B157A-F3F5-4E99-8B80-41535EF0B155}" type="slidenum">
              <a:rPr lang="en-US" smtClean="0"/>
              <a:t>‹#›</a:t>
            </a:fld>
            <a:endParaRPr lang="en-US"/>
          </a:p>
        </p:txBody>
      </p:sp>
    </p:spTree>
    <p:extLst>
      <p:ext uri="{BB962C8B-B14F-4D97-AF65-F5344CB8AC3E}">
        <p14:creationId xmlns:p14="http://schemas.microsoft.com/office/powerpoint/2010/main" val="4160851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1C53-0427-4B1D-9EE2-9D929D38DA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26C4D8-CFA5-4A9A-8760-D5FBABE4E5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5ABECE-78B6-45FA-B7F2-072E6C23A27F}"/>
              </a:ext>
            </a:extLst>
          </p:cNvPr>
          <p:cNvSpPr>
            <a:spLocks noGrp="1"/>
          </p:cNvSpPr>
          <p:nvPr>
            <p:ph type="dt" sz="half" idx="10"/>
          </p:nvPr>
        </p:nvSpPr>
        <p:spPr/>
        <p:txBody>
          <a:bodyPr/>
          <a:lstStyle/>
          <a:p>
            <a:fld id="{07E74396-C498-43C1-A36C-D540BCCD7A00}" type="datetimeFigureOut">
              <a:rPr lang="en-US" smtClean="0"/>
              <a:t>12/8/2021</a:t>
            </a:fld>
            <a:endParaRPr lang="en-US"/>
          </a:p>
        </p:txBody>
      </p:sp>
      <p:sp>
        <p:nvSpPr>
          <p:cNvPr id="5" name="Footer Placeholder 4">
            <a:extLst>
              <a:ext uri="{FF2B5EF4-FFF2-40B4-BE49-F238E27FC236}">
                <a16:creationId xmlns:a16="http://schemas.microsoft.com/office/drawing/2014/main" id="{78B0C2F9-0020-45FC-8F6B-24D731A327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2E37A7-279B-456F-B700-1D6434048CFA}"/>
              </a:ext>
            </a:extLst>
          </p:cNvPr>
          <p:cNvSpPr>
            <a:spLocks noGrp="1"/>
          </p:cNvSpPr>
          <p:nvPr>
            <p:ph type="sldNum" sz="quarter" idx="12"/>
          </p:nvPr>
        </p:nvSpPr>
        <p:spPr/>
        <p:txBody>
          <a:bodyPr/>
          <a:lstStyle/>
          <a:p>
            <a:fld id="{A35B157A-F3F5-4E99-8B80-41535EF0B155}" type="slidenum">
              <a:rPr lang="en-US" smtClean="0"/>
              <a:t>‹#›</a:t>
            </a:fld>
            <a:endParaRPr lang="en-US"/>
          </a:p>
        </p:txBody>
      </p:sp>
    </p:spTree>
    <p:extLst>
      <p:ext uri="{BB962C8B-B14F-4D97-AF65-F5344CB8AC3E}">
        <p14:creationId xmlns:p14="http://schemas.microsoft.com/office/powerpoint/2010/main" val="810519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D4601-250F-42C3-B583-2A7885E6F9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264A42-3FE9-48CA-8A7A-FD19F1A0E7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4ED804-4340-4CD3-95D4-68655DC7F8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AFFEC8-4CC1-4304-B2C7-111A82418698}"/>
              </a:ext>
            </a:extLst>
          </p:cNvPr>
          <p:cNvSpPr>
            <a:spLocks noGrp="1"/>
          </p:cNvSpPr>
          <p:nvPr>
            <p:ph type="dt" sz="half" idx="10"/>
          </p:nvPr>
        </p:nvSpPr>
        <p:spPr/>
        <p:txBody>
          <a:bodyPr/>
          <a:lstStyle/>
          <a:p>
            <a:fld id="{07E74396-C498-43C1-A36C-D540BCCD7A00}" type="datetimeFigureOut">
              <a:rPr lang="en-US" smtClean="0"/>
              <a:t>12/8/2021</a:t>
            </a:fld>
            <a:endParaRPr lang="en-US"/>
          </a:p>
        </p:txBody>
      </p:sp>
      <p:sp>
        <p:nvSpPr>
          <p:cNvPr id="6" name="Footer Placeholder 5">
            <a:extLst>
              <a:ext uri="{FF2B5EF4-FFF2-40B4-BE49-F238E27FC236}">
                <a16:creationId xmlns:a16="http://schemas.microsoft.com/office/drawing/2014/main" id="{2BFD7327-5966-45D2-93D1-E2F1C07BE6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22A178-959B-4D75-953E-FBA2F46192B8}"/>
              </a:ext>
            </a:extLst>
          </p:cNvPr>
          <p:cNvSpPr>
            <a:spLocks noGrp="1"/>
          </p:cNvSpPr>
          <p:nvPr>
            <p:ph type="sldNum" sz="quarter" idx="12"/>
          </p:nvPr>
        </p:nvSpPr>
        <p:spPr/>
        <p:txBody>
          <a:bodyPr/>
          <a:lstStyle/>
          <a:p>
            <a:fld id="{A35B157A-F3F5-4E99-8B80-41535EF0B155}" type="slidenum">
              <a:rPr lang="en-US" smtClean="0"/>
              <a:t>‹#›</a:t>
            </a:fld>
            <a:endParaRPr lang="en-US"/>
          </a:p>
        </p:txBody>
      </p:sp>
    </p:spTree>
    <p:extLst>
      <p:ext uri="{BB962C8B-B14F-4D97-AF65-F5344CB8AC3E}">
        <p14:creationId xmlns:p14="http://schemas.microsoft.com/office/powerpoint/2010/main" val="1482545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2DD98-A791-4531-84B1-FFE33ECA63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F70C5A-633F-4340-BE54-8798059D0F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31FDCA-79FA-4E2B-941A-F8A23F1811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E61FA6-12EF-4408-B141-75A0E062B5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5D515A-32D5-4D23-8A64-BCACEB686B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E4A24B-3E4A-443E-A7E9-91912B9A1588}"/>
              </a:ext>
            </a:extLst>
          </p:cNvPr>
          <p:cNvSpPr>
            <a:spLocks noGrp="1"/>
          </p:cNvSpPr>
          <p:nvPr>
            <p:ph type="dt" sz="half" idx="10"/>
          </p:nvPr>
        </p:nvSpPr>
        <p:spPr/>
        <p:txBody>
          <a:bodyPr/>
          <a:lstStyle/>
          <a:p>
            <a:fld id="{07E74396-C498-43C1-A36C-D540BCCD7A00}" type="datetimeFigureOut">
              <a:rPr lang="en-US" smtClean="0"/>
              <a:t>12/8/2021</a:t>
            </a:fld>
            <a:endParaRPr lang="en-US"/>
          </a:p>
        </p:txBody>
      </p:sp>
      <p:sp>
        <p:nvSpPr>
          <p:cNvPr id="8" name="Footer Placeholder 7">
            <a:extLst>
              <a:ext uri="{FF2B5EF4-FFF2-40B4-BE49-F238E27FC236}">
                <a16:creationId xmlns:a16="http://schemas.microsoft.com/office/drawing/2014/main" id="{CCD9BDA8-56E7-4BE5-AC68-83000C5C6E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49C647-64B9-41FA-AB2F-DB65128E9950}"/>
              </a:ext>
            </a:extLst>
          </p:cNvPr>
          <p:cNvSpPr>
            <a:spLocks noGrp="1"/>
          </p:cNvSpPr>
          <p:nvPr>
            <p:ph type="sldNum" sz="quarter" idx="12"/>
          </p:nvPr>
        </p:nvSpPr>
        <p:spPr/>
        <p:txBody>
          <a:bodyPr/>
          <a:lstStyle/>
          <a:p>
            <a:fld id="{A35B157A-F3F5-4E99-8B80-41535EF0B155}" type="slidenum">
              <a:rPr lang="en-US" smtClean="0"/>
              <a:t>‹#›</a:t>
            </a:fld>
            <a:endParaRPr lang="en-US"/>
          </a:p>
        </p:txBody>
      </p:sp>
    </p:spTree>
    <p:extLst>
      <p:ext uri="{BB962C8B-B14F-4D97-AF65-F5344CB8AC3E}">
        <p14:creationId xmlns:p14="http://schemas.microsoft.com/office/powerpoint/2010/main" val="2811797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72AE7-72D3-480A-B70A-CC76503A92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32BEB9-9E11-42FB-A3B1-2C9B364B7909}"/>
              </a:ext>
            </a:extLst>
          </p:cNvPr>
          <p:cNvSpPr>
            <a:spLocks noGrp="1"/>
          </p:cNvSpPr>
          <p:nvPr>
            <p:ph type="dt" sz="half" idx="10"/>
          </p:nvPr>
        </p:nvSpPr>
        <p:spPr/>
        <p:txBody>
          <a:bodyPr/>
          <a:lstStyle/>
          <a:p>
            <a:fld id="{07E74396-C498-43C1-A36C-D540BCCD7A00}" type="datetimeFigureOut">
              <a:rPr lang="en-US" smtClean="0"/>
              <a:t>12/8/2021</a:t>
            </a:fld>
            <a:endParaRPr lang="en-US"/>
          </a:p>
        </p:txBody>
      </p:sp>
      <p:sp>
        <p:nvSpPr>
          <p:cNvPr id="4" name="Footer Placeholder 3">
            <a:extLst>
              <a:ext uri="{FF2B5EF4-FFF2-40B4-BE49-F238E27FC236}">
                <a16:creationId xmlns:a16="http://schemas.microsoft.com/office/drawing/2014/main" id="{95C02DD3-BBD8-487A-9B30-88DC8B9C09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F93C68-39BC-44C8-B794-1C73C30DA82A}"/>
              </a:ext>
            </a:extLst>
          </p:cNvPr>
          <p:cNvSpPr>
            <a:spLocks noGrp="1"/>
          </p:cNvSpPr>
          <p:nvPr>
            <p:ph type="sldNum" sz="quarter" idx="12"/>
          </p:nvPr>
        </p:nvSpPr>
        <p:spPr/>
        <p:txBody>
          <a:bodyPr/>
          <a:lstStyle/>
          <a:p>
            <a:fld id="{A35B157A-F3F5-4E99-8B80-41535EF0B155}" type="slidenum">
              <a:rPr lang="en-US" smtClean="0"/>
              <a:t>‹#›</a:t>
            </a:fld>
            <a:endParaRPr lang="en-US"/>
          </a:p>
        </p:txBody>
      </p:sp>
    </p:spTree>
    <p:extLst>
      <p:ext uri="{BB962C8B-B14F-4D97-AF65-F5344CB8AC3E}">
        <p14:creationId xmlns:p14="http://schemas.microsoft.com/office/powerpoint/2010/main" val="1624458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87073B-94B1-41AD-B02C-7997BAA5ED94}"/>
              </a:ext>
            </a:extLst>
          </p:cNvPr>
          <p:cNvSpPr>
            <a:spLocks noGrp="1"/>
          </p:cNvSpPr>
          <p:nvPr>
            <p:ph type="dt" sz="half" idx="10"/>
          </p:nvPr>
        </p:nvSpPr>
        <p:spPr/>
        <p:txBody>
          <a:bodyPr/>
          <a:lstStyle/>
          <a:p>
            <a:fld id="{07E74396-C498-43C1-A36C-D540BCCD7A00}" type="datetimeFigureOut">
              <a:rPr lang="en-US" smtClean="0"/>
              <a:t>12/8/2021</a:t>
            </a:fld>
            <a:endParaRPr lang="en-US"/>
          </a:p>
        </p:txBody>
      </p:sp>
      <p:sp>
        <p:nvSpPr>
          <p:cNvPr id="3" name="Footer Placeholder 2">
            <a:extLst>
              <a:ext uri="{FF2B5EF4-FFF2-40B4-BE49-F238E27FC236}">
                <a16:creationId xmlns:a16="http://schemas.microsoft.com/office/drawing/2014/main" id="{AF3F092A-37D9-492B-BCEA-0FDBE05B5F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0AD15C-8129-47FA-8C26-595F87188821}"/>
              </a:ext>
            </a:extLst>
          </p:cNvPr>
          <p:cNvSpPr>
            <a:spLocks noGrp="1"/>
          </p:cNvSpPr>
          <p:nvPr>
            <p:ph type="sldNum" sz="quarter" idx="12"/>
          </p:nvPr>
        </p:nvSpPr>
        <p:spPr/>
        <p:txBody>
          <a:bodyPr/>
          <a:lstStyle/>
          <a:p>
            <a:fld id="{A35B157A-F3F5-4E99-8B80-41535EF0B155}" type="slidenum">
              <a:rPr lang="en-US" smtClean="0"/>
              <a:t>‹#›</a:t>
            </a:fld>
            <a:endParaRPr lang="en-US"/>
          </a:p>
        </p:txBody>
      </p:sp>
    </p:spTree>
    <p:extLst>
      <p:ext uri="{BB962C8B-B14F-4D97-AF65-F5344CB8AC3E}">
        <p14:creationId xmlns:p14="http://schemas.microsoft.com/office/powerpoint/2010/main" val="241145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C1932-5E51-4716-99DB-3D04F00DAD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904F4C-A397-4C4E-9BE8-2ACED8850A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040385-3961-4BAA-BE49-7F5FBDE3C9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BC5BE5-EF0E-4E12-8983-C40A37F15D9C}"/>
              </a:ext>
            </a:extLst>
          </p:cNvPr>
          <p:cNvSpPr>
            <a:spLocks noGrp="1"/>
          </p:cNvSpPr>
          <p:nvPr>
            <p:ph type="dt" sz="half" idx="10"/>
          </p:nvPr>
        </p:nvSpPr>
        <p:spPr/>
        <p:txBody>
          <a:bodyPr/>
          <a:lstStyle/>
          <a:p>
            <a:fld id="{07E74396-C498-43C1-A36C-D540BCCD7A00}" type="datetimeFigureOut">
              <a:rPr lang="en-US" smtClean="0"/>
              <a:t>12/8/2021</a:t>
            </a:fld>
            <a:endParaRPr lang="en-US"/>
          </a:p>
        </p:txBody>
      </p:sp>
      <p:sp>
        <p:nvSpPr>
          <p:cNvPr id="6" name="Footer Placeholder 5">
            <a:extLst>
              <a:ext uri="{FF2B5EF4-FFF2-40B4-BE49-F238E27FC236}">
                <a16:creationId xmlns:a16="http://schemas.microsoft.com/office/drawing/2014/main" id="{99E00232-5A8E-406E-8F44-7DAE23AFA8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714C44-BA85-4715-9750-D9D4D62A0D0E}"/>
              </a:ext>
            </a:extLst>
          </p:cNvPr>
          <p:cNvSpPr>
            <a:spLocks noGrp="1"/>
          </p:cNvSpPr>
          <p:nvPr>
            <p:ph type="sldNum" sz="quarter" idx="12"/>
          </p:nvPr>
        </p:nvSpPr>
        <p:spPr/>
        <p:txBody>
          <a:bodyPr/>
          <a:lstStyle/>
          <a:p>
            <a:fld id="{A35B157A-F3F5-4E99-8B80-41535EF0B155}" type="slidenum">
              <a:rPr lang="en-US" smtClean="0"/>
              <a:t>‹#›</a:t>
            </a:fld>
            <a:endParaRPr lang="en-US"/>
          </a:p>
        </p:txBody>
      </p:sp>
    </p:spTree>
    <p:extLst>
      <p:ext uri="{BB962C8B-B14F-4D97-AF65-F5344CB8AC3E}">
        <p14:creationId xmlns:p14="http://schemas.microsoft.com/office/powerpoint/2010/main" val="4122236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26838-C222-4648-A527-D428D9077A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194E75-A30D-44D1-A145-C2900A38F2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0432A7-DEE0-47EB-B2A3-8298EA5F68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B03FF9-80DD-4DEB-BD48-F1C06FF70325}"/>
              </a:ext>
            </a:extLst>
          </p:cNvPr>
          <p:cNvSpPr>
            <a:spLocks noGrp="1"/>
          </p:cNvSpPr>
          <p:nvPr>
            <p:ph type="dt" sz="half" idx="10"/>
          </p:nvPr>
        </p:nvSpPr>
        <p:spPr/>
        <p:txBody>
          <a:bodyPr/>
          <a:lstStyle/>
          <a:p>
            <a:fld id="{07E74396-C498-43C1-A36C-D540BCCD7A00}" type="datetimeFigureOut">
              <a:rPr lang="en-US" smtClean="0"/>
              <a:t>12/8/2021</a:t>
            </a:fld>
            <a:endParaRPr lang="en-US"/>
          </a:p>
        </p:txBody>
      </p:sp>
      <p:sp>
        <p:nvSpPr>
          <p:cNvPr id="6" name="Footer Placeholder 5">
            <a:extLst>
              <a:ext uri="{FF2B5EF4-FFF2-40B4-BE49-F238E27FC236}">
                <a16:creationId xmlns:a16="http://schemas.microsoft.com/office/drawing/2014/main" id="{78A4AA53-5567-40AF-BF9E-FD225F5E67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9A1D15-5B31-4C4F-972A-51570BE160E9}"/>
              </a:ext>
            </a:extLst>
          </p:cNvPr>
          <p:cNvSpPr>
            <a:spLocks noGrp="1"/>
          </p:cNvSpPr>
          <p:nvPr>
            <p:ph type="sldNum" sz="quarter" idx="12"/>
          </p:nvPr>
        </p:nvSpPr>
        <p:spPr/>
        <p:txBody>
          <a:bodyPr/>
          <a:lstStyle/>
          <a:p>
            <a:fld id="{A35B157A-F3F5-4E99-8B80-41535EF0B155}" type="slidenum">
              <a:rPr lang="en-US" smtClean="0"/>
              <a:t>‹#›</a:t>
            </a:fld>
            <a:endParaRPr lang="en-US"/>
          </a:p>
        </p:txBody>
      </p:sp>
    </p:spTree>
    <p:extLst>
      <p:ext uri="{BB962C8B-B14F-4D97-AF65-F5344CB8AC3E}">
        <p14:creationId xmlns:p14="http://schemas.microsoft.com/office/powerpoint/2010/main" val="207452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F75241-67CA-45FA-A751-536351802E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10F98D-142E-4E4E-9609-7B4AB5291D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42A22E-1D18-45FB-B6D9-C670F30BF3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E74396-C498-43C1-A36C-D540BCCD7A00}" type="datetimeFigureOut">
              <a:rPr lang="en-US" smtClean="0"/>
              <a:t>12/8/2021</a:t>
            </a:fld>
            <a:endParaRPr lang="en-US"/>
          </a:p>
        </p:txBody>
      </p:sp>
      <p:sp>
        <p:nvSpPr>
          <p:cNvPr id="5" name="Footer Placeholder 4">
            <a:extLst>
              <a:ext uri="{FF2B5EF4-FFF2-40B4-BE49-F238E27FC236}">
                <a16:creationId xmlns:a16="http://schemas.microsoft.com/office/drawing/2014/main" id="{4F699B13-B0B5-4416-A9D4-746EA816C9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7AC7B5-A45E-4BCF-A3D3-4E91C654F3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B157A-F3F5-4E99-8B80-41535EF0B155}" type="slidenum">
              <a:rPr lang="en-US" smtClean="0"/>
              <a:t>‹#›</a:t>
            </a:fld>
            <a:endParaRPr lang="en-US"/>
          </a:p>
        </p:txBody>
      </p:sp>
    </p:spTree>
    <p:extLst>
      <p:ext uri="{BB962C8B-B14F-4D97-AF65-F5344CB8AC3E}">
        <p14:creationId xmlns:p14="http://schemas.microsoft.com/office/powerpoint/2010/main" val="326250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FA9DE80-3C65-41EC-AE35-335F3058EC1E}"/>
              </a:ext>
            </a:extLst>
          </p:cNvPr>
          <p:cNvSpPr txBox="1"/>
          <p:nvPr/>
        </p:nvSpPr>
        <p:spPr>
          <a:xfrm>
            <a:off x="5131293" y="612560"/>
            <a:ext cx="3222594" cy="646331"/>
          </a:xfrm>
          <a:prstGeom prst="rect">
            <a:avLst/>
          </a:prstGeom>
          <a:noFill/>
        </p:spPr>
        <p:txBody>
          <a:bodyPr wrap="square" rtlCol="0">
            <a:spAutoFit/>
          </a:bodyPr>
          <a:lstStyle/>
          <a:p>
            <a:r>
              <a:rPr lang="en-US" sz="3600" dirty="0"/>
              <a:t>NHÓM 22</a:t>
            </a:r>
          </a:p>
        </p:txBody>
      </p:sp>
      <p:sp>
        <p:nvSpPr>
          <p:cNvPr id="9" name="TextBox 8">
            <a:extLst>
              <a:ext uri="{FF2B5EF4-FFF2-40B4-BE49-F238E27FC236}">
                <a16:creationId xmlns:a16="http://schemas.microsoft.com/office/drawing/2014/main" id="{1287015B-4E06-4AC8-A483-A445A5C38C19}"/>
              </a:ext>
            </a:extLst>
          </p:cNvPr>
          <p:cNvSpPr txBox="1"/>
          <p:nvPr/>
        </p:nvSpPr>
        <p:spPr>
          <a:xfrm>
            <a:off x="4181383" y="1400933"/>
            <a:ext cx="5122415" cy="523220"/>
          </a:xfrm>
          <a:prstGeom prst="rect">
            <a:avLst/>
          </a:prstGeom>
          <a:noFill/>
        </p:spPr>
        <p:txBody>
          <a:bodyPr wrap="square" rtlCol="0">
            <a:spAutoFit/>
          </a:bodyPr>
          <a:lstStyle/>
          <a:p>
            <a:r>
              <a:rPr lang="en-US" sz="2800" dirty="0"/>
              <a:t>HÀM GHÉP TR</a:t>
            </a:r>
            <a:r>
              <a:rPr lang="vi-VN" sz="2800" dirty="0"/>
              <a:t>Ơ</a:t>
            </a:r>
            <a:r>
              <a:rPr lang="en-US" sz="2800" dirty="0"/>
              <a:t>N (SPLINE)</a:t>
            </a:r>
          </a:p>
        </p:txBody>
      </p:sp>
    </p:spTree>
    <p:extLst>
      <p:ext uri="{BB962C8B-B14F-4D97-AF65-F5344CB8AC3E}">
        <p14:creationId xmlns:p14="http://schemas.microsoft.com/office/powerpoint/2010/main" val="1057119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FE5D419-C4C2-4D68-B677-CCD8463D2AC1}"/>
                  </a:ext>
                </a:extLst>
              </p:cNvPr>
              <p:cNvSpPr txBox="1"/>
              <p:nvPr/>
            </p:nvSpPr>
            <p:spPr>
              <a:xfrm>
                <a:off x="1846555" y="1384917"/>
                <a:ext cx="7244179" cy="5201296"/>
              </a:xfrm>
              <a:prstGeom prst="rect">
                <a:avLst/>
              </a:prstGeom>
              <a:noFill/>
            </p:spPr>
            <p:txBody>
              <a:bodyPr wrap="square" rtlCol="0">
                <a:spAutoFit/>
              </a:bodyPr>
              <a:lstStyle/>
              <a:p>
                <a:pPr marL="0" marR="0">
                  <a:lnSpc>
                    <a:spcPct val="150000"/>
                  </a:lnSpc>
                  <a:spcBef>
                    <a:spcPts val="0"/>
                  </a:spcBef>
                  <a:spcAft>
                    <a:spcPts val="0"/>
                  </a:spcAft>
                </a:pPr>
                <a:r>
                  <a:rPr lang="en-US" sz="1800" dirty="0">
                    <a:effectLst/>
                    <a:latin typeface="Times New Roman" panose="02020603050405020304" pitchFamily="18" charset="0"/>
                    <a:ea typeface="Yu Mincho" panose="02020400000000000000" pitchFamily="18" charset="-128"/>
                    <a:cs typeface="Arial" panose="020B0604020202020204" pitchFamily="34" charset="0"/>
                  </a:rPr>
                  <a:t>3. </a:t>
                </a:r>
                <a:r>
                  <a:rPr lang="en-US" sz="1800" dirty="0" err="1">
                    <a:effectLst/>
                    <a:latin typeface="Times New Roman" panose="02020603050405020304" pitchFamily="18" charset="0"/>
                    <a:ea typeface="Yu Mincho" panose="02020400000000000000" pitchFamily="18" charset="-128"/>
                    <a:cs typeface="Arial" panose="020B0604020202020204" pitchFamily="34" charset="0"/>
                  </a:rPr>
                  <a:t>Hàm</a:t>
                </a:r>
                <a:r>
                  <a:rPr lang="en-US" sz="1800" dirty="0">
                    <a:effectLst/>
                    <a:latin typeface="Times New Roman" panose="02020603050405020304" pitchFamily="18" charset="0"/>
                    <a:ea typeface="Yu Mincho" panose="02020400000000000000" pitchFamily="18" charset="-128"/>
                    <a:cs typeface="Arial" panose="020B0604020202020204" pitchFamily="34" charset="0"/>
                  </a:rPr>
                  <a:t> SPLINE </a:t>
                </a:r>
                <a:r>
                  <a:rPr lang="en-US" sz="1800" dirty="0" err="1">
                    <a:effectLst/>
                    <a:latin typeface="Times New Roman" panose="02020603050405020304" pitchFamily="18" charset="0"/>
                    <a:ea typeface="Yu Mincho" panose="02020400000000000000" pitchFamily="18" charset="-128"/>
                    <a:cs typeface="Arial" panose="020B0604020202020204" pitchFamily="34" charset="0"/>
                  </a:rPr>
                  <a:t>bậc</a:t>
                </a:r>
                <a:r>
                  <a:rPr lang="en-US" sz="1800" dirty="0">
                    <a:effectLst/>
                    <a:latin typeface="Times New Roman" panose="02020603050405020304" pitchFamily="18" charset="0"/>
                    <a:ea typeface="Yu Mincho" panose="02020400000000000000" pitchFamily="18" charset="-128"/>
                    <a:cs typeface="Arial" panose="020B0604020202020204" pitchFamily="34" charset="0"/>
                  </a:rPr>
                  <a:t> 3</a:t>
                </a: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S(x) là đa thức bậc 3 nên S”(x) là đa thức bậc nhất.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Đặt S”(x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m</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Tương tự như m=2, ta có  S”(x)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i="1">
                                <a:effectLst/>
                                <a:latin typeface="Times New Roman" panose="02020603050405020304" pitchFamily="18" charset="0"/>
                                <a:ea typeface="Yu Mincho" panose="02020400000000000000" pitchFamily="18" charset="-128"/>
                                <a:cs typeface="Arial" panose="020B0604020202020204" pitchFamily="34" charset="0"/>
                              </a:rPr>
                              <m:t>−</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-x)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(x-x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j=1,n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Tích phân đẳng thức trên 2 lần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Ta được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S(x)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i="1">
                                <a:effectLst/>
                                <a:latin typeface="Times New Roman" panose="02020603050405020304" pitchFamily="18" charset="0"/>
                                <a:ea typeface="Yu Mincho" panose="02020400000000000000" pitchFamily="18" charset="-128"/>
                                <a:cs typeface="Arial" panose="020B0604020202020204" pitchFamily="34" charset="0"/>
                              </a:rPr>
                              <m:t>−</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r>
                          <a:rPr lang="vi-VN" sz="1800" i="1">
                            <a:effectLst/>
                            <a:latin typeface="Cambria Math" panose="02040503050406030204" pitchFamily="18" charset="0"/>
                            <a:ea typeface="Yu Mincho" panose="02020400000000000000" pitchFamily="18" charset="-128"/>
                            <a:cs typeface="Times New Roman" panose="02020603050405020304" pitchFamily="18" charset="0"/>
                          </a:rPr>
                          <m:t>6</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-x)</a:t>
                </a:r>
                <a:r>
                  <a:rPr lang="vi-VN" sz="1800" baseline="30000" dirty="0">
                    <a:effectLst/>
                    <a:latin typeface="Times New Roman" panose="02020603050405020304" pitchFamily="18" charset="0"/>
                    <a:ea typeface="Yu Mincho" panose="02020400000000000000" pitchFamily="18" charset="-128"/>
                    <a:cs typeface="Arial" panose="020B0604020202020204" pitchFamily="34" charset="0"/>
                  </a:rPr>
                  <a:t>3</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(x-x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a:t>
                </a:r>
                <a:r>
                  <a:rPr lang="vi-VN" sz="1800" baseline="30000" dirty="0">
                    <a:effectLst/>
                    <a:latin typeface="Times New Roman" panose="02020603050405020304" pitchFamily="18" charset="0"/>
                    <a:ea typeface="Yu Mincho" panose="02020400000000000000" pitchFamily="18" charset="-128"/>
                    <a:cs typeface="Arial" panose="020B0604020202020204" pitchFamily="34" charset="0"/>
                  </a:rPr>
                  <a:t>3</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-x) + B</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(x-x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j=1,n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2400" dirty="0">
                  <a:solidFill>
                    <a:schemeClr val="tx1">
                      <a:lumMod val="95000"/>
                      <a:lumOff val="5000"/>
                    </a:schemeClr>
                  </a:solidFill>
                  <a:latin typeface="Calibri "/>
                  <a:cs typeface="Calibri"/>
                </a:endParaRPr>
              </a:p>
              <a:p>
                <a:endParaRPr lang="el-GR" sz="2400" dirty="0">
                  <a:solidFill>
                    <a:schemeClr val="tx1">
                      <a:lumMod val="95000"/>
                      <a:lumOff val="5000"/>
                    </a:schemeClr>
                  </a:solidFill>
                  <a:latin typeface="Calibri "/>
                  <a:cs typeface="Calibri"/>
                </a:endParaRPr>
              </a:p>
              <a:p>
                <a:endParaRPr lang="en-US" sz="2400" dirty="0">
                  <a:latin typeface="Calibri "/>
                </a:endParaRPr>
              </a:p>
            </p:txBody>
          </p:sp>
        </mc:Choice>
        <mc:Fallback xmlns="">
          <p:sp>
            <p:nvSpPr>
              <p:cNvPr id="2" name="TextBox 1">
                <a:extLst>
                  <a:ext uri="{FF2B5EF4-FFF2-40B4-BE49-F238E27FC236}">
                    <a16:creationId xmlns:a16="http://schemas.microsoft.com/office/drawing/2014/main" id="{CFE5D419-C4C2-4D68-B677-CCD8463D2AC1}"/>
                  </a:ext>
                </a:extLst>
              </p:cNvPr>
              <p:cNvSpPr txBox="1">
                <a:spLocks noRot="1" noChangeAspect="1" noMove="1" noResize="1" noEditPoints="1" noAdjustHandles="1" noChangeArrowheads="1" noChangeShapeType="1" noTextEdit="1"/>
              </p:cNvSpPr>
              <p:nvPr/>
            </p:nvSpPr>
            <p:spPr>
              <a:xfrm>
                <a:off x="1846555" y="1384917"/>
                <a:ext cx="7244179" cy="5201296"/>
              </a:xfrm>
              <a:prstGeom prst="rect">
                <a:avLst/>
              </a:prstGeom>
              <a:blipFill>
                <a:blip r:embed="rId2"/>
                <a:stretch>
                  <a:fillRect l="-758"/>
                </a:stretch>
              </a:blipFill>
            </p:spPr>
            <p:txBody>
              <a:bodyPr/>
              <a:lstStyle/>
              <a:p>
                <a:r>
                  <a:rPr lang="en-US">
                    <a:noFill/>
                  </a:rPr>
                  <a:t> </a:t>
                </a:r>
              </a:p>
            </p:txBody>
          </p:sp>
        </mc:Fallback>
      </mc:AlternateContent>
    </p:spTree>
    <p:extLst>
      <p:ext uri="{BB962C8B-B14F-4D97-AF65-F5344CB8AC3E}">
        <p14:creationId xmlns:p14="http://schemas.microsoft.com/office/powerpoint/2010/main" val="3970909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1B88F53-4E81-43D8-B46F-BE2BCB9FA7E7}"/>
                  </a:ext>
                </a:extLst>
              </p:cNvPr>
              <p:cNvSpPr txBox="1"/>
              <p:nvPr/>
            </p:nvSpPr>
            <p:spPr>
              <a:xfrm>
                <a:off x="1020932" y="1278384"/>
                <a:ext cx="8558074" cy="4440959"/>
              </a:xfrm>
              <a:prstGeom prst="rect">
                <a:avLst/>
              </a:prstGeom>
              <a:noFill/>
            </p:spPr>
            <p:txBody>
              <a:bodyPr wrap="square" rtlCol="0">
                <a:spAutoFit/>
              </a:bodyPr>
              <a:lstStyle/>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Khi x= 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có S(x­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  =&gt;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num>
                      <m:den>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den>
                    </m:f>
                    <m:r>
                      <a:rPr lang="vi-VN" sz="1800" i="1">
                        <a:effectLst/>
                        <a:latin typeface="Cambria Math" panose="02040503050406030204" pitchFamily="18" charset="0"/>
                        <a:ea typeface="Yu Mincho" panose="02020400000000000000" pitchFamily="18" charset="-128"/>
                        <a:cs typeface="Times New Roman" panose="02020603050405020304" pitchFamily="18" charset="0"/>
                      </a:rPr>
                      <m:t> </m:t>
                    </m:r>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baseline="30000" dirty="0">
                    <a:effectLst/>
                    <a:latin typeface="Times New Roman" panose="02020603050405020304" pitchFamily="18" charset="0"/>
                    <a:ea typeface="Yu Mincho" panose="02020400000000000000" pitchFamily="18" charset="-128"/>
                    <a:cs typeface="Arial" panose="020B0604020202020204" pitchFamily="34" charset="0"/>
                  </a:rPr>
                  <a:t>2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B</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=&gt; B</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num>
                      <m:den>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den>
                    </m:f>
                    <m:r>
                      <a:rPr lang="vi-VN" sz="1800" i="1">
                        <a:effectLst/>
                        <a:latin typeface="Cambria Math" panose="02040503050406030204" pitchFamily="18" charset="0"/>
                        <a:ea typeface="Yu Mincho" panose="02020400000000000000" pitchFamily="18" charset="-128"/>
                        <a:cs typeface="Times New Roman" panose="02020603050405020304" pitchFamily="18" charset="0"/>
                      </a:rPr>
                      <m:t> </m:t>
                    </m:r>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baseline="30000" dirty="0">
                    <a:effectLst/>
                    <a:latin typeface="Times New Roman" panose="02020603050405020304" pitchFamily="18" charset="0"/>
                    <a:ea typeface="Yu Mincho" panose="02020400000000000000" pitchFamily="18" charset="-128"/>
                    <a:cs typeface="Arial" panose="020B0604020202020204" pitchFamily="34" charset="0"/>
                  </a:rPr>
                  <a:t>2</a:t>
                </a:r>
                <a:r>
                  <a:rPr lang="vi-VN" sz="1800" dirty="0">
                    <a:effectLst/>
                    <a:latin typeface="Times New Roman" panose="02020603050405020304" pitchFamily="18" charset="0"/>
                    <a:ea typeface="Yu Mincho" panose="02020400000000000000" pitchFamily="18" charset="-128"/>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Khi x= 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có S(x­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   =&gt;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i="1">
                                <a:effectLst/>
                                <a:latin typeface="Times New Roman" panose="02020603050405020304" pitchFamily="18" charset="0"/>
                                <a:ea typeface="Yu Mincho" panose="02020400000000000000" pitchFamily="18" charset="-128"/>
                                <a:cs typeface="Arial" panose="020B0604020202020204" pitchFamily="34" charset="0"/>
                              </a:rPr>
                              <m:t>−</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den>
                    </m:f>
                    <m:r>
                      <a:rPr lang="vi-VN" sz="1800" i="1">
                        <a:effectLst/>
                        <a:latin typeface="Cambria Math" panose="02040503050406030204" pitchFamily="18" charset="0"/>
                        <a:ea typeface="Yu Mincho" panose="02020400000000000000" pitchFamily="18" charset="-128"/>
                        <a:cs typeface="Times New Roman" panose="02020603050405020304" pitchFamily="18" charset="0"/>
                      </a:rPr>
                      <m:t> </m:t>
                    </m:r>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baseline="30000" dirty="0">
                    <a:effectLst/>
                    <a:latin typeface="Times New Roman" panose="02020603050405020304" pitchFamily="18" charset="0"/>
                    <a:ea typeface="Yu Mincho" panose="02020400000000000000" pitchFamily="18" charset="-128"/>
                    <a:cs typeface="Arial" panose="020B0604020202020204" pitchFamily="34" charset="0"/>
                  </a:rPr>
                  <a:t>2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 </a:t>
                </a:r>
                <a:r>
                  <a:rPr lang="vi-VN" sz="1800" baseline="30000" dirty="0">
                    <a:effectLst/>
                    <a:latin typeface="Times New Roman" panose="02020603050405020304" pitchFamily="18" charset="0"/>
                    <a:ea typeface="Yu Mincho" panose="02020400000000000000" pitchFamily="18" charset="-128"/>
                    <a:cs typeface="Arial" panose="020B0604020202020204" pitchFamily="34" charset="0"/>
                  </a:rPr>
                  <a:t> </a:t>
                </a:r>
                <a:r>
                  <a:rPr lang="vi-VN" sz="1800" dirty="0">
                    <a:effectLst/>
                    <a:latin typeface="Times New Roman" panose="02020603050405020304" pitchFamily="18" charset="0"/>
                    <a:ea typeface="Yu Mincho" panose="02020400000000000000" pitchFamily="18" charset="-128"/>
                    <a:cs typeface="Arial" panose="020B0604020202020204" pitchFamily="34" charset="0"/>
                  </a:rPr>
                  <a:t>=&gt;   A</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i="1">
                                <a:effectLst/>
                                <a:latin typeface="Times New Roman" panose="02020603050405020304" pitchFamily="18" charset="0"/>
                                <a:ea typeface="Yu Mincho" panose="02020400000000000000" pitchFamily="18" charset="-128"/>
                                <a:cs typeface="Arial" panose="020B0604020202020204" pitchFamily="34" charset="0"/>
                              </a:rPr>
                              <m:t>−</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den>
                    </m:f>
                    <m:r>
                      <a:rPr lang="vi-VN" sz="1800" i="1">
                        <a:effectLst/>
                        <a:latin typeface="Cambria Math" panose="02040503050406030204" pitchFamily="18" charset="0"/>
                        <a:ea typeface="Yu Mincho" panose="02020400000000000000" pitchFamily="18" charset="-128"/>
                        <a:cs typeface="Times New Roman" panose="02020603050405020304" pitchFamily="18" charset="0"/>
                      </a:rPr>
                      <m:t> </m:t>
                    </m:r>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baseline="30000" dirty="0">
                    <a:effectLst/>
                    <a:latin typeface="Times New Roman" panose="02020603050405020304" pitchFamily="18" charset="0"/>
                    <a:ea typeface="Yu Mincho" panose="02020400000000000000" pitchFamily="18" charset="-128"/>
                    <a:cs typeface="Arial" panose="020B0604020202020204" pitchFamily="34" charset="0"/>
                  </a:rPr>
                  <a:t>2</a:t>
                </a:r>
                <a:r>
                  <a:rPr lang="vi-VN" sz="1800" dirty="0">
                    <a:effectLst/>
                    <a:latin typeface="Times New Roman" panose="02020603050405020304" pitchFamily="18" charset="0"/>
                    <a:ea typeface="Yu Mincho" panose="02020400000000000000" pitchFamily="18" charset="-128"/>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Thay vào S(x) ta được:</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S(x)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i="1">
                                <a:effectLst/>
                                <a:latin typeface="Times New Roman" panose="02020603050405020304" pitchFamily="18" charset="0"/>
                                <a:ea typeface="Yu Mincho" panose="02020400000000000000" pitchFamily="18" charset="-128"/>
                                <a:cs typeface="Arial" panose="020B0604020202020204" pitchFamily="34" charset="0"/>
                              </a:rPr>
                              <m:t>−</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r>
                          <a:rPr lang="vi-VN" sz="1800" i="1">
                            <a:effectLst/>
                            <a:latin typeface="Cambria Math" panose="02040503050406030204" pitchFamily="18" charset="0"/>
                            <a:ea typeface="Yu Mincho" panose="02020400000000000000" pitchFamily="18" charset="-128"/>
                            <a:cs typeface="Times New Roman" panose="02020603050405020304" pitchFamily="18" charset="0"/>
                          </a:rPr>
                          <m:t>6</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-x)</a:t>
                </a:r>
                <a:r>
                  <a:rPr lang="vi-VN" sz="1800" baseline="30000" dirty="0">
                    <a:effectLst/>
                    <a:latin typeface="Times New Roman" panose="02020603050405020304" pitchFamily="18" charset="0"/>
                    <a:ea typeface="Yu Mincho" panose="02020400000000000000" pitchFamily="18" charset="-128"/>
                    <a:cs typeface="Arial" panose="020B0604020202020204" pitchFamily="34" charset="0"/>
                  </a:rPr>
                  <a:t>3</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(x-x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a:t>
                </a:r>
                <a:r>
                  <a:rPr lang="vi-VN" sz="1800" baseline="30000" dirty="0">
                    <a:effectLst/>
                    <a:latin typeface="Times New Roman" panose="02020603050405020304" pitchFamily="18" charset="0"/>
                    <a:ea typeface="Yu Mincho" panose="02020400000000000000" pitchFamily="18" charset="-128"/>
                    <a:cs typeface="Arial" panose="020B0604020202020204" pitchFamily="34" charset="0"/>
                  </a:rPr>
                  <a:t>3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i="1">
                                <a:effectLst/>
                                <a:latin typeface="Times New Roman" panose="02020603050405020304" pitchFamily="18" charset="0"/>
                                <a:ea typeface="Yu Mincho" panose="02020400000000000000" pitchFamily="18" charset="-128"/>
                                <a:cs typeface="Arial" panose="020B0604020202020204" pitchFamily="34" charset="0"/>
                              </a:rPr>
                              <m:t>−</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den>
                    </m:f>
                    <m:r>
                      <a:rPr lang="vi-VN" sz="1800" i="1">
                        <a:effectLst/>
                        <a:latin typeface="Cambria Math" panose="02040503050406030204" pitchFamily="18" charset="0"/>
                        <a:ea typeface="Yu Mincho" panose="02020400000000000000" pitchFamily="18" charset="-128"/>
                        <a:cs typeface="Times New Roman" panose="02020603050405020304" pitchFamily="18" charset="0"/>
                      </a:rPr>
                      <m:t> </m:t>
                    </m:r>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baseline="30000" dirty="0">
                    <a:effectLst/>
                    <a:latin typeface="Times New Roman" panose="02020603050405020304" pitchFamily="18" charset="0"/>
                    <a:ea typeface="Yu Mincho" panose="02020400000000000000" pitchFamily="18" charset="-128"/>
                    <a:cs typeface="Arial" panose="020B0604020202020204" pitchFamily="34" charset="0"/>
                  </a:rPr>
                  <a:t>2</a:t>
                </a:r>
                <a:r>
                  <a:rPr lang="vi-VN" sz="1800" dirty="0">
                    <a:effectLst/>
                    <a:latin typeface="Times New Roman" panose="02020603050405020304" pitchFamily="18" charset="0"/>
                    <a:ea typeface="Yu Mincho" panose="02020400000000000000" pitchFamily="18" charset="-128"/>
                    <a:cs typeface="Arial" panose="020B0604020202020204" pitchFamily="34" charset="0"/>
                  </a:rPr>
                  <a:t>) (x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-x)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num>
                      <m:den>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den>
                    </m:f>
                    <m:r>
                      <a:rPr lang="vi-VN" sz="1800" i="1">
                        <a:effectLst/>
                        <a:latin typeface="Cambria Math" panose="02040503050406030204" pitchFamily="18" charset="0"/>
                        <a:ea typeface="Yu Mincho" panose="02020400000000000000" pitchFamily="18" charset="-128"/>
                        <a:cs typeface="Times New Roman" panose="02020603050405020304" pitchFamily="18" charset="0"/>
                      </a:rPr>
                      <m:t> </m:t>
                    </m:r>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baseline="30000" dirty="0">
                    <a:effectLst/>
                    <a:latin typeface="Times New Roman" panose="02020603050405020304" pitchFamily="18" charset="0"/>
                    <a:ea typeface="Yu Mincho" panose="02020400000000000000" pitchFamily="18" charset="-128"/>
                    <a:cs typeface="Arial" panose="020B0604020202020204" pitchFamily="34" charset="0"/>
                  </a:rPr>
                  <a:t>2</a:t>
                </a:r>
                <a:r>
                  <a:rPr lang="vi-VN" sz="1800" dirty="0">
                    <a:effectLst/>
                    <a:latin typeface="Times New Roman" panose="02020603050405020304" pitchFamily="18" charset="0"/>
                    <a:ea typeface="Yu Mincho" panose="02020400000000000000" pitchFamily="18" charset="-128"/>
                    <a:cs typeface="Arial" panose="020B0604020202020204" pitchFamily="34" charset="0"/>
                  </a:rPr>
                  <a:t>) (x-x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j=1,n</a:t>
                </a:r>
                <a:r>
                  <a:rPr lang="en-US" sz="1800" dirty="0">
                    <a:effectLst/>
                    <a:latin typeface="Times New Roman" panose="02020603050405020304" pitchFamily="18" charset="0"/>
                    <a:ea typeface="Yu Mincho" panose="02020400000000000000" pitchFamily="18" charset="-128"/>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C1B88F53-4E81-43D8-B46F-BE2BCB9FA7E7}"/>
                  </a:ext>
                </a:extLst>
              </p:cNvPr>
              <p:cNvSpPr txBox="1">
                <a:spLocks noRot="1" noChangeAspect="1" noMove="1" noResize="1" noEditPoints="1" noAdjustHandles="1" noChangeArrowheads="1" noChangeShapeType="1" noTextEdit="1"/>
              </p:cNvSpPr>
              <p:nvPr/>
            </p:nvSpPr>
            <p:spPr>
              <a:xfrm>
                <a:off x="1020932" y="1278384"/>
                <a:ext cx="8558074" cy="4440959"/>
              </a:xfrm>
              <a:prstGeom prst="rect">
                <a:avLst/>
              </a:prstGeom>
              <a:blipFill>
                <a:blip r:embed="rId2"/>
                <a:stretch>
                  <a:fillRect l="-570" b="-1236"/>
                </a:stretch>
              </a:blipFill>
            </p:spPr>
            <p:txBody>
              <a:bodyPr/>
              <a:lstStyle/>
              <a:p>
                <a:r>
                  <a:rPr lang="en-US">
                    <a:noFill/>
                  </a:rPr>
                  <a:t> </a:t>
                </a:r>
              </a:p>
            </p:txBody>
          </p:sp>
        </mc:Fallback>
      </mc:AlternateContent>
    </p:spTree>
    <p:extLst>
      <p:ext uri="{BB962C8B-B14F-4D97-AF65-F5344CB8AC3E}">
        <p14:creationId xmlns:p14="http://schemas.microsoft.com/office/powerpoint/2010/main" val="2086368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A8F5B89-5381-47D9-8DA5-A41445633167}"/>
                  </a:ext>
                </a:extLst>
              </p:cNvPr>
              <p:cNvSpPr txBox="1"/>
              <p:nvPr/>
            </p:nvSpPr>
            <p:spPr>
              <a:xfrm>
                <a:off x="1251751" y="1116745"/>
                <a:ext cx="6602767" cy="3829959"/>
              </a:xfrm>
              <a:prstGeom prst="rect">
                <a:avLst/>
              </a:prstGeom>
              <a:noFill/>
            </p:spPr>
            <p:txBody>
              <a:bodyPr wrap="square">
                <a:spAutoFit/>
              </a:bodyPr>
              <a:lstStyle/>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Đạo hàm S(x) 1 lần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S’(x) =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i="1">
                                <a:effectLst/>
                                <a:latin typeface="Times New Roman" panose="02020603050405020304" pitchFamily="18" charset="0"/>
                                <a:ea typeface="Yu Mincho" panose="02020400000000000000" pitchFamily="18" charset="-128"/>
                                <a:cs typeface="Arial" panose="020B0604020202020204" pitchFamily="34" charset="0"/>
                              </a:rPr>
                              <m:t>−</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r>
                          <a:rPr lang="vi-VN" sz="1800" i="1">
                            <a:effectLst/>
                            <a:latin typeface="Cambria Math" panose="02040503050406030204" pitchFamily="18" charset="0"/>
                            <a:ea typeface="Yu Mincho" panose="02020400000000000000" pitchFamily="18" charset="-128"/>
                            <a:cs typeface="Times New Roman" panose="02020603050405020304" pitchFamily="18" charset="0"/>
                          </a:rPr>
                          <m:t>2</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-x)</a:t>
                </a:r>
                <a:r>
                  <a:rPr lang="vi-VN" sz="1800" baseline="30000" dirty="0">
                    <a:effectLst/>
                    <a:latin typeface="Times New Roman" panose="02020603050405020304" pitchFamily="18" charset="0"/>
                    <a:ea typeface="Yu Mincho" panose="02020400000000000000" pitchFamily="18" charset="-128"/>
                    <a:cs typeface="Arial" panose="020B0604020202020204" pitchFamily="34" charset="0"/>
                  </a:rPr>
                  <a:t>2</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2</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(x-x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a:t>
                </a:r>
                <a:r>
                  <a:rPr lang="vi-VN" sz="1800" baseline="30000" dirty="0">
                    <a:effectLst/>
                    <a:latin typeface="Times New Roman" panose="02020603050405020304" pitchFamily="18" charset="0"/>
                    <a:ea typeface="Yu Mincho" panose="02020400000000000000" pitchFamily="18" charset="-128"/>
                    <a:cs typeface="Arial" panose="020B0604020202020204" pitchFamily="34" charset="0"/>
                  </a:rPr>
                  <a:t>2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i="1">
                                <a:effectLst/>
                                <a:latin typeface="Times New Roman" panose="02020603050405020304" pitchFamily="18" charset="0"/>
                                <a:ea typeface="Yu Mincho" panose="02020400000000000000" pitchFamily="18" charset="-128"/>
                                <a:cs typeface="Arial" panose="020B0604020202020204" pitchFamily="34" charset="0"/>
                              </a:rPr>
                              <m:t>−</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den>
                    </m:f>
                    <m:r>
                      <a:rPr lang="vi-VN" sz="1800" i="1">
                        <a:effectLst/>
                        <a:latin typeface="Cambria Math" panose="02040503050406030204" pitchFamily="18" charset="0"/>
                        <a:ea typeface="Yu Mincho" panose="02020400000000000000" pitchFamily="18" charset="-128"/>
                        <a:cs typeface="Times New Roman" panose="02020603050405020304" pitchFamily="18" charset="0"/>
                      </a:rPr>
                      <m:t> </m:t>
                    </m:r>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baseline="30000" dirty="0">
                    <a:effectLst/>
                    <a:latin typeface="Times New Roman" panose="02020603050405020304" pitchFamily="18" charset="0"/>
                    <a:ea typeface="Yu Mincho" panose="02020400000000000000" pitchFamily="18" charset="-128"/>
                    <a:cs typeface="Arial" panose="020B0604020202020204" pitchFamily="34" charset="0"/>
                  </a:rPr>
                  <a:t>2</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num>
                      <m:den>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den>
                    </m:f>
                    <m:r>
                      <a:rPr lang="vi-VN" sz="1800" i="1">
                        <a:effectLst/>
                        <a:latin typeface="Cambria Math" panose="02040503050406030204" pitchFamily="18" charset="0"/>
                        <a:ea typeface="Yu Mincho" panose="02020400000000000000" pitchFamily="18" charset="-128"/>
                        <a:cs typeface="Times New Roman" panose="02020603050405020304" pitchFamily="18" charset="0"/>
                      </a:rPr>
                      <m:t> </m:t>
                    </m:r>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baseline="30000" dirty="0">
                    <a:effectLst/>
                    <a:latin typeface="Times New Roman" panose="02020603050405020304" pitchFamily="18" charset="0"/>
                    <a:ea typeface="Yu Mincho" panose="02020400000000000000" pitchFamily="18" charset="-128"/>
                    <a:cs typeface="Arial" panose="020B0604020202020204" pitchFamily="34" charset="0"/>
                  </a:rPr>
                  <a:t>2</a:t>
                </a:r>
                <a:r>
                  <a:rPr lang="vi-VN" sz="1800" dirty="0">
                    <a:effectLst/>
                    <a:latin typeface="Times New Roman" panose="02020603050405020304" pitchFamily="18" charset="0"/>
                    <a:ea typeface="Yu Mincho" panose="02020400000000000000" pitchFamily="18" charset="-128"/>
                    <a:cs typeface="Arial" panose="020B0604020202020204" pitchFamily="34" charset="0"/>
                  </a:rPr>
                  <a:t>)            j=1,n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Áp dụng điều kiện liên tục tại các điểm nối 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 </a:t>
                </a:r>
                <a:r>
                  <a:rPr lang="vi-VN" sz="1800" dirty="0">
                    <a:effectLst/>
                    <a:latin typeface="Times New Roman" panose="02020603050405020304" pitchFamily="18" charset="0"/>
                    <a:ea typeface="Yu Mincho" panose="02020400000000000000" pitchFamily="18" charset="-128"/>
                    <a:cs typeface="Arial" panose="020B0604020202020204" pitchFamily="34" charset="0"/>
                  </a:rPr>
                  <a:t>(j=1,n-1) S’(x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-0)=S’(x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+0) với S’(x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-0) lấy giá trị của hàm S’(x) trên đoạn </a:t>
                </a:r>
                <a:r>
                  <a:rPr lang="vi-VN" sz="1800" dirty="0">
                    <a:effectLst/>
                    <a:latin typeface="Times New Roman" panose="02020603050405020304" pitchFamily="18" charset="0"/>
                    <a:ea typeface="Calibri" panose="020F0502020204030204" pitchFamily="34" charset="0"/>
                    <a:cs typeface="Arial" panose="020B0604020202020204" pitchFamily="34" charset="0"/>
                  </a:rPr>
                  <a:t>[x­</a:t>
                </a:r>
                <a:r>
                  <a:rPr lang="vi-VN" sz="1800" baseline="-25000" dirty="0">
                    <a:effectLst/>
                    <a:latin typeface="Times New Roman" panose="02020603050405020304" pitchFamily="18" charset="0"/>
                    <a:ea typeface="Calibri" panose="020F0502020204030204" pitchFamily="34" charset="0"/>
                    <a:cs typeface="Arial" panose="020B0604020202020204" pitchFamily="34" charset="0"/>
                  </a:rPr>
                  <a:t>j-1</a:t>
                </a:r>
                <a:r>
                  <a:rPr lang="vi-VN" sz="1800" dirty="0">
                    <a:effectLst/>
                    <a:latin typeface="Times New Roman" panose="02020603050405020304" pitchFamily="18" charset="0"/>
                    <a:ea typeface="Calibri" panose="020F0502020204030204" pitchFamily="34" charset="0"/>
                    <a:cs typeface="Arial" panose="020B0604020202020204" pitchFamily="34" charset="0"/>
                  </a:rPr>
                  <a:t>,x</a:t>
                </a:r>
                <a:r>
                  <a:rPr lang="vi-VN" sz="1800" baseline="-25000" dirty="0">
                    <a:effectLst/>
                    <a:latin typeface="Times New Roman" panose="02020603050405020304" pitchFamily="18" charset="0"/>
                    <a:ea typeface="Calibri" panose="020F0502020204030204" pitchFamily="34" charset="0"/>
                    <a:cs typeface="Arial" panose="020B0604020202020204" pitchFamily="34" charset="0"/>
                  </a:rPr>
                  <a:t>j</a:t>
                </a:r>
                <a:r>
                  <a:rPr lang="vi-VN" sz="1800" dirty="0">
                    <a:effectLst/>
                    <a:latin typeface="Times New Roman" panose="02020603050405020304" pitchFamily="18" charset="0"/>
                    <a:ea typeface="Calibri" panose="020F0502020204030204" pitchFamily="34" charset="0"/>
                    <a:cs typeface="Arial" panose="020B0604020202020204" pitchFamily="34" charset="0"/>
                  </a:rPr>
                  <a:t>]  còn S’(x+0) lấy giá trị của hàm S’(x) trên đoạn [x­</a:t>
                </a:r>
                <a:r>
                  <a:rPr lang="vi-VN" sz="1800" baseline="-25000" dirty="0">
                    <a:effectLst/>
                    <a:latin typeface="Times New Roman" panose="02020603050405020304" pitchFamily="18" charset="0"/>
                    <a:ea typeface="Calibri" panose="020F0502020204030204" pitchFamily="34" charset="0"/>
                    <a:cs typeface="Arial" panose="020B0604020202020204" pitchFamily="34" charset="0"/>
                  </a:rPr>
                  <a:t>j</a:t>
                </a:r>
                <a:r>
                  <a:rPr lang="vi-VN" sz="1800" dirty="0">
                    <a:effectLst/>
                    <a:latin typeface="Times New Roman" panose="02020603050405020304" pitchFamily="18" charset="0"/>
                    <a:ea typeface="Calibri" panose="020F0502020204030204" pitchFamily="34" charset="0"/>
                    <a:cs typeface="Arial" panose="020B0604020202020204" pitchFamily="34" charset="0"/>
                  </a:rPr>
                  <a:t>,x</a:t>
                </a:r>
                <a:r>
                  <a:rPr lang="vi-VN" sz="1800" baseline="-25000" dirty="0">
                    <a:effectLst/>
                    <a:latin typeface="Times New Roman" panose="02020603050405020304" pitchFamily="18" charset="0"/>
                    <a:ea typeface="Calibri" panose="020F0502020204030204" pitchFamily="34" charset="0"/>
                    <a:cs typeface="Arial" panose="020B0604020202020204" pitchFamily="34" charset="0"/>
                  </a:rPr>
                  <a:t>j+1</a:t>
                </a:r>
                <a:r>
                  <a:rPr lang="vi-VN" sz="1800" dirty="0">
                    <a:effectLst/>
                    <a:latin typeface="Times New Roman" panose="02020603050405020304" pitchFamily="18" charset="0"/>
                    <a:ea typeface="Calibri" panose="020F0502020204030204" pitchFamily="34" charset="0"/>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1A8F5B89-5381-47D9-8DA5-A41445633167}"/>
                  </a:ext>
                </a:extLst>
              </p:cNvPr>
              <p:cNvSpPr txBox="1">
                <a:spLocks noRot="1" noChangeAspect="1" noMove="1" noResize="1" noEditPoints="1" noAdjustHandles="1" noChangeArrowheads="1" noChangeShapeType="1" noTextEdit="1"/>
              </p:cNvSpPr>
              <p:nvPr/>
            </p:nvSpPr>
            <p:spPr>
              <a:xfrm>
                <a:off x="1251751" y="1116745"/>
                <a:ext cx="6602767" cy="3829959"/>
              </a:xfrm>
              <a:prstGeom prst="rect">
                <a:avLst/>
              </a:prstGeom>
              <a:blipFill>
                <a:blip r:embed="rId2"/>
                <a:stretch>
                  <a:fillRect l="-739" b="-1592"/>
                </a:stretch>
              </a:blipFill>
            </p:spPr>
            <p:txBody>
              <a:bodyPr/>
              <a:lstStyle/>
              <a:p>
                <a:r>
                  <a:rPr lang="en-US">
                    <a:noFill/>
                  </a:rPr>
                  <a:t> </a:t>
                </a:r>
              </a:p>
            </p:txBody>
          </p:sp>
        </mc:Fallback>
      </mc:AlternateContent>
    </p:spTree>
    <p:extLst>
      <p:ext uri="{BB962C8B-B14F-4D97-AF65-F5344CB8AC3E}">
        <p14:creationId xmlns:p14="http://schemas.microsoft.com/office/powerpoint/2010/main" val="3679366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1D0C8BD-E7BF-4B02-BF98-A93996804DC7}"/>
                  </a:ext>
                </a:extLst>
              </p:cNvPr>
              <p:cNvSpPr txBox="1"/>
              <p:nvPr/>
            </p:nvSpPr>
            <p:spPr>
              <a:xfrm>
                <a:off x="1828800" y="392086"/>
                <a:ext cx="7312980" cy="5035546"/>
              </a:xfrm>
              <a:prstGeom prst="rect">
                <a:avLst/>
              </a:prstGeom>
              <a:noFill/>
            </p:spPr>
            <p:txBody>
              <a:bodyPr wrap="square">
                <a:spAutoFit/>
              </a:bodyPr>
              <a:lstStyle/>
              <a:p>
                <a:pPr marL="0" marR="0">
                  <a:lnSpc>
                    <a:spcPct val="150000"/>
                  </a:lnSpc>
                  <a:spcBef>
                    <a:spcPts val="0"/>
                  </a:spcBef>
                  <a:spcAft>
                    <a:spcPts val="0"/>
                  </a:spcAft>
                </a:pPr>
                <a:r>
                  <a:rPr lang="vi-VN" sz="1800" dirty="0">
                    <a:effectLst/>
                    <a:latin typeface="Times New Roman" panose="02020603050405020304" pitchFamily="18" charset="0"/>
                    <a:ea typeface="Calibri" panose="020F0502020204030204" pitchFamily="34" charset="0"/>
                    <a:cs typeface="Arial" panose="020B0604020202020204" pitchFamily="34" charset="0"/>
                  </a:rPr>
                  <a:t>Đặt h­</a:t>
                </a:r>
                <a:r>
                  <a:rPr lang="vi-VN" sz="1800" baseline="-25000" dirty="0">
                    <a:effectLst/>
                    <a:latin typeface="Times New Roman" panose="02020603050405020304" pitchFamily="18" charset="0"/>
                    <a:ea typeface="Calibri" panose="020F0502020204030204" pitchFamily="34" charset="0"/>
                    <a:cs typeface="Arial" panose="020B0604020202020204" pitchFamily="34" charset="0"/>
                  </a:rPr>
                  <a:t>j+1 </a:t>
                </a:r>
                <a:r>
                  <a:rPr lang="vi-VN" sz="1800" dirty="0">
                    <a:effectLst/>
                    <a:latin typeface="Times New Roman" panose="02020603050405020304" pitchFamily="18" charset="0"/>
                    <a:ea typeface="Calibri" panose="020F0502020204030204" pitchFamily="34" charset="0"/>
                    <a:cs typeface="Arial" panose="020B0604020202020204" pitchFamily="34" charset="0"/>
                  </a:rPr>
                  <a:t>= x</a:t>
                </a:r>
                <a:r>
                  <a:rPr lang="vi-VN" sz="1800" baseline="-25000" dirty="0">
                    <a:effectLst/>
                    <a:latin typeface="Times New Roman" panose="02020603050405020304" pitchFamily="18" charset="0"/>
                    <a:ea typeface="Calibri" panose="020F0502020204030204" pitchFamily="34" charset="0"/>
                    <a:cs typeface="Arial" panose="020B0604020202020204" pitchFamily="34" charset="0"/>
                  </a:rPr>
                  <a:t>j+1 </a:t>
                </a:r>
                <a:r>
                  <a:rPr lang="vi-VN" sz="1800" dirty="0">
                    <a:effectLst/>
                    <a:latin typeface="Times New Roman" panose="02020603050405020304" pitchFamily="18" charset="0"/>
                    <a:ea typeface="Calibri" panose="020F0502020204030204" pitchFamily="34" charset="0"/>
                    <a:cs typeface="Arial" panose="020B0604020202020204" pitchFamily="34" charset="0"/>
                  </a:rPr>
                  <a:t>- x­</a:t>
                </a:r>
                <a:r>
                  <a:rPr lang="vi-VN" sz="1800" baseline="-25000" dirty="0">
                    <a:effectLst/>
                    <a:latin typeface="Times New Roman" panose="02020603050405020304" pitchFamily="18" charset="0"/>
                    <a:ea typeface="Calibri" panose="020F0502020204030204" pitchFamily="34" charset="0"/>
                    <a:cs typeface="Arial" panose="020B0604020202020204" pitchFamily="34" charset="0"/>
                  </a:rPr>
                  <a:t>j</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Calibri" panose="020F0502020204030204" pitchFamily="34" charset="0"/>
                    <a:cs typeface="Arial" panose="020B0604020202020204" pitchFamily="34" charset="0"/>
                  </a:rPr>
                  <a:t>S’(x</a:t>
                </a:r>
                <a:r>
                  <a:rPr lang="vi-VN" sz="1800" baseline="-25000" dirty="0">
                    <a:effectLst/>
                    <a:latin typeface="Times New Roman" panose="02020603050405020304" pitchFamily="18" charset="0"/>
                    <a:ea typeface="Calibri" panose="020F0502020204030204" pitchFamily="34" charset="0"/>
                    <a:cs typeface="Arial" panose="020B0604020202020204" pitchFamily="34" charset="0"/>
                  </a:rPr>
                  <a:t>j</a:t>
                </a:r>
                <a:r>
                  <a:rPr lang="vi-VN" sz="1800" dirty="0">
                    <a:effectLst/>
                    <a:latin typeface="Times New Roman" panose="02020603050405020304" pitchFamily="18" charset="0"/>
                    <a:ea typeface="Calibri" panose="020F0502020204030204" pitchFamily="34" charset="0"/>
                    <a:cs typeface="Arial" panose="020B0604020202020204" pitchFamily="34" charset="0"/>
                  </a:rPr>
                  <a:t>-0)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num>
                      <m:den>
                        <m:r>
                          <a:rPr lang="vi-VN" sz="1800" i="1">
                            <a:effectLst/>
                            <a:latin typeface="Cambria Math" panose="02040503050406030204" pitchFamily="18" charset="0"/>
                            <a:ea typeface="Yu Mincho" panose="02020400000000000000" pitchFamily="18" charset="-128"/>
                            <a:cs typeface="Times New Roman" panose="02020603050405020304" pitchFamily="18" charset="0"/>
                          </a:rPr>
                          <m:t>3</m:t>
                        </m:r>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 </a:t>
                </a:r>
                <a:r>
                  <a:rPr lang="vi-VN" sz="1800" dirty="0">
                    <a:effectLst/>
                    <a:latin typeface="Times New Roman" panose="02020603050405020304" pitchFamily="18" charset="0"/>
                    <a:ea typeface="Yu Mincho" panose="02020400000000000000" pitchFamily="18" charset="-128"/>
                    <a:cs typeface="Arial" panose="020B0604020202020204" pitchFamily="34" charset="0"/>
                  </a:rPr>
                  <a:t>+</a:t>
                </a:r>
                <a:r>
                  <a:rPr lang="vi-VN" sz="1800" dirty="0">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i="1">
                                <a:effectLst/>
                                <a:latin typeface="Times New Roman" panose="02020603050405020304" pitchFamily="18" charset="0"/>
                                <a:ea typeface="Yu Mincho" panose="02020400000000000000" pitchFamily="18" charset="-128"/>
                                <a:cs typeface="Arial" panose="020B0604020202020204" pitchFamily="34" charset="0"/>
                              </a:rPr>
                              <m:t>−</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S’(</a:t>
                </a:r>
                <a:r>
                  <a:rPr lang="vi-VN" sz="1800" dirty="0">
                    <a:effectLst/>
                    <a:latin typeface="Times New Roman" panose="02020603050405020304" pitchFamily="18" charset="0"/>
                    <a:ea typeface="Calibri" panose="020F0502020204030204" pitchFamily="34" charset="0"/>
                    <a:cs typeface="Arial" panose="020B0604020202020204" pitchFamily="34" charset="0"/>
                  </a:rPr>
                  <a:t>x</a:t>
                </a:r>
                <a:r>
                  <a:rPr lang="vi-VN" sz="1800" baseline="-25000" dirty="0">
                    <a:effectLst/>
                    <a:latin typeface="Times New Roman" panose="02020603050405020304" pitchFamily="18" charset="0"/>
                    <a:ea typeface="Calibri" panose="020F0502020204030204" pitchFamily="34" charset="0"/>
                    <a:cs typeface="Arial" panose="020B0604020202020204" pitchFamily="34" charset="0"/>
                  </a:rPr>
                  <a:t>j</a:t>
                </a:r>
                <a:r>
                  <a:rPr lang="vi-VN" sz="1800" dirty="0">
                    <a:effectLst/>
                    <a:latin typeface="Times New Roman" panose="02020603050405020304" pitchFamily="18" charset="0"/>
                    <a:ea typeface="Calibri" panose="020F0502020204030204" pitchFamily="34" charset="0"/>
                    <a:cs typeface="Arial" panose="020B0604020202020204" pitchFamily="34" charset="0"/>
                  </a:rPr>
                  <a:t>+0) =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num>
                      <m:den>
                        <m:r>
                          <a:rPr lang="vi-VN" sz="1800" i="1">
                            <a:effectLst/>
                            <a:latin typeface="Cambria Math" panose="02040503050406030204" pitchFamily="18" charset="0"/>
                            <a:ea typeface="Yu Mincho" panose="02020400000000000000" pitchFamily="18" charset="-128"/>
                            <a:cs typeface="Times New Roman" panose="02020603050405020304" pitchFamily="18" charset="0"/>
                          </a:rPr>
                          <m:t>3</m:t>
                        </m:r>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 </a:t>
                </a:r>
                <a:r>
                  <a:rPr lang="vi-VN" sz="1800" dirty="0">
                    <a:effectLst/>
                    <a:latin typeface="Times New Roman" panose="02020603050405020304" pitchFamily="18" charset="0"/>
                    <a:ea typeface="Yu Mincho" panose="02020400000000000000" pitchFamily="18" charset="-128"/>
                    <a:cs typeface="Arial" panose="020B0604020202020204" pitchFamily="34" charset="0"/>
                  </a:rPr>
                  <a:t>-</a:t>
                </a:r>
                <a:r>
                  <a:rPr lang="vi-VN" sz="1800" dirty="0">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Calibri" panose="020F0502020204030204" pitchFamily="34" charset="0"/>
                    <a:cs typeface="Arial" panose="020B0604020202020204" pitchFamily="34" charset="0"/>
                  </a:rPr>
                  <a:t>S’(x</a:t>
                </a:r>
                <a:r>
                  <a:rPr lang="vi-VN" sz="1800" baseline="-25000" dirty="0">
                    <a:effectLst/>
                    <a:latin typeface="Times New Roman" panose="02020603050405020304" pitchFamily="18" charset="0"/>
                    <a:ea typeface="Calibri" panose="020F0502020204030204" pitchFamily="34" charset="0"/>
                    <a:cs typeface="Arial" panose="020B0604020202020204" pitchFamily="34" charset="0"/>
                  </a:rPr>
                  <a:t>j</a:t>
                </a:r>
                <a:r>
                  <a:rPr lang="vi-VN" sz="1800" dirty="0">
                    <a:effectLst/>
                    <a:latin typeface="Times New Roman" panose="02020603050405020304" pitchFamily="18" charset="0"/>
                    <a:ea typeface="Calibri" panose="020F0502020204030204" pitchFamily="34" charset="0"/>
                    <a:cs typeface="Arial" panose="020B0604020202020204" pitchFamily="34" charset="0"/>
                  </a:rPr>
                  <a:t>-0) = </a:t>
                </a:r>
                <a:r>
                  <a:rPr lang="vi-VN" sz="1800" dirty="0">
                    <a:effectLst/>
                    <a:latin typeface="Times New Roman" panose="02020603050405020304" pitchFamily="18" charset="0"/>
                    <a:ea typeface="Yu Mincho" panose="02020400000000000000" pitchFamily="18" charset="-128"/>
                    <a:cs typeface="Arial" panose="020B0604020202020204" pitchFamily="34" charset="0"/>
                  </a:rPr>
                  <a:t>S’(</a:t>
                </a:r>
                <a:r>
                  <a:rPr lang="vi-VN" sz="1800" dirty="0">
                    <a:effectLst/>
                    <a:latin typeface="Times New Roman" panose="02020603050405020304" pitchFamily="18" charset="0"/>
                    <a:ea typeface="Calibri" panose="020F0502020204030204" pitchFamily="34" charset="0"/>
                    <a:cs typeface="Arial" panose="020B0604020202020204" pitchFamily="34" charset="0"/>
                  </a:rPr>
                  <a:t>x</a:t>
                </a:r>
                <a:r>
                  <a:rPr lang="vi-VN" sz="1800" baseline="-25000" dirty="0">
                    <a:effectLst/>
                    <a:latin typeface="Times New Roman" panose="02020603050405020304" pitchFamily="18" charset="0"/>
                    <a:ea typeface="Calibri" panose="020F0502020204030204" pitchFamily="34" charset="0"/>
                    <a:cs typeface="Arial" panose="020B0604020202020204" pitchFamily="34" charset="0"/>
                  </a:rPr>
                  <a:t>j</a:t>
                </a:r>
                <a:r>
                  <a:rPr lang="vi-VN" sz="1800" dirty="0">
                    <a:effectLst/>
                    <a:latin typeface="Times New Roman" panose="02020603050405020304" pitchFamily="18" charset="0"/>
                    <a:ea typeface="Calibri" panose="020F0502020204030204" pitchFamily="34" charset="0"/>
                    <a:cs typeface="Arial" panose="020B0604020202020204" pitchFamily="34" charset="0"/>
                  </a:rPr>
                  <a:t>+0)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Wingdings" panose="05000000000000000000" pitchFamily="2" charset="2"/>
                  <a:buChar char=""/>
                </a:pP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i="1">
                                <a:effectLst/>
                                <a:latin typeface="Times New Roman" panose="02020603050405020304" pitchFamily="18" charset="0"/>
                                <a:ea typeface="Yu Mincho" panose="02020400000000000000" pitchFamily="18" charset="-128"/>
                                <a:cs typeface="Arial" panose="020B0604020202020204" pitchFamily="34" charset="0"/>
                              </a:rPr>
                              <m:t>−</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num>
                      <m:den>
                        <m:r>
                          <a:rPr lang="vi-VN" sz="1800" i="1">
                            <a:effectLst/>
                            <a:latin typeface="Cambria Math" panose="02040503050406030204" pitchFamily="18" charset="0"/>
                            <a:ea typeface="Yu Mincho" panose="02020400000000000000" pitchFamily="18" charset="-128"/>
                            <a:cs typeface="Times New Roman" panose="02020603050405020304" pitchFamily="18" charset="0"/>
                          </a:rPr>
                          <m:t>3</m:t>
                        </m:r>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 </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j=1,n-1</a:t>
                </a:r>
                <a:endParaRPr lang="en-US" sz="1400" dirty="0">
                  <a:effectLst/>
                  <a:latin typeface="Calibri" panose="020F0502020204030204" pitchFamily="34" charset="0"/>
                  <a:ea typeface="Yu Mincho" panose="02020400000000000000" pitchFamily="18" charset="-128"/>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Nhân 2 vế với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 đặt </a:t>
                </a:r>
                <a14:m>
                  <m:oMath xmlns:m="http://schemas.openxmlformats.org/officeDocument/2006/math">
                    <m:r>
                      <a:rPr lang="vi-VN" sz="1800" i="1">
                        <a:effectLst/>
                        <a:latin typeface="Cambria Math" panose="02040503050406030204" pitchFamily="18" charset="0"/>
                        <a:ea typeface="Yu Mincho" panose="02020400000000000000" pitchFamily="18" charset="-128"/>
                        <a:cs typeface="Times New Roman" panose="02020603050405020304" pitchFamily="18" charset="0"/>
                      </a:rPr>
                      <m:t>𝜆</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800">
                            <a:effectLst/>
                            <a:latin typeface="Cambria Math" panose="02040503050406030204" pitchFamily="18" charset="0"/>
                            <a:ea typeface="Yu Mincho" panose="02020400000000000000" pitchFamily="18" charset="-128"/>
                            <a:cs typeface="Times New Roman" panose="02020603050405020304" pitchFamily="18" charset="0"/>
                          </a:rPr>
                          <m:t>­</m:t>
                        </m:r>
                      </m:e>
                      <m:sub>
                        <m:r>
                          <a:rPr lang="vi-VN" sz="1800" i="1">
                            <a:effectLst/>
                            <a:latin typeface="Cambria Math" panose="02040503050406030204" pitchFamily="18" charset="0"/>
                            <a:ea typeface="Yu Mincho" panose="02020400000000000000" pitchFamily="18" charset="-128"/>
                            <a:cs typeface="Times New Roman" panose="02020603050405020304" pitchFamily="18" charset="0"/>
                          </a:rPr>
                          <m:t>𝑗</m:t>
                        </m:r>
                      </m:sub>
                    </m:sSub>
                    <m:r>
                      <a:rPr lang="vi-VN" sz="1800" i="1">
                        <a:effectLst/>
                        <a:latin typeface="Cambria Math" panose="02040503050406030204" pitchFamily="18" charset="0"/>
                        <a:ea typeface="Yu Mincho" panose="02020400000000000000" pitchFamily="18" charset="-128"/>
                        <a:cs typeface="Times New Roman" panose="02020603050405020304" pitchFamily="18" charset="0"/>
                      </a:rPr>
                      <m:t>=</m:t>
                    </m:r>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800" i="1">
                            <a:effectLst/>
                            <a:latin typeface="Cambria Math" panose="02040503050406030204" pitchFamily="18" charset="0"/>
                            <a:ea typeface="Yu Mincho" panose="02020400000000000000" pitchFamily="18" charset="-128"/>
                            <a:cs typeface="Times New Roman" panose="02020603050405020304" pitchFamily="18" charset="0"/>
                          </a:rPr>
                          <m:t>𝜇</m:t>
                        </m:r>
                      </m:e>
                      <m:sub>
                        <m:r>
                          <a:rPr lang="vi-VN" sz="1800" i="1">
                            <a:effectLst/>
                            <a:latin typeface="Cambria Math" panose="02040503050406030204" pitchFamily="18" charset="0"/>
                            <a:ea typeface="Yu Mincho" panose="02020400000000000000" pitchFamily="18" charset="-128"/>
                            <a:cs typeface="Times New Roman" panose="02020603050405020304" pitchFamily="18" charset="0"/>
                          </a:rPr>
                          <m:t>𝑗</m:t>
                        </m:r>
                      </m:sub>
                    </m:sSub>
                    <m:r>
                      <a:rPr lang="vi-VN" sz="1800" i="1">
                        <a:effectLst/>
                        <a:latin typeface="Cambria Math" panose="02040503050406030204" pitchFamily="18" charset="0"/>
                        <a:ea typeface="Yu Mincho" panose="02020400000000000000" pitchFamily="18" charset="-128"/>
                        <a:cs typeface="Times New Roman" panose="02020603050405020304" pitchFamily="18" charset="0"/>
                      </a:rPr>
                      <m:t>=</m:t>
                    </m:r>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1-</a:t>
                </a:r>
                <a14:m>
                  <m:oMath xmlns:m="http://schemas.openxmlformats.org/officeDocument/2006/math">
                    <m:r>
                      <a:rPr lang="vi-VN" sz="1800" i="1">
                        <a:effectLst/>
                        <a:latin typeface="Cambria Math" panose="02040503050406030204" pitchFamily="18" charset="0"/>
                        <a:ea typeface="Yu Mincho" panose="02020400000000000000" pitchFamily="18" charset="-128"/>
                        <a:cs typeface="Times New Roman" panose="02020603050405020304" pitchFamily="18" charset="0"/>
                      </a:rPr>
                      <m:t> </m:t>
                    </m:r>
                    <m:r>
                      <a:rPr lang="vi-VN" sz="1800" i="1">
                        <a:effectLst/>
                        <a:latin typeface="Cambria Math" panose="02040503050406030204" pitchFamily="18" charset="0"/>
                        <a:ea typeface="Yu Mincho" panose="02020400000000000000" pitchFamily="18" charset="-128"/>
                        <a:cs typeface="Times New Roman" panose="02020603050405020304" pitchFamily="18" charset="0"/>
                      </a:rPr>
                      <m:t>𝜆</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800">
                            <a:effectLst/>
                            <a:latin typeface="Cambria Math" panose="02040503050406030204" pitchFamily="18" charset="0"/>
                            <a:ea typeface="Yu Mincho" panose="02020400000000000000" pitchFamily="18" charset="-128"/>
                            <a:cs typeface="Times New Roman" panose="02020603050405020304" pitchFamily="18" charset="0"/>
                          </a:rPr>
                          <m:t>­</m:t>
                        </m:r>
                      </m:e>
                      <m:sub>
                        <m:r>
                          <a:rPr lang="vi-VN" sz="1800" i="1">
                            <a:effectLst/>
                            <a:latin typeface="Cambria Math" panose="02040503050406030204" pitchFamily="18" charset="0"/>
                            <a:ea typeface="Yu Mincho" panose="02020400000000000000" pitchFamily="18" charset="-128"/>
                            <a:cs typeface="Times New Roman" panose="02020603050405020304" pitchFamily="18" charset="0"/>
                          </a:rPr>
                          <m:t>𝑗</m:t>
                        </m:r>
                      </m:sub>
                    </m:sSub>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den>
                    </m:f>
                    <m:r>
                      <a:rPr lang="vi-VN" sz="1800" i="1">
                        <a:effectLst/>
                        <a:latin typeface="Cambria Math" panose="02040503050406030204" pitchFamily="18" charset="0"/>
                        <a:ea typeface="Yu Mincho" panose="02020400000000000000" pitchFamily="18" charset="-128"/>
                        <a:cs typeface="Times New Roman" panose="02020603050405020304" pitchFamily="18" charset="0"/>
                      </a:rPr>
                      <m:t> </m:t>
                    </m:r>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C1D0C8BD-E7BF-4B02-BF98-A93996804DC7}"/>
                  </a:ext>
                </a:extLst>
              </p:cNvPr>
              <p:cNvSpPr txBox="1">
                <a:spLocks noRot="1" noChangeAspect="1" noMove="1" noResize="1" noEditPoints="1" noAdjustHandles="1" noChangeArrowheads="1" noChangeShapeType="1" noTextEdit="1"/>
              </p:cNvSpPr>
              <p:nvPr/>
            </p:nvSpPr>
            <p:spPr>
              <a:xfrm>
                <a:off x="1828800" y="392086"/>
                <a:ext cx="7312980" cy="5035546"/>
              </a:xfrm>
              <a:prstGeom prst="rect">
                <a:avLst/>
              </a:prstGeom>
              <a:blipFill>
                <a:blip r:embed="rId2"/>
                <a:stretch>
                  <a:fillRect l="-667"/>
                </a:stretch>
              </a:blipFill>
            </p:spPr>
            <p:txBody>
              <a:bodyPr/>
              <a:lstStyle/>
              <a:p>
                <a:r>
                  <a:rPr lang="en-US">
                    <a:noFill/>
                  </a:rPr>
                  <a:t> </a:t>
                </a:r>
              </a:p>
            </p:txBody>
          </p:sp>
        </mc:Fallback>
      </mc:AlternateContent>
    </p:spTree>
    <p:extLst>
      <p:ext uri="{BB962C8B-B14F-4D97-AF65-F5344CB8AC3E}">
        <p14:creationId xmlns:p14="http://schemas.microsoft.com/office/powerpoint/2010/main" val="2446792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FABD565-EBFC-4F23-BAFF-9206955BE740}"/>
                  </a:ext>
                </a:extLst>
              </p:cNvPr>
              <p:cNvSpPr txBox="1"/>
              <p:nvPr/>
            </p:nvSpPr>
            <p:spPr>
              <a:xfrm>
                <a:off x="1251752" y="559272"/>
                <a:ext cx="7872273" cy="5323958"/>
              </a:xfrm>
              <a:prstGeom prst="rect">
                <a:avLst/>
              </a:prstGeom>
              <a:noFill/>
            </p:spPr>
            <p:txBody>
              <a:bodyPr wrap="square">
                <a:spAutoFit/>
              </a:bodyPr>
              <a:lstStyle/>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14:m>
                  <m:oMath xmlns:m="http://schemas.openxmlformats.org/officeDocument/2006/math">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800" i="1">
                            <a:effectLst/>
                            <a:latin typeface="Cambria Math" panose="02040503050406030204" pitchFamily="18" charset="0"/>
                            <a:ea typeface="Yu Mincho" panose="02020400000000000000" pitchFamily="18" charset="-128"/>
                            <a:cs typeface="Times New Roman" panose="02020603050405020304" pitchFamily="18" charset="0"/>
                          </a:rPr>
                          <m:t>𝜇</m:t>
                        </m:r>
                      </m:e>
                      <m:sub>
                        <m:r>
                          <a:rPr lang="vi-VN" sz="1800" i="1">
                            <a:effectLst/>
                            <a:latin typeface="Cambria Math" panose="02040503050406030204" pitchFamily="18" charset="0"/>
                            <a:ea typeface="Yu Mincho" panose="02020400000000000000" pitchFamily="18" charset="-128"/>
                            <a:cs typeface="Times New Roman" panose="02020603050405020304" pitchFamily="18" charset="0"/>
                          </a:rPr>
                          <m:t>𝑗</m:t>
                        </m:r>
                      </m:sub>
                    </m:sSub>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sty m:val="p"/>
                          </m:rPr>
                          <a:rPr lang="vi-VN" sz="1800">
                            <a:effectLst/>
                            <a:latin typeface="Cambria Math" panose="02040503050406030204" pitchFamily="18" charset="0"/>
                            <a:ea typeface="Yu Mincho" panose="02020400000000000000" pitchFamily="18" charset="-128"/>
                            <a:cs typeface="Times New Roman" panose="02020603050405020304" pitchFamily="18" charset="0"/>
                          </a:rPr>
                          <m:t>m</m:t>
                        </m:r>
                      </m:e>
                      <m:sub>
                        <m:r>
                          <m:rPr>
                            <m:sty m:val="p"/>
                          </m:rPr>
                          <a:rPr lang="vi-VN" sz="1800">
                            <a:effectLst/>
                            <a:latin typeface="Cambria Math" panose="02040503050406030204" pitchFamily="18" charset="0"/>
                            <a:ea typeface="Yu Mincho" panose="02020400000000000000" pitchFamily="18" charset="-128"/>
                            <a:cs typeface="Times New Roman" panose="02020603050405020304" pitchFamily="18" charset="0"/>
                          </a:rPr>
                          <m:t>j</m:t>
                        </m:r>
                        <m:r>
                          <a:rPr lang="vi-VN" sz="1800" i="1">
                            <a:effectLst/>
                            <a:latin typeface="Cambria Math" panose="02040503050406030204" pitchFamily="18" charset="0"/>
                            <a:ea typeface="Yu Mincho" panose="02020400000000000000" pitchFamily="18" charset="-128"/>
                            <a:cs typeface="Times New Roman" panose="02020603050405020304" pitchFamily="18" charset="0"/>
                          </a:rPr>
                          <m:t>−</m:t>
                        </m:r>
                        <m:r>
                          <a:rPr lang="vi-VN" sz="1800">
                            <a:effectLst/>
                            <a:latin typeface="Cambria Math" panose="02040503050406030204" pitchFamily="18" charset="0"/>
                            <a:ea typeface="Yu Mincho" panose="02020400000000000000" pitchFamily="18" charset="-128"/>
                            <a:cs typeface="Times New Roman" panose="02020603050405020304" pitchFamily="18" charset="0"/>
                          </a:rPr>
                          <m:t>1</m:t>
                        </m:r>
                      </m:sub>
                    </m:sSub>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+ 2</a:t>
                </a:r>
                <a14:m>
                  <m:oMath xmlns:m="http://schemas.openxmlformats.org/officeDocument/2006/math">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sty m:val="p"/>
                          </m:rPr>
                          <a:rPr lang="vi-VN" sz="1800">
                            <a:effectLst/>
                            <a:latin typeface="Cambria Math" panose="02040503050406030204" pitchFamily="18" charset="0"/>
                            <a:ea typeface="Yu Mincho" panose="02020400000000000000" pitchFamily="18" charset="-128"/>
                            <a:cs typeface="Times New Roman" panose="02020603050405020304" pitchFamily="18" charset="0"/>
                          </a:rPr>
                          <m:t>m</m:t>
                        </m:r>
                      </m:e>
                      <m:sub>
                        <m:r>
                          <m:rPr>
                            <m:sty m:val="p"/>
                          </m:rPr>
                          <a:rPr lang="vi-VN" sz="1800">
                            <a:effectLst/>
                            <a:latin typeface="Cambria Math" panose="02040503050406030204" pitchFamily="18" charset="0"/>
                            <a:ea typeface="Yu Mincho" panose="02020400000000000000" pitchFamily="18" charset="-128"/>
                            <a:cs typeface="Times New Roman" panose="02020603050405020304" pitchFamily="18" charset="0"/>
                          </a:rPr>
                          <m:t>j</m:t>
                        </m:r>
                      </m:sub>
                    </m:sSub>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r>
                      <a:rPr lang="vi-VN" sz="1800" i="1">
                        <a:effectLst/>
                        <a:latin typeface="Cambria Math" panose="02040503050406030204" pitchFamily="18" charset="0"/>
                        <a:ea typeface="Yu Mincho" panose="02020400000000000000" pitchFamily="18" charset="-128"/>
                        <a:cs typeface="Times New Roman" panose="02020603050405020304" pitchFamily="18" charset="0"/>
                      </a:rPr>
                      <m:t> </m:t>
                    </m:r>
                    <m:r>
                      <a:rPr lang="vi-VN" sz="1800" i="1">
                        <a:effectLst/>
                        <a:latin typeface="Cambria Math" panose="02040503050406030204" pitchFamily="18" charset="0"/>
                        <a:ea typeface="Yu Mincho" panose="02020400000000000000" pitchFamily="18" charset="-128"/>
                        <a:cs typeface="Times New Roman" panose="02020603050405020304" pitchFamily="18" charset="0"/>
                      </a:rPr>
                      <m:t>𝜆</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800">
                            <a:effectLst/>
                            <a:latin typeface="Cambria Math" panose="02040503050406030204" pitchFamily="18" charset="0"/>
                            <a:ea typeface="Yu Mincho" panose="02020400000000000000" pitchFamily="18" charset="-128"/>
                            <a:cs typeface="Times New Roman" panose="02020603050405020304" pitchFamily="18" charset="0"/>
                          </a:rPr>
                          <m:t>­</m:t>
                        </m:r>
                      </m:e>
                      <m:sub>
                        <m:r>
                          <a:rPr lang="vi-VN" sz="1800" i="1">
                            <a:effectLst/>
                            <a:latin typeface="Cambria Math" panose="02040503050406030204" pitchFamily="18" charset="0"/>
                            <a:ea typeface="Yu Mincho" panose="02020400000000000000" pitchFamily="18" charset="-128"/>
                            <a:cs typeface="Times New Roman" panose="02020603050405020304" pitchFamily="18" charset="0"/>
                          </a:rPr>
                          <m:t>𝑗</m:t>
                        </m:r>
                      </m:sub>
                    </m:sSub>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sty m:val="p"/>
                          </m:rPr>
                          <a:rPr lang="vi-VN" sz="1800">
                            <a:effectLst/>
                            <a:latin typeface="Cambria Math" panose="02040503050406030204" pitchFamily="18" charset="0"/>
                            <a:ea typeface="Yu Mincho" panose="02020400000000000000" pitchFamily="18" charset="-128"/>
                            <a:cs typeface="Times New Roman" panose="02020603050405020304" pitchFamily="18" charset="0"/>
                          </a:rPr>
                          <m:t>m</m:t>
                        </m:r>
                      </m:e>
                      <m:sub>
                        <m:r>
                          <m:rPr>
                            <m:sty m:val="p"/>
                          </m:rPr>
                          <a:rPr lang="vi-VN" sz="1800">
                            <a:effectLst/>
                            <a:latin typeface="Cambria Math" panose="02040503050406030204" pitchFamily="18" charset="0"/>
                            <a:ea typeface="Yu Mincho" panose="02020400000000000000" pitchFamily="18" charset="-128"/>
                            <a:cs typeface="Times New Roman" panose="02020603050405020304" pitchFamily="18" charset="0"/>
                          </a:rPr>
                          <m:t>j</m:t>
                        </m:r>
                        <m:r>
                          <a:rPr lang="vi-VN" sz="1800">
                            <a:effectLst/>
                            <a:latin typeface="Cambria Math" panose="02040503050406030204" pitchFamily="18" charset="0"/>
                            <a:ea typeface="Yu Mincho" panose="02020400000000000000" pitchFamily="18" charset="-128"/>
                            <a:cs typeface="Times New Roman" panose="02020603050405020304" pitchFamily="18" charset="0"/>
                          </a:rPr>
                          <m:t>+1</m:t>
                        </m:r>
                      </m:sub>
                    </m:sSub>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 </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j=1,n-1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 			  = d</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Ta còn thiếu m-1=2 điều kiện nữa để giải được, điều kiện đó được lấy từ 2 đầu mút.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 Nếu hàm f(x) có đạo hàm cấp 2 tại a và b với f”(a)= m</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0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d</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0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và  f”(b)= m</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n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d</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n</a:t>
                </a:r>
                <a:endParaRPr lang="en-US" sz="1800" baseline="-25000" dirty="0">
                  <a:effectLst/>
                  <a:latin typeface="Times New Roman" panose="02020603050405020304" pitchFamily="18" charset="0"/>
                  <a:ea typeface="Yu Mincho" panose="02020400000000000000" pitchFamily="18" charset="-128"/>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Ta có hệ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d>
                      <m:dPr>
                        <m:begChr m:val="{"/>
                        <m:endChr m:val=""/>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dPr>
                      <m:e>
                        <m:eqArr>
                          <m:eqArr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eqArrPr>
                          <m:e>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0</m:t>
                                </m:r>
                              </m:sub>
                            </m:s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d</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0</m:t>
                                </m:r>
                              </m:sub>
                            </m:sSub>
                          </m:e>
                          <m:e>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μ</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j</m:t>
                                </m:r>
                              </m:sub>
                            </m:sSub>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j</m:t>
                                </m:r>
                                <m:r>
                                  <m:rPr>
                                    <m:nor/>
                                  </m:rPr>
                                  <a:rPr lang="vi-VN" sz="1800" i="1">
                                    <a:effectLst/>
                                    <a:latin typeface="Cambria Math" panose="02040503050406030204" pitchFamily="18" charset="0"/>
                                    <a:ea typeface="Yu Mincho" panose="02020400000000000000" pitchFamily="18" charset="-128"/>
                                    <a:cs typeface="Times New Roman" panose="02020603050405020304" pitchFamily="18" charset="0"/>
                                  </a:rPr>
                                  <m:t>−</m:t>
                                </m:r>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1</m:t>
                                </m:r>
                              </m:sub>
                            </m:s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 + 2</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j</m:t>
                                </m:r>
                              </m:sub>
                            </m:s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 + </m:t>
                            </m:r>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λ</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800">
                                    <a:effectLst/>
                                    <a:latin typeface="Cambria Math" panose="02040503050406030204" pitchFamily="18" charset="0"/>
                                    <a:ea typeface="Yu Mincho" panose="02020400000000000000" pitchFamily="18" charset="-128"/>
                                    <a:cs typeface="Times New Roman" panose="02020603050405020304" pitchFamily="18" charset="0"/>
                                  </a:rPr>
                                  <m:t>­</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j</m:t>
                                </m:r>
                              </m:sub>
                            </m:sSub>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j</m:t>
                                </m:r>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+1</m:t>
                                </m:r>
                              </m:sub>
                            </m:s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 </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d</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j</m:t>
                                </m:r>
                              </m:sub>
                            </m:sSub>
                          </m:e>
                          <m:e>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n</m:t>
                                </m:r>
                              </m:sub>
                            </m:s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d</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n</m:t>
                                </m:r>
                              </m:sub>
                            </m:sSub>
                          </m:e>
                        </m:eqArr>
                      </m:e>
                    </m:d>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j=1,n-1</a:t>
                </a:r>
                <a:r>
                  <a:rPr lang="en-US" sz="1800" dirty="0">
                    <a:effectLst/>
                    <a:latin typeface="Times New Roman" panose="02020603050405020304" pitchFamily="18" charset="0"/>
                    <a:ea typeface="Yu Mincho" panose="02020400000000000000" pitchFamily="18" charset="-128"/>
                    <a:cs typeface="Arial" panose="020B0604020202020204" pitchFamily="34" charset="0"/>
                  </a:rPr>
                  <a:t>    			  (1)</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BFABD565-EBFC-4F23-BAFF-9206955BE740}"/>
                  </a:ext>
                </a:extLst>
              </p:cNvPr>
              <p:cNvSpPr txBox="1">
                <a:spLocks noRot="1" noChangeAspect="1" noMove="1" noResize="1" noEditPoints="1" noAdjustHandles="1" noChangeArrowheads="1" noChangeShapeType="1" noTextEdit="1"/>
              </p:cNvSpPr>
              <p:nvPr/>
            </p:nvSpPr>
            <p:spPr>
              <a:xfrm>
                <a:off x="1251752" y="559272"/>
                <a:ext cx="7872273" cy="5323958"/>
              </a:xfrm>
              <a:prstGeom prst="rect">
                <a:avLst/>
              </a:prstGeom>
              <a:blipFill>
                <a:blip r:embed="rId2"/>
                <a:stretch>
                  <a:fillRect l="-619" r="-310"/>
                </a:stretch>
              </a:blipFill>
            </p:spPr>
            <p:txBody>
              <a:bodyPr/>
              <a:lstStyle/>
              <a:p>
                <a:r>
                  <a:rPr lang="en-US">
                    <a:noFill/>
                  </a:rPr>
                  <a:t> </a:t>
                </a:r>
              </a:p>
            </p:txBody>
          </p:sp>
        </mc:Fallback>
      </mc:AlternateContent>
    </p:spTree>
    <p:extLst>
      <p:ext uri="{BB962C8B-B14F-4D97-AF65-F5344CB8AC3E}">
        <p14:creationId xmlns:p14="http://schemas.microsoft.com/office/powerpoint/2010/main" val="2549986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80D21E8-174F-4DBB-800D-EEC0AE061FFE}"/>
                  </a:ext>
                </a:extLst>
              </p:cNvPr>
              <p:cNvSpPr txBox="1"/>
              <p:nvPr/>
            </p:nvSpPr>
            <p:spPr>
              <a:xfrm>
                <a:off x="2033613" y="427986"/>
                <a:ext cx="8635753" cy="6002028"/>
              </a:xfrm>
              <a:prstGeom prst="rect">
                <a:avLst/>
              </a:prstGeom>
              <a:noFill/>
            </p:spPr>
            <p:txBody>
              <a:bodyPr wrap="square">
                <a:spAutoFit/>
              </a:bodyPr>
              <a:lstStyle/>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 Nếu hàm f(x) có đạo hàm cấp 1 tại a và b với f’(a)</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 </a:t>
                </a:r>
                <a:r>
                  <a:rPr lang="vi-VN" sz="1800" dirty="0">
                    <a:effectLst/>
                    <a:latin typeface="Times New Roman" panose="02020603050405020304" pitchFamily="18" charset="0"/>
                    <a:ea typeface="Yu Mincho" panose="02020400000000000000" pitchFamily="18" charset="-128"/>
                    <a:cs typeface="Arial" panose="020B0604020202020204" pitchFamily="34" charset="0"/>
                  </a:rPr>
                  <a:t>và f’(b)</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Có S’(x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0</a:t>
                </a:r>
                <a:r>
                  <a:rPr lang="vi-VN" sz="1800" dirty="0">
                    <a:effectLst/>
                    <a:latin typeface="Times New Roman" panose="02020603050405020304" pitchFamily="18" charset="0"/>
                    <a:ea typeface="Yu Mincho" panose="02020400000000000000" pitchFamily="18" charset="-128"/>
                    <a:cs typeface="Arial" panose="020B0604020202020204" pitchFamily="34" charset="0"/>
                  </a:rPr>
                  <a:t>+0) = </a:t>
                </a:r>
                <a:r>
                  <a:rPr lang="vi-VN" sz="1800" dirty="0">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0</m:t>
                            </m:r>
                          </m:sub>
                        </m:sSub>
                      </m:num>
                      <m:den>
                        <m:r>
                          <a:rPr lang="vi-VN" sz="1800" i="1">
                            <a:effectLst/>
                            <a:latin typeface="Cambria Math" panose="02040503050406030204" pitchFamily="18" charset="0"/>
                            <a:ea typeface="Yu Mincho" panose="02020400000000000000" pitchFamily="18" charset="-128"/>
                            <a:cs typeface="Times New Roman" panose="02020603050405020304" pitchFamily="18" charset="0"/>
                          </a:rPr>
                          <m:t>3</m:t>
                        </m:r>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1 </a:t>
                </a:r>
                <a:r>
                  <a:rPr lang="vi-VN" sz="1800" dirty="0">
                    <a:effectLst/>
                    <a:latin typeface="Times New Roman" panose="02020603050405020304" pitchFamily="18" charset="0"/>
                    <a:ea typeface="Yu Mincho" panose="02020400000000000000" pitchFamily="18" charset="-128"/>
                    <a:cs typeface="Arial" panose="020B0604020202020204" pitchFamily="34" charset="0"/>
                  </a:rPr>
                  <a:t>-</a:t>
                </a:r>
                <a:r>
                  <a:rPr lang="vi-VN" sz="1800" dirty="0">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1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1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0</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f’(a)</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Wingdings" panose="05000000000000000000" pitchFamily="2" charset="2"/>
                  <a:buChar char=""/>
                </a:pPr>
                <a:r>
                  <a:rPr lang="vi-VN" sz="1800" dirty="0">
                    <a:effectLst/>
                    <a:latin typeface="Times New Roman" panose="02020603050405020304" pitchFamily="18" charset="0"/>
                    <a:ea typeface="Yu Mincho" panose="02020400000000000000" pitchFamily="18" charset="-128"/>
                    <a:cs typeface="Arial" panose="020B0604020202020204" pitchFamily="34" charset="0"/>
                  </a:rPr>
                  <a:t>2m</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0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m</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1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0</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f’(a)) = d</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Tương tự S’(x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n</a:t>
                </a:r>
                <a:r>
                  <a:rPr lang="vi-VN" sz="1800" dirty="0">
                    <a:effectLst/>
                    <a:latin typeface="Times New Roman" panose="02020603050405020304" pitchFamily="18" charset="0"/>
                    <a:ea typeface="Yu Mincho" panose="02020400000000000000" pitchFamily="18" charset="-128"/>
                    <a:cs typeface="Arial" panose="020B0604020202020204" pitchFamily="34" charset="0"/>
                  </a:rPr>
                  <a:t>-0)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a:rPr lang="vi-VN" sz="1800" i="1">
                            <a:effectLst/>
                            <a:latin typeface="Cambria Math" panose="02040503050406030204" pitchFamily="18" charset="0"/>
                            <a:ea typeface="Yu Mincho" panose="02020400000000000000" pitchFamily="18" charset="-128"/>
                            <a:cs typeface="Times New Roman" panose="02020603050405020304" pitchFamily="18" charset="0"/>
                          </a:rPr>
                          <m:t> </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n</m:t>
                            </m:r>
                          </m:sub>
                        </m:sSub>
                      </m:num>
                      <m:den>
                        <m:r>
                          <a:rPr lang="vi-VN" sz="1800" i="1">
                            <a:effectLst/>
                            <a:latin typeface="Cambria Math" panose="02040503050406030204" pitchFamily="18" charset="0"/>
                            <a:ea typeface="Yu Mincho" panose="02020400000000000000" pitchFamily="18" charset="-128"/>
                            <a:cs typeface="Times New Roman" panose="02020603050405020304" pitchFamily="18" charset="0"/>
                          </a:rPr>
                          <m:t>3</m:t>
                        </m:r>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n </a:t>
                </a:r>
                <a:r>
                  <a:rPr lang="vi-VN" sz="1800" dirty="0">
                    <a:effectLst/>
                    <a:latin typeface="Times New Roman" panose="02020603050405020304" pitchFamily="18" charset="0"/>
                    <a:ea typeface="Yu Mincho" panose="02020400000000000000" pitchFamily="18" charset="-128"/>
                    <a:cs typeface="Arial" panose="020B0604020202020204" pitchFamily="34" charset="0"/>
                  </a:rPr>
                  <a:t>+</a:t>
                </a:r>
                <a:r>
                  <a:rPr lang="vi-VN" sz="1800" dirty="0">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n</m:t>
                            </m:r>
                            <m:r>
                              <m:rPr>
                                <m:nor/>
                              </m:rPr>
                              <a:rPr lang="vi-VN" sz="1800" i="1">
                                <a:effectLst/>
                                <a:latin typeface="Times New Roman" panose="02020603050405020304" pitchFamily="18" charset="0"/>
                                <a:ea typeface="Yu Mincho" panose="02020400000000000000" pitchFamily="18" charset="-128"/>
                                <a:cs typeface="Arial" panose="020B0604020202020204" pitchFamily="34" charset="0"/>
                              </a:rPr>
                              <m:t>−</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n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n</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n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n-1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f’(b)</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Wingdings" panose="05000000000000000000" pitchFamily="2" charset="2"/>
                  <a:buChar char=""/>
                </a:pPr>
                <a:r>
                  <a:rPr lang="vi-VN" sz="1800" dirty="0">
                    <a:effectLst/>
                    <a:latin typeface="Times New Roman" panose="02020603050405020304" pitchFamily="18" charset="0"/>
                    <a:ea typeface="Yu Mincho" panose="02020400000000000000" pitchFamily="18" charset="-128"/>
                    <a:cs typeface="Arial" panose="020B0604020202020204" pitchFamily="34" charset="0"/>
                  </a:rPr>
                  <a:t>m</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n-1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+ 2m</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n</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n</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(f’(b)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n</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n+1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n</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d</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n</a:t>
                </a:r>
                <a:endParaRPr lang="en-US" sz="1400" dirty="0">
                  <a:effectLst/>
                  <a:latin typeface="Calibri" panose="020F0502020204030204" pitchFamily="34" charset="0"/>
                  <a:ea typeface="Yu Mincho" panose="02020400000000000000" pitchFamily="18" charset="-128"/>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Vậy trường hợp này ta được hệ phương trình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d>
                      <m:dPr>
                        <m:begChr m:val="{"/>
                        <m:endChr m:val=""/>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dPr>
                      <m:e>
                        <m:eqArr>
                          <m:eqArr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eqArr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2</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0</m:t>
                                </m:r>
                              </m:sub>
                            </m:s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1</m:t>
                                </m:r>
                              </m:sub>
                            </m:s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d</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0</m:t>
                                </m:r>
                              </m:sub>
                            </m:sSub>
                          </m:e>
                          <m:e>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μ</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j</m:t>
                                </m:r>
                              </m:sub>
                            </m:sSub>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j</m:t>
                                </m:r>
                                <m:r>
                                  <m:rPr>
                                    <m:nor/>
                                  </m:rPr>
                                  <a:rPr lang="vi-VN" sz="1800" i="1">
                                    <a:effectLst/>
                                    <a:latin typeface="Cambria Math" panose="02040503050406030204" pitchFamily="18" charset="0"/>
                                    <a:ea typeface="Yu Mincho" panose="02020400000000000000" pitchFamily="18" charset="-128"/>
                                    <a:cs typeface="Times New Roman" panose="02020603050405020304" pitchFamily="18" charset="0"/>
                                  </a:rPr>
                                  <m:t>−</m:t>
                                </m:r>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1</m:t>
                                </m:r>
                              </m:sub>
                            </m:s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 + 2</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j</m:t>
                                </m:r>
                              </m:sub>
                            </m:s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 + </m:t>
                            </m:r>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λ</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800">
                                    <a:effectLst/>
                                    <a:latin typeface="Cambria Math" panose="02040503050406030204" pitchFamily="18" charset="0"/>
                                    <a:ea typeface="Yu Mincho" panose="02020400000000000000" pitchFamily="18" charset="-128"/>
                                    <a:cs typeface="Times New Roman" panose="02020603050405020304" pitchFamily="18" charset="0"/>
                                  </a:rPr>
                                  <m:t>­</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j</m:t>
                                </m:r>
                              </m:sub>
                            </m:sSub>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j</m:t>
                                </m:r>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+1</m:t>
                                </m:r>
                              </m:sub>
                            </m:s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 </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d</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j</m:t>
                                </m:r>
                              </m:sub>
                            </m:sSub>
                          </m:e>
                          <m:e>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n</m:t>
                                </m:r>
                                <m:r>
                                  <m:rPr>
                                    <m:nor/>
                                  </m:rPr>
                                  <a:rPr lang="vi-VN" sz="1800" i="1">
                                    <a:effectLst/>
                                    <a:latin typeface="Cambria Math" panose="02040503050406030204" pitchFamily="18" charset="0"/>
                                    <a:ea typeface="Yu Mincho" panose="02020400000000000000" pitchFamily="18" charset="-128"/>
                                    <a:cs typeface="Times New Roman" panose="02020603050405020304" pitchFamily="18" charset="0"/>
                                  </a:rPr>
                                  <m:t>−</m:t>
                                </m:r>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1</m:t>
                                </m:r>
                              </m:sub>
                            </m:sSub>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+ 2</m:t>
                                </m:r>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n</m:t>
                                </m:r>
                              </m:sub>
                            </m:s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d</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n</m:t>
                                </m:r>
                              </m:sub>
                            </m:sSub>
                          </m:e>
                        </m:eqArr>
                      </m:e>
                    </m:d>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j=1,n-1</a:t>
                </a:r>
                <a:r>
                  <a:rPr lang="en-US" sz="1800" dirty="0">
                    <a:effectLst/>
                    <a:latin typeface="Times New Roman" panose="02020603050405020304" pitchFamily="18" charset="0"/>
                    <a:ea typeface="Yu Mincho" panose="02020400000000000000" pitchFamily="18" charset="-128"/>
                    <a:cs typeface="Arial" panose="020B0604020202020204" pitchFamily="34" charset="0"/>
                  </a:rPr>
                  <a:t>     			(2)</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5" name="TextBox 4">
                <a:extLst>
                  <a:ext uri="{FF2B5EF4-FFF2-40B4-BE49-F238E27FC236}">
                    <a16:creationId xmlns:a16="http://schemas.microsoft.com/office/drawing/2014/main" id="{D80D21E8-174F-4DBB-800D-EEC0AE061FFE}"/>
                  </a:ext>
                </a:extLst>
              </p:cNvPr>
              <p:cNvSpPr txBox="1">
                <a:spLocks noRot="1" noChangeAspect="1" noMove="1" noResize="1" noEditPoints="1" noAdjustHandles="1" noChangeArrowheads="1" noChangeShapeType="1" noTextEdit="1"/>
              </p:cNvSpPr>
              <p:nvPr/>
            </p:nvSpPr>
            <p:spPr>
              <a:xfrm>
                <a:off x="2033613" y="427986"/>
                <a:ext cx="8635753" cy="6002028"/>
              </a:xfrm>
              <a:prstGeom prst="rect">
                <a:avLst/>
              </a:prstGeom>
              <a:blipFill>
                <a:blip r:embed="rId2"/>
                <a:stretch>
                  <a:fillRect l="-636"/>
                </a:stretch>
              </a:blipFill>
            </p:spPr>
            <p:txBody>
              <a:bodyPr/>
              <a:lstStyle/>
              <a:p>
                <a:r>
                  <a:rPr lang="vi-VN">
                    <a:noFill/>
                  </a:rPr>
                  <a:t> </a:t>
                </a:r>
              </a:p>
            </p:txBody>
          </p:sp>
        </mc:Fallback>
      </mc:AlternateContent>
    </p:spTree>
    <p:extLst>
      <p:ext uri="{BB962C8B-B14F-4D97-AF65-F5344CB8AC3E}">
        <p14:creationId xmlns:p14="http://schemas.microsoft.com/office/powerpoint/2010/main" val="3634832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0F21089-44D5-44B0-BE57-92508250D87C}"/>
                  </a:ext>
                </a:extLst>
              </p:cNvPr>
              <p:cNvSpPr txBox="1"/>
              <p:nvPr/>
            </p:nvSpPr>
            <p:spPr>
              <a:xfrm>
                <a:off x="1393794" y="893827"/>
                <a:ext cx="8094215" cy="5355249"/>
              </a:xfrm>
              <a:prstGeom prst="rect">
                <a:avLst/>
              </a:prstGeom>
              <a:noFill/>
            </p:spPr>
            <p:txBody>
              <a:bodyPr wrap="square">
                <a:spAutoFit/>
              </a:bodyPr>
              <a:lstStyle/>
              <a:p>
                <a:pPr marL="0" marR="0">
                  <a:lnSpc>
                    <a:spcPct val="150000"/>
                  </a:lnSpc>
                  <a:spcBef>
                    <a:spcPts val="0"/>
                  </a:spcBef>
                  <a:spcAft>
                    <a:spcPts val="0"/>
                  </a:spcAft>
                </a:pPr>
                <a:r>
                  <a:rPr lang="vi-VN" dirty="0">
                    <a:effectLst/>
                    <a:latin typeface="Times New Roman" panose="02020603050405020304" pitchFamily="18" charset="0"/>
                    <a:ea typeface="Yu Mincho" panose="02020400000000000000" pitchFamily="18" charset="-128"/>
                    <a:cs typeface="Arial" panose="020B0604020202020204" pitchFamily="34" charset="0"/>
                  </a:rPr>
                  <a:t>Cả 2 trường hợp ta có dạng tổng quát: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14:m>
                  <m:oMath xmlns:m="http://schemas.openxmlformats.org/officeDocument/2006/math">
                    <m:d>
                      <m:dPr>
                        <m:begChr m:val="{"/>
                        <m:endChr m:val=""/>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dPr>
                      <m:e>
                        <m:eqArr>
                          <m:eqArr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eqArr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2</m:t>
                            </m:r>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0</m:t>
                                </m:r>
                              </m:sub>
                            </m:s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λ</m:t>
                                </m:r>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a:effectLst/>
                                        <a:latin typeface="Cambria Math" panose="02040503050406030204" pitchFamily="18" charset="0"/>
                                        <a:ea typeface="Yu Mincho" panose="02020400000000000000" pitchFamily="18" charset="-128"/>
                                        <a:cs typeface="Times New Roman" panose="02020603050405020304" pitchFamily="18" charset="0"/>
                                      </a:rPr>
                                      <m:t>­</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0</m:t>
                                    </m:r>
                                  </m:sub>
                                </m:s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1</m:t>
                                </m:r>
                              </m:sub>
                            </m:s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d</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0</m:t>
                                </m:r>
                              </m:sub>
                            </m:sSub>
                          </m:e>
                          <m:e>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μ</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j</m:t>
                                </m:r>
                              </m:sub>
                            </m:sSub>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j</m:t>
                                </m:r>
                                <m:r>
                                  <m:rPr>
                                    <m:nor/>
                                  </m:rPr>
                                  <a:rPr lang="vi-VN" i="1">
                                    <a:effectLst/>
                                    <a:latin typeface="Cambria Math" panose="02040503050406030204" pitchFamily="18" charset="0"/>
                                    <a:ea typeface="Yu Mincho" panose="02020400000000000000" pitchFamily="18" charset="-128"/>
                                    <a:cs typeface="Times New Roman" panose="02020603050405020304" pitchFamily="18" charset="0"/>
                                  </a:rPr>
                                  <m:t>−</m:t>
                                </m:r>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1</m:t>
                                </m:r>
                              </m:sub>
                            </m:s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 + 2</m:t>
                            </m:r>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j</m:t>
                                </m:r>
                              </m:sub>
                            </m:s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 + </m:t>
                            </m:r>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λ</m:t>
                            </m:r>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a:effectLst/>
                                    <a:latin typeface="Cambria Math" panose="02040503050406030204" pitchFamily="18" charset="0"/>
                                    <a:ea typeface="Yu Mincho" panose="02020400000000000000" pitchFamily="18" charset="-128"/>
                                    <a:cs typeface="Times New Roman" panose="02020603050405020304" pitchFamily="18" charset="0"/>
                                  </a:rPr>
                                  <m:t>­</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j</m:t>
                                </m:r>
                              </m:sub>
                            </m:sSub>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j</m:t>
                                </m:r>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+1</m:t>
                                </m:r>
                              </m:sub>
                            </m:s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 </m:t>
                            </m:r>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d</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j</m:t>
                                </m:r>
                              </m:sub>
                            </m:sSub>
                          </m:e>
                          <m:e>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μ</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0</m:t>
                                </m:r>
                              </m:sub>
                            </m:sSub>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n</m:t>
                                </m:r>
                                <m:r>
                                  <m:rPr>
                                    <m:nor/>
                                  </m:rPr>
                                  <a:rPr lang="vi-VN" i="1">
                                    <a:effectLst/>
                                    <a:latin typeface="Cambria Math" panose="02040503050406030204" pitchFamily="18" charset="0"/>
                                    <a:ea typeface="Yu Mincho" panose="02020400000000000000" pitchFamily="18" charset="-128"/>
                                    <a:cs typeface="Times New Roman" panose="02020603050405020304" pitchFamily="18" charset="0"/>
                                  </a:rPr>
                                  <m:t>−</m:t>
                                </m:r>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1</m:t>
                                </m:r>
                              </m:sub>
                            </m:sSub>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+ 2</m:t>
                                </m:r>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n</m:t>
                                </m:r>
                              </m:sub>
                            </m:s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d</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n</m:t>
                                </m:r>
                              </m:sub>
                            </m:sSub>
                          </m:e>
                        </m:eqArr>
                      </m:e>
                    </m:d>
                  </m:oMath>
                </a14:m>
                <a:r>
                  <a:rPr lang="vi-VN" dirty="0">
                    <a:effectLst/>
                    <a:latin typeface="Times New Roman" panose="02020603050405020304" pitchFamily="18" charset="0"/>
                    <a:ea typeface="Yu Mincho" panose="02020400000000000000" pitchFamily="18" charset="-128"/>
                    <a:cs typeface="Arial" panose="020B0604020202020204" pitchFamily="34" charset="0"/>
                  </a:rPr>
                  <a:t>         j=1,n-1</a:t>
                </a:r>
                <a:r>
                  <a:rPr lang="en-US" dirty="0">
                    <a:effectLst/>
                    <a:latin typeface="Times New Roman" panose="02020603050405020304" pitchFamily="18" charset="0"/>
                    <a:ea typeface="Yu Mincho" panose="02020400000000000000" pitchFamily="18" charset="-128"/>
                    <a:cs typeface="Arial" panose="020B0604020202020204" pitchFamily="34" charset="0"/>
                  </a:rPr>
                  <a:t>      			  (3)</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en-US" dirty="0" err="1">
                    <a:effectLst/>
                    <a:latin typeface="Times New Roman" panose="02020603050405020304" pitchFamily="18" charset="0"/>
                    <a:ea typeface="Yu Mincho" panose="02020400000000000000" pitchFamily="18" charset="-128"/>
                    <a:cs typeface="Arial" panose="020B0604020202020204" pitchFamily="34" charset="0"/>
                  </a:rPr>
                  <a:t>Nội</a:t>
                </a:r>
                <a:r>
                  <a:rPr lang="en-US" dirty="0">
                    <a:effectLst/>
                    <a:latin typeface="Times New Roman" panose="02020603050405020304" pitchFamily="18" charset="0"/>
                    <a:ea typeface="Yu Mincho" panose="02020400000000000000" pitchFamily="18" charset="-128"/>
                    <a:cs typeface="Arial" panose="020B0604020202020204" pitchFamily="34" charset="0"/>
                  </a:rPr>
                  <a:t> </a:t>
                </a:r>
                <a:r>
                  <a:rPr lang="en-US" dirty="0" err="1">
                    <a:effectLst/>
                    <a:latin typeface="Times New Roman" panose="02020603050405020304" pitchFamily="18" charset="0"/>
                    <a:ea typeface="Yu Mincho" panose="02020400000000000000" pitchFamily="18" charset="-128"/>
                    <a:cs typeface="Arial" panose="020B0604020202020204" pitchFamily="34" charset="0"/>
                  </a:rPr>
                  <a:t>suy</a:t>
                </a:r>
                <a:r>
                  <a:rPr lang="en-US" dirty="0">
                    <a:effectLst/>
                    <a:latin typeface="Times New Roman" panose="02020603050405020304" pitchFamily="18" charset="0"/>
                    <a:ea typeface="Yu Mincho" panose="02020400000000000000" pitchFamily="18" charset="-128"/>
                    <a:cs typeface="Arial" panose="020B0604020202020204" pitchFamily="34" charset="0"/>
                  </a:rPr>
                  <a:t> spline </a:t>
                </a:r>
                <a:r>
                  <a:rPr lang="en-US" dirty="0" err="1">
                    <a:effectLst/>
                    <a:latin typeface="Times New Roman" panose="02020603050405020304" pitchFamily="18" charset="0"/>
                    <a:ea typeface="Yu Mincho" panose="02020400000000000000" pitchFamily="18" charset="-128"/>
                    <a:cs typeface="Arial" panose="020B0604020202020204" pitchFamily="34" charset="0"/>
                  </a:rPr>
                  <a:t>mốc</a:t>
                </a:r>
                <a:r>
                  <a:rPr lang="en-US" dirty="0">
                    <a:effectLst/>
                    <a:latin typeface="Times New Roman" panose="02020603050405020304" pitchFamily="18" charset="0"/>
                    <a:ea typeface="Yu Mincho" panose="02020400000000000000" pitchFamily="18" charset="-128"/>
                    <a:cs typeface="Arial" panose="020B0604020202020204" pitchFamily="34" charset="0"/>
                  </a:rPr>
                  <a:t> </a:t>
                </a:r>
                <a:r>
                  <a:rPr lang="en-US" dirty="0" err="1">
                    <a:effectLst/>
                    <a:latin typeface="Times New Roman" panose="02020603050405020304" pitchFamily="18" charset="0"/>
                    <a:ea typeface="Yu Mincho" panose="02020400000000000000" pitchFamily="18" charset="-128"/>
                    <a:cs typeface="Arial" panose="020B0604020202020204" pitchFamily="34" charset="0"/>
                  </a:rPr>
                  <a:t>cách</a:t>
                </a:r>
                <a:r>
                  <a:rPr lang="en-US" dirty="0">
                    <a:effectLst/>
                    <a:latin typeface="Times New Roman" panose="02020603050405020304" pitchFamily="18" charset="0"/>
                    <a:ea typeface="Yu Mincho" panose="02020400000000000000" pitchFamily="18" charset="-128"/>
                    <a:cs typeface="Arial" panose="020B0604020202020204" pitchFamily="34" charset="0"/>
                  </a:rPr>
                  <a:t> </a:t>
                </a:r>
                <a:r>
                  <a:rPr lang="en-US" dirty="0" err="1">
                    <a:effectLst/>
                    <a:latin typeface="Times New Roman" panose="02020603050405020304" pitchFamily="18" charset="0"/>
                    <a:ea typeface="Yu Mincho" panose="02020400000000000000" pitchFamily="18" charset="-128"/>
                    <a:cs typeface="Arial" panose="020B0604020202020204" pitchFamily="34" charset="0"/>
                  </a:rPr>
                  <a:t>đều</a:t>
                </a:r>
                <a:r>
                  <a:rPr lang="en-US" dirty="0">
                    <a:effectLst/>
                    <a:latin typeface="Times New Roman" panose="02020603050405020304" pitchFamily="18" charset="0"/>
                    <a:ea typeface="Yu Mincho" panose="02020400000000000000" pitchFamily="18" charset="-128"/>
                    <a:cs typeface="Arial" panose="020B0604020202020204" pitchFamily="34" charset="0"/>
                  </a:rPr>
                  <a:t> : </a:t>
                </a:r>
                <a:r>
                  <a:rPr lang="en-US" dirty="0" err="1">
                    <a:effectLst/>
                    <a:latin typeface="Times New Roman" panose="02020603050405020304" pitchFamily="18" charset="0"/>
                    <a:ea typeface="Yu Mincho" panose="02020400000000000000" pitchFamily="18" charset="-128"/>
                    <a:cs typeface="Arial" panose="020B0604020202020204" pitchFamily="34" charset="0"/>
                  </a:rPr>
                  <a:t>h</a:t>
                </a:r>
                <a:r>
                  <a:rPr lang="en-US" baseline="-25000" dirty="0" err="1">
                    <a:effectLst/>
                    <a:latin typeface="Times New Roman" panose="02020603050405020304" pitchFamily="18" charset="0"/>
                    <a:ea typeface="Yu Mincho" panose="02020400000000000000" pitchFamily="18" charset="-128"/>
                    <a:cs typeface="Arial" panose="020B0604020202020204" pitchFamily="34" charset="0"/>
                  </a:rPr>
                  <a:t>j</a:t>
                </a:r>
                <a:r>
                  <a:rPr lang="en-US" dirty="0">
                    <a:effectLst/>
                    <a:latin typeface="Times New Roman" panose="02020603050405020304" pitchFamily="18" charset="0"/>
                    <a:ea typeface="Yu Mincho" panose="02020400000000000000" pitchFamily="18" charset="-128"/>
                    <a:cs typeface="Arial" panose="020B0604020202020204" pitchFamily="34" charset="0"/>
                  </a:rPr>
                  <a:t> = const = h     j=1,n-1</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Wingdings" panose="05000000000000000000" pitchFamily="2" charset="2"/>
                  <a:buChar char=""/>
                </a:pPr>
                <a:r>
                  <a:rPr lang="vi-VN"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i="1">
                            <a:effectLst/>
                            <a:latin typeface="Cambria Math" panose="02040503050406030204" pitchFamily="18" charset="0"/>
                            <a:ea typeface="Yu Mincho" panose="02020400000000000000" pitchFamily="18" charset="-128"/>
                            <a:cs typeface="Times New Roman" panose="02020603050405020304" pitchFamily="18" charset="0"/>
                          </a:rPr>
                          <m:t>𝜇</m:t>
                        </m:r>
                      </m:e>
                      <m:sub>
                        <m:r>
                          <a:rPr lang="vi-VN" i="1">
                            <a:effectLst/>
                            <a:latin typeface="Cambria Math" panose="02040503050406030204" pitchFamily="18" charset="0"/>
                            <a:ea typeface="Yu Mincho" panose="02020400000000000000" pitchFamily="18" charset="-128"/>
                            <a:cs typeface="Times New Roman" panose="02020603050405020304" pitchFamily="18" charset="0"/>
                          </a:rPr>
                          <m:t>𝑗</m:t>
                        </m:r>
                      </m:sub>
                    </m:sSub>
                    <m:r>
                      <a:rPr lang="vi-VN" i="1">
                        <a:effectLst/>
                        <a:latin typeface="Cambria Math" panose="02040503050406030204" pitchFamily="18" charset="0"/>
                        <a:ea typeface="Yu Mincho" panose="02020400000000000000" pitchFamily="18" charset="-128"/>
                        <a:cs typeface="Times New Roman" panose="02020603050405020304" pitchFamily="18" charset="0"/>
                      </a:rPr>
                      <m:t>=</m:t>
                    </m:r>
                  </m:oMath>
                </a14:m>
                <a:r>
                  <a:rPr lang="vi-VN"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r>
                      <a:rPr lang="vi-VN" i="1">
                        <a:effectLst/>
                        <a:latin typeface="Cambria Math" panose="02040503050406030204" pitchFamily="18" charset="0"/>
                        <a:ea typeface="Yu Mincho" panose="02020400000000000000" pitchFamily="18" charset="-128"/>
                        <a:cs typeface="Times New Roman" panose="02020603050405020304" pitchFamily="18" charset="0"/>
                      </a:rPr>
                      <m:t>𝜆</m:t>
                    </m:r>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a:effectLst/>
                            <a:latin typeface="Cambria Math" panose="02040503050406030204" pitchFamily="18" charset="0"/>
                            <a:ea typeface="Yu Mincho" panose="02020400000000000000" pitchFamily="18" charset="-128"/>
                            <a:cs typeface="Times New Roman" panose="02020603050405020304" pitchFamily="18" charset="0"/>
                          </a:rPr>
                          <m:t>­</m:t>
                        </m:r>
                      </m:e>
                      <m:sub>
                        <m:r>
                          <a:rPr lang="vi-VN" i="1">
                            <a:effectLst/>
                            <a:latin typeface="Cambria Math" panose="02040503050406030204" pitchFamily="18" charset="0"/>
                            <a:ea typeface="Yu Mincho" panose="02020400000000000000" pitchFamily="18" charset="-128"/>
                            <a:cs typeface="Times New Roman" panose="02020603050405020304" pitchFamily="18" charset="0"/>
                          </a:rPr>
                          <m:t>𝑗</m:t>
                        </m:r>
                      </m:sub>
                    </m:sSub>
                  </m:oMath>
                </a14:m>
                <a:r>
                  <a:rPr lang="en-US"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fPr>
                      <m:num>
                        <m:r>
                          <a:rPr lang="en-US" i="1">
                            <a:effectLst/>
                            <a:latin typeface="Cambria Math" panose="02040503050406030204" pitchFamily="18" charset="0"/>
                            <a:ea typeface="Yu Mincho" panose="02020400000000000000" pitchFamily="18" charset="-128"/>
                            <a:cs typeface="Times New Roman" panose="02020603050405020304" pitchFamily="18" charset="0"/>
                          </a:rPr>
                          <m:t>1</m:t>
                        </m:r>
                      </m:num>
                      <m:den>
                        <m:r>
                          <a:rPr lang="en-US" i="1">
                            <a:effectLst/>
                            <a:latin typeface="Cambria Math" panose="02040503050406030204" pitchFamily="18" charset="0"/>
                            <a:ea typeface="Yu Mincho" panose="02020400000000000000" pitchFamily="18" charset="-128"/>
                            <a:cs typeface="Times New Roman" panose="02020603050405020304" pitchFamily="18" charset="0"/>
                          </a:rPr>
                          <m:t>2</m:t>
                        </m:r>
                      </m:den>
                    </m:f>
                  </m:oMath>
                </a14:m>
                <a:r>
                  <a:rPr lang="en-US" dirty="0">
                    <a:effectLst/>
                    <a:latin typeface="Times New Roman" panose="02020603050405020304" pitchFamily="18" charset="0"/>
                    <a:ea typeface="Yu Mincho" panose="02020400000000000000" pitchFamily="18" charset="-128"/>
                    <a:cs typeface="Arial" panose="020B0604020202020204" pitchFamily="34" charset="0"/>
                  </a:rPr>
                  <a:t>     j =1,n-1</a:t>
                </a:r>
                <a:endParaRPr lang="en-US" dirty="0">
                  <a:effectLst/>
                  <a:latin typeface="Calibri" panose="020F0502020204030204" pitchFamily="34" charset="0"/>
                  <a:ea typeface="Yu Mincho" panose="02020400000000000000" pitchFamily="18" charset="-128"/>
                  <a:cs typeface="Arial" panose="020B0604020202020204" pitchFamily="34" charset="0"/>
                </a:endParaRPr>
              </a:p>
              <a:p>
                <a:pPr marL="342900" marR="0" lvl="0" indent="-342900">
                  <a:lnSpc>
                    <a:spcPct val="150000"/>
                  </a:lnSpc>
                  <a:spcBef>
                    <a:spcPts val="0"/>
                  </a:spcBef>
                  <a:spcAft>
                    <a:spcPts val="0"/>
                  </a:spcAft>
                  <a:buFont typeface="Wingdings" panose="05000000000000000000" pitchFamily="2" charset="2"/>
                  <a:buChar char=""/>
                </a:pPr>
                <a:r>
                  <a:rPr lang="en-US" dirty="0" err="1">
                    <a:effectLst/>
                    <a:latin typeface="Times New Roman" panose="02020603050405020304" pitchFamily="18" charset="0"/>
                    <a:ea typeface="Yu Mincho" panose="02020400000000000000" pitchFamily="18" charset="-128"/>
                    <a:cs typeface="Arial" panose="020B0604020202020204" pitchFamily="34" charset="0"/>
                  </a:rPr>
                  <a:t>Hệ</a:t>
                </a:r>
                <a:r>
                  <a:rPr lang="en-US" dirty="0">
                    <a:effectLst/>
                    <a:latin typeface="Times New Roman" panose="02020603050405020304" pitchFamily="18" charset="0"/>
                    <a:ea typeface="Yu Mincho" panose="02020400000000000000" pitchFamily="18" charset="-128"/>
                    <a:cs typeface="Arial" panose="020B0604020202020204" pitchFamily="34" charset="0"/>
                  </a:rPr>
                  <a:t> (**) </a:t>
                </a:r>
                <a:r>
                  <a:rPr lang="en-US" dirty="0" err="1">
                    <a:effectLst/>
                    <a:latin typeface="Times New Roman" panose="02020603050405020304" pitchFamily="18" charset="0"/>
                    <a:ea typeface="Yu Mincho" panose="02020400000000000000" pitchFamily="18" charset="-128"/>
                    <a:cs typeface="Arial" panose="020B0604020202020204" pitchFamily="34" charset="0"/>
                  </a:rPr>
                  <a:t>được</a:t>
                </a:r>
                <a:r>
                  <a:rPr lang="en-US" dirty="0">
                    <a:effectLst/>
                    <a:latin typeface="Times New Roman" panose="02020603050405020304" pitchFamily="18" charset="0"/>
                    <a:ea typeface="Yu Mincho" panose="02020400000000000000" pitchFamily="18" charset="-128"/>
                    <a:cs typeface="Arial" panose="020B0604020202020204" pitchFamily="34" charset="0"/>
                  </a:rPr>
                  <a:t> </a:t>
                </a:r>
                <a:r>
                  <a:rPr lang="en-US" dirty="0" err="1">
                    <a:effectLst/>
                    <a:latin typeface="Times New Roman" panose="02020603050405020304" pitchFamily="18" charset="0"/>
                    <a:ea typeface="Yu Mincho" panose="02020400000000000000" pitchFamily="18" charset="-128"/>
                    <a:cs typeface="Arial" panose="020B0604020202020204" pitchFamily="34" charset="0"/>
                  </a:rPr>
                  <a:t>viết</a:t>
                </a:r>
                <a:r>
                  <a:rPr lang="en-US" dirty="0">
                    <a:effectLst/>
                    <a:latin typeface="Times New Roman" panose="02020603050405020304" pitchFamily="18" charset="0"/>
                    <a:ea typeface="Yu Mincho" panose="02020400000000000000" pitchFamily="18" charset="-128"/>
                    <a:cs typeface="Arial" panose="020B0604020202020204" pitchFamily="34" charset="0"/>
                  </a:rPr>
                  <a:t> </a:t>
                </a:r>
                <a:r>
                  <a:rPr lang="en-US" dirty="0" err="1">
                    <a:effectLst/>
                    <a:latin typeface="Times New Roman" panose="02020603050405020304" pitchFamily="18" charset="0"/>
                    <a:ea typeface="Yu Mincho" panose="02020400000000000000" pitchFamily="18" charset="-128"/>
                    <a:cs typeface="Arial" panose="020B0604020202020204" pitchFamily="34" charset="0"/>
                  </a:rPr>
                  <a:t>lại</a:t>
                </a:r>
                <a:r>
                  <a:rPr lang="en-US" dirty="0">
                    <a:effectLst/>
                    <a:latin typeface="Times New Roman" panose="02020603050405020304" pitchFamily="18" charset="0"/>
                    <a:ea typeface="Yu Mincho" panose="02020400000000000000" pitchFamily="18" charset="-128"/>
                    <a:cs typeface="Arial" panose="020B0604020202020204" pitchFamily="34" charset="0"/>
                  </a:rPr>
                  <a:t> </a:t>
                </a:r>
                <a:r>
                  <a:rPr lang="en-US" dirty="0" err="1">
                    <a:effectLst/>
                    <a:latin typeface="Times New Roman" panose="02020603050405020304" pitchFamily="18" charset="0"/>
                    <a:ea typeface="Yu Mincho" panose="02020400000000000000" pitchFamily="18" charset="-128"/>
                    <a:cs typeface="Arial" panose="020B0604020202020204" pitchFamily="34" charset="0"/>
                  </a:rPr>
                  <a:t>thành</a:t>
                </a:r>
                <a:r>
                  <a:rPr lang="en-US" dirty="0">
                    <a:effectLst/>
                    <a:latin typeface="Times New Roman" panose="02020603050405020304" pitchFamily="18" charset="0"/>
                    <a:ea typeface="Yu Mincho" panose="02020400000000000000" pitchFamily="18" charset="-128"/>
                    <a:cs typeface="Arial" panose="020B0604020202020204" pitchFamily="34" charset="0"/>
                  </a:rPr>
                  <a:t>:</a:t>
                </a:r>
                <a14:m>
                  <m:oMath xmlns:m="http://schemas.openxmlformats.org/officeDocument/2006/math">
                    <m:d>
                      <m:dPr>
                        <m:begChr m:val="{"/>
                        <m:endChr m:val=""/>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dPr>
                      <m:e>
                        <m:eqArr>
                          <m:eqArr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eqArr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2</m:t>
                            </m:r>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0</m:t>
                                </m:r>
                              </m:sub>
                            </m:s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λ</m:t>
                                </m:r>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a:effectLst/>
                                        <a:latin typeface="Cambria Math" panose="02040503050406030204" pitchFamily="18" charset="0"/>
                                        <a:ea typeface="Yu Mincho" panose="02020400000000000000" pitchFamily="18" charset="-128"/>
                                        <a:cs typeface="Times New Roman" panose="02020603050405020304" pitchFamily="18" charset="0"/>
                                      </a:rPr>
                                      <m:t>­</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0</m:t>
                                    </m:r>
                                  </m:sub>
                                </m:s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1</m:t>
                                </m:r>
                              </m:sub>
                            </m:s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d</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0</m:t>
                                </m:r>
                              </m:sub>
                            </m:sSub>
                          </m:e>
                          <m:e>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j</m:t>
                                </m:r>
                                <m:r>
                                  <m:rPr>
                                    <m:nor/>
                                  </m:rPr>
                                  <a:rPr lang="vi-VN" i="1">
                                    <a:effectLst/>
                                    <a:latin typeface="Cambria Math" panose="02040503050406030204" pitchFamily="18" charset="0"/>
                                    <a:ea typeface="Yu Mincho" panose="02020400000000000000" pitchFamily="18" charset="-128"/>
                                    <a:cs typeface="Times New Roman" panose="02020603050405020304" pitchFamily="18" charset="0"/>
                                  </a:rPr>
                                  <m:t>−</m:t>
                                </m:r>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1</m:t>
                                </m:r>
                              </m:sub>
                            </m:s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 + 2</m:t>
                            </m:r>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j</m:t>
                                </m:r>
                              </m:sub>
                            </m:s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 + </m:t>
                            </m:r>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j</m:t>
                                </m:r>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+1</m:t>
                                </m:r>
                              </m:sub>
                            </m:s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 2</m:t>
                            </m:r>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d</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j</m:t>
                                </m:r>
                              </m:sub>
                            </m:sSub>
                          </m:e>
                          <m:e>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μ</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0</m:t>
                                </m:r>
                              </m:sub>
                            </m:sSub>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n</m:t>
                                </m:r>
                                <m:r>
                                  <m:rPr>
                                    <m:nor/>
                                  </m:rPr>
                                  <a:rPr lang="vi-VN" i="1">
                                    <a:effectLst/>
                                    <a:latin typeface="Cambria Math" panose="02040503050406030204" pitchFamily="18" charset="0"/>
                                    <a:ea typeface="Yu Mincho" panose="02020400000000000000" pitchFamily="18" charset="-128"/>
                                    <a:cs typeface="Times New Roman" panose="02020603050405020304" pitchFamily="18" charset="0"/>
                                  </a:rPr>
                                  <m:t>−</m:t>
                                </m:r>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1</m:t>
                                </m:r>
                              </m:sub>
                            </m:sSub>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+ 2</m:t>
                                </m:r>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n</m:t>
                                </m:r>
                              </m:sub>
                            </m:s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d</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n</m:t>
                                </m:r>
                              </m:sub>
                            </m:sSub>
                          </m:e>
                        </m:eqArr>
                      </m:e>
                    </m:d>
                  </m:oMath>
                </a14:m>
                <a:r>
                  <a:rPr lang="vi-VN" dirty="0">
                    <a:effectLst/>
                    <a:latin typeface="Times New Roman" panose="02020603050405020304" pitchFamily="18" charset="0"/>
                    <a:ea typeface="Yu Mincho" panose="02020400000000000000" pitchFamily="18" charset="-128"/>
                    <a:cs typeface="Arial" panose="020B0604020202020204" pitchFamily="34" charset="0"/>
                  </a:rPr>
                  <a:t>         j=1,n-1</a:t>
                </a:r>
                <a:r>
                  <a:rPr lang="en-US" dirty="0">
                    <a:effectLst/>
                    <a:latin typeface="Times New Roman" panose="02020603050405020304" pitchFamily="18" charset="0"/>
                    <a:ea typeface="Yu Mincho" panose="02020400000000000000" pitchFamily="18" charset="-128"/>
                    <a:cs typeface="Arial" panose="020B0604020202020204" pitchFamily="34" charset="0"/>
                  </a:rPr>
                  <a:t>     				   (4)</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60F21089-44D5-44B0-BE57-92508250D87C}"/>
                  </a:ext>
                </a:extLst>
              </p:cNvPr>
              <p:cNvSpPr txBox="1">
                <a:spLocks noRot="1" noChangeAspect="1" noMove="1" noResize="1" noEditPoints="1" noAdjustHandles="1" noChangeArrowheads="1" noChangeShapeType="1" noTextEdit="1"/>
              </p:cNvSpPr>
              <p:nvPr/>
            </p:nvSpPr>
            <p:spPr>
              <a:xfrm>
                <a:off x="1393794" y="893827"/>
                <a:ext cx="8094215" cy="5355249"/>
              </a:xfrm>
              <a:prstGeom prst="rect">
                <a:avLst/>
              </a:prstGeom>
              <a:blipFill>
                <a:blip r:embed="rId2"/>
                <a:stretch>
                  <a:fillRect l="-678" b="-797"/>
                </a:stretch>
              </a:blipFill>
            </p:spPr>
            <p:txBody>
              <a:bodyPr/>
              <a:lstStyle/>
              <a:p>
                <a:r>
                  <a:rPr lang="en-US">
                    <a:noFill/>
                  </a:rPr>
                  <a:t> </a:t>
                </a:r>
              </a:p>
            </p:txBody>
          </p:sp>
        </mc:Fallback>
      </mc:AlternateContent>
    </p:spTree>
    <p:extLst>
      <p:ext uri="{BB962C8B-B14F-4D97-AF65-F5344CB8AC3E}">
        <p14:creationId xmlns:p14="http://schemas.microsoft.com/office/powerpoint/2010/main" val="28501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A157A8-92E7-452F-8A03-6FB80012E39D}"/>
              </a:ext>
            </a:extLst>
          </p:cNvPr>
          <p:cNvSpPr txBox="1"/>
          <p:nvPr/>
        </p:nvSpPr>
        <p:spPr>
          <a:xfrm>
            <a:off x="1047565" y="1109709"/>
            <a:ext cx="7439487" cy="1938992"/>
          </a:xfrm>
          <a:prstGeom prst="rect">
            <a:avLst/>
          </a:prstGeom>
          <a:noFill/>
        </p:spPr>
        <p:txBody>
          <a:bodyPr wrap="square" rtlCol="0">
            <a:spAutoFit/>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4.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Đánh</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giá</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sai</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số</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vi-VN" sz="2400" dirty="0">
                <a:effectLst/>
                <a:latin typeface="Calibri" panose="020F0502020204030204" pitchFamily="34" charset="0"/>
                <a:ea typeface="Calibri" panose="020F0502020204030204" pitchFamily="34" charset="0"/>
                <a:cs typeface="Times New Roman" panose="02020603050405020304" pitchFamily="18" charset="0"/>
              </a:rPr>
              <a:t>ư</a:t>
            </a:r>
            <a:r>
              <a:rPr lang="en-US" sz="2400" dirty="0">
                <a:effectLst/>
                <a:latin typeface="Calibri" panose="020F0502020204030204" pitchFamily="34" charset="0"/>
                <a:ea typeface="Calibri" panose="020F0502020204030204" pitchFamily="34" charset="0"/>
                <a:cs typeface="Times New Roman" panose="02020603050405020304" pitchFamily="18" charset="0"/>
              </a:rPr>
              <a:t>u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nh</a:t>
            </a:r>
            <a:r>
              <a:rPr lang="vi-VN" sz="2400" dirty="0">
                <a:effectLst/>
                <a:latin typeface="Calibri" panose="020F0502020204030204" pitchFamily="34" charset="0"/>
                <a:ea typeface="Calibri" panose="020F0502020204030204" pitchFamily="34" charset="0"/>
                <a:cs typeface="Times New Roman" panose="02020603050405020304" pitchFamily="18" charset="0"/>
              </a:rPr>
              <a:t>ược</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điểm</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của</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ph</a:t>
            </a:r>
            <a:r>
              <a:rPr lang="vi-VN" sz="2400" dirty="0">
                <a:effectLst/>
                <a:latin typeface="Calibri" panose="020F0502020204030204" pitchFamily="34" charset="0"/>
                <a:ea typeface="Calibri" panose="020F0502020204030204" pitchFamily="34" charset="0"/>
                <a:cs typeface="Times New Roman" panose="02020603050405020304" pitchFamily="18" charset="0"/>
              </a:rPr>
              <a:t>ươ</a:t>
            </a:r>
            <a:r>
              <a:rPr lang="en-US" sz="2400" dirty="0">
                <a:effectLst/>
                <a:latin typeface="Calibri" panose="020F0502020204030204" pitchFamily="34" charset="0"/>
                <a:ea typeface="Calibri" panose="020F0502020204030204" pitchFamily="34" charset="0"/>
                <a:cs typeface="Times New Roman" panose="02020603050405020304" pitchFamily="18" charset="0"/>
              </a:rPr>
              <a:t>ng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pháp</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Calibri" panose="020F0502020204030204" pitchFamily="34" charset="0"/>
                <a:ea typeface="Calibri" panose="020F0502020204030204" pitchFamily="34" charset="0"/>
                <a:cs typeface="Times New Roman" panose="02020603050405020304" pitchFamily="18" charset="0"/>
              </a:rPr>
              <a:t>-Sai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số</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phụ</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thuộc</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rất</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lớn</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vào</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cách</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phân</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hoạch</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trên</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đoạn</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a,b</a:t>
            </a:r>
            <a:r>
              <a:rPr lang="en-US" sz="2400" dirty="0">
                <a:latin typeface="Calibri" panose="020F0502020204030204" pitchFamily="34" charset="0"/>
                <a:ea typeface="Calibri" panose="020F0502020204030204" pitchFamily="34" charset="0"/>
                <a:cs typeface="Times New Roman" panose="02020603050405020304" pitchFamily="18" charset="0"/>
              </a:rPr>
              <a:t>]. Khi </a:t>
            </a:r>
            <a:r>
              <a:rPr lang="en-US" sz="2400" dirty="0" err="1">
                <a:latin typeface="Calibri" panose="020F0502020204030204" pitchFamily="34" charset="0"/>
                <a:ea typeface="Calibri" panose="020F0502020204030204" pitchFamily="34" charset="0"/>
                <a:cs typeface="Times New Roman" panose="02020603050405020304" pitchFamily="18" charset="0"/>
              </a:rPr>
              <a:t>khoảng</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cách</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các</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mốc</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càng</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bé</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thì</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sai</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số</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càng</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nhỏ</a:t>
            </a:r>
            <a:r>
              <a:rPr lang="en-US" sz="2400" dirty="0">
                <a:latin typeface="Calibri" panose="020F0502020204030204" pitchFamily="34"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2400" dirty="0"/>
          </a:p>
        </p:txBody>
      </p:sp>
    </p:spTree>
    <p:extLst>
      <p:ext uri="{BB962C8B-B14F-4D97-AF65-F5344CB8AC3E}">
        <p14:creationId xmlns:p14="http://schemas.microsoft.com/office/powerpoint/2010/main" val="1030270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76BD11-DB8A-435D-B213-D4C95F0275A7}"/>
              </a:ext>
            </a:extLst>
          </p:cNvPr>
          <p:cNvSpPr txBox="1"/>
          <p:nvPr/>
        </p:nvSpPr>
        <p:spPr>
          <a:xfrm>
            <a:off x="1222159" y="738890"/>
            <a:ext cx="9747681" cy="5570756"/>
          </a:xfrm>
          <a:prstGeom prst="rect">
            <a:avLst/>
          </a:prstGeom>
          <a:noFill/>
        </p:spPr>
        <p:txBody>
          <a:bodyPr wrap="square" rtlCol="0">
            <a:spAutoFit/>
          </a:bodyPr>
          <a:lstStyle/>
          <a:p>
            <a:r>
              <a:rPr lang="en-US" sz="2000" dirty="0"/>
              <a:t>5. </a:t>
            </a:r>
            <a:r>
              <a:rPr lang="en-US" sz="2000" dirty="0" err="1"/>
              <a:t>Thuật</a:t>
            </a:r>
            <a:r>
              <a:rPr lang="en-US" sz="2000" dirty="0"/>
              <a:t> </a:t>
            </a:r>
            <a:r>
              <a:rPr lang="en-US" sz="2000" dirty="0" err="1"/>
              <a:t>toán</a:t>
            </a:r>
            <a:endParaRPr lang="en-US" sz="2000" dirty="0"/>
          </a:p>
          <a:p>
            <a:endParaRPr lang="en-US" sz="1600" dirty="0"/>
          </a:p>
          <a:p>
            <a:pPr marL="228600" marR="0">
              <a:lnSpc>
                <a:spcPct val="150000"/>
              </a:lnSpc>
              <a:spcBef>
                <a:spcPts val="0"/>
              </a:spcBef>
              <a:spcAft>
                <a:spcPts val="0"/>
              </a:spcAft>
            </a:pPr>
            <a:r>
              <a:rPr lang="en-US" sz="2000" dirty="0">
                <a:effectLst/>
                <a:latin typeface="Times New Roman" panose="02020603050405020304" pitchFamily="18" charset="0"/>
                <a:ea typeface="Yu Mincho" panose="02020400000000000000" pitchFamily="18" charset="-128"/>
              </a:rPr>
              <a:t>input: </a:t>
            </a:r>
            <a:r>
              <a:rPr lang="en-US" sz="2000" dirty="0" err="1">
                <a:effectLst/>
                <a:latin typeface="Times New Roman" panose="02020603050405020304" pitchFamily="18" charset="0"/>
                <a:ea typeface="Yu Mincho" panose="02020400000000000000" pitchFamily="18" charset="-128"/>
              </a:rPr>
              <a:t>Bộ</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mốc</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nội</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suy</a:t>
            </a:r>
            <a:r>
              <a:rPr lang="en-US" sz="2000" dirty="0">
                <a:effectLst/>
                <a:latin typeface="Times New Roman" panose="02020603050405020304" pitchFamily="18" charset="0"/>
                <a:ea typeface="Yu Mincho" panose="02020400000000000000" pitchFamily="18" charset="-128"/>
              </a:rPr>
              <a:t> x</a:t>
            </a:r>
            <a:r>
              <a:rPr lang="en-US" sz="2000" baseline="-25000" dirty="0">
                <a:effectLst/>
                <a:latin typeface="Times New Roman" panose="02020603050405020304" pitchFamily="18" charset="0"/>
                <a:ea typeface="Yu Mincho" panose="02020400000000000000" pitchFamily="18" charset="-128"/>
              </a:rPr>
              <a:t>i</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và</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y</a:t>
            </a:r>
            <a:r>
              <a:rPr lang="en-US" sz="2000" baseline="-25000" dirty="0" err="1">
                <a:effectLst/>
                <a:latin typeface="Times New Roman" panose="02020603050405020304" pitchFamily="18" charset="0"/>
                <a:ea typeface="Yu Mincho" panose="02020400000000000000" pitchFamily="18" charset="-128"/>
              </a:rPr>
              <a:t>i</a:t>
            </a:r>
            <a:r>
              <a:rPr lang="en-US" sz="2000" dirty="0">
                <a:effectLst/>
                <a:latin typeface="Times New Roman" panose="02020603050405020304" pitchFamily="18" charset="0"/>
                <a:ea typeface="Yu Mincho" panose="02020400000000000000" pitchFamily="18" charset="-128"/>
              </a:rPr>
              <a:t>  </a:t>
            </a:r>
            <a:endParaRPr lang="en-US" sz="2000" dirty="0">
              <a:effectLst/>
              <a:latin typeface="Times New Roman" panose="02020603050405020304" pitchFamily="18" charset="0"/>
              <a:ea typeface="Calibri" panose="020F0502020204030204" pitchFamily="34" charset="0"/>
            </a:endParaRPr>
          </a:p>
          <a:p>
            <a:pPr marL="228600" marR="0">
              <a:lnSpc>
                <a:spcPct val="150000"/>
              </a:lnSpc>
              <a:spcBef>
                <a:spcPts val="0"/>
              </a:spcBef>
              <a:spcAft>
                <a:spcPts val="0"/>
              </a:spcAft>
            </a:pPr>
            <a:r>
              <a:rPr lang="en-US" sz="2000" dirty="0">
                <a:effectLst/>
                <a:latin typeface="Times New Roman" panose="02020603050405020304" pitchFamily="18" charset="0"/>
                <a:ea typeface="Yu Mincho" panose="02020400000000000000" pitchFamily="18" charset="-128"/>
              </a:rPr>
              <a:t>output:  -</a:t>
            </a:r>
            <a:r>
              <a:rPr lang="en-US" sz="2000" dirty="0" err="1">
                <a:effectLst/>
                <a:latin typeface="Times New Roman" panose="02020603050405020304" pitchFamily="18" charset="0"/>
                <a:ea typeface="Yu Mincho" panose="02020400000000000000" pitchFamily="18" charset="-128"/>
              </a:rPr>
              <a:t>Các</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đa</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thức</a:t>
            </a:r>
            <a:r>
              <a:rPr lang="en-US" sz="2000" dirty="0">
                <a:effectLst/>
                <a:latin typeface="Times New Roman" panose="02020603050405020304" pitchFamily="18" charset="0"/>
                <a:ea typeface="Yu Mincho" panose="02020400000000000000" pitchFamily="18" charset="-128"/>
              </a:rPr>
              <a:t> spline </a:t>
            </a:r>
            <a:r>
              <a:rPr lang="en-US" sz="2000" dirty="0" err="1">
                <a:effectLst/>
                <a:latin typeface="Times New Roman" panose="02020603050405020304" pitchFamily="18" charset="0"/>
                <a:ea typeface="Yu Mincho" panose="02020400000000000000" pitchFamily="18" charset="-128"/>
              </a:rPr>
              <a:t>bậc</a:t>
            </a:r>
            <a:r>
              <a:rPr lang="en-US" sz="2000" dirty="0">
                <a:effectLst/>
                <a:latin typeface="Times New Roman" panose="02020603050405020304" pitchFamily="18" charset="0"/>
                <a:ea typeface="Yu Mincho" panose="02020400000000000000" pitchFamily="18" charset="-128"/>
              </a:rPr>
              <a:t> 1, </a:t>
            </a:r>
            <a:r>
              <a:rPr lang="en-US" sz="2000" dirty="0" err="1">
                <a:effectLst/>
                <a:latin typeface="Times New Roman" panose="02020603050405020304" pitchFamily="18" charset="0"/>
                <a:ea typeface="Yu Mincho" panose="02020400000000000000" pitchFamily="18" charset="-128"/>
              </a:rPr>
              <a:t>bậc</a:t>
            </a:r>
            <a:r>
              <a:rPr lang="en-US" sz="2000" dirty="0">
                <a:effectLst/>
                <a:latin typeface="Times New Roman" panose="02020603050405020304" pitchFamily="18" charset="0"/>
                <a:ea typeface="Yu Mincho" panose="02020400000000000000" pitchFamily="18" charset="-128"/>
              </a:rPr>
              <a:t> 2 </a:t>
            </a:r>
            <a:r>
              <a:rPr lang="en-US" sz="2000" dirty="0" err="1">
                <a:effectLst/>
                <a:latin typeface="Times New Roman" panose="02020603050405020304" pitchFamily="18" charset="0"/>
                <a:ea typeface="Yu Mincho" panose="02020400000000000000" pitchFamily="18" charset="-128"/>
              </a:rPr>
              <a:t>và</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bậc</a:t>
            </a:r>
            <a:r>
              <a:rPr lang="en-US" sz="2000" dirty="0">
                <a:effectLst/>
                <a:latin typeface="Times New Roman" panose="02020603050405020304" pitchFamily="18" charset="0"/>
                <a:ea typeface="Yu Mincho" panose="02020400000000000000" pitchFamily="18" charset="-128"/>
              </a:rPr>
              <a:t> 3</a:t>
            </a:r>
            <a:endParaRPr lang="en-US" sz="2000" dirty="0">
              <a:effectLst/>
              <a:latin typeface="Times New Roman" panose="02020603050405020304" pitchFamily="18" charset="0"/>
              <a:ea typeface="Calibri" panose="020F0502020204030204" pitchFamily="34" charset="0"/>
            </a:endParaRPr>
          </a:p>
          <a:p>
            <a:pPr marL="228600" marR="0">
              <a:lnSpc>
                <a:spcPct val="150000"/>
              </a:lnSpc>
              <a:spcBef>
                <a:spcPts val="0"/>
              </a:spcBef>
              <a:spcAft>
                <a:spcPts val="0"/>
              </a:spcAft>
            </a:pP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Đồ</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thị</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các</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hàm</a:t>
            </a:r>
            <a:r>
              <a:rPr lang="en-US" sz="2000" dirty="0">
                <a:effectLst/>
                <a:latin typeface="Times New Roman" panose="02020603050405020304" pitchFamily="18" charset="0"/>
                <a:ea typeface="Yu Mincho" panose="02020400000000000000" pitchFamily="18" charset="-128"/>
              </a:rPr>
              <a:t> spline </a:t>
            </a:r>
            <a:r>
              <a:rPr lang="en-US" sz="2000" dirty="0" err="1">
                <a:effectLst/>
                <a:latin typeface="Times New Roman" panose="02020603050405020304" pitchFamily="18" charset="0"/>
                <a:ea typeface="Yu Mincho" panose="02020400000000000000" pitchFamily="18" charset="-128"/>
              </a:rPr>
              <a:t>bậc</a:t>
            </a:r>
            <a:r>
              <a:rPr lang="en-US" sz="2000" dirty="0">
                <a:effectLst/>
                <a:latin typeface="Times New Roman" panose="02020603050405020304" pitchFamily="18" charset="0"/>
                <a:ea typeface="Yu Mincho" panose="02020400000000000000" pitchFamily="18" charset="-128"/>
              </a:rPr>
              <a:t> 1, </a:t>
            </a:r>
            <a:r>
              <a:rPr lang="en-US" sz="2000" dirty="0" err="1">
                <a:effectLst/>
                <a:latin typeface="Times New Roman" panose="02020603050405020304" pitchFamily="18" charset="0"/>
                <a:ea typeface="Yu Mincho" panose="02020400000000000000" pitchFamily="18" charset="-128"/>
              </a:rPr>
              <a:t>bậc</a:t>
            </a:r>
            <a:r>
              <a:rPr lang="en-US" sz="2000" dirty="0">
                <a:effectLst/>
                <a:latin typeface="Times New Roman" panose="02020603050405020304" pitchFamily="18" charset="0"/>
                <a:ea typeface="Yu Mincho" panose="02020400000000000000" pitchFamily="18" charset="-128"/>
              </a:rPr>
              <a:t> 2, </a:t>
            </a:r>
            <a:r>
              <a:rPr lang="en-US" sz="2000" dirty="0" err="1">
                <a:effectLst/>
                <a:latin typeface="Times New Roman" panose="02020603050405020304" pitchFamily="18" charset="0"/>
                <a:ea typeface="Yu Mincho" panose="02020400000000000000" pitchFamily="18" charset="-128"/>
              </a:rPr>
              <a:t>bậc</a:t>
            </a:r>
            <a:r>
              <a:rPr lang="en-US" sz="2000" dirty="0">
                <a:effectLst/>
                <a:latin typeface="Times New Roman" panose="02020603050405020304" pitchFamily="18" charset="0"/>
                <a:ea typeface="Yu Mincho" panose="02020400000000000000" pitchFamily="18" charset="-128"/>
              </a:rPr>
              <a:t> 3</a:t>
            </a:r>
            <a:endParaRPr lang="en-US" sz="2000" dirty="0">
              <a:effectLst/>
              <a:latin typeface="Times New Roman" panose="02020603050405020304" pitchFamily="18" charset="0"/>
              <a:ea typeface="Calibri" panose="020F0502020204030204" pitchFamily="34" charset="0"/>
            </a:endParaRPr>
          </a:p>
          <a:p>
            <a:pPr marL="228600" marR="0">
              <a:lnSpc>
                <a:spcPct val="150000"/>
              </a:lnSpc>
              <a:spcBef>
                <a:spcPts val="0"/>
              </a:spcBef>
              <a:spcAft>
                <a:spcPts val="0"/>
              </a:spcAft>
            </a:pPr>
            <a:r>
              <a:rPr lang="en-US" sz="2000" dirty="0" err="1">
                <a:effectLst/>
                <a:latin typeface="Times New Roman" panose="02020603050405020304" pitchFamily="18" charset="0"/>
                <a:ea typeface="Yu Mincho" panose="02020400000000000000" pitchFamily="18" charset="-128"/>
              </a:rPr>
              <a:t>Bước</a:t>
            </a:r>
            <a:r>
              <a:rPr lang="en-US" sz="2000" dirty="0">
                <a:effectLst/>
                <a:latin typeface="Times New Roman" panose="02020603050405020304" pitchFamily="18" charset="0"/>
                <a:ea typeface="Yu Mincho" panose="02020400000000000000" pitchFamily="18" charset="-128"/>
              </a:rPr>
              <a:t> 1: -</a:t>
            </a:r>
            <a:r>
              <a:rPr lang="en-US" sz="2000" dirty="0" err="1">
                <a:effectLst/>
                <a:latin typeface="Times New Roman" panose="02020603050405020304" pitchFamily="18" charset="0"/>
                <a:ea typeface="Yu Mincho" panose="02020400000000000000" pitchFamily="18" charset="-128"/>
              </a:rPr>
              <a:t>Nhập</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bộ</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giá</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trị</a:t>
            </a:r>
            <a:r>
              <a:rPr lang="en-US" sz="2000" dirty="0">
                <a:effectLst/>
                <a:latin typeface="Times New Roman" panose="02020603050405020304" pitchFamily="18" charset="0"/>
                <a:ea typeface="Yu Mincho" panose="02020400000000000000" pitchFamily="18" charset="-128"/>
              </a:rPr>
              <a:t> x</a:t>
            </a:r>
            <a:r>
              <a:rPr lang="en-US" sz="2000" baseline="-25000" dirty="0">
                <a:effectLst/>
                <a:latin typeface="Times New Roman" panose="02020603050405020304" pitchFamily="18" charset="0"/>
                <a:ea typeface="Yu Mincho" panose="02020400000000000000" pitchFamily="18" charset="-128"/>
              </a:rPr>
              <a:t>i</a:t>
            </a:r>
            <a:r>
              <a:rPr lang="en-US" sz="2000" dirty="0">
                <a:effectLst/>
                <a:latin typeface="Times New Roman" panose="02020603050405020304" pitchFamily="18" charset="0"/>
                <a:ea typeface="Yu Mincho" panose="02020400000000000000" pitchFamily="18" charset="-128"/>
              </a:rPr>
              <a:t> , </a:t>
            </a:r>
            <a:r>
              <a:rPr lang="en-US" sz="2000" dirty="0" err="1">
                <a:effectLst/>
                <a:latin typeface="Times New Roman" panose="02020603050405020304" pitchFamily="18" charset="0"/>
                <a:ea typeface="Yu Mincho" panose="02020400000000000000" pitchFamily="18" charset="-128"/>
              </a:rPr>
              <a:t>y</a:t>
            </a:r>
            <a:r>
              <a:rPr lang="en-US" sz="2000" baseline="-25000" dirty="0" err="1">
                <a:effectLst/>
                <a:latin typeface="Times New Roman" panose="02020603050405020304" pitchFamily="18" charset="0"/>
                <a:ea typeface="Yu Mincho" panose="02020400000000000000" pitchFamily="18" charset="-128"/>
              </a:rPr>
              <a:t>i</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vào</a:t>
            </a:r>
            <a:r>
              <a:rPr lang="en-US" sz="2000" dirty="0">
                <a:effectLst/>
                <a:latin typeface="Times New Roman" panose="02020603050405020304" pitchFamily="18" charset="0"/>
                <a:ea typeface="Yu Mincho" panose="02020400000000000000" pitchFamily="18" charset="-128"/>
              </a:rPr>
              <a:t> file </a:t>
            </a:r>
            <a:r>
              <a:rPr lang="en-US" sz="2000" dirty="0" err="1">
                <a:effectLst/>
                <a:latin typeface="Times New Roman" panose="02020603050405020304" pitchFamily="18" charset="0"/>
                <a:ea typeface="Yu Mincho" panose="02020400000000000000" pitchFamily="18" charset="-128"/>
              </a:rPr>
              <a:t>dữ</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liệu</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đầu</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vào</a:t>
            </a:r>
            <a:r>
              <a:rPr lang="en-US" sz="2000" dirty="0">
                <a:effectLst/>
                <a:latin typeface="Times New Roman" panose="02020603050405020304" pitchFamily="18" charset="0"/>
                <a:ea typeface="Yu Mincho" panose="02020400000000000000" pitchFamily="18" charset="-128"/>
              </a:rPr>
              <a:t>.</a:t>
            </a:r>
            <a:endParaRPr lang="en-US" sz="2000" dirty="0">
              <a:effectLst/>
              <a:latin typeface="Times New Roman" panose="02020603050405020304" pitchFamily="18" charset="0"/>
              <a:ea typeface="Calibri" panose="020F0502020204030204" pitchFamily="34" charset="0"/>
            </a:endParaRPr>
          </a:p>
          <a:p>
            <a:pPr marL="228600" marR="0">
              <a:lnSpc>
                <a:spcPct val="150000"/>
              </a:lnSpc>
              <a:spcBef>
                <a:spcPts val="0"/>
              </a:spcBef>
              <a:spcAft>
                <a:spcPts val="0"/>
              </a:spcAft>
            </a:pP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Kiểm</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tra</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điều</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kiện</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của</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các</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bộ</a:t>
            </a:r>
            <a:r>
              <a:rPr lang="en-US" sz="2000" dirty="0">
                <a:effectLst/>
                <a:latin typeface="Times New Roman" panose="02020603050405020304" pitchFamily="18" charset="0"/>
                <a:ea typeface="Yu Mincho" panose="02020400000000000000" pitchFamily="18" charset="-128"/>
              </a:rPr>
              <a:t> x</a:t>
            </a:r>
            <a:r>
              <a:rPr lang="en-US" sz="2000" baseline="-25000" dirty="0">
                <a:effectLst/>
                <a:latin typeface="Times New Roman" panose="02020603050405020304" pitchFamily="18" charset="0"/>
                <a:ea typeface="Yu Mincho" panose="02020400000000000000" pitchFamily="18" charset="-128"/>
              </a:rPr>
              <a:t>i</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và</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y</a:t>
            </a:r>
            <a:r>
              <a:rPr lang="en-US" sz="2000" baseline="-25000" dirty="0" err="1">
                <a:effectLst/>
                <a:latin typeface="Times New Roman" panose="02020603050405020304" pitchFamily="18" charset="0"/>
                <a:ea typeface="Yu Mincho" panose="02020400000000000000" pitchFamily="18" charset="-128"/>
              </a:rPr>
              <a:t>i</a:t>
            </a:r>
            <a:r>
              <a:rPr lang="en-US" sz="2000" dirty="0">
                <a:effectLst/>
                <a:latin typeface="Times New Roman" panose="02020603050405020304" pitchFamily="18" charset="0"/>
                <a:ea typeface="Yu Mincho" panose="02020400000000000000" pitchFamily="18" charset="-128"/>
              </a:rPr>
              <a:t>   </a:t>
            </a:r>
            <a:endParaRPr lang="en-US" sz="2000" dirty="0">
              <a:effectLst/>
              <a:latin typeface="Times New Roman" panose="02020603050405020304" pitchFamily="18" charset="0"/>
              <a:ea typeface="Calibri" panose="020F0502020204030204" pitchFamily="34" charset="0"/>
            </a:endParaRPr>
          </a:p>
          <a:p>
            <a:pPr marL="228600" marR="0">
              <a:lnSpc>
                <a:spcPct val="150000"/>
              </a:lnSpc>
              <a:spcBef>
                <a:spcPts val="0"/>
              </a:spcBef>
              <a:spcAft>
                <a:spcPts val="0"/>
              </a:spcAft>
            </a:pPr>
            <a:r>
              <a:rPr lang="en-US" sz="2000" dirty="0" err="1">
                <a:effectLst/>
                <a:latin typeface="Times New Roman" panose="02020603050405020304" pitchFamily="18" charset="0"/>
                <a:ea typeface="Yu Mincho" panose="02020400000000000000" pitchFamily="18" charset="-128"/>
              </a:rPr>
              <a:t>Bước</a:t>
            </a:r>
            <a:r>
              <a:rPr lang="en-US" sz="2000" dirty="0">
                <a:effectLst/>
                <a:latin typeface="Times New Roman" panose="02020603050405020304" pitchFamily="18" charset="0"/>
                <a:ea typeface="Yu Mincho" panose="02020400000000000000" pitchFamily="18" charset="-128"/>
              </a:rPr>
              <a:t> 2: - </a:t>
            </a:r>
            <a:r>
              <a:rPr lang="en-US" sz="2000" dirty="0" err="1">
                <a:effectLst/>
                <a:latin typeface="Times New Roman" panose="02020603050405020304" pitchFamily="18" charset="0"/>
                <a:ea typeface="Yu Mincho" panose="02020400000000000000" pitchFamily="18" charset="-128"/>
              </a:rPr>
              <a:t>Xây</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dựng</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hàm</a:t>
            </a:r>
            <a:r>
              <a:rPr lang="en-US" sz="2000" dirty="0">
                <a:effectLst/>
                <a:latin typeface="Times New Roman" panose="02020603050405020304" pitchFamily="18" charset="0"/>
                <a:ea typeface="Yu Mincho" panose="02020400000000000000" pitchFamily="18" charset="-128"/>
              </a:rPr>
              <a:t> spline </a:t>
            </a:r>
            <a:r>
              <a:rPr lang="en-US" sz="2000" dirty="0" err="1">
                <a:effectLst/>
                <a:latin typeface="Times New Roman" panose="02020603050405020304" pitchFamily="18" charset="0"/>
                <a:ea typeface="Yu Mincho" panose="02020400000000000000" pitchFamily="18" charset="-128"/>
              </a:rPr>
              <a:t>bậc</a:t>
            </a:r>
            <a:r>
              <a:rPr lang="en-US" sz="2000" dirty="0">
                <a:effectLst/>
                <a:latin typeface="Times New Roman" panose="02020603050405020304" pitchFamily="18" charset="0"/>
                <a:ea typeface="Yu Mincho" panose="02020400000000000000" pitchFamily="18" charset="-128"/>
              </a:rPr>
              <a:t> 3:</a:t>
            </a:r>
            <a:endParaRPr lang="en-US" sz="2000" dirty="0">
              <a:effectLst/>
              <a:latin typeface="Times New Roman" panose="02020603050405020304" pitchFamily="18" charset="0"/>
              <a:ea typeface="Calibri" panose="020F0502020204030204" pitchFamily="34" charset="0"/>
            </a:endParaRPr>
          </a:p>
          <a:p>
            <a:pPr marL="228600" marR="0">
              <a:lnSpc>
                <a:spcPct val="150000"/>
              </a:lnSpc>
              <a:spcBef>
                <a:spcPts val="0"/>
              </a:spcBef>
              <a:spcAft>
                <a:spcPts val="0"/>
              </a:spcAft>
            </a:pPr>
            <a:r>
              <a:rPr lang="en-US" sz="2000" dirty="0">
                <a:effectLst/>
                <a:latin typeface="Times New Roman" panose="02020603050405020304" pitchFamily="18" charset="0"/>
                <a:ea typeface="Yu Mincho" panose="02020400000000000000" pitchFamily="18" charset="-128"/>
              </a:rPr>
              <a:t>	+) </a:t>
            </a:r>
            <a:r>
              <a:rPr lang="en-US" sz="2000" dirty="0" err="1">
                <a:effectLst/>
                <a:latin typeface="Times New Roman" panose="02020603050405020304" pitchFamily="18" charset="0"/>
                <a:ea typeface="Yu Mincho" panose="02020400000000000000" pitchFamily="18" charset="-128"/>
              </a:rPr>
              <a:t>Xây</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dựng</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gói</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tính</a:t>
            </a:r>
            <a:r>
              <a:rPr lang="en-US" sz="2000" dirty="0">
                <a:effectLst/>
                <a:latin typeface="Times New Roman" panose="02020603050405020304" pitchFamily="18" charset="0"/>
                <a:ea typeface="Yu Mincho" panose="02020400000000000000" pitchFamily="18" charset="-128"/>
              </a:rPr>
              <a:t> m :</a:t>
            </a:r>
            <a:endParaRPr lang="en-US" sz="2000" dirty="0">
              <a:effectLst/>
              <a:latin typeface="Times New Roman" panose="02020603050405020304" pitchFamily="18" charset="0"/>
              <a:ea typeface="Calibri" panose="020F0502020204030204" pitchFamily="34" charset="0"/>
            </a:endParaRPr>
          </a:p>
          <a:p>
            <a:pPr marL="228600" marR="0">
              <a:lnSpc>
                <a:spcPct val="150000"/>
              </a:lnSpc>
              <a:spcBef>
                <a:spcPts val="0"/>
              </a:spcBef>
              <a:spcAft>
                <a:spcPts val="0"/>
              </a:spcAft>
            </a:pPr>
            <a:r>
              <a:rPr lang="en-US" sz="2000" dirty="0">
                <a:effectLst/>
                <a:latin typeface="Times New Roman" panose="02020603050405020304" pitchFamily="18" charset="0"/>
                <a:ea typeface="Yu Mincho" panose="02020400000000000000" pitchFamily="18" charset="-128"/>
              </a:rPr>
              <a:t>	 .) </a:t>
            </a:r>
            <a:r>
              <a:rPr lang="en-US" sz="2000" dirty="0" err="1">
                <a:effectLst/>
                <a:latin typeface="Times New Roman" panose="02020603050405020304" pitchFamily="18" charset="0"/>
                <a:ea typeface="Yu Mincho" panose="02020400000000000000" pitchFamily="18" charset="-128"/>
              </a:rPr>
              <a:t>Khởi</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tạo</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giá</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trị</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biên</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là</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đạo</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hàm</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cấp</a:t>
            </a:r>
            <a:r>
              <a:rPr lang="en-US" sz="2000" dirty="0">
                <a:effectLst/>
                <a:latin typeface="Times New Roman" panose="02020603050405020304" pitchFamily="18" charset="0"/>
                <a:ea typeface="Yu Mincho" panose="02020400000000000000" pitchFamily="18" charset="-128"/>
              </a:rPr>
              <a:t> 1 </a:t>
            </a:r>
            <a:r>
              <a:rPr lang="en-US" sz="2000" dirty="0" err="1">
                <a:effectLst/>
                <a:latin typeface="Times New Roman" panose="02020603050405020304" pitchFamily="18" charset="0"/>
                <a:ea typeface="Yu Mincho" panose="02020400000000000000" pitchFamily="18" charset="-128"/>
              </a:rPr>
              <a:t>tại</a:t>
            </a:r>
            <a:r>
              <a:rPr lang="en-US" sz="2000" dirty="0">
                <a:effectLst/>
                <a:latin typeface="Times New Roman" panose="02020603050405020304" pitchFamily="18" charset="0"/>
                <a:ea typeface="Yu Mincho" panose="02020400000000000000" pitchFamily="18" charset="-128"/>
              </a:rPr>
              <a:t> 2 </a:t>
            </a:r>
            <a:r>
              <a:rPr lang="en-US" sz="2000" dirty="0" err="1">
                <a:effectLst/>
                <a:latin typeface="Times New Roman" panose="02020603050405020304" pitchFamily="18" charset="0"/>
                <a:ea typeface="Yu Mincho" panose="02020400000000000000" pitchFamily="18" charset="-128"/>
              </a:rPr>
              <a:t>biên</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là</a:t>
            </a:r>
            <a:r>
              <a:rPr lang="en-US" sz="2000" dirty="0">
                <a:effectLst/>
                <a:latin typeface="Times New Roman" panose="02020603050405020304" pitchFamily="18" charset="0"/>
                <a:ea typeface="Yu Mincho" panose="02020400000000000000" pitchFamily="18" charset="-128"/>
              </a:rPr>
              <a:t> dh0 </a:t>
            </a:r>
            <a:r>
              <a:rPr lang="en-US" sz="2000" dirty="0" err="1">
                <a:effectLst/>
                <a:latin typeface="Times New Roman" panose="02020603050405020304" pitchFamily="18" charset="0"/>
                <a:ea typeface="Yu Mincho" panose="02020400000000000000" pitchFamily="18" charset="-128"/>
              </a:rPr>
              <a:t>và</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dhn</a:t>
            </a:r>
            <a:endParaRPr lang="en-US" sz="2000" dirty="0">
              <a:effectLst/>
              <a:latin typeface="Times New Roman" panose="02020603050405020304" pitchFamily="18" charset="0"/>
              <a:ea typeface="Calibri" panose="020F0502020204030204" pitchFamily="34" charset="0"/>
            </a:endParaRPr>
          </a:p>
          <a:p>
            <a:pPr marL="228600" marR="0">
              <a:lnSpc>
                <a:spcPct val="150000"/>
              </a:lnSpc>
              <a:spcBef>
                <a:spcPts val="0"/>
              </a:spcBef>
              <a:spcAft>
                <a:spcPts val="0"/>
              </a:spcAft>
            </a:pPr>
            <a:r>
              <a:rPr lang="en-US" sz="2000" dirty="0">
                <a:effectLst/>
                <a:latin typeface="Times New Roman" panose="02020603050405020304" pitchFamily="18" charset="0"/>
                <a:ea typeface="Yu Mincho" panose="02020400000000000000" pitchFamily="18" charset="-128"/>
              </a:rPr>
              <a:t>	 .) </a:t>
            </a:r>
            <a:r>
              <a:rPr lang="en-US" sz="2000" dirty="0" err="1">
                <a:effectLst/>
                <a:latin typeface="Times New Roman" panose="02020603050405020304" pitchFamily="18" charset="0"/>
                <a:ea typeface="Yu Mincho" panose="02020400000000000000" pitchFamily="18" charset="-128"/>
              </a:rPr>
              <a:t>Tính</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các</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giá</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trị</a:t>
            </a:r>
            <a:r>
              <a:rPr lang="en-US" sz="2000" dirty="0">
                <a:effectLst/>
                <a:latin typeface="Times New Roman" panose="02020603050405020304" pitchFamily="18" charset="0"/>
                <a:ea typeface="Yu Mincho" panose="02020400000000000000" pitchFamily="18" charset="-128"/>
              </a:rPr>
              <a:t> m[</a:t>
            </a:r>
            <a:r>
              <a:rPr lang="en-US" sz="2000" dirty="0" err="1">
                <a:effectLst/>
                <a:latin typeface="Times New Roman" panose="02020603050405020304" pitchFamily="18" charset="0"/>
                <a:ea typeface="Yu Mincho" panose="02020400000000000000" pitchFamily="18" charset="-128"/>
              </a:rPr>
              <a:t>i</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với</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i</a:t>
            </a:r>
            <a:r>
              <a:rPr lang="en-US" sz="2000" dirty="0">
                <a:effectLst/>
                <a:latin typeface="Times New Roman" panose="02020603050405020304" pitchFamily="18" charset="0"/>
                <a:ea typeface="Yu Mincho" panose="02020400000000000000" pitchFamily="18" charset="-128"/>
              </a:rPr>
              <a:t>=1,n-1 </a:t>
            </a:r>
            <a:endParaRPr lang="en-US" sz="2000" dirty="0">
              <a:effectLst/>
              <a:latin typeface="Times New Roman" panose="02020603050405020304" pitchFamily="18" charset="0"/>
              <a:ea typeface="Calibri" panose="020F0502020204030204" pitchFamily="34" charset="0"/>
            </a:endParaRPr>
          </a:p>
          <a:p>
            <a:pPr marL="228600" marR="0">
              <a:lnSpc>
                <a:spcPct val="150000"/>
              </a:lnSpc>
              <a:spcBef>
                <a:spcPts val="0"/>
              </a:spcBef>
              <a:spcAft>
                <a:spcPts val="0"/>
              </a:spcAft>
            </a:pPr>
            <a:r>
              <a:rPr lang="en-US" sz="2000" dirty="0">
                <a:effectLst/>
                <a:latin typeface="Times New Roman" panose="02020603050405020304" pitchFamily="18" charset="0"/>
                <a:ea typeface="Yu Mincho" panose="02020400000000000000" pitchFamily="18" charset="-128"/>
              </a:rPr>
              <a:t>    +) </a:t>
            </a:r>
            <a:r>
              <a:rPr lang="en-US" sz="2000" dirty="0" err="1">
                <a:effectLst/>
                <a:latin typeface="Times New Roman" panose="02020603050405020304" pitchFamily="18" charset="0"/>
                <a:ea typeface="Yu Mincho" panose="02020400000000000000" pitchFamily="18" charset="-128"/>
              </a:rPr>
              <a:t>Trên</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các</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khoảng</a:t>
            </a:r>
            <a:r>
              <a:rPr lang="en-US" sz="2000" dirty="0">
                <a:effectLst/>
                <a:latin typeface="Times New Roman" panose="02020603050405020304" pitchFamily="18" charset="0"/>
                <a:ea typeface="Yu Mincho" panose="02020400000000000000" pitchFamily="18" charset="-128"/>
              </a:rPr>
              <a:t> [x</a:t>
            </a:r>
            <a:r>
              <a:rPr lang="en-US" sz="2000" baseline="-25000" dirty="0">
                <a:effectLst/>
                <a:latin typeface="Times New Roman" panose="02020603050405020304" pitchFamily="18" charset="0"/>
                <a:ea typeface="Yu Mincho" panose="02020400000000000000" pitchFamily="18" charset="-128"/>
              </a:rPr>
              <a:t>i</a:t>
            </a:r>
            <a:r>
              <a:rPr lang="en-US" sz="2000" dirty="0">
                <a:effectLst/>
                <a:latin typeface="Times New Roman" panose="02020603050405020304" pitchFamily="18" charset="0"/>
                <a:ea typeface="Yu Mincho" panose="02020400000000000000" pitchFamily="18" charset="-128"/>
              </a:rPr>
              <a:t>,x</a:t>
            </a:r>
            <a:r>
              <a:rPr lang="en-US" sz="2000" baseline="-25000" dirty="0">
                <a:effectLst/>
                <a:latin typeface="Times New Roman" panose="02020603050405020304" pitchFamily="18" charset="0"/>
                <a:ea typeface="Yu Mincho" panose="02020400000000000000" pitchFamily="18" charset="-128"/>
              </a:rPr>
              <a:t>i+1</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xây</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dựng</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các</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đa</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thức</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bậc</a:t>
            </a:r>
            <a:r>
              <a:rPr lang="en-US" sz="2000" dirty="0">
                <a:effectLst/>
                <a:latin typeface="Times New Roman" panose="02020603050405020304" pitchFamily="18" charset="0"/>
                <a:ea typeface="Yu Mincho" panose="02020400000000000000" pitchFamily="18" charset="-128"/>
              </a:rPr>
              <a:t> 3</a:t>
            </a:r>
            <a:endParaRPr lang="en-US" sz="2000" dirty="0">
              <a:effectLst/>
              <a:latin typeface="Times New Roman" panose="02020603050405020304" pitchFamily="18" charset="0"/>
              <a:ea typeface="Calibri" panose="020F0502020204030204" pitchFamily="34" charset="0"/>
            </a:endParaRPr>
          </a:p>
          <a:p>
            <a:r>
              <a:rPr lang="en-US" sz="2000" dirty="0"/>
              <a:t> </a:t>
            </a:r>
          </a:p>
        </p:txBody>
      </p:sp>
    </p:spTree>
    <p:extLst>
      <p:ext uri="{BB962C8B-B14F-4D97-AF65-F5344CB8AC3E}">
        <p14:creationId xmlns:p14="http://schemas.microsoft.com/office/powerpoint/2010/main" val="3265878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3444F2-0055-48E6-AE8B-0ADCD68E487C}"/>
              </a:ext>
            </a:extLst>
          </p:cNvPr>
          <p:cNvSpPr txBox="1"/>
          <p:nvPr/>
        </p:nvSpPr>
        <p:spPr>
          <a:xfrm>
            <a:off x="1840267" y="2136803"/>
            <a:ext cx="8511466" cy="2345322"/>
          </a:xfrm>
          <a:prstGeom prst="rect">
            <a:avLst/>
          </a:prstGeom>
          <a:noFill/>
        </p:spPr>
        <p:txBody>
          <a:bodyPr wrap="square">
            <a:spAutoFit/>
          </a:bodyPr>
          <a:lstStyle/>
          <a:p>
            <a:pPr marL="228600" marR="0">
              <a:lnSpc>
                <a:spcPct val="150000"/>
              </a:lnSpc>
              <a:spcBef>
                <a:spcPts val="0"/>
              </a:spcBef>
              <a:spcAft>
                <a:spcPts val="0"/>
              </a:spcAft>
            </a:pPr>
            <a:r>
              <a:rPr lang="en-US" sz="2000" dirty="0" err="1">
                <a:effectLst/>
                <a:latin typeface="Times New Roman" panose="02020603050405020304" pitchFamily="18" charset="0"/>
                <a:ea typeface="Yu Mincho" panose="02020400000000000000" pitchFamily="18" charset="-128"/>
              </a:rPr>
              <a:t>Bước</a:t>
            </a:r>
            <a:r>
              <a:rPr lang="en-US" sz="2000" dirty="0">
                <a:effectLst/>
                <a:latin typeface="Times New Roman" panose="02020603050405020304" pitchFamily="18" charset="0"/>
                <a:ea typeface="Yu Mincho" panose="02020400000000000000" pitchFamily="18" charset="-128"/>
              </a:rPr>
              <a:t> 4: - </a:t>
            </a:r>
            <a:r>
              <a:rPr lang="en-US" sz="2000" dirty="0" err="1">
                <a:effectLst/>
                <a:latin typeface="Times New Roman" panose="02020603050405020304" pitchFamily="18" charset="0"/>
                <a:ea typeface="Yu Mincho" panose="02020400000000000000" pitchFamily="18" charset="-128"/>
              </a:rPr>
              <a:t>Xây</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dựng</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hàm</a:t>
            </a:r>
            <a:r>
              <a:rPr lang="en-US" sz="2000" dirty="0">
                <a:effectLst/>
                <a:latin typeface="Times New Roman" panose="02020603050405020304" pitchFamily="18" charset="0"/>
                <a:ea typeface="Yu Mincho" panose="02020400000000000000" pitchFamily="18" charset="-128"/>
              </a:rPr>
              <a:t> spline </a:t>
            </a:r>
            <a:r>
              <a:rPr lang="en-US" sz="2000" dirty="0" err="1">
                <a:effectLst/>
                <a:latin typeface="Times New Roman" panose="02020603050405020304" pitchFamily="18" charset="0"/>
                <a:ea typeface="Yu Mincho" panose="02020400000000000000" pitchFamily="18" charset="-128"/>
              </a:rPr>
              <a:t>bậc</a:t>
            </a:r>
            <a:r>
              <a:rPr lang="en-US" sz="2000" dirty="0">
                <a:effectLst/>
                <a:latin typeface="Times New Roman" panose="02020603050405020304" pitchFamily="18" charset="0"/>
                <a:ea typeface="Yu Mincho" panose="02020400000000000000" pitchFamily="18" charset="-128"/>
              </a:rPr>
              <a:t> 2:</a:t>
            </a:r>
            <a:endParaRPr lang="en-US" sz="2000" dirty="0">
              <a:effectLst/>
              <a:latin typeface="Times New Roman" panose="02020603050405020304" pitchFamily="18" charset="0"/>
              <a:ea typeface="Calibri" panose="020F0502020204030204" pitchFamily="34" charset="0"/>
            </a:endParaRPr>
          </a:p>
          <a:p>
            <a:pPr marL="228600" marR="0">
              <a:lnSpc>
                <a:spcPct val="150000"/>
              </a:lnSpc>
              <a:spcBef>
                <a:spcPts val="0"/>
              </a:spcBef>
              <a:spcAft>
                <a:spcPts val="0"/>
              </a:spcAft>
            </a:pPr>
            <a:r>
              <a:rPr lang="en-US" sz="2000" dirty="0">
                <a:effectLst/>
                <a:latin typeface="Times New Roman" panose="02020603050405020304" pitchFamily="18" charset="0"/>
                <a:ea typeface="Yu Mincho" panose="02020400000000000000" pitchFamily="18" charset="-128"/>
              </a:rPr>
              <a:t>	+) </a:t>
            </a:r>
            <a:r>
              <a:rPr lang="en-US" sz="2000" dirty="0" err="1">
                <a:effectLst/>
                <a:latin typeface="Times New Roman" panose="02020603050405020304" pitchFamily="18" charset="0"/>
                <a:ea typeface="Yu Mincho" panose="02020400000000000000" pitchFamily="18" charset="-128"/>
              </a:rPr>
              <a:t>Khởi</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tạo</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giá</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trị</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đầu</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vào</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là</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đạo</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hàm</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cấp</a:t>
            </a:r>
            <a:r>
              <a:rPr lang="en-US" sz="2000" dirty="0">
                <a:effectLst/>
                <a:latin typeface="Times New Roman" panose="02020603050405020304" pitchFamily="18" charset="0"/>
                <a:ea typeface="Yu Mincho" panose="02020400000000000000" pitchFamily="18" charset="-128"/>
              </a:rPr>
              <a:t> 1 </a:t>
            </a:r>
            <a:r>
              <a:rPr lang="en-US" sz="2000" dirty="0" err="1">
                <a:effectLst/>
                <a:latin typeface="Times New Roman" panose="02020603050405020304" pitchFamily="18" charset="0"/>
                <a:ea typeface="Yu Mincho" panose="02020400000000000000" pitchFamily="18" charset="-128"/>
              </a:rPr>
              <a:t>tại</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đầu</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biên</a:t>
            </a:r>
            <a:r>
              <a:rPr lang="en-US" sz="2000" dirty="0">
                <a:effectLst/>
                <a:latin typeface="Times New Roman" panose="02020603050405020304" pitchFamily="18" charset="0"/>
                <a:ea typeface="Yu Mincho" panose="02020400000000000000" pitchFamily="18" charset="-128"/>
              </a:rPr>
              <a:t> m0 </a:t>
            </a:r>
            <a:endParaRPr lang="en-US" sz="2000" dirty="0">
              <a:effectLst/>
              <a:latin typeface="Times New Roman" panose="02020603050405020304" pitchFamily="18" charset="0"/>
              <a:ea typeface="Calibri" panose="020F0502020204030204" pitchFamily="34" charset="0"/>
            </a:endParaRPr>
          </a:p>
          <a:p>
            <a:pPr marL="228600" marR="0">
              <a:lnSpc>
                <a:spcPct val="150000"/>
              </a:lnSpc>
              <a:spcBef>
                <a:spcPts val="0"/>
              </a:spcBef>
              <a:spcAft>
                <a:spcPts val="0"/>
              </a:spcAft>
            </a:pPr>
            <a:r>
              <a:rPr lang="en-US" sz="2000" dirty="0">
                <a:effectLst/>
                <a:latin typeface="Times New Roman" panose="02020603050405020304" pitchFamily="18" charset="0"/>
                <a:ea typeface="Yu Mincho" panose="02020400000000000000" pitchFamily="18" charset="-128"/>
              </a:rPr>
              <a:t>    +) </a:t>
            </a:r>
            <a:r>
              <a:rPr lang="en-US" sz="2000" dirty="0" err="1">
                <a:effectLst/>
                <a:latin typeface="Times New Roman" panose="02020603050405020304" pitchFamily="18" charset="0"/>
                <a:ea typeface="Yu Mincho" panose="02020400000000000000" pitchFamily="18" charset="-128"/>
              </a:rPr>
              <a:t>Trên</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các</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khoảng</a:t>
            </a:r>
            <a:r>
              <a:rPr lang="en-US" sz="2000" dirty="0">
                <a:effectLst/>
                <a:latin typeface="Times New Roman" panose="02020603050405020304" pitchFamily="18" charset="0"/>
                <a:ea typeface="Yu Mincho" panose="02020400000000000000" pitchFamily="18" charset="-128"/>
              </a:rPr>
              <a:t> [x</a:t>
            </a:r>
            <a:r>
              <a:rPr lang="en-US" sz="2000" baseline="-25000" dirty="0">
                <a:effectLst/>
                <a:latin typeface="Times New Roman" panose="02020603050405020304" pitchFamily="18" charset="0"/>
                <a:ea typeface="Yu Mincho" panose="02020400000000000000" pitchFamily="18" charset="-128"/>
              </a:rPr>
              <a:t>i</a:t>
            </a:r>
            <a:r>
              <a:rPr lang="en-US" sz="2000" dirty="0">
                <a:effectLst/>
                <a:latin typeface="Times New Roman" panose="02020603050405020304" pitchFamily="18" charset="0"/>
                <a:ea typeface="Yu Mincho" panose="02020400000000000000" pitchFamily="18" charset="-128"/>
              </a:rPr>
              <a:t>,x</a:t>
            </a:r>
            <a:r>
              <a:rPr lang="en-US" sz="2000" baseline="-25000" dirty="0">
                <a:effectLst/>
                <a:latin typeface="Times New Roman" panose="02020603050405020304" pitchFamily="18" charset="0"/>
                <a:ea typeface="Yu Mincho" panose="02020400000000000000" pitchFamily="18" charset="-128"/>
              </a:rPr>
              <a:t>i+1</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xây</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dựng</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các</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đa</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thức</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bậc</a:t>
            </a:r>
            <a:r>
              <a:rPr lang="en-US" sz="2000" dirty="0">
                <a:effectLst/>
                <a:latin typeface="Times New Roman" panose="02020603050405020304" pitchFamily="18" charset="0"/>
                <a:ea typeface="Yu Mincho" panose="02020400000000000000" pitchFamily="18" charset="-128"/>
              </a:rPr>
              <a:t> 2</a:t>
            </a:r>
            <a:endParaRPr lang="en-US" sz="2000" dirty="0">
              <a:effectLst/>
              <a:latin typeface="Times New Roman" panose="02020603050405020304" pitchFamily="18" charset="0"/>
              <a:ea typeface="Calibri" panose="020F0502020204030204" pitchFamily="34" charset="0"/>
            </a:endParaRPr>
          </a:p>
          <a:p>
            <a:pPr marL="228600" marR="0">
              <a:lnSpc>
                <a:spcPct val="150000"/>
              </a:lnSpc>
              <a:spcBef>
                <a:spcPts val="0"/>
              </a:spcBef>
              <a:spcAft>
                <a:spcPts val="0"/>
              </a:spcAft>
            </a:pPr>
            <a:r>
              <a:rPr lang="en-US" sz="2000" dirty="0" err="1">
                <a:effectLst/>
                <a:latin typeface="Times New Roman" panose="02020603050405020304" pitchFamily="18" charset="0"/>
                <a:ea typeface="Yu Mincho" panose="02020400000000000000" pitchFamily="18" charset="-128"/>
              </a:rPr>
              <a:t>Bước</a:t>
            </a:r>
            <a:r>
              <a:rPr lang="en-US" sz="2000" dirty="0">
                <a:effectLst/>
                <a:latin typeface="Times New Roman" panose="02020603050405020304" pitchFamily="18" charset="0"/>
                <a:ea typeface="Yu Mincho" panose="02020400000000000000" pitchFamily="18" charset="-128"/>
              </a:rPr>
              <a:t> 5: -</a:t>
            </a:r>
            <a:r>
              <a:rPr lang="en-US" sz="2000" dirty="0" err="1">
                <a:effectLst/>
                <a:latin typeface="Times New Roman" panose="02020603050405020304" pitchFamily="18" charset="0"/>
                <a:ea typeface="Yu Mincho" panose="02020400000000000000" pitchFamily="18" charset="-128"/>
              </a:rPr>
              <a:t>Xuất</a:t>
            </a:r>
            <a:r>
              <a:rPr lang="en-US" sz="2000" dirty="0">
                <a:effectLst/>
                <a:latin typeface="Times New Roman" panose="02020603050405020304" pitchFamily="18" charset="0"/>
                <a:ea typeface="Yu Mincho" panose="02020400000000000000" pitchFamily="18" charset="-128"/>
              </a:rPr>
              <a:t> ra </a:t>
            </a:r>
            <a:r>
              <a:rPr lang="en-US" sz="2000" dirty="0" err="1">
                <a:effectLst/>
                <a:latin typeface="Times New Roman" panose="02020603050405020304" pitchFamily="18" charset="0"/>
                <a:ea typeface="Yu Mincho" panose="02020400000000000000" pitchFamily="18" charset="-128"/>
              </a:rPr>
              <a:t>các</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đa</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thức</a:t>
            </a:r>
            <a:r>
              <a:rPr lang="en-US" sz="2000" dirty="0">
                <a:effectLst/>
                <a:latin typeface="Times New Roman" panose="02020603050405020304" pitchFamily="18" charset="0"/>
                <a:ea typeface="Yu Mincho" panose="02020400000000000000" pitchFamily="18" charset="-128"/>
              </a:rPr>
              <a:t> spline </a:t>
            </a:r>
            <a:r>
              <a:rPr lang="en-US" sz="2000" dirty="0" err="1">
                <a:effectLst/>
                <a:latin typeface="Times New Roman" panose="02020603050405020304" pitchFamily="18" charset="0"/>
                <a:ea typeface="Yu Mincho" panose="02020400000000000000" pitchFamily="18" charset="-128"/>
              </a:rPr>
              <a:t>bậc</a:t>
            </a:r>
            <a:r>
              <a:rPr lang="en-US" sz="2000" dirty="0">
                <a:effectLst/>
                <a:latin typeface="Times New Roman" panose="02020603050405020304" pitchFamily="18" charset="0"/>
                <a:ea typeface="Yu Mincho" panose="02020400000000000000" pitchFamily="18" charset="-128"/>
              </a:rPr>
              <a:t> 3, </a:t>
            </a:r>
            <a:r>
              <a:rPr lang="en-US" sz="2000" dirty="0" err="1">
                <a:effectLst/>
                <a:latin typeface="Times New Roman" panose="02020603050405020304" pitchFamily="18" charset="0"/>
                <a:ea typeface="Yu Mincho" panose="02020400000000000000" pitchFamily="18" charset="-128"/>
              </a:rPr>
              <a:t>bậc</a:t>
            </a:r>
            <a:r>
              <a:rPr lang="en-US" sz="2000" dirty="0">
                <a:effectLst/>
                <a:latin typeface="Times New Roman" panose="02020603050405020304" pitchFamily="18" charset="0"/>
                <a:ea typeface="Yu Mincho" panose="02020400000000000000" pitchFamily="18" charset="-128"/>
              </a:rPr>
              <a:t> 1, </a:t>
            </a:r>
            <a:r>
              <a:rPr lang="en-US" sz="2000" dirty="0" err="1">
                <a:effectLst/>
                <a:latin typeface="Times New Roman" panose="02020603050405020304" pitchFamily="18" charset="0"/>
                <a:ea typeface="Yu Mincho" panose="02020400000000000000" pitchFamily="18" charset="-128"/>
              </a:rPr>
              <a:t>bậc</a:t>
            </a:r>
            <a:r>
              <a:rPr lang="en-US" sz="2000" dirty="0">
                <a:effectLst/>
                <a:latin typeface="Times New Roman" panose="02020603050405020304" pitchFamily="18" charset="0"/>
                <a:ea typeface="Yu Mincho" panose="02020400000000000000" pitchFamily="18" charset="-128"/>
              </a:rPr>
              <a:t> 2</a:t>
            </a:r>
            <a:endParaRPr lang="en-US" sz="2000" dirty="0">
              <a:effectLst/>
              <a:latin typeface="Times New Roman" panose="02020603050405020304" pitchFamily="18" charset="0"/>
              <a:ea typeface="Calibri" panose="020F0502020204030204" pitchFamily="34" charset="0"/>
            </a:endParaRPr>
          </a:p>
          <a:p>
            <a:pPr marL="228600" marR="0">
              <a:lnSpc>
                <a:spcPct val="150000"/>
              </a:lnSpc>
              <a:spcBef>
                <a:spcPts val="0"/>
              </a:spcBef>
              <a:spcAft>
                <a:spcPts val="0"/>
              </a:spcAft>
            </a:pP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Xuất</a:t>
            </a:r>
            <a:r>
              <a:rPr lang="en-US" sz="2000" dirty="0">
                <a:effectLst/>
                <a:latin typeface="Times New Roman" panose="02020603050405020304" pitchFamily="18" charset="0"/>
                <a:ea typeface="Yu Mincho" panose="02020400000000000000" pitchFamily="18" charset="-128"/>
              </a:rPr>
              <a:t> ra </a:t>
            </a:r>
            <a:r>
              <a:rPr lang="en-US" sz="2000" dirty="0" err="1">
                <a:effectLst/>
                <a:latin typeface="Times New Roman" panose="02020603050405020304" pitchFamily="18" charset="0"/>
                <a:ea typeface="Yu Mincho" panose="02020400000000000000" pitchFamily="18" charset="-128"/>
              </a:rPr>
              <a:t>đồ</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thị</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các</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đa</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thức</a:t>
            </a:r>
            <a:endParaRPr lang="en-US" sz="20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727951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4847F8-1556-43E8-9552-6C591FD0FFC4}"/>
              </a:ext>
            </a:extLst>
          </p:cNvPr>
          <p:cNvSpPr txBox="1"/>
          <p:nvPr/>
        </p:nvSpPr>
        <p:spPr>
          <a:xfrm>
            <a:off x="1677881" y="1455937"/>
            <a:ext cx="9445840" cy="3416320"/>
          </a:xfrm>
          <a:prstGeom prst="rect">
            <a:avLst/>
          </a:prstGeom>
          <a:noFill/>
        </p:spPr>
        <p:txBody>
          <a:bodyPr wrap="square" rtlCol="0">
            <a:spAutoFit/>
          </a:bodyPr>
          <a:lstStyle/>
          <a:p>
            <a:pPr marL="342900" indent="-342900">
              <a:buAutoNum type="arabicPeriod"/>
            </a:pPr>
            <a:r>
              <a:rPr lang="en-US" sz="3000" dirty="0" err="1">
                <a:latin typeface="Times New Roman" panose="02020603050405020304" pitchFamily="18" charset="0"/>
                <a:cs typeface="Times New Roman" panose="02020603050405020304" pitchFamily="18" charset="0"/>
              </a:rPr>
              <a:t>Đặt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vấn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đề</a:t>
            </a:r>
            <a:endParaRPr lang="en-US" sz="3000" dirty="0">
              <a:latin typeface="Times New Roman" panose="02020603050405020304" pitchFamily="18" charset="0"/>
              <a:cs typeface="Times New Roman" panose="02020603050405020304" pitchFamily="18" charset="0"/>
            </a:endParaRPr>
          </a:p>
          <a:p>
            <a:pPr marL="342900" indent="-342900">
              <a:buAutoNum type="arabicPeriod"/>
            </a:pPr>
            <a:r>
              <a:rPr lang="en-US" sz="3000" dirty="0">
                <a:latin typeface="Times New Roman" panose="02020603050405020304" pitchFamily="18" charset="0"/>
                <a:cs typeface="Times New Roman" panose="02020603050405020304" pitchFamily="18" charset="0"/>
              </a:rPr>
              <a:t>Ý t</a:t>
            </a:r>
            <a:r>
              <a:rPr lang="vi-VN" sz="3000" dirty="0">
                <a:latin typeface="Times New Roman" panose="02020603050405020304" pitchFamily="18" charset="0"/>
                <a:cs typeface="Times New Roman" panose="02020603050405020304" pitchFamily="18" charset="0"/>
              </a:rPr>
              <a:t>ưởng</a:t>
            </a:r>
            <a:endParaRPr lang="en-US" sz="3000" dirty="0">
              <a:latin typeface="Times New Roman" panose="02020603050405020304" pitchFamily="18" charset="0"/>
              <a:cs typeface="Times New Roman" panose="02020603050405020304" pitchFamily="18" charset="0"/>
            </a:endParaRPr>
          </a:p>
          <a:p>
            <a:pPr marL="342900" indent="-342900">
              <a:buAutoNum type="arabicPeriod"/>
            </a:pPr>
            <a:r>
              <a:rPr lang="en-US" sz="3000" dirty="0" err="1">
                <a:latin typeface="Times New Roman" panose="02020603050405020304" pitchFamily="18" charset="0"/>
                <a:cs typeface="Times New Roman" panose="02020603050405020304" pitchFamily="18" charset="0"/>
              </a:rPr>
              <a:t>Nội</a:t>
            </a:r>
            <a:r>
              <a:rPr lang="en-US" sz="3000" dirty="0">
                <a:latin typeface="Times New Roman" panose="02020603050405020304" pitchFamily="18" charset="0"/>
                <a:cs typeface="Times New Roman" panose="02020603050405020304" pitchFamily="18" charset="0"/>
              </a:rPr>
              <a:t> dung </a:t>
            </a:r>
            <a:r>
              <a:rPr lang="en-US" sz="3000" dirty="0" err="1">
                <a:latin typeface="Times New Roman" panose="02020603050405020304" pitchFamily="18" charset="0"/>
                <a:cs typeface="Times New Roman" panose="02020603050405020304" pitchFamily="18" charset="0"/>
              </a:rPr>
              <a:t>lý</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thuyết</a:t>
            </a:r>
            <a:endParaRPr lang="en-US" sz="3000" dirty="0">
              <a:latin typeface="Times New Roman" panose="02020603050405020304" pitchFamily="18" charset="0"/>
              <a:cs typeface="Times New Roman" panose="02020603050405020304" pitchFamily="18" charset="0"/>
            </a:endParaRPr>
          </a:p>
          <a:p>
            <a:pPr marL="342900" indent="-342900">
              <a:buAutoNum type="arabicPeriod"/>
            </a:pPr>
            <a:r>
              <a:rPr lang="en-US" sz="3000" dirty="0" err="1">
                <a:latin typeface="Times New Roman" panose="02020603050405020304" pitchFamily="18" charset="0"/>
                <a:cs typeface="Times New Roman" panose="02020603050405020304" pitchFamily="18" charset="0"/>
              </a:rPr>
              <a:t>Đánh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sai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số</a:t>
            </a:r>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ư</a:t>
            </a:r>
            <a:r>
              <a:rPr lang="en-US" sz="3000" dirty="0">
                <a:latin typeface="Times New Roman" panose="02020603050405020304" pitchFamily="18" charset="0"/>
                <a:cs typeface="Times New Roman" panose="02020603050405020304" pitchFamily="18" charset="0"/>
              </a:rPr>
              <a:t>u </a:t>
            </a:r>
            <a:r>
              <a:rPr lang="en-US" sz="3000" dirty="0" err="1">
                <a:latin typeface="Times New Roman" panose="02020603050405020304" pitchFamily="18" charset="0"/>
                <a:cs typeface="Times New Roman" panose="02020603050405020304" pitchFamily="18" charset="0"/>
              </a:rPr>
              <a:t>nh</a:t>
            </a:r>
            <a:r>
              <a:rPr lang="vi-VN" sz="3000" dirty="0">
                <a:latin typeface="Times New Roman" panose="02020603050405020304" pitchFamily="18" charset="0"/>
                <a:cs typeface="Times New Roman" panose="02020603050405020304" pitchFamily="18" charset="0"/>
              </a:rPr>
              <a:t>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điểm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a:t>
            </a:r>
            <a:r>
              <a:rPr lang="vi-VN" sz="3000" dirty="0">
                <a:latin typeface="Times New Roman" panose="02020603050405020304" pitchFamily="18" charset="0"/>
                <a:cs typeface="Times New Roman" panose="02020603050405020304" pitchFamily="18" charset="0"/>
              </a:rPr>
              <a:t>ươ</a:t>
            </a:r>
            <a:r>
              <a:rPr lang="en-US" sz="3000" dirty="0">
                <a:latin typeface="Times New Roman" panose="02020603050405020304" pitchFamily="18" charset="0"/>
                <a:cs typeface="Times New Roman" panose="02020603050405020304" pitchFamily="18" charset="0"/>
              </a:rPr>
              <a:t>ng </a:t>
            </a:r>
            <a:r>
              <a:rPr lang="en-US" sz="3000" dirty="0" err="1">
                <a:latin typeface="Times New Roman" panose="02020603050405020304" pitchFamily="18" charset="0"/>
                <a:cs typeface="Times New Roman" panose="02020603050405020304" pitchFamily="18" charset="0"/>
              </a:rPr>
              <a:t>pháp</a:t>
            </a:r>
            <a:endParaRPr lang="en-US" sz="3000" dirty="0">
              <a:latin typeface="Times New Roman" panose="02020603050405020304" pitchFamily="18" charset="0"/>
              <a:cs typeface="Times New Roman" panose="02020603050405020304" pitchFamily="18" charset="0"/>
            </a:endParaRPr>
          </a:p>
          <a:p>
            <a:pPr marL="342900" indent="-342900">
              <a:buAutoNum type="arabicPeriod"/>
            </a:pPr>
            <a:r>
              <a:rPr lang="en-US" sz="3000" dirty="0" err="1">
                <a:latin typeface="Times New Roman" panose="02020603050405020304" pitchFamily="18" charset="0"/>
                <a:cs typeface="Times New Roman" panose="02020603050405020304" pitchFamily="18" charset="0"/>
              </a:rPr>
              <a:t>Thuật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toán</a:t>
            </a:r>
            <a:endParaRPr lang="en-US" sz="3000" dirty="0">
              <a:latin typeface="Times New Roman" panose="02020603050405020304" pitchFamily="18" charset="0"/>
              <a:cs typeface="Times New Roman" panose="02020603050405020304" pitchFamily="18" charset="0"/>
            </a:endParaRPr>
          </a:p>
          <a:p>
            <a:pPr marL="342900" indent="-342900">
              <a:buAutoNum type="arabicPeriod"/>
            </a:pPr>
            <a:r>
              <a:rPr lang="en-US" sz="3000" dirty="0" err="1">
                <a:latin typeface="Times New Roman" panose="02020603050405020304" pitchFamily="18" charset="0"/>
                <a:cs typeface="Times New Roman" panose="02020603050405020304" pitchFamily="18" charset="0"/>
              </a:rPr>
              <a:t>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endParaRPr lang="en-US" sz="3000" dirty="0">
              <a:latin typeface="Times New Roman" panose="02020603050405020304" pitchFamily="18" charset="0"/>
              <a:cs typeface="Times New Roman" panose="02020603050405020304" pitchFamily="18" charset="0"/>
            </a:endParaRP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2141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072D2E-7B79-4F36-95E4-3C5A020FE137}"/>
              </a:ext>
            </a:extLst>
          </p:cNvPr>
          <p:cNvSpPr txBox="1"/>
          <p:nvPr/>
        </p:nvSpPr>
        <p:spPr>
          <a:xfrm>
            <a:off x="841499" y="1034614"/>
            <a:ext cx="8407154" cy="2616101"/>
          </a:xfrm>
          <a:prstGeom prst="rect">
            <a:avLst/>
          </a:prstGeom>
          <a:noFill/>
        </p:spPr>
        <p:txBody>
          <a:bodyPr wrap="square" rtlCol="0">
            <a:spAutoFit/>
          </a:bodyPr>
          <a:lstStyle/>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6.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Ứng</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dụng</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Trong</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tính</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toán</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Sử</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dụng</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hàm</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ghép</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tr</a:t>
            </a:r>
            <a:r>
              <a:rPr lang="vi-VN" sz="2000" dirty="0">
                <a:solidFill>
                  <a:schemeClr val="tx1">
                    <a:lumMod val="95000"/>
                    <a:lumOff val="5000"/>
                  </a:schemeClr>
                </a:solidFill>
                <a:latin typeface="Times New Roman" panose="02020603050405020304" pitchFamily="18" charset="0"/>
                <a:cs typeface="Times New Roman" panose="02020603050405020304" pitchFamily="18" charset="0"/>
              </a:rPr>
              <a:t>ơ</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n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để</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tìm</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đa</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thức</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nội</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suy</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Sử</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dụng</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hàm</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ghép</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tr</a:t>
            </a:r>
            <a:r>
              <a:rPr lang="vi-VN" sz="2000" dirty="0">
                <a:solidFill>
                  <a:schemeClr val="tx1">
                    <a:lumMod val="95000"/>
                    <a:lumOff val="5000"/>
                  </a:schemeClr>
                </a:solidFill>
                <a:latin typeface="Times New Roman" panose="02020603050405020304" pitchFamily="18" charset="0"/>
                <a:cs typeface="Times New Roman" panose="02020603050405020304" pitchFamily="18" charset="0"/>
              </a:rPr>
              <a:t>ơ</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n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để</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tính</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gần</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đúng</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giá</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trị</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hàm</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số</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Sử</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dụng</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hàm</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ghép</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tr</a:t>
            </a:r>
            <a:r>
              <a:rPr lang="vi-VN" sz="2000" dirty="0">
                <a:solidFill>
                  <a:schemeClr val="tx1">
                    <a:lumMod val="95000"/>
                    <a:lumOff val="5000"/>
                  </a:schemeClr>
                </a:solidFill>
                <a:latin typeface="Times New Roman" panose="02020603050405020304" pitchFamily="18" charset="0"/>
                <a:cs typeface="Times New Roman" panose="02020603050405020304" pitchFamily="18" charset="0"/>
              </a:rPr>
              <a:t>ơ</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n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để</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tính</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gần</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đúng</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giá</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trị</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đạo</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hàm</a:t>
            </a:r>
            <a:br>
              <a:rPr lang="vi-VN" sz="200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b.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Trong</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đời</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sống</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Ứng</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dụng</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vào</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nhận</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dạng</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chữ</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viết</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tay</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Mô</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hình</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hoá</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vật</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thể</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3D</a:t>
            </a:r>
          </a:p>
        </p:txBody>
      </p:sp>
    </p:spTree>
    <p:extLst>
      <p:ext uri="{BB962C8B-B14F-4D97-AF65-F5344CB8AC3E}">
        <p14:creationId xmlns:p14="http://schemas.microsoft.com/office/powerpoint/2010/main" val="2765818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043A2A5-BC22-4156-9FED-CA8B0902A14F}"/>
                  </a:ext>
                </a:extLst>
              </p:cNvPr>
              <p:cNvSpPr txBox="1"/>
              <p:nvPr/>
            </p:nvSpPr>
            <p:spPr>
              <a:xfrm>
                <a:off x="1242874" y="1120676"/>
                <a:ext cx="8673484" cy="5199308"/>
              </a:xfrm>
              <a:prstGeom prst="rect">
                <a:avLst/>
              </a:prstGeom>
              <a:noFill/>
            </p:spPr>
            <p:txBody>
              <a:bodyPr wrap="square" rtlCol="0">
                <a:spAutoFit/>
              </a:bodyPr>
              <a:lstStyle/>
              <a:p>
                <a:pPr marL="342900" indent="-342900">
                  <a:buAutoNum type="arabicPeriod"/>
                </a:pPr>
                <a:r>
                  <a:rPr lang="en-US" sz="2000" dirty="0">
                    <a:latin typeface="Times New Roman" panose="02020603050405020304" pitchFamily="18" charset="0"/>
                    <a:cs typeface="Times New Roman" panose="02020603050405020304" pitchFamily="18" charset="0"/>
                  </a:rPr>
                  <a:t>Đặt </a:t>
                </a:r>
                <a:r>
                  <a:rPr lang="en-US" sz="2000" dirty="0" err="1">
                    <a:latin typeface="Times New Roman" panose="02020603050405020304" pitchFamily="18" charset="0"/>
                    <a:cs typeface="Times New Roman" panose="02020603050405020304" pitchFamily="18" charset="0"/>
                  </a:rPr>
                  <a:t>vấn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endParaRPr lang="en-US" sz="2000" dirty="0">
                  <a:latin typeface="Times New Roman" panose="02020603050405020304" pitchFamily="18" charset="0"/>
                  <a:cs typeface="Times New Roman" panose="02020603050405020304" pitchFamily="18" charset="0"/>
                </a:endParaRPr>
              </a:p>
              <a:p>
                <a:pPr marL="285750" indent="-285750">
                  <a:buFontTx/>
                  <a:buChar char="-"/>
                </a:pPr>
                <a:r>
                  <a:rPr lang="vi-VN" sz="2000" dirty="0">
                    <a:latin typeface="Times New Roman" panose="02020603050405020304" pitchFamily="18" charset="0"/>
                    <a:cs typeface="Times New Roman" panose="02020603050405020304" pitchFamily="18" charset="0"/>
                  </a:rPr>
                  <a:t>Như chúng ta đã biết, phương pháp nội suy bằng đa thức đã được đề cập ở chủ đề trước, công thức tính khá thuận lợi nhưng nhược điểm của nó là khi số mốc nội suy tăng lên thì bậc của đa thức cũng tăng cho nên dẫn tới việc tính toán trở nên khá phức tạp. Vì vậy, đòi hỏi cần phải có một phương pháp mới. Chính phương pháp nội suy bằng những hàm ghép trơn đã khắc phục được nhược điểm đó. </a:t>
                </a:r>
                <a:endParaRPr lang="en-US" sz="2000" dirty="0">
                  <a:latin typeface="Times New Roman" panose="02020603050405020304" pitchFamily="18" charset="0"/>
                  <a:cs typeface="Times New Roman" panose="02020603050405020304" pitchFamily="18" charset="0"/>
                </a:endParaRPr>
              </a:p>
              <a:p>
                <a:pPr marL="285750" indent="-285750">
                  <a:buFontTx/>
                  <a:buChar char="-"/>
                </a:pP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nội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lagrange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a,b</a:t>
                </a:r>
                <a:r>
                  <a:rPr lang="en-US" sz="2000" dirty="0">
                    <a:latin typeface="Times New Roman" panose="02020603050405020304" pitchFamily="18" charset="0"/>
                    <a:cs typeface="Times New Roman" panose="02020603050405020304" pitchFamily="18" charset="0"/>
                  </a:rPr>
                  <a:t>]:</a:t>
                </a:r>
              </a:p>
              <a:p>
                <a:pPr marL="285750" indent="-285750">
                  <a:buFontTx/>
                  <a:buChar char="-"/>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|R</a:t>
                </a:r>
                <a:r>
                  <a:rPr lang="en-US" sz="2000" baseline="-25000"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(x)| ≤ </a:t>
                </a:r>
                <a14:m>
                  <m:oMath xmlns:m="http://schemas.openxmlformats.org/officeDocument/2006/math">
                    <m:f>
                      <m:fPr>
                        <m:ctrlPr>
                          <a:rPr lang="en-US" sz="2000" i="1" smtClean="0">
                            <a:latin typeface="Cambria Math" panose="02040503050406030204" pitchFamily="18" charset="0"/>
                          </a:rPr>
                        </m:ctrlPr>
                      </m:fPr>
                      <m:num>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𝑏</m:t>
                            </m:r>
                            <m:r>
                              <a:rPr lang="en-US" sz="2000" b="0" i="1" smtClean="0">
                                <a:latin typeface="Cambria Math" panose="02040503050406030204" pitchFamily="18" charset="0"/>
                              </a:rPr>
                              <m:t>−</m:t>
                            </m:r>
                            <m:r>
                              <a:rPr lang="en-US" sz="2000" b="0" i="1" smtClean="0">
                                <a:latin typeface="Cambria Math" panose="02040503050406030204" pitchFamily="18" charset="0"/>
                              </a:rPr>
                              <m:t>𝑎</m:t>
                            </m:r>
                          </m:e>
                        </m:d>
                        <m:r>
                          <a:rPr lang="en-US" sz="2000" b="0" i="1" baseline="30000" smtClean="0">
                            <a:latin typeface="Cambria Math" panose="02040503050406030204" pitchFamily="18" charset="0"/>
                          </a:rPr>
                          <m:t>𝑛</m:t>
                        </m:r>
                        <m:r>
                          <a:rPr lang="en-US" sz="2000" b="0" i="1" baseline="30000" smtClean="0">
                            <a:latin typeface="Cambria Math" panose="02040503050406030204" pitchFamily="18" charset="0"/>
                          </a:rPr>
                          <m:t>+1</m:t>
                        </m:r>
                      </m:num>
                      <m:den>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r>
                          <a:rPr lang="en-US" sz="2000" b="0" i="1" smtClean="0">
                            <a:latin typeface="Cambria Math" panose="02040503050406030204" pitchFamily="18" charset="0"/>
                          </a:rPr>
                          <m:t>!.22</m:t>
                        </m:r>
                        <m:r>
                          <a:rPr lang="en-US" sz="2000" b="0" i="1" baseline="30000" smtClean="0">
                            <a:latin typeface="Cambria Math" panose="02040503050406030204" pitchFamily="18" charset="0"/>
                          </a:rPr>
                          <m:t>𝑛</m:t>
                        </m:r>
                        <m:r>
                          <a:rPr lang="en-US" sz="2000" b="0" i="1" baseline="30000" smtClean="0">
                            <a:latin typeface="Cambria Math" panose="02040503050406030204" pitchFamily="18" charset="0"/>
                          </a:rPr>
                          <m:t>+1</m:t>
                        </m:r>
                      </m:den>
                    </m:f>
                  </m:oMath>
                </a14:m>
                <a:r>
                  <a:rPr lang="en-US" sz="2000" dirty="0">
                    <a:latin typeface="Times New Roman" panose="02020603050405020304" pitchFamily="18" charset="0"/>
                    <a:cs typeface="Times New Roman" panose="02020603050405020304" pitchFamily="18" charset="0"/>
                  </a:rPr>
                  <a:t>.M</a:t>
                </a:r>
              </a:p>
              <a:p>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Từ công thức trên ta thấy muốn giảm sai số mà vẫn giữ nguyên số lượng điểm dữ liệu n thì cần tìm cách giảm kích thước của (b-a) </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lvl="2"/>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8043A2A5-BC22-4156-9FED-CA8B0902A14F}"/>
                  </a:ext>
                </a:extLst>
              </p:cNvPr>
              <p:cNvSpPr txBox="1">
                <a:spLocks noRot="1" noChangeAspect="1" noMove="1" noResize="1" noEditPoints="1" noAdjustHandles="1" noChangeArrowheads="1" noChangeShapeType="1" noTextEdit="1"/>
              </p:cNvSpPr>
              <p:nvPr/>
            </p:nvSpPr>
            <p:spPr>
              <a:xfrm>
                <a:off x="1242874" y="1120676"/>
                <a:ext cx="8673484" cy="5199308"/>
              </a:xfrm>
              <a:prstGeom prst="rect">
                <a:avLst/>
              </a:prstGeom>
              <a:blipFill>
                <a:blip r:embed="rId2"/>
                <a:stretch>
                  <a:fillRect l="-773" t="-703" r="-1335"/>
                </a:stretch>
              </a:blipFill>
            </p:spPr>
            <p:txBody>
              <a:bodyPr/>
              <a:lstStyle/>
              <a:p>
                <a:r>
                  <a:rPr lang="en-US">
                    <a:noFill/>
                  </a:rPr>
                  <a:t> </a:t>
                </a:r>
              </a:p>
            </p:txBody>
          </p:sp>
        </mc:Fallback>
      </mc:AlternateContent>
    </p:spTree>
    <p:extLst>
      <p:ext uri="{BB962C8B-B14F-4D97-AF65-F5344CB8AC3E}">
        <p14:creationId xmlns:p14="http://schemas.microsoft.com/office/powerpoint/2010/main" val="3951725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0C4E82-DF34-4BA0-8B2F-699B5E88492F}"/>
              </a:ext>
            </a:extLst>
          </p:cNvPr>
          <p:cNvSpPr txBox="1"/>
          <p:nvPr/>
        </p:nvSpPr>
        <p:spPr>
          <a:xfrm>
            <a:off x="1180730" y="1047565"/>
            <a:ext cx="10031767" cy="378565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2. Ý t</a:t>
            </a:r>
            <a:r>
              <a:rPr lang="vi-VN" sz="2000" dirty="0">
                <a:latin typeface="Times New Roman" panose="02020603050405020304" pitchFamily="18" charset="0"/>
                <a:cs typeface="Times New Roman" panose="02020603050405020304" pitchFamily="18" charset="0"/>
              </a:rPr>
              <a:t>ưởng</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Đoạn</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a:t>
            </a:r>
            <a:r>
              <a:rPr lang="vi-VN" sz="2000" dirty="0">
                <a:latin typeface="Times New Roman" panose="02020603050405020304" pitchFamily="18" charset="0"/>
                <a:cs typeface="Times New Roman" panose="02020603050405020304" pitchFamily="18" charset="0"/>
              </a:rPr>
              <a:t>b] sẽ được chia thành nhiều đoạn nhỏ không đè nhau và các đa thức khác sau sẽ được xấp xỉ trên từng đoạn con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-Chia </a:t>
            </a:r>
            <a:r>
              <a:rPr lang="en-US" sz="2000" dirty="0" err="1">
                <a:latin typeface="Times New Roman" panose="02020603050405020304" pitchFamily="18" charset="0"/>
                <a:cs typeface="Times New Roman" panose="02020603050405020304" pitchFamily="18" charset="0"/>
              </a:rPr>
              <a:t>đoạn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a,b</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n+1 </a:t>
            </a:r>
            <a:r>
              <a:rPr lang="en-US" sz="2000" dirty="0" err="1">
                <a:latin typeface="Times New Roman" panose="02020603050405020304" pitchFamily="18" charset="0"/>
                <a:cs typeface="Times New Roman" panose="02020603050405020304" pitchFamily="18" charset="0"/>
              </a:rPr>
              <a:t>mốc</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a=x0&lt;x1&lt;x2&lt;………&lt;</a:t>
            </a:r>
            <a:r>
              <a:rPr lang="en-US" sz="2000" dirty="0" err="1">
                <a:latin typeface="Times New Roman" panose="02020603050405020304" pitchFamily="18" charset="0"/>
                <a:cs typeface="Times New Roman" panose="02020603050405020304" pitchFamily="18" charset="0"/>
              </a:rPr>
              <a:t>xn</a:t>
            </a:r>
            <a:r>
              <a:rPr lang="en-US" sz="2000" dirty="0">
                <a:latin typeface="Times New Roman" panose="02020603050405020304" pitchFamily="18" charset="0"/>
                <a:cs typeface="Times New Roman" panose="02020603050405020304" pitchFamily="18" charset="0"/>
              </a:rPr>
              <a:t>=b</a:t>
            </a:r>
          </a:p>
          <a:p>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n+1 mốc nội suy ta xây dựng một đa thức bậc thấp hơn n trên từng khúc ,khi nối chúng lại vẫn đạt độ trơn cao,gọi là sự ghép trơn từng khúc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n </a:t>
            </a:r>
            <a:r>
              <a:rPr lang="en-US" sz="2000" dirty="0" err="1">
                <a:latin typeface="Times New Roman" panose="02020603050405020304" pitchFamily="18" charset="0"/>
                <a:cs typeface="Times New Roman" panose="02020603050405020304" pitchFamily="18" charset="0"/>
              </a:rPr>
              <a:t>khoảng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mốc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khoảng</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xây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bậc</a:t>
            </a:r>
            <a:r>
              <a:rPr lang="en-US" sz="2000" dirty="0">
                <a:latin typeface="Times New Roman" panose="02020603050405020304" pitchFamily="18" charset="0"/>
                <a:cs typeface="Times New Roman" panose="02020603050405020304" pitchFamily="18" charset="0"/>
              </a:rPr>
              <a:t> m (S(x))</a:t>
            </a:r>
          </a:p>
          <a:p>
            <a:r>
              <a:rPr lang="vi-VN" sz="2000" dirty="0">
                <a:latin typeface="Times New Roman" panose="02020603050405020304" pitchFamily="18" charset="0"/>
                <a:cs typeface="Times New Roman" panose="02020603050405020304" pitchFamily="18" charset="0"/>
              </a:rPr>
              <a:t>-Hàm ghép trơn là những đa thức từng khúc được ghép nối với nhau. </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2055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BB0E05-1EA9-4938-9F7A-129B69F099B7}"/>
              </a:ext>
            </a:extLst>
          </p:cNvPr>
          <p:cNvSpPr txBox="1"/>
          <p:nvPr/>
        </p:nvSpPr>
        <p:spPr>
          <a:xfrm>
            <a:off x="1109709" y="941033"/>
            <a:ext cx="8291744" cy="378565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3. </a:t>
            </a:r>
            <a:r>
              <a:rPr lang="en-US" sz="2000" dirty="0" err="1">
                <a:latin typeface="Times New Roman" panose="02020603050405020304" pitchFamily="18" charset="0"/>
                <a:cs typeface="Times New Roman" panose="02020603050405020304" pitchFamily="18" charset="0"/>
              </a:rPr>
              <a:t>Nội</a:t>
            </a:r>
            <a:r>
              <a:rPr lang="en-US" sz="2000" dirty="0">
                <a:latin typeface="Times New Roman" panose="02020603050405020304" pitchFamily="18" charset="0"/>
                <a:cs typeface="Times New Roman" panose="02020603050405020304" pitchFamily="18" charset="0"/>
              </a:rPr>
              <a:t> dung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thuyết</a:t>
            </a:r>
            <a:r>
              <a:rPr lang="en-US" sz="2000" dirty="0">
                <a:latin typeface="Times New Roman" panose="02020603050405020304" pitchFamily="18" charset="0"/>
                <a:cs typeface="Times New Roman" panose="02020603050405020304" pitchFamily="18" charset="0"/>
              </a:rPr>
              <a:t>:</a:t>
            </a:r>
          </a:p>
          <a:p>
            <a:pPr marL="285750" indent="-285750">
              <a:buFontTx/>
              <a:buChar char="-"/>
            </a:pPr>
            <a:r>
              <a:rPr lang="en-US" sz="2000" dirty="0" err="1">
                <a:latin typeface="Times New Roman" panose="02020603050405020304" pitchFamily="18" charset="0"/>
                <a:cs typeface="Times New Roman" panose="02020603050405020304" pitchFamily="18" charset="0"/>
              </a:rPr>
              <a:t>Điều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S(x) </a:t>
            </a:r>
            <a:r>
              <a:rPr lang="en-US" sz="2000" dirty="0" err="1">
                <a:latin typeface="Times New Roman" panose="02020603050405020304" pitchFamily="18" charset="0"/>
                <a:cs typeface="Times New Roman" panose="02020603050405020304" pitchFamily="18" charset="0"/>
              </a:rPr>
              <a:t>bậc</a:t>
            </a:r>
            <a:r>
              <a:rPr lang="en-US" sz="2000" dirty="0">
                <a:latin typeface="Times New Roman" panose="02020603050405020304" pitchFamily="18" charset="0"/>
                <a:cs typeface="Times New Roman" panose="02020603050405020304" pitchFamily="18" charset="0"/>
              </a:rPr>
              <a:t> m:</a:t>
            </a:r>
          </a:p>
          <a:p>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Thuộc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𝐶</a:t>
            </a:r>
            <a:r>
              <a:rPr lang="en-US" sz="2000" baseline="30000" dirty="0">
                <a:latin typeface="Times New Roman" panose="02020603050405020304" pitchFamily="18" charset="0"/>
                <a:cs typeface="Times New Roman" panose="02020603050405020304" pitchFamily="18" charset="0"/>
              </a:rPr>
              <a:t>𝑚−1</a:t>
            </a:r>
            <a:r>
              <a:rPr lang="en-US" sz="2000" dirty="0">
                <a:latin typeface="Times New Roman" panose="02020603050405020304" pitchFamily="18" charset="0"/>
                <a:cs typeface="Times New Roman" panose="02020603050405020304" pitchFamily="18" charset="0"/>
              </a:rPr>
              <a:t>[𝑎,𝑏]  (m≥1)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cấp</a:t>
            </a:r>
            <a:r>
              <a:rPr lang="en-US" sz="2000" dirty="0">
                <a:latin typeface="Times New Roman" panose="02020603050405020304" pitchFamily="18" charset="0"/>
                <a:cs typeface="Times New Roman" panose="02020603050405020304" pitchFamily="18" charset="0"/>
              </a:rPr>
              <a:t> m-1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đoạn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a,b</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bậc</a:t>
            </a:r>
            <a:r>
              <a:rPr lang="en-US" sz="2000" dirty="0">
                <a:latin typeface="Times New Roman" panose="02020603050405020304" pitchFamily="18" charset="0"/>
                <a:cs typeface="Times New Roman" panose="02020603050405020304" pitchFamily="18" charset="0"/>
              </a:rPr>
              <a:t> m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đọan</a:t>
            </a:r>
            <a:r>
              <a:rPr lang="en-US" sz="2000" dirty="0">
                <a:latin typeface="Times New Roman" panose="02020603050405020304" pitchFamily="18" charset="0"/>
                <a:cs typeface="Times New Roman" panose="02020603050405020304" pitchFamily="18" charset="0"/>
              </a:rPr>
              <a:t> con 𝛥𝑗= 𝑥𝑗−1,𝑥𝑗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j=1,𝑛 </a:t>
            </a:r>
          </a:p>
          <a:p>
            <a:r>
              <a:rPr lang="en-US" sz="2000" dirty="0">
                <a:latin typeface="Times New Roman" panose="02020603050405020304" pitchFamily="18" charset="0"/>
                <a:cs typeface="Times New Roman" panose="02020603050405020304" pitchFamily="18" charset="0"/>
              </a:rPr>
              <a:t>+)</a:t>
            </a:r>
            <a:r>
              <a:rPr lang="vi-VN" sz="2000" spc="-5" dirty="0">
                <a:latin typeface="Times New Roman" panose="02020603050405020304" pitchFamily="18" charset="0"/>
                <a:cs typeface="Times New Roman" panose="02020603050405020304" pitchFamily="18" charset="0"/>
              </a:rPr>
              <a:t> Bậc của </a:t>
            </a:r>
            <a:r>
              <a:rPr lang="vi-VN" sz="2000" i="1" dirty="0">
                <a:latin typeface="Times New Roman" panose="02020603050405020304" pitchFamily="18" charset="0"/>
                <a:cs typeface="Times New Roman" panose="02020603050405020304" pitchFamily="18" charset="0"/>
              </a:rPr>
              <a:t>m </a:t>
            </a:r>
            <a:r>
              <a:rPr lang="vi-VN" sz="2000" dirty="0">
                <a:latin typeface="Times New Roman" panose="02020603050405020304" pitchFamily="18" charset="0"/>
                <a:cs typeface="Times New Roman" panose="02020603050405020304" pitchFamily="18" charset="0"/>
              </a:rPr>
              <a:t>tùy </a:t>
            </a:r>
            <a:r>
              <a:rPr lang="vi-VN" sz="2000" spc="-5" dirty="0">
                <a:latin typeface="Times New Roman" panose="02020603050405020304" pitchFamily="18" charset="0"/>
                <a:cs typeface="Times New Roman" panose="02020603050405020304" pitchFamily="18" charset="0"/>
              </a:rPr>
              <a:t>thuộc </a:t>
            </a:r>
            <a:r>
              <a:rPr lang="vi-VN" sz="2000" dirty="0">
                <a:latin typeface="Times New Roman" panose="02020603050405020304" pitchFamily="18" charset="0"/>
                <a:cs typeface="Times New Roman" panose="02020603050405020304" pitchFamily="18" charset="0"/>
              </a:rPr>
              <a:t>vào </a:t>
            </a:r>
            <a:r>
              <a:rPr lang="vi-VN" sz="2000" spc="-5" dirty="0">
                <a:latin typeface="Times New Roman" panose="02020603050405020304" pitchFamily="18" charset="0"/>
                <a:cs typeface="Times New Roman" panose="02020603050405020304" pitchFamily="18" charset="0"/>
              </a:rPr>
              <a:t>mục </a:t>
            </a:r>
            <a:r>
              <a:rPr lang="vi-VN" sz="2000" spc="20" dirty="0">
                <a:latin typeface="Times New Roman" panose="02020603050405020304" pitchFamily="18" charset="0"/>
                <a:cs typeface="Times New Roman" panose="02020603050405020304" pitchFamily="18" charset="0"/>
              </a:rPr>
              <a:t>đích </a:t>
            </a:r>
            <a:r>
              <a:rPr lang="vi-VN" sz="2000" spc="-5" dirty="0">
                <a:latin typeface="Times New Roman" panose="02020603050405020304" pitchFamily="18" charset="0"/>
                <a:cs typeface="Times New Roman" panose="02020603050405020304" pitchFamily="18" charset="0"/>
              </a:rPr>
              <a:t>của </a:t>
            </a:r>
            <a:r>
              <a:rPr lang="vi-VN" sz="2000" dirty="0">
                <a:latin typeface="Times New Roman" panose="02020603050405020304" pitchFamily="18" charset="0"/>
                <a:cs typeface="Times New Roman" panose="02020603050405020304" pitchFamily="18" charset="0"/>
              </a:rPr>
              <a:t>việc </a:t>
            </a:r>
            <a:r>
              <a:rPr lang="vi-VN" sz="2000" spc="-5" dirty="0">
                <a:latin typeface="Times New Roman" panose="02020603050405020304" pitchFamily="18" charset="0"/>
                <a:cs typeface="Times New Roman" panose="02020603050405020304" pitchFamily="18" charset="0"/>
              </a:rPr>
              <a:t>xấp xỉ hàm, </a:t>
            </a:r>
            <a:r>
              <a:rPr lang="vi-VN" sz="2000" spc="-10" dirty="0">
                <a:latin typeface="Times New Roman" panose="02020603050405020304" pitchFamily="18" charset="0"/>
                <a:cs typeface="Times New Roman" panose="02020603050405020304" pitchFamily="18" charset="0"/>
              </a:rPr>
              <a:t>trong </a:t>
            </a:r>
            <a:r>
              <a:rPr lang="vi-VN" sz="2000" dirty="0">
                <a:latin typeface="Times New Roman" panose="02020603050405020304" pitchFamily="18" charset="0"/>
                <a:cs typeface="Times New Roman" panose="02020603050405020304" pitchFamily="18" charset="0"/>
              </a:rPr>
              <a:t>thực </a:t>
            </a:r>
            <a:r>
              <a:rPr lang="vi-VN" sz="2000" spc="-5" dirty="0">
                <a:latin typeface="Times New Roman" panose="02020603050405020304" pitchFamily="18" charset="0"/>
                <a:cs typeface="Times New Roman" panose="02020603050405020304" pitchFamily="18" charset="0"/>
              </a:rPr>
              <a:t>tế,  </a:t>
            </a:r>
            <a:r>
              <a:rPr lang="vi-VN" sz="2000" dirty="0">
                <a:latin typeface="Times New Roman" panose="02020603050405020304" pitchFamily="18" charset="0"/>
                <a:cs typeface="Times New Roman" panose="02020603050405020304" pitchFamily="18" charset="0"/>
              </a:rPr>
              <a:t>hàm Spline </a:t>
            </a:r>
            <a:r>
              <a:rPr lang="vi-VN" sz="2000" spc="-5" dirty="0">
                <a:latin typeface="Times New Roman" panose="02020603050405020304" pitchFamily="18" charset="0"/>
                <a:cs typeface="Times New Roman" panose="02020603050405020304" pitchFamily="18" charset="0"/>
              </a:rPr>
              <a:t>bậc </a:t>
            </a:r>
            <a:r>
              <a:rPr lang="vi-VN" sz="2000" dirty="0">
                <a:latin typeface="Times New Roman" panose="02020603050405020304" pitchFamily="18" charset="0"/>
                <a:cs typeface="Times New Roman" panose="02020603050405020304" pitchFamily="18" charset="0"/>
              </a:rPr>
              <a:t>3 thường được sử </a:t>
            </a:r>
            <a:r>
              <a:rPr lang="vi-VN" sz="2000" spc="-5" dirty="0">
                <a:latin typeface="Times New Roman" panose="02020603050405020304" pitchFamily="18" charset="0"/>
                <a:cs typeface="Times New Roman" panose="02020603050405020304" pitchFamily="18" charset="0"/>
              </a:rPr>
              <a:t>dụng </a:t>
            </a:r>
            <a:r>
              <a:rPr lang="vi-VN" sz="2000" dirty="0">
                <a:latin typeface="Times New Roman" panose="02020603050405020304" pitchFamily="18" charset="0"/>
                <a:cs typeface="Times New Roman" panose="02020603050405020304" pitchFamily="18" charset="0"/>
              </a:rPr>
              <a:t>nhất do việc tính </a:t>
            </a:r>
            <a:r>
              <a:rPr lang="vi-VN" sz="2000" spc="-5" dirty="0">
                <a:latin typeface="Times New Roman" panose="02020603050405020304" pitchFamily="18" charset="0"/>
                <a:cs typeface="Times New Roman" panose="02020603050405020304" pitchFamily="18" charset="0"/>
              </a:rPr>
              <a:t>toán </a:t>
            </a:r>
            <a:r>
              <a:rPr lang="vi-VN" sz="2000" dirty="0">
                <a:latin typeface="Times New Roman" panose="02020603050405020304" pitchFamily="18" charset="0"/>
                <a:cs typeface="Times New Roman" panose="02020603050405020304" pitchFamily="18" charset="0"/>
              </a:rPr>
              <a:t>không quá  phức </a:t>
            </a:r>
            <a:r>
              <a:rPr lang="vi-VN" sz="2000" spc="-5" dirty="0">
                <a:latin typeface="Times New Roman" panose="02020603050405020304" pitchFamily="18" charset="0"/>
                <a:cs typeface="Times New Roman" panose="02020603050405020304" pitchFamily="18" charset="0"/>
              </a:rPr>
              <a:t>tạp mà </a:t>
            </a:r>
            <a:r>
              <a:rPr lang="vi-VN" sz="2000" dirty="0">
                <a:latin typeface="Times New Roman" panose="02020603050405020304" pitchFamily="18" charset="0"/>
                <a:cs typeface="Times New Roman" panose="02020603050405020304" pitchFamily="18" charset="0"/>
              </a:rPr>
              <a:t>vẫn </a:t>
            </a:r>
            <a:r>
              <a:rPr lang="vi-VN" sz="2000" spc="-5" dirty="0">
                <a:latin typeface="Times New Roman" panose="02020603050405020304" pitchFamily="18" charset="0"/>
                <a:cs typeface="Times New Roman" panose="02020603050405020304" pitchFamily="18" charset="0"/>
              </a:rPr>
              <a:t>đảm bảo </a:t>
            </a:r>
            <a:r>
              <a:rPr lang="vi-VN" sz="2000" dirty="0">
                <a:latin typeface="Times New Roman" panose="02020603050405020304" pitchFamily="18" charset="0"/>
                <a:cs typeface="Times New Roman" panose="02020603050405020304" pitchFamily="18" charset="0"/>
              </a:rPr>
              <a:t>được tính cong </a:t>
            </a:r>
            <a:r>
              <a:rPr lang="vi-VN" sz="2000" spc="-5" dirty="0">
                <a:latin typeface="Times New Roman" panose="02020603050405020304" pitchFamily="18" charset="0"/>
                <a:cs typeface="Times New Roman" panose="02020603050405020304" pitchFamily="18" charset="0"/>
              </a:rPr>
              <a:t>trơn của đồ thị </a:t>
            </a:r>
            <a:r>
              <a:rPr lang="vi-VN" sz="2000" dirty="0">
                <a:latin typeface="Times New Roman" panose="02020603050405020304" pitchFamily="18" charset="0"/>
                <a:cs typeface="Times New Roman" panose="02020603050405020304" pitchFamily="18" charset="0"/>
              </a:rPr>
              <a:t>hàm xấp</a:t>
            </a:r>
            <a:r>
              <a:rPr lang="vi-VN" sz="2000" spc="225"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xỉ.</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b="1" dirty="0">
              <a:solidFill>
                <a:schemeClr val="tx1">
                  <a:lumMod val="65000"/>
                  <a:lumOff val="35000"/>
                </a:schemeClr>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9583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A26350C-52AC-4C25-A6F7-39DC71A1E0B1}"/>
                  </a:ext>
                </a:extLst>
              </p:cNvPr>
              <p:cNvSpPr txBox="1"/>
              <p:nvPr/>
            </p:nvSpPr>
            <p:spPr>
              <a:xfrm>
                <a:off x="2112885" y="1323904"/>
                <a:ext cx="7836763" cy="4210192"/>
              </a:xfrm>
              <a:prstGeom prst="rect">
                <a:avLst/>
              </a:prstGeom>
              <a:noFill/>
            </p:spPr>
            <p:txBody>
              <a:bodyPr wrap="square">
                <a:spAutoFit/>
              </a:bodyPr>
              <a:lstStyle/>
              <a:p>
                <a:pPr marL="0" marR="0">
                  <a:lnSpc>
                    <a:spcPct val="150000"/>
                  </a:lnSpc>
                  <a:spcBef>
                    <a:spcPts val="0"/>
                  </a:spcBef>
                  <a:spcAft>
                    <a:spcPts val="0"/>
                  </a:spcAft>
                </a:pPr>
                <a:r>
                  <a:rPr lang="en-US" sz="1800" dirty="0">
                    <a:effectLst/>
                    <a:latin typeface="Times New Roman" panose="02020603050405020304" pitchFamily="18" charset="0"/>
                    <a:ea typeface="Yu Mincho" panose="02020400000000000000" pitchFamily="18" charset="-128"/>
                    <a:cs typeface="Arial" panose="020B0604020202020204" pitchFamily="34" charset="0"/>
                  </a:rPr>
                  <a:t>1.Hàm SPLINE </a:t>
                </a:r>
                <a:r>
                  <a:rPr lang="en-US" sz="1800" dirty="0" err="1">
                    <a:effectLst/>
                    <a:latin typeface="Times New Roman" panose="02020603050405020304" pitchFamily="18" charset="0"/>
                    <a:ea typeface="Yu Mincho" panose="02020400000000000000" pitchFamily="18" charset="-128"/>
                    <a:cs typeface="Arial" panose="020B0604020202020204" pitchFamily="34" charset="0"/>
                  </a:rPr>
                  <a:t>bậc</a:t>
                </a:r>
                <a:r>
                  <a:rPr lang="en-US" sz="1800" dirty="0">
                    <a:effectLst/>
                    <a:latin typeface="Times New Roman" panose="02020603050405020304" pitchFamily="18" charset="0"/>
                    <a:ea typeface="Yu Mincho" panose="02020400000000000000" pitchFamily="18" charset="-128"/>
                    <a:cs typeface="Arial" panose="020B0604020202020204" pitchFamily="34" charset="0"/>
                  </a:rPr>
                  <a:t> 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en-US" sz="1800" dirty="0">
                    <a:effectLst/>
                    <a:latin typeface="Times New Roman" panose="02020603050405020304" pitchFamily="18" charset="0"/>
                    <a:ea typeface="Yu Mincho" panose="02020400000000000000" pitchFamily="18" charset="-128"/>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S(x) là đa thức bậc nhất =&gt; S(x) = </a:t>
                </a:r>
                <a14:m>
                  <m:oMath xmlns:m="http://schemas.openxmlformats.org/officeDocument/2006/math">
                    <m:r>
                      <a:rPr lang="vi-VN" sz="1800" i="1">
                        <a:effectLst/>
                        <a:latin typeface="Cambria Math" panose="02040503050406030204" pitchFamily="18" charset="0"/>
                        <a:ea typeface="Yu Mincho" panose="02020400000000000000" pitchFamily="18" charset="-128"/>
                        <a:cs typeface="Times New Roman" panose="02020603050405020304" pitchFamily="18" charset="0"/>
                      </a:rPr>
                      <m:t>𝛼</m:t>
                    </m:r>
                  </m:oMath>
                </a14:m>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-x) + </a:t>
                </a:r>
                <a14:m>
                  <m:oMath xmlns:m="http://schemas.openxmlformats.org/officeDocument/2006/math">
                    <m:r>
                      <a:rPr lang="vi-VN" sz="1800" i="1">
                        <a:effectLst/>
                        <a:latin typeface="Cambria Math" panose="02040503050406030204" pitchFamily="18" charset="0"/>
                        <a:ea typeface="Yu Mincho" panose="02020400000000000000" pitchFamily="18" charset="-128"/>
                        <a:cs typeface="Times New Roman" panose="02020603050405020304" pitchFamily="18" charset="0"/>
                      </a:rPr>
                      <m:t>𝛽</m:t>
                    </m:r>
                  </m:oMath>
                </a14:m>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(x-x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j=1,n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Khi x= 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có S(x­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=&gt;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r>
                      <a:rPr lang="vi-VN" sz="1800" i="1">
                        <a:effectLst/>
                        <a:latin typeface="Cambria Math" panose="02040503050406030204" pitchFamily="18" charset="0"/>
                        <a:ea typeface="Yu Mincho" panose="02020400000000000000" pitchFamily="18" charset="-128"/>
                        <a:cs typeface="Times New Roman" panose="02020603050405020304" pitchFamily="18" charset="0"/>
                      </a:rPr>
                      <m:t>𝛽</m:t>
                    </m:r>
                  </m:oMath>
                </a14:m>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 </a:t>
                </a:r>
                <a:r>
                  <a:rPr lang="vi-VN" sz="1800" dirty="0">
                    <a:effectLst/>
                    <a:latin typeface="Times New Roman" panose="02020603050405020304" pitchFamily="18" charset="0"/>
                    <a:ea typeface="Yu Mincho" panose="02020400000000000000" pitchFamily="18" charset="-128"/>
                    <a:cs typeface="Arial" panose="020B0604020202020204" pitchFamily="34" charset="0"/>
                  </a:rPr>
                  <a:t>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=&gt; </a:t>
                </a:r>
                <a14:m>
                  <m:oMath xmlns:m="http://schemas.openxmlformats.org/officeDocument/2006/math">
                    <m:r>
                      <a:rPr lang="vi-VN" sz="1800" i="1">
                        <a:effectLst/>
                        <a:latin typeface="Cambria Math" panose="02040503050406030204" pitchFamily="18" charset="0"/>
                        <a:ea typeface="Yu Mincho" panose="02020400000000000000" pitchFamily="18" charset="-128"/>
                        <a:cs typeface="Times New Roman" panose="02020603050405020304" pitchFamily="18" charset="0"/>
                      </a:rPr>
                      <m:t>𝛽</m:t>
                    </m:r>
                  </m:oMath>
                </a14:m>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y</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Khi x= 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có S(x­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=&gt;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r>
                      <a:rPr lang="vi-VN" sz="1800" i="1">
                        <a:effectLst/>
                        <a:latin typeface="Cambria Math" panose="02040503050406030204" pitchFamily="18" charset="0"/>
                        <a:ea typeface="Yu Mincho" panose="02020400000000000000" pitchFamily="18" charset="-128"/>
                        <a:cs typeface="Times New Roman" panose="02020603050405020304" pitchFamily="18" charset="0"/>
                      </a:rPr>
                      <m:t>𝛼</m:t>
                    </m:r>
                  </m:oMath>
                </a14:m>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=&gt; </a:t>
                </a:r>
                <a14:m>
                  <m:oMath xmlns:m="http://schemas.openxmlformats.org/officeDocument/2006/math">
                    <m:r>
                      <a:rPr lang="vi-VN" sz="1800" i="1">
                        <a:effectLst/>
                        <a:latin typeface="Cambria Math" panose="02040503050406030204" pitchFamily="18" charset="0"/>
                        <a:ea typeface="Yu Mincho" panose="02020400000000000000" pitchFamily="18" charset="-128"/>
                        <a:cs typeface="Times New Roman" panose="02020603050405020304" pitchFamily="18" charset="0"/>
                      </a:rPr>
                      <m:t>𝛼</m:t>
                    </m:r>
                  </m:oMath>
                </a14:m>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y</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i="1">
                                <a:effectLst/>
                                <a:latin typeface="Times New Roman" panose="02020603050405020304" pitchFamily="18" charset="0"/>
                                <a:ea typeface="Yu Mincho" panose="02020400000000000000" pitchFamily="18" charset="-128"/>
                                <a:cs typeface="Arial" panose="020B0604020202020204" pitchFamily="34" charset="0"/>
                              </a:rPr>
                              <m:t>−</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Wingdings" panose="05000000000000000000" pitchFamily="2" charset="2"/>
                  <a:buChar char=""/>
                </a:pPr>
                <a:r>
                  <a:rPr lang="vi-VN" sz="1800" dirty="0">
                    <a:effectLst/>
                    <a:latin typeface="Times New Roman" panose="02020603050405020304" pitchFamily="18" charset="0"/>
                    <a:ea typeface="Yu Mincho" panose="02020400000000000000" pitchFamily="18" charset="-128"/>
                    <a:cs typeface="Arial" panose="020B0604020202020204" pitchFamily="34" charset="0"/>
                  </a:rPr>
                  <a:t>S(x)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y</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i="1">
                                <a:effectLst/>
                                <a:latin typeface="Times New Roman" panose="02020603050405020304" pitchFamily="18" charset="0"/>
                                <a:ea typeface="Yu Mincho" panose="02020400000000000000" pitchFamily="18" charset="-128"/>
                                <a:cs typeface="Arial" panose="020B0604020202020204" pitchFamily="34" charset="0"/>
                              </a:rPr>
                              <m:t>−</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-x)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y</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(x-x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j=1,n</a:t>
                </a:r>
                <a:endParaRPr lang="en-US" sz="1400" dirty="0">
                  <a:effectLst/>
                  <a:latin typeface="Calibri" panose="020F0502020204030204" pitchFamily="34" charset="0"/>
                  <a:ea typeface="Yu Mincho" panose="02020400000000000000" pitchFamily="18" charset="-128"/>
                  <a:cs typeface="Arial" panose="020B0604020202020204" pitchFamily="34" charset="0"/>
                </a:endParaRPr>
              </a:p>
            </p:txBody>
          </p:sp>
        </mc:Choice>
        <mc:Fallback xmlns="">
          <p:sp>
            <p:nvSpPr>
              <p:cNvPr id="5" name="TextBox 4">
                <a:extLst>
                  <a:ext uri="{FF2B5EF4-FFF2-40B4-BE49-F238E27FC236}">
                    <a16:creationId xmlns:a16="http://schemas.microsoft.com/office/drawing/2014/main" id="{2A26350C-52AC-4C25-A6F7-39DC71A1E0B1}"/>
                  </a:ext>
                </a:extLst>
              </p:cNvPr>
              <p:cNvSpPr txBox="1">
                <a:spLocks noRot="1" noChangeAspect="1" noMove="1" noResize="1" noEditPoints="1" noAdjustHandles="1" noChangeArrowheads="1" noChangeShapeType="1" noTextEdit="1"/>
              </p:cNvSpPr>
              <p:nvPr/>
            </p:nvSpPr>
            <p:spPr>
              <a:xfrm>
                <a:off x="2112885" y="1323904"/>
                <a:ext cx="7836763" cy="4210192"/>
              </a:xfrm>
              <a:prstGeom prst="rect">
                <a:avLst/>
              </a:prstGeom>
              <a:blipFill>
                <a:blip r:embed="rId2"/>
                <a:stretch>
                  <a:fillRect l="-700"/>
                </a:stretch>
              </a:blipFill>
            </p:spPr>
            <p:txBody>
              <a:bodyPr/>
              <a:lstStyle/>
              <a:p>
                <a:r>
                  <a:rPr lang="en-US">
                    <a:noFill/>
                  </a:rPr>
                  <a:t> </a:t>
                </a:r>
              </a:p>
            </p:txBody>
          </p:sp>
        </mc:Fallback>
      </mc:AlternateContent>
    </p:spTree>
    <p:extLst>
      <p:ext uri="{BB962C8B-B14F-4D97-AF65-F5344CB8AC3E}">
        <p14:creationId xmlns:p14="http://schemas.microsoft.com/office/powerpoint/2010/main" val="4172445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DCDA146-534D-4B76-8C2F-6D7995DDCEAB}"/>
                  </a:ext>
                </a:extLst>
              </p:cNvPr>
              <p:cNvSpPr txBox="1"/>
              <p:nvPr/>
            </p:nvSpPr>
            <p:spPr>
              <a:xfrm>
                <a:off x="1500326" y="1269507"/>
                <a:ext cx="7474998" cy="4508798"/>
              </a:xfrm>
              <a:prstGeom prst="rect">
                <a:avLst/>
              </a:prstGeom>
              <a:noFill/>
            </p:spPr>
            <p:txBody>
              <a:bodyPr wrap="square" rtlCol="0">
                <a:spAutoFit/>
              </a:bodyPr>
              <a:lstStyle/>
              <a:p>
                <a:pPr marL="0" marR="0">
                  <a:lnSpc>
                    <a:spcPct val="150000"/>
                  </a:lnSpc>
                  <a:spcBef>
                    <a:spcPts val="0"/>
                  </a:spcBef>
                  <a:spcAft>
                    <a:spcPts val="0"/>
                  </a:spcAft>
                </a:pPr>
                <a:r>
                  <a:rPr lang="en-US" sz="1800" dirty="0">
                    <a:effectLst/>
                    <a:latin typeface="Times New Roman" panose="02020603050405020304" pitchFamily="18" charset="0"/>
                    <a:ea typeface="Yu Mincho" panose="02020400000000000000" pitchFamily="18" charset="-128"/>
                    <a:cs typeface="Arial" panose="020B0604020202020204" pitchFamily="34" charset="0"/>
                  </a:rPr>
                  <a:t>2. </a:t>
                </a:r>
                <a:r>
                  <a:rPr lang="en-US" sz="1800" dirty="0" err="1">
                    <a:effectLst/>
                    <a:latin typeface="Times New Roman" panose="02020603050405020304" pitchFamily="18" charset="0"/>
                    <a:ea typeface="Yu Mincho" panose="02020400000000000000" pitchFamily="18" charset="-128"/>
                    <a:cs typeface="Arial" panose="020B0604020202020204" pitchFamily="34" charset="0"/>
                  </a:rPr>
                  <a:t>Hàm</a:t>
                </a:r>
                <a:r>
                  <a:rPr lang="en-US" sz="1800" dirty="0">
                    <a:effectLst/>
                    <a:latin typeface="Times New Roman" panose="02020603050405020304" pitchFamily="18" charset="0"/>
                    <a:ea typeface="Yu Mincho" panose="02020400000000000000" pitchFamily="18" charset="-128"/>
                    <a:cs typeface="Arial" panose="020B0604020202020204" pitchFamily="34" charset="0"/>
                  </a:rPr>
                  <a:t> SPLINE </a:t>
                </a:r>
                <a:r>
                  <a:rPr lang="en-US" sz="1800" dirty="0" err="1">
                    <a:effectLst/>
                    <a:latin typeface="Times New Roman" panose="02020603050405020304" pitchFamily="18" charset="0"/>
                    <a:ea typeface="Yu Mincho" panose="02020400000000000000" pitchFamily="18" charset="-128"/>
                    <a:cs typeface="Arial" panose="020B0604020202020204" pitchFamily="34" charset="0"/>
                  </a:rPr>
                  <a:t>bậc</a:t>
                </a:r>
                <a:r>
                  <a:rPr lang="en-US" sz="1800" dirty="0">
                    <a:effectLst/>
                    <a:latin typeface="Times New Roman" panose="02020603050405020304" pitchFamily="18" charset="0"/>
                    <a:ea typeface="Yu Mincho" panose="02020400000000000000" pitchFamily="18" charset="-128"/>
                    <a:cs typeface="Arial" panose="020B0604020202020204" pitchFamily="34" charset="0"/>
                  </a:rPr>
                  <a:t> 2</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S(x) là đa thức bậc hai</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 =&gt;   S’(x) là đa thức bậc nhất =&gt; S’(x) = </a:t>
                </a:r>
                <a14:m>
                  <m:oMath xmlns:m="http://schemas.openxmlformats.org/officeDocument/2006/math">
                    <m:r>
                      <a:rPr lang="vi-VN" sz="1800" i="1">
                        <a:effectLst/>
                        <a:latin typeface="Cambria Math" panose="02040503050406030204" pitchFamily="18" charset="0"/>
                        <a:ea typeface="Yu Mincho" panose="02020400000000000000" pitchFamily="18" charset="-128"/>
                        <a:cs typeface="Times New Roman" panose="02020603050405020304" pitchFamily="18" charset="0"/>
                      </a:rPr>
                      <m:t>𝛼</m:t>
                    </m:r>
                  </m:oMath>
                </a14:m>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-x) + </a:t>
                </a:r>
                <a14:m>
                  <m:oMath xmlns:m="http://schemas.openxmlformats.org/officeDocument/2006/math">
                    <m:r>
                      <a:rPr lang="vi-VN" sz="1800" i="1">
                        <a:effectLst/>
                        <a:latin typeface="Cambria Math" panose="02040503050406030204" pitchFamily="18" charset="0"/>
                        <a:ea typeface="Yu Mincho" panose="02020400000000000000" pitchFamily="18" charset="-128"/>
                        <a:cs typeface="Times New Roman" panose="02020603050405020304" pitchFamily="18" charset="0"/>
                      </a:rPr>
                      <m:t>𝛽</m:t>
                    </m:r>
                  </m:oMath>
                </a14:m>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(x-x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j=1,n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Đặt S’(x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m</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Wingdings" panose="05000000000000000000" pitchFamily="2" charset="2"/>
                  <a:buChar char=""/>
                </a:pPr>
                <a:r>
                  <a:rPr lang="vi-VN" sz="1800" dirty="0">
                    <a:effectLst/>
                    <a:latin typeface="Times New Roman" panose="02020603050405020304" pitchFamily="18" charset="0"/>
                    <a:ea typeface="Yu Mincho" panose="02020400000000000000" pitchFamily="18" charset="-128"/>
                    <a:cs typeface="Arial" panose="020B0604020202020204" pitchFamily="34" charset="0"/>
                  </a:rPr>
                  <a:t>Tương tự như với m=1 ,ta chỉ thay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m</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r>
                  <a:rPr lang="en-US" sz="1800" dirty="0">
                    <a:effectLst/>
                    <a:latin typeface="Times New Roman" panose="02020603050405020304" pitchFamily="18" charset="0"/>
                    <a:ea typeface="Yu Mincho" panose="02020400000000000000" pitchFamily="18" charset="-128"/>
                    <a:cs typeface="Arial" panose="020B0604020202020204" pitchFamily="34" charset="0"/>
                  </a:rPr>
                  <a:t>.</a:t>
                </a:r>
                <a:endParaRPr lang="en-US" sz="1800" dirty="0">
                  <a:effectLst/>
                  <a:latin typeface="Calibri" panose="020F0502020204030204" pitchFamily="34" charset="0"/>
                  <a:ea typeface="Yu Mincho" panose="02020400000000000000" pitchFamily="18" charset="-128"/>
                  <a:cs typeface="Arial" panose="020B0604020202020204" pitchFamily="34" charset="0"/>
                </a:endParaRPr>
              </a:p>
              <a:p>
                <a:pPr marL="228600" marR="0">
                  <a:lnSpc>
                    <a:spcPct val="150000"/>
                  </a:lnSpc>
                  <a:spcBef>
                    <a:spcPts val="0"/>
                  </a:spcBef>
                  <a:spcAft>
                    <a:spcPts val="0"/>
                  </a:spcAft>
                </a:pPr>
                <a:r>
                  <a:rPr lang="en-US" sz="1800" dirty="0">
                    <a:effectLst/>
                    <a:latin typeface="Times New Roman" panose="02020603050405020304" pitchFamily="18" charset="0"/>
                    <a:ea typeface="Yu Mincho" panose="02020400000000000000" pitchFamily="18" charset="-128"/>
                    <a:cs typeface="Arial" panose="020B0604020202020204" pitchFamily="34" charset="0"/>
                  </a:rPr>
                  <a:t>T</a:t>
                </a:r>
                <a:r>
                  <a:rPr lang="vi-VN" sz="1800" dirty="0">
                    <a:effectLst/>
                    <a:latin typeface="Times New Roman" panose="02020603050405020304" pitchFamily="18" charset="0"/>
                    <a:ea typeface="Yu Mincho" panose="02020400000000000000" pitchFamily="18" charset="-128"/>
                    <a:cs typeface="Arial" panose="020B0604020202020204" pitchFamily="34" charset="0"/>
                  </a:rPr>
                  <a:t>a có S’(x)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i="1">
                                <a:effectLst/>
                                <a:latin typeface="Times New Roman" panose="02020603050405020304" pitchFamily="18" charset="0"/>
                                <a:ea typeface="Yu Mincho" panose="02020400000000000000" pitchFamily="18" charset="-128"/>
                                <a:cs typeface="Arial" panose="020B0604020202020204" pitchFamily="34" charset="0"/>
                              </a:rPr>
                              <m:t>−</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-x)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(x-x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j=1,n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2860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Tích phân S’(x) 1 lần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Wingdings" panose="05000000000000000000" pitchFamily="2" charset="2"/>
                  <a:buChar char=""/>
                </a:pPr>
                <a:r>
                  <a:rPr lang="vi-VN" sz="1800" dirty="0">
                    <a:effectLst/>
                    <a:latin typeface="Times New Roman" panose="02020603050405020304" pitchFamily="18" charset="0"/>
                    <a:ea typeface="Yu Mincho" panose="02020400000000000000" pitchFamily="18" charset="-128"/>
                    <a:cs typeface="Arial" panose="020B0604020202020204" pitchFamily="34" charset="0"/>
                  </a:rPr>
                  <a:t>S(x) = =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i="1">
                                <a:effectLst/>
                                <a:latin typeface="Times New Roman" panose="02020603050405020304" pitchFamily="18" charset="0"/>
                                <a:ea typeface="Yu Mincho" panose="02020400000000000000" pitchFamily="18" charset="-128"/>
                                <a:cs typeface="Arial" panose="020B0604020202020204" pitchFamily="34" charset="0"/>
                              </a:rPr>
                              <m:t>−</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r>
                          <a:rPr lang="vi-VN" sz="1800" i="1">
                            <a:effectLst/>
                            <a:latin typeface="Cambria Math" panose="02040503050406030204" pitchFamily="18" charset="0"/>
                            <a:ea typeface="Yu Mincho" panose="02020400000000000000" pitchFamily="18" charset="-128"/>
                            <a:cs typeface="Times New Roman" panose="02020603050405020304" pitchFamily="18" charset="0"/>
                          </a:rPr>
                          <m:t>2</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-x)</a:t>
                </a:r>
                <a:r>
                  <a:rPr lang="vi-VN" sz="1800" baseline="30000" dirty="0">
                    <a:effectLst/>
                    <a:latin typeface="Times New Roman" panose="02020603050405020304" pitchFamily="18" charset="0"/>
                    <a:ea typeface="Yu Mincho" panose="02020400000000000000" pitchFamily="18" charset="-128"/>
                    <a:cs typeface="Arial" panose="020B0604020202020204" pitchFamily="34" charset="0"/>
                  </a:rPr>
                  <a:t>2</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2</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(x-x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a:t>
                </a:r>
                <a:r>
                  <a:rPr lang="vi-VN" sz="1800" baseline="30000" dirty="0">
                    <a:effectLst/>
                    <a:latin typeface="Times New Roman" panose="02020603050405020304" pitchFamily="18" charset="0"/>
                    <a:ea typeface="Yu Mincho" panose="02020400000000000000" pitchFamily="18" charset="-128"/>
                    <a:cs typeface="Arial" panose="020B0604020202020204" pitchFamily="34" charset="0"/>
                  </a:rPr>
                  <a:t>2</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j=1,n</a:t>
                </a:r>
                <a:endParaRPr lang="en-US" sz="1800" dirty="0">
                  <a:effectLst/>
                  <a:latin typeface="Calibri" panose="020F0502020204030204" pitchFamily="34" charset="0"/>
                  <a:ea typeface="Yu Mincho" panose="02020400000000000000" pitchFamily="18" charset="-128"/>
                  <a:cs typeface="Arial" panose="020B0604020202020204" pitchFamily="34" charset="0"/>
                </a:endParaRPr>
              </a:p>
            </p:txBody>
          </p:sp>
        </mc:Choice>
        <mc:Fallback xmlns="">
          <p:sp>
            <p:nvSpPr>
              <p:cNvPr id="4" name="TextBox 3">
                <a:extLst>
                  <a:ext uri="{FF2B5EF4-FFF2-40B4-BE49-F238E27FC236}">
                    <a16:creationId xmlns:a16="http://schemas.microsoft.com/office/drawing/2014/main" id="{8DCDA146-534D-4B76-8C2F-6D7995DDCEAB}"/>
                  </a:ext>
                </a:extLst>
              </p:cNvPr>
              <p:cNvSpPr txBox="1">
                <a:spLocks noRot="1" noChangeAspect="1" noMove="1" noResize="1" noEditPoints="1" noAdjustHandles="1" noChangeArrowheads="1" noChangeShapeType="1" noTextEdit="1"/>
              </p:cNvSpPr>
              <p:nvPr/>
            </p:nvSpPr>
            <p:spPr>
              <a:xfrm>
                <a:off x="1500326" y="1269507"/>
                <a:ext cx="7474998" cy="4508798"/>
              </a:xfrm>
              <a:prstGeom prst="rect">
                <a:avLst/>
              </a:prstGeom>
              <a:blipFill>
                <a:blip r:embed="rId2"/>
                <a:stretch>
                  <a:fillRect l="-653"/>
                </a:stretch>
              </a:blipFill>
            </p:spPr>
            <p:txBody>
              <a:bodyPr/>
              <a:lstStyle/>
              <a:p>
                <a:r>
                  <a:rPr lang="en-US">
                    <a:noFill/>
                  </a:rPr>
                  <a:t> </a:t>
                </a:r>
              </a:p>
            </p:txBody>
          </p:sp>
        </mc:Fallback>
      </mc:AlternateContent>
    </p:spTree>
    <p:extLst>
      <p:ext uri="{BB962C8B-B14F-4D97-AF65-F5344CB8AC3E}">
        <p14:creationId xmlns:p14="http://schemas.microsoft.com/office/powerpoint/2010/main" val="568534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CED7ACC-EC85-4BF7-A5F8-9EC7F5E8292F}"/>
                  </a:ext>
                </a:extLst>
              </p:cNvPr>
              <p:cNvSpPr txBox="1"/>
              <p:nvPr/>
            </p:nvSpPr>
            <p:spPr>
              <a:xfrm>
                <a:off x="1501806" y="1153506"/>
                <a:ext cx="9188388" cy="4395434"/>
              </a:xfrm>
              <a:prstGeom prst="rect">
                <a:avLst/>
              </a:prstGeom>
              <a:noFill/>
            </p:spPr>
            <p:txBody>
              <a:bodyPr wrap="square">
                <a:spAutoFit/>
              </a:bodyPr>
              <a:lstStyle/>
              <a:p>
                <a:pPr marL="45720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Khi x= 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có S(x­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=&gt;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num>
                      <m:den>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2</m:t>
                        </m:r>
                      </m:den>
                    </m:f>
                    <m:r>
                      <a:rPr lang="vi-VN" sz="1800" i="1">
                        <a:effectLst/>
                        <a:latin typeface="Cambria Math" panose="02040503050406030204" pitchFamily="18" charset="0"/>
                        <a:ea typeface="Yu Mincho" panose="02020400000000000000" pitchFamily="18" charset="-128"/>
                        <a:cs typeface="Times New Roman" panose="02020603050405020304" pitchFamily="18" charset="0"/>
                      </a:rPr>
                      <m:t> </m:t>
                    </m:r>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baseline="30000" dirty="0">
                    <a:effectLst/>
                    <a:latin typeface="Times New Roman" panose="02020603050405020304" pitchFamily="18" charset="0"/>
                    <a:ea typeface="Yu Mincho" panose="02020400000000000000" pitchFamily="18" charset="-128"/>
                    <a:cs typeface="Arial" panose="020B0604020202020204" pitchFamily="34" charset="0"/>
                  </a:rPr>
                  <a:t>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=&gt; A</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num>
                      <m:den>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2</m:t>
                        </m:r>
                      </m:den>
                    </m:f>
                    <m:r>
                      <a:rPr lang="vi-VN" sz="1800" i="1">
                        <a:effectLst/>
                        <a:latin typeface="Cambria Math" panose="02040503050406030204" pitchFamily="18" charset="0"/>
                        <a:ea typeface="Yu Mincho" panose="02020400000000000000" pitchFamily="18" charset="-128"/>
                        <a:cs typeface="Times New Roman" panose="02020603050405020304" pitchFamily="18" charset="0"/>
                      </a:rPr>
                      <m:t> </m:t>
                    </m:r>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Khi x= 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có S(x­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=&gt;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i="1">
                                <a:effectLst/>
                                <a:latin typeface="Times New Roman" panose="02020603050405020304" pitchFamily="18" charset="0"/>
                                <a:ea typeface="Yu Mincho" panose="02020400000000000000" pitchFamily="18" charset="-128"/>
                                <a:cs typeface="Arial" panose="020B0604020202020204" pitchFamily="34" charset="0"/>
                              </a:rPr>
                              <m:t>−</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2</m:t>
                        </m:r>
                      </m:den>
                    </m:f>
                    <m:r>
                      <a:rPr lang="vi-VN" sz="1800" i="1">
                        <a:effectLst/>
                        <a:latin typeface="Cambria Math" panose="02040503050406030204" pitchFamily="18" charset="0"/>
                        <a:ea typeface="Yu Mincho" panose="02020400000000000000" pitchFamily="18" charset="-128"/>
                        <a:cs typeface="Times New Roman" panose="02020603050405020304" pitchFamily="18" charset="0"/>
                      </a:rPr>
                      <m:t> </m:t>
                    </m:r>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baseline="30000" dirty="0">
                    <a:effectLst/>
                    <a:latin typeface="Times New Roman" panose="02020603050405020304" pitchFamily="18" charset="0"/>
                    <a:ea typeface="Yu Mincho" panose="02020400000000000000" pitchFamily="18" charset="-128"/>
                    <a:cs typeface="Arial" panose="020B0604020202020204" pitchFamily="34" charset="0"/>
                  </a:rPr>
                  <a:t>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=&gt;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r>
                          <a:rPr lang="vi-VN" sz="1800" i="1">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i="1">
                                <a:effectLst/>
                                <a:latin typeface="Times New Roman" panose="02020603050405020304" pitchFamily="18" charset="0"/>
                                <a:ea typeface="Yu Mincho" panose="02020400000000000000" pitchFamily="18" charset="-128"/>
                                <a:cs typeface="Arial" panose="020B0604020202020204" pitchFamily="34" charset="0"/>
                              </a:rPr>
                              <m:t>−</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2</m:t>
                        </m:r>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j=1,n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=&gt;</a:t>
                </a:r>
                <a14:m>
                  <m:oMath xmlns:m="http://schemas.openxmlformats.org/officeDocument/2006/math">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r>
                      <a:rPr lang="vi-VN" sz="1800" i="1">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i="1">
                            <a:effectLst/>
                            <a:latin typeface="Times New Roman" panose="02020603050405020304" pitchFamily="18" charset="0"/>
                            <a:ea typeface="Yu Mincho" panose="02020400000000000000" pitchFamily="18" charset="-128"/>
                            <a:cs typeface="Arial" panose="020B0604020202020204" pitchFamily="34" charset="0"/>
                          </a:rPr>
                          <m:t>−</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2</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j=1,n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Thiếu m-1 = 1 phương trình nữa để giải được. Ta lấy thêm 1 điều kiện tại biên x=a hoặc x=b.</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FCED7ACC-EC85-4BF7-A5F8-9EC7F5E8292F}"/>
                  </a:ext>
                </a:extLst>
              </p:cNvPr>
              <p:cNvSpPr txBox="1">
                <a:spLocks noRot="1" noChangeAspect="1" noMove="1" noResize="1" noEditPoints="1" noAdjustHandles="1" noChangeArrowheads="1" noChangeShapeType="1" noTextEdit="1"/>
              </p:cNvSpPr>
              <p:nvPr/>
            </p:nvSpPr>
            <p:spPr>
              <a:xfrm>
                <a:off x="1501806" y="1153506"/>
                <a:ext cx="9188388" cy="4395434"/>
              </a:xfrm>
              <a:prstGeom prst="rect">
                <a:avLst/>
              </a:prstGeom>
              <a:blipFill>
                <a:blip r:embed="rId2"/>
                <a:stretch>
                  <a:fillRect l="-531" b="-1110"/>
                </a:stretch>
              </a:blipFill>
            </p:spPr>
            <p:txBody>
              <a:bodyPr/>
              <a:lstStyle/>
              <a:p>
                <a:r>
                  <a:rPr lang="en-US">
                    <a:noFill/>
                  </a:rPr>
                  <a:t> </a:t>
                </a:r>
              </a:p>
            </p:txBody>
          </p:sp>
        </mc:Fallback>
      </mc:AlternateContent>
    </p:spTree>
    <p:extLst>
      <p:ext uri="{BB962C8B-B14F-4D97-AF65-F5344CB8AC3E}">
        <p14:creationId xmlns:p14="http://schemas.microsoft.com/office/powerpoint/2010/main" val="1066721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5601297-3343-4A68-A7A6-D66433B8E506}"/>
                  </a:ext>
                </a:extLst>
              </p:cNvPr>
              <p:cNvSpPr txBox="1"/>
              <p:nvPr/>
            </p:nvSpPr>
            <p:spPr>
              <a:xfrm>
                <a:off x="763480" y="1432114"/>
                <a:ext cx="8378300" cy="3211648"/>
              </a:xfrm>
              <a:prstGeom prst="rect">
                <a:avLst/>
              </a:prstGeom>
              <a:noFill/>
            </p:spPr>
            <p:txBody>
              <a:bodyPr wrap="square">
                <a:spAutoFit/>
              </a:bodyPr>
              <a:lstStyle/>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Nếu f(x) có đạo hàm cấp 1 tại a hoặc b với f’(a)=m</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0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hoặc f’(b)=m</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n</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 f’(a)=m</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0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tương tự với f’(b)=m</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n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Ta được hệ phương trình  </a:t>
                </a:r>
                <a14:m>
                  <m:oMath xmlns:m="http://schemas.openxmlformats.org/officeDocument/2006/math">
                    <m:d>
                      <m:dPr>
                        <m:begChr m:val="{"/>
                        <m:endChr m:val=""/>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dPr>
                      <m:e>
                        <m:eqArr>
                          <m:eqArr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eqArrPr>
                          <m:e>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0</m:t>
                                </m:r>
                              </m:sub>
                            </m:s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t>
                            </m:r>
                            <m:sSup>
                              <m:sSup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p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f</m:t>
                                </m:r>
                              </m:e>
                              <m:sup>
                                <m:r>
                                  <m:rPr>
                                    <m:nor/>
                                  </m:rPr>
                                  <a:rPr lang="vi-VN" sz="1800" i="1">
                                    <a:effectLst/>
                                    <a:latin typeface="Cambria Math" panose="02040503050406030204" pitchFamily="18" charset="0"/>
                                    <a:ea typeface="Yu Mincho" panose="02020400000000000000" pitchFamily="18" charset="-128"/>
                                    <a:cs typeface="Times New Roman" panose="02020603050405020304" pitchFamily="18" charset="0"/>
                                  </a:rPr>
                                  <m:t>′</m:t>
                                </m:r>
                              </m:sup>
                            </m:sSup>
                            <m:d>
                              <m:d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d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a</m:t>
                                </m:r>
                              </m:e>
                            </m:d>
                          </m:e>
                          <m:e>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j</m:t>
                                </m:r>
                              </m:sub>
                            </m:s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j</m:t>
                                </m:r>
                                <m:r>
                                  <m:rPr>
                                    <m:nor/>
                                  </m:rPr>
                                  <a:rPr lang="vi-VN" sz="1800" i="1">
                                    <a:effectLst/>
                                    <a:latin typeface="Cambria Math" panose="02040503050406030204" pitchFamily="18" charset="0"/>
                                    <a:ea typeface="Yu Mincho" panose="02020400000000000000" pitchFamily="18" charset="-128"/>
                                    <a:cs typeface="Times New Roman" panose="02020603050405020304" pitchFamily="18" charset="0"/>
                                  </a:rPr>
                                  <m:t>−</m:t>
                                </m:r>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1</m:t>
                                </m:r>
                              </m:sub>
                            </m:s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 </m:t>
                            </m:r>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2</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h</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j</m:t>
                                    </m:r>
                                  </m:sub>
                                </m:sSub>
                              </m:den>
                            </m:f>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 </m:t>
                            </m:r>
                            <m:d>
                              <m:d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d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y</m:t>
                                </m:r>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800" i="1" baseline="-25000">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800">
                                        <a:effectLst/>
                                        <a:latin typeface="Cambria Math" panose="02040503050406030204" pitchFamily="18" charset="0"/>
                                        <a:ea typeface="Yu Mincho" panose="02020400000000000000" pitchFamily="18" charset="-128"/>
                                        <a:cs typeface="Times New Roman" panose="02020603050405020304" pitchFamily="18" charset="0"/>
                                      </a:rPr>
                                      <m:t>­</m:t>
                                    </m:r>
                                  </m:e>
                                  <m:sub>
                                    <m:r>
                                      <m:rPr>
                                        <m:nor/>
                                      </m:rPr>
                                      <a:rPr lang="vi-VN" sz="1800" baseline="-25000">
                                        <a:effectLst/>
                                        <a:latin typeface="Cambria Math" panose="02040503050406030204" pitchFamily="18" charset="0"/>
                                        <a:ea typeface="Yu Mincho" panose="02020400000000000000" pitchFamily="18" charset="-128"/>
                                        <a:cs typeface="Times New Roman" panose="02020603050405020304" pitchFamily="18" charset="0"/>
                                      </a:rPr>
                                      <m:t>j</m:t>
                                    </m:r>
                                  </m:sub>
                                </m:s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 – </m:t>
                                </m:r>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y</m:t>
                                </m:r>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800">
                                        <a:effectLst/>
                                        <a:latin typeface="Cambria Math" panose="02040503050406030204" pitchFamily="18" charset="0"/>
                                        <a:ea typeface="Yu Mincho" panose="02020400000000000000" pitchFamily="18" charset="-128"/>
                                        <a:cs typeface="Times New Roman" panose="02020603050405020304" pitchFamily="18" charset="0"/>
                                      </a:rPr>
                                      <m:t>­</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j</m:t>
                                    </m:r>
                                    <m:r>
                                      <m:rPr>
                                        <m:nor/>
                                      </m:rPr>
                                      <a:rPr lang="vi-VN" sz="1800" i="1">
                                        <a:effectLst/>
                                        <a:latin typeface="Cambria Math" panose="02040503050406030204" pitchFamily="18" charset="0"/>
                                        <a:ea typeface="Yu Mincho" panose="02020400000000000000" pitchFamily="18" charset="-128"/>
                                        <a:cs typeface="Times New Roman" panose="02020603050405020304" pitchFamily="18" charset="0"/>
                                      </a:rPr>
                                      <m:t>−</m:t>
                                    </m:r>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1</m:t>
                                    </m:r>
                                  </m:sub>
                                </m:sSub>
                              </m:e>
                            </m:d>
                          </m:e>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 </m:t>
                            </m:r>
                          </m:e>
                        </m:eqArr>
                      </m:e>
                    </m:d>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j=1,n</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55601297-3343-4A68-A7A6-D66433B8E506}"/>
                  </a:ext>
                </a:extLst>
              </p:cNvPr>
              <p:cNvSpPr txBox="1">
                <a:spLocks noRot="1" noChangeAspect="1" noMove="1" noResize="1" noEditPoints="1" noAdjustHandles="1" noChangeArrowheads="1" noChangeShapeType="1" noTextEdit="1"/>
              </p:cNvSpPr>
              <p:nvPr/>
            </p:nvSpPr>
            <p:spPr>
              <a:xfrm>
                <a:off x="763480" y="1432114"/>
                <a:ext cx="8378300" cy="3211648"/>
              </a:xfrm>
              <a:prstGeom prst="rect">
                <a:avLst/>
              </a:prstGeom>
              <a:blipFill>
                <a:blip r:embed="rId2"/>
                <a:stretch>
                  <a:fillRect l="-582"/>
                </a:stretch>
              </a:blipFill>
            </p:spPr>
            <p:txBody>
              <a:bodyPr/>
              <a:lstStyle/>
              <a:p>
                <a:r>
                  <a:rPr lang="en-US">
                    <a:noFill/>
                  </a:rPr>
                  <a:t> </a:t>
                </a:r>
              </a:p>
            </p:txBody>
          </p:sp>
        </mc:Fallback>
      </mc:AlternateContent>
    </p:spTree>
    <p:extLst>
      <p:ext uri="{BB962C8B-B14F-4D97-AF65-F5344CB8AC3E}">
        <p14:creationId xmlns:p14="http://schemas.microsoft.com/office/powerpoint/2010/main" val="1959729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907</TotalTime>
  <Words>2090</Words>
  <Application>Microsoft Office PowerPoint</Application>
  <PresentationFormat>Widescreen</PresentationFormat>
  <Paragraphs>129</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vt:lpstr>
      <vt:lpstr>Calibri Light</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Windows10-DPC</dc:creator>
  <cp:lastModifiedBy>NGUYEN VAN TRIEN 20195934</cp:lastModifiedBy>
  <cp:revision>56</cp:revision>
  <dcterms:created xsi:type="dcterms:W3CDTF">2020-11-27T14:40:54Z</dcterms:created>
  <dcterms:modified xsi:type="dcterms:W3CDTF">2021-12-08T11:52:43Z</dcterms:modified>
</cp:coreProperties>
</file>