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337" r:id="rId3"/>
    <p:sldId id="257" r:id="rId4"/>
    <p:sldId id="259" r:id="rId5"/>
    <p:sldId id="258" r:id="rId6"/>
    <p:sldId id="260" r:id="rId7"/>
    <p:sldId id="261" r:id="rId8"/>
    <p:sldId id="263" r:id="rId9"/>
    <p:sldId id="32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0" r:id="rId28"/>
    <p:sldId id="291" r:id="rId29"/>
    <p:sldId id="296" r:id="rId30"/>
    <p:sldId id="297" r:id="rId31"/>
    <p:sldId id="298" r:id="rId32"/>
    <p:sldId id="299" r:id="rId33"/>
    <p:sldId id="282" r:id="rId34"/>
    <p:sldId id="283" r:id="rId35"/>
    <p:sldId id="284" r:id="rId36"/>
    <p:sldId id="285" r:id="rId37"/>
    <p:sldId id="289" r:id="rId38"/>
    <p:sldId id="288" r:id="rId39"/>
    <p:sldId id="292" r:id="rId40"/>
    <p:sldId id="302" r:id="rId41"/>
    <p:sldId id="303" r:id="rId42"/>
    <p:sldId id="305" r:id="rId43"/>
    <p:sldId id="301" r:id="rId44"/>
    <p:sldId id="306" r:id="rId45"/>
    <p:sldId id="293" r:id="rId46"/>
    <p:sldId id="319" r:id="rId47"/>
    <p:sldId id="331" r:id="rId48"/>
    <p:sldId id="308" r:id="rId49"/>
    <p:sldId id="309" r:id="rId50"/>
    <p:sldId id="312" r:id="rId51"/>
    <p:sldId id="310" r:id="rId52"/>
    <p:sldId id="311" r:id="rId53"/>
    <p:sldId id="307" r:id="rId54"/>
    <p:sldId id="332" r:id="rId55"/>
    <p:sldId id="313" r:id="rId56"/>
    <p:sldId id="314" r:id="rId57"/>
    <p:sldId id="316" r:id="rId58"/>
    <p:sldId id="317" r:id="rId59"/>
    <p:sldId id="315" r:id="rId60"/>
    <p:sldId id="318" r:id="rId61"/>
    <p:sldId id="325" r:id="rId62"/>
    <p:sldId id="326" r:id="rId63"/>
    <p:sldId id="327" r:id="rId64"/>
    <p:sldId id="321" r:id="rId65"/>
    <p:sldId id="322" r:id="rId66"/>
    <p:sldId id="323" r:id="rId67"/>
    <p:sldId id="324" r:id="rId68"/>
    <p:sldId id="328" r:id="rId69"/>
    <p:sldId id="294" r:id="rId70"/>
    <p:sldId id="295" r:id="rId71"/>
    <p:sldId id="329" r:id="rId72"/>
    <p:sldId id="335" r:id="rId73"/>
    <p:sldId id="336" r:id="rId74"/>
    <p:sldId id="333" r:id="rId75"/>
    <p:sldId id="330" r:id="rId76"/>
    <p:sldId id="334" r:id="rId77"/>
    <p:sldId id="338" r:id="rId78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D0C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2130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9B278D7-054E-4FE1-8BA5-F2D60B9D80DF}" type="datetimeFigureOut">
              <a:rPr lang="hu-HU"/>
              <a:pPr>
                <a:defRPr/>
              </a:pPr>
              <a:t>2013.09.08.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A10100C-9971-434F-88FD-C4BECEAAF5F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199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72CA0-CC8D-45EF-9D95-8E2D931A2A22}" type="datetime1">
              <a:rPr lang="hu-HU"/>
              <a:pPr>
                <a:defRPr/>
              </a:pPr>
              <a:t>2013.09.08.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61179-C2D3-46CD-8116-6180810121D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F5868-9CAD-45DE-9A95-378DE96A8B10}" type="datetime1">
              <a:rPr lang="hu-HU"/>
              <a:pPr>
                <a:defRPr/>
              </a:pPr>
              <a:t>2013.09.08.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44625-0117-46FF-BCBE-882495BCB8A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D1355-B81D-4F90-A1B9-6BE3C4157EE6}" type="datetime1">
              <a:rPr lang="hu-HU"/>
              <a:pPr>
                <a:defRPr/>
              </a:pPr>
              <a:t>2013.09.08.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CDE7-310B-44A9-B9DE-7FC55E59960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09E46-F262-436D-81FE-2F3A5AA1E1F6}" type="datetime1">
              <a:rPr lang="hu-HU"/>
              <a:pPr>
                <a:defRPr/>
              </a:pPr>
              <a:t>2013.09.08.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E186F-44BF-48D6-B86D-3875F740E03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D102F-140F-47F2-9F3F-2FED06F04214}" type="datetime1">
              <a:rPr lang="hu-HU"/>
              <a:pPr>
                <a:defRPr/>
              </a:pPr>
              <a:t>2013.09.08.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FF75B-6C10-4DE2-A16F-43F553E52A9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A1476-DE2C-4259-9A84-0A9B14378BBB}" type="datetime1">
              <a:rPr lang="hu-HU"/>
              <a:pPr>
                <a:defRPr/>
              </a:pPr>
              <a:t>2013.09.08.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1A07-ECCE-4688-850A-4CD1BC45591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088A2-3889-47E3-8253-0D9E4ABF45AC}" type="datetime1">
              <a:rPr lang="hu-HU"/>
              <a:pPr>
                <a:defRPr/>
              </a:pPr>
              <a:t>2013.09.08.</a:t>
            </a:fld>
            <a:endParaRPr lang="hu-HU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F0920-9888-4BB5-BE8D-9D890C2E219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13B49-F6C4-45CB-A1F1-26F17FF780D5}" type="datetime1">
              <a:rPr lang="hu-HU"/>
              <a:pPr>
                <a:defRPr/>
              </a:pPr>
              <a:t>2013.09.08.</a:t>
            </a:fld>
            <a:endParaRPr lang="hu-HU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06F81-99D7-4403-8496-23549FF8D77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7F8A2-FD5F-47DC-83BD-0DEDA285BD50}" type="datetime1">
              <a:rPr lang="hu-HU"/>
              <a:pPr>
                <a:defRPr/>
              </a:pPr>
              <a:t>2013.09.08.</a:t>
            </a:fld>
            <a:endParaRPr lang="hu-HU"/>
          </a:p>
        </p:txBody>
      </p:sp>
      <p:sp>
        <p:nvSpPr>
          <p:cNvPr id="3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70FD9-E066-496B-AE65-8AF912EF1D6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4676-037A-4C86-89EA-795EC68A2E95}" type="datetime1">
              <a:rPr lang="hu-HU"/>
              <a:pPr>
                <a:defRPr/>
              </a:pPr>
              <a:t>2013.09.08.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FFC3C-4A08-472C-B27B-BA41228B288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438D6-199D-4FC9-AC11-48D907BA5F39}" type="datetime1">
              <a:rPr lang="hu-HU"/>
              <a:pPr>
                <a:defRPr/>
              </a:pPr>
              <a:t>2013.09.08.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80224-03D5-4217-954E-67FE8C25AE8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9BB9B9-7C93-4E2F-BDEF-EE49A7B653FB}" type="datetime1">
              <a:rPr lang="hu-HU"/>
              <a:pPr>
                <a:defRPr/>
              </a:pPr>
              <a:t>2013.09.08.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A637021-26A8-47D4-BAAA-4052BE724DA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ím 1"/>
          <p:cNvSpPr>
            <a:spLocks noGrp="1"/>
          </p:cNvSpPr>
          <p:nvPr>
            <p:ph type="ctrTitle"/>
          </p:nvPr>
        </p:nvSpPr>
        <p:spPr>
          <a:xfrm>
            <a:off x="468313" y="1196975"/>
            <a:ext cx="8135937" cy="1470025"/>
          </a:xfrm>
        </p:spPr>
        <p:txBody>
          <a:bodyPr/>
          <a:lstStyle/>
          <a:p>
            <a:r>
              <a:rPr lang="hu-HU" sz="3600" smtClean="0"/>
              <a:t>Programozási Nyelvek (C++) Gyakorlat</a:t>
            </a:r>
            <a:br>
              <a:rPr lang="hu-HU" sz="3600" smtClean="0"/>
            </a:br>
            <a:r>
              <a:rPr lang="hu-HU" sz="2200" smtClean="0"/>
              <a:t/>
            </a:r>
            <a:br>
              <a:rPr lang="hu-HU" sz="2200" smtClean="0"/>
            </a:br>
            <a:r>
              <a:rPr lang="hu-HU" sz="2800" smtClean="0"/>
              <a:t>Gyak 01.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smtClean="0"/>
              <a:t>Török Márk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err="1" smtClean="0"/>
              <a:t>tmark</a:t>
            </a:r>
            <a:r>
              <a:rPr lang="hu-HU" sz="2600" dirty="0" smtClean="0"/>
              <a:t>@</a:t>
            </a:r>
            <a:r>
              <a:rPr lang="hu-HU" sz="2600" dirty="0" err="1" smtClean="0"/>
              <a:t>caesar.elte.hu</a:t>
            </a:r>
            <a:endParaRPr lang="hu-HU" sz="26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smtClean="0"/>
              <a:t>D-2.620</a:t>
            </a:r>
            <a:endParaRPr lang="hu-HU" sz="26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A65A8-1833-4266-810C-2831B9DAEEFE}" type="slidenum">
              <a:rPr lang="hu-HU"/>
              <a:pPr>
                <a:defRPr/>
              </a:pPr>
              <a:t>1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(C++) – Fordítás</a:t>
            </a:r>
          </a:p>
        </p:txBody>
      </p:sp>
      <p:sp>
        <p:nvSpPr>
          <p:cNvPr id="9219" name="Tartalom helye 2"/>
          <p:cNvSpPr>
            <a:spLocks noGrp="1"/>
          </p:cNvSpPr>
          <p:nvPr>
            <p:ph idx="1"/>
          </p:nvPr>
        </p:nvSpPr>
        <p:spPr>
          <a:xfrm>
            <a:off x="971550" y="1600200"/>
            <a:ext cx="7715250" cy="4709120"/>
          </a:xfrm>
        </p:spPr>
        <p:txBody>
          <a:bodyPr/>
          <a:lstStyle/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g++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main.cpp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ls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main.cpp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a.out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/>
              <a:t>(ez futtatható)</a:t>
            </a:r>
          </a:p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./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a.out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4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Hello Világ!</a:t>
            </a:r>
          </a:p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g++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main.cpp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-o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ls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main.cpp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/>
              <a:t>(ez futtatható)</a:t>
            </a:r>
          </a:p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./main</a:t>
            </a:r>
            <a:br>
              <a:rPr lang="hu-HU" sz="24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Hello Világ!</a:t>
            </a:r>
          </a:p>
          <a:p>
            <a:r>
              <a:rPr lang="hu-HU" sz="2400" dirty="0">
                <a:latin typeface="Consolas" pitchFamily="49" charset="0"/>
                <a:cs typeface="Consolas" pitchFamily="49" charset="0"/>
              </a:rPr>
              <a:t>$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endParaRPr lang="hu-HU" sz="24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319F09-926B-411C-AE7B-796797A2092E}" type="slidenum">
              <a:rPr lang="hu-HU"/>
              <a:pPr>
                <a:defRPr/>
              </a:pPr>
              <a:t>10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– C vs C++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/>
              <a:t>C : procedurális, strukturális</a:t>
            </a:r>
            <a:br>
              <a:rPr lang="hu-HU" sz="2800" dirty="0" smtClean="0"/>
            </a:br>
            <a:r>
              <a:rPr lang="hu-HU" sz="2800" dirty="0" smtClean="0"/>
              <a:t>C++: objektumorientált paradigmával bővítve </a:t>
            </a:r>
            <a:r>
              <a:rPr lang="hu-HU" sz="2400" dirty="0" smtClean="0">
                <a:solidFill>
                  <a:schemeClr val="bg1">
                    <a:lumMod val="65000"/>
                  </a:schemeClr>
                </a:solidFill>
              </a:rPr>
              <a:t>(később)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err="1" smtClean="0"/>
              <a:t>stdio.h</a:t>
            </a:r>
            <a:r>
              <a:rPr lang="hu-HU" sz="2800" dirty="0" smtClean="0"/>
              <a:t> </a:t>
            </a:r>
            <a:r>
              <a:rPr lang="hu-HU" sz="2800" dirty="0" smtClean="0">
                <a:sym typeface="Wingdings" pitchFamily="2" charset="2"/>
              </a:rPr>
              <a:t> </a:t>
            </a:r>
            <a:r>
              <a:rPr lang="hu-HU" sz="2800" dirty="0" err="1" smtClean="0">
                <a:sym typeface="Wingdings" pitchFamily="2" charset="2"/>
              </a:rPr>
              <a:t>iostream</a:t>
            </a:r>
            <a:endParaRPr lang="hu-HU" sz="2800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err="1" smtClean="0">
                <a:sym typeface="Wingdings" pitchFamily="2" charset="2"/>
              </a:rPr>
              <a:t>printf</a:t>
            </a:r>
            <a:r>
              <a:rPr lang="hu-HU" sz="2800" dirty="0" smtClean="0">
                <a:sym typeface="Wingdings" pitchFamily="2" charset="2"/>
              </a:rPr>
              <a:t>  </a:t>
            </a:r>
            <a:r>
              <a:rPr lang="hu-HU" sz="2800" dirty="0" err="1" smtClean="0">
                <a:sym typeface="Wingdings" pitchFamily="2" charset="2"/>
              </a:rPr>
              <a:t>std</a:t>
            </a:r>
            <a:r>
              <a:rPr lang="hu-HU" sz="2800" dirty="0" smtClean="0">
                <a:sym typeface="Wingdings" pitchFamily="2" charset="2"/>
              </a:rPr>
              <a:t>::</a:t>
            </a:r>
            <a:r>
              <a:rPr lang="hu-HU" sz="2800" dirty="0" err="1" smtClean="0">
                <a:sym typeface="Wingdings" pitchFamily="2" charset="2"/>
              </a:rPr>
              <a:t>cout</a:t>
            </a:r>
            <a:endParaRPr lang="hu-HU" sz="2800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>
                <a:sym typeface="Wingdings" pitchFamily="2" charset="2"/>
              </a:rPr>
              <a:t>A változások okai az objektumorientált programozási paradigmák követése, új könyvtárak, állományok implementálása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>
                <a:sym typeface="Wingdings" pitchFamily="2" charset="2"/>
              </a:rPr>
              <a:t>Belépési pont: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main()</a:t>
            </a:r>
            <a:r>
              <a:rPr lang="hu-HU" sz="2400" dirty="0" smtClean="0">
                <a:sym typeface="Wingdings" pitchFamily="2" charset="2"/>
              </a:rPr>
              <a:t> vagy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main(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[]</a:t>
            </a: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) </a:t>
            </a:r>
            <a:r>
              <a:rPr lang="hu-HU" sz="2400" dirty="0" smtClean="0">
                <a:sym typeface="Wingdings" pitchFamily="2" charset="2"/>
              </a:rPr>
              <a:t>vagy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main(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**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  <a:endParaRPr lang="hu-HU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hu-HU" sz="2400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6B8EF-5A32-4955-98F9-DCBEDD3C1095}" type="slidenum">
              <a:rPr lang="hu-HU"/>
              <a:pPr>
                <a:defRPr/>
              </a:pPr>
              <a:t>11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– C vs C++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 rtlCol="0">
            <a:normAutofit/>
          </a:bodyPr>
          <a:lstStyle/>
          <a:p>
            <a:pPr marL="342900" lvl="1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400" dirty="0" smtClean="0"/>
              <a:t>ISO C++ standard 3.6.1 (mind a kettő helyes)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>
                <a:sym typeface="Wingdings" pitchFamily="2" charset="2"/>
              </a:rPr>
              <a:t> </a:t>
            </a:r>
            <a:r>
              <a:rPr lang="hu-HU" sz="2400" dirty="0" err="1" smtClean="0">
                <a:solidFill>
                  <a:srgbClr val="00B05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  <a:sym typeface="Wingdings" pitchFamily="2" charset="2"/>
              </a:rPr>
              <a:t>void</a:t>
            </a:r>
            <a:r>
              <a:rPr lang="hu-HU" sz="2400" dirty="0" smtClean="0"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  <a:sym typeface="Wingdings" pitchFamily="2" charset="2"/>
              </a:rPr>
              <a:t> main(</a:t>
            </a:r>
            <a:r>
              <a:rPr lang="hu-HU" sz="2400" dirty="0" smtClean="0">
                <a:solidFill>
                  <a:srgbClr val="92D05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  <a:sym typeface="Wingdings" pitchFamily="2" charset="2"/>
              </a:rPr>
              <a:t>/*…*/</a:t>
            </a:r>
            <a:r>
              <a:rPr lang="hu-HU" sz="2400" dirty="0" smtClean="0"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  <a:sym typeface="Wingdings" pitchFamily="2" charset="2"/>
              </a:rPr>
              <a:t>) </a:t>
            </a: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{ … }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000" dirty="0" err="1" smtClean="0">
                <a:sym typeface="Wingdings" pitchFamily="2" charset="2"/>
              </a:rPr>
              <a:t>Error</a:t>
            </a:r>
            <a:r>
              <a:rPr lang="hu-HU" sz="2000" dirty="0" smtClean="0">
                <a:sym typeface="Wingdings" pitchFamily="2" charset="2"/>
              </a:rPr>
              <a:t>: main must </a:t>
            </a:r>
            <a:r>
              <a:rPr lang="hu-HU" sz="2000" dirty="0" err="1" smtClean="0">
                <a:sym typeface="Wingdings" pitchFamily="2" charset="2"/>
              </a:rPr>
              <a:t>return</a:t>
            </a:r>
            <a:r>
              <a:rPr lang="hu-HU" sz="2000" dirty="0" smtClean="0">
                <a:sym typeface="Wingdings" pitchFamily="2" charset="2"/>
              </a:rPr>
              <a:t> int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>
                <a:sym typeface="Wingdings" pitchFamily="2" charset="2"/>
              </a:rPr>
              <a:t> </a:t>
            </a:r>
            <a:r>
              <a:rPr lang="hu-HU" sz="2400" dirty="0" smtClean="0"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  <a:sym typeface="Wingdings" pitchFamily="2" charset="2"/>
              </a:rPr>
              <a:t>main(</a:t>
            </a:r>
            <a:r>
              <a:rPr lang="hu-HU" sz="2400" dirty="0" smtClean="0">
                <a:solidFill>
                  <a:srgbClr val="92D05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  <a:sym typeface="Wingdings" pitchFamily="2" charset="2"/>
              </a:rPr>
              <a:t>/*…*/</a:t>
            </a:r>
            <a:r>
              <a:rPr lang="hu-HU" sz="2400" dirty="0" smtClean="0"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  <a:sym typeface="Wingdings" pitchFamily="2" charset="2"/>
              </a:rPr>
              <a:t>) </a:t>
            </a: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{ … }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000" dirty="0" smtClean="0">
                <a:sym typeface="Wingdings" pitchFamily="2" charset="2"/>
              </a:rPr>
              <a:t>Fordul, szép, jó és fut!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>
                <a:sym typeface="Wingdings" pitchFamily="2" charset="2"/>
              </a:rPr>
              <a:t>Kilépési pont, visszatérési érték típusa mindig int.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>
                <a:sym typeface="Wingdings" pitchFamily="2" charset="2"/>
              </a:rPr>
              <a:t>Visszatérés legyen 0! Minden más érték a hibáké!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>
                <a:sym typeface="Wingdings" pitchFamily="2" charset="2"/>
              </a:rPr>
              <a:t>C++ esetében: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>
                <a:sym typeface="Wingdings" pitchFamily="2" charset="2"/>
              </a:rPr>
              <a:t>Nem kötelező megadni visszatérési értéket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>
                <a:sym typeface="Wingdings" pitchFamily="2" charset="2"/>
              </a:rPr>
              <a:t>main() esetében ez mindig 0 lesz!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>
                <a:sym typeface="Wingdings" pitchFamily="2" charset="2"/>
              </a:rPr>
              <a:t>Más esetén egy memóriaszemét.</a:t>
            </a:r>
            <a:endParaRPr lang="hu-HU" sz="2000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9173AD-5C89-412D-A299-3B1AE51FD486}" type="slidenum">
              <a:rPr lang="hu-HU"/>
              <a:pPr>
                <a:defRPr/>
              </a:pPr>
              <a:t>12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– stdio.h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lvl="1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C</a:t>
            </a:r>
            <a:r>
              <a:rPr lang="en-US" dirty="0" smtClean="0"/>
              <a:t> </a:t>
            </a:r>
            <a:r>
              <a:rPr lang="en-US" b="1" dirty="0" smtClean="0"/>
              <a:t>St</a:t>
            </a:r>
            <a:r>
              <a:rPr lang="en-US" dirty="0" smtClean="0"/>
              <a:t>andar</a:t>
            </a:r>
            <a:r>
              <a:rPr lang="en-US" b="1" dirty="0" smtClean="0"/>
              <a:t>d</a:t>
            </a:r>
            <a:r>
              <a:rPr lang="en-US" dirty="0" smtClean="0"/>
              <a:t> </a:t>
            </a:r>
            <a:r>
              <a:rPr lang="en-US" b="1" dirty="0" smtClean="0"/>
              <a:t>I</a:t>
            </a:r>
            <a:r>
              <a:rPr lang="en-US" dirty="0" smtClean="0"/>
              <a:t>nput and </a:t>
            </a:r>
            <a:r>
              <a:rPr lang="en-US" b="1" dirty="0" smtClean="0"/>
              <a:t>O</a:t>
            </a:r>
            <a:r>
              <a:rPr lang="en-US" dirty="0" smtClean="0"/>
              <a:t>utput Library</a:t>
            </a:r>
            <a:endParaRPr lang="hu-HU" dirty="0" smtClean="0"/>
          </a:p>
          <a:p>
            <a:pPr marL="742950" lvl="2" indent="-342900" fontAlgn="auto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hu-HU" dirty="0" smtClean="0"/>
              <a:t>C-ben </a:t>
            </a:r>
            <a:r>
              <a:rPr lang="hu-HU" dirty="0" err="1" smtClean="0"/>
              <a:t>stdio.h</a:t>
            </a:r>
            <a:endParaRPr lang="hu-HU" dirty="0" smtClean="0"/>
          </a:p>
          <a:p>
            <a:pPr marL="742950" lvl="2" indent="-342900" fontAlgn="auto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hu-HU" dirty="0" smtClean="0"/>
              <a:t>C++ </a:t>
            </a:r>
            <a:r>
              <a:rPr lang="hu-HU" dirty="0" err="1" smtClean="0"/>
              <a:t>cstdio</a:t>
            </a:r>
            <a:endParaRPr lang="hu-HU" dirty="0" smtClean="0"/>
          </a:p>
          <a:p>
            <a:pPr marL="742950" lvl="2" indent="-342900" fontAlgn="auto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hu-HU" dirty="0" smtClean="0"/>
              <a:t>Az input-output műveletekért felelős</a:t>
            </a:r>
          </a:p>
          <a:p>
            <a:pPr marL="742950" lvl="2" indent="-342900" fontAlgn="auto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hu-HU" dirty="0" err="1" smtClean="0"/>
              <a:t>macrok</a:t>
            </a:r>
            <a:r>
              <a:rPr lang="hu-HU" dirty="0" smtClean="0"/>
              <a:t>, típusok, függvények, konstansok</a:t>
            </a:r>
          </a:p>
          <a:p>
            <a:pPr marL="742950" lvl="2" indent="-342900" fontAlgn="auto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hu-HU" dirty="0" smtClean="0"/>
              <a:t>Billentyűzet, nyomtató, egyéb perifériaeszközök</a:t>
            </a:r>
          </a:p>
          <a:p>
            <a:pPr marL="742950" lvl="2" indent="-342900" fontAlgn="auto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hu-HU" dirty="0" err="1" smtClean="0"/>
              <a:t>stream</a:t>
            </a:r>
            <a:r>
              <a:rPr lang="hu-HU" dirty="0" smtClean="0"/>
              <a:t>: lehetőséget biztosít ezek írására, olvasására.</a:t>
            </a:r>
          </a:p>
          <a:p>
            <a:pPr marL="742950" lvl="2" indent="-342900" fontAlgn="auto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hu-HU" dirty="0" err="1" smtClean="0"/>
              <a:t>stdin</a:t>
            </a:r>
            <a:r>
              <a:rPr lang="hu-HU" dirty="0" smtClean="0"/>
              <a:t>, </a:t>
            </a:r>
            <a:r>
              <a:rPr lang="hu-HU" dirty="0" err="1" smtClean="0"/>
              <a:t>stdout</a:t>
            </a:r>
            <a:r>
              <a:rPr lang="hu-HU" dirty="0" smtClean="0"/>
              <a:t>, </a:t>
            </a:r>
            <a:r>
              <a:rPr lang="hu-HU" dirty="0" err="1" smtClean="0"/>
              <a:t>stderr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(később)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65D75D-5F51-446A-B60C-137C6A03039E}" type="slidenum">
              <a:rPr lang="hu-HU"/>
              <a:pPr>
                <a:defRPr/>
              </a:pPr>
              <a:t>13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– stdlib.h</a:t>
            </a:r>
          </a:p>
        </p:txBody>
      </p:sp>
      <p:sp>
        <p:nvSpPr>
          <p:cNvPr id="1331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/>
              <a:t>C St</a:t>
            </a:r>
            <a:r>
              <a:rPr lang="en-US" sz="2800" smtClean="0"/>
              <a:t>andar</a:t>
            </a:r>
            <a:r>
              <a:rPr lang="en-US" sz="2800" b="1" smtClean="0"/>
              <a:t>d</a:t>
            </a:r>
            <a:r>
              <a:rPr lang="en-US" sz="2800" smtClean="0"/>
              <a:t> General Utilities </a:t>
            </a:r>
            <a:r>
              <a:rPr lang="en-US" sz="2800" b="1" smtClean="0"/>
              <a:t>Lib</a:t>
            </a:r>
            <a:r>
              <a:rPr lang="en-US" sz="2800" smtClean="0"/>
              <a:t>rary</a:t>
            </a:r>
            <a:endParaRPr lang="hu-HU" sz="2800" smtClean="0"/>
          </a:p>
          <a:p>
            <a:r>
              <a:rPr lang="hu-HU" sz="2800" smtClean="0">
                <a:sym typeface="Wingdings" pitchFamily="2" charset="2"/>
              </a:rPr>
              <a:t>Memóriahasználathoz szükséges metódusok</a:t>
            </a:r>
          </a:p>
          <a:p>
            <a:pPr lvl="1"/>
            <a:r>
              <a:rPr lang="hu-HU" sz="2400" smtClean="0">
                <a:sym typeface="Wingdings" pitchFamily="2" charset="2"/>
              </a:rPr>
              <a:t>calloc, malloc, realloc, free</a:t>
            </a:r>
          </a:p>
          <a:p>
            <a:r>
              <a:rPr lang="hu-HU" sz="2800" smtClean="0">
                <a:sym typeface="Wingdings" pitchFamily="2" charset="2"/>
              </a:rPr>
              <a:t>Véletlenszám generálás</a:t>
            </a:r>
          </a:p>
          <a:p>
            <a:r>
              <a:rPr lang="hu-HU" sz="2800" smtClean="0">
                <a:sym typeface="Wingdings" pitchFamily="2" charset="2"/>
              </a:rPr>
              <a:t>Környezettel kommunikáló metódusok:</a:t>
            </a:r>
          </a:p>
          <a:p>
            <a:pPr lvl="1"/>
            <a:r>
              <a:rPr lang="hu-HU" sz="2400" smtClean="0">
                <a:sym typeface="Wingdings" pitchFamily="2" charset="2"/>
              </a:rPr>
              <a:t>exit, system, …</a:t>
            </a:r>
          </a:p>
          <a:p>
            <a:r>
              <a:rPr lang="hu-HU" sz="2800" smtClean="0">
                <a:sym typeface="Wingdings" pitchFamily="2" charset="2"/>
              </a:rPr>
              <a:t>Konverzió</a:t>
            </a:r>
          </a:p>
          <a:p>
            <a:r>
              <a:rPr lang="hu-HU" sz="2800" smtClean="0">
                <a:sym typeface="Wingdings" pitchFamily="2" charset="2"/>
              </a:rPr>
              <a:t>Keresés, rendezés</a:t>
            </a:r>
          </a:p>
          <a:p>
            <a:r>
              <a:rPr lang="hu-HU" sz="2800" smtClean="0">
                <a:sym typeface="Wingdings" pitchFamily="2" charset="2"/>
              </a:rPr>
              <a:t>...</a:t>
            </a:r>
            <a:endParaRPr lang="hu-HU" sz="2400" smtClean="0">
              <a:sym typeface="Wingdings" pitchFamily="2" charset="2"/>
            </a:endParaRPr>
          </a:p>
          <a:p>
            <a:pPr>
              <a:buFont typeface="Arial" charset="0"/>
              <a:buNone/>
            </a:pPr>
            <a:endParaRPr lang="hu-HU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C0B63-39C1-4A9C-9C98-543FC376131D}" type="slidenum">
              <a:rPr lang="hu-HU"/>
              <a:pPr>
                <a:defRPr/>
              </a:pPr>
              <a:t>14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14339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r>
              <a:rPr lang="hu-HU" sz="2800" smtClean="0">
                <a:sym typeface="Wingdings" pitchFamily="2" charset="2"/>
              </a:rPr>
              <a:t>Ahogy már láttuk:</a:t>
            </a:r>
          </a:p>
          <a:p>
            <a:pPr lvl="1"/>
            <a:r>
              <a:rPr lang="hu-HU" sz="2000" smtClean="0">
                <a:sym typeface="Wingdings" pitchFamily="2" charset="2"/>
              </a:rPr>
              <a:t>$ g++ main.cpp -o main</a:t>
            </a:r>
          </a:p>
          <a:p>
            <a:pPr lvl="1"/>
            <a:r>
              <a:rPr lang="hu-HU" sz="2000" smtClean="0">
                <a:sym typeface="Wingdings" pitchFamily="2" charset="2"/>
              </a:rPr>
              <a:t>$ ./main</a:t>
            </a:r>
          </a:p>
          <a:p>
            <a:r>
              <a:rPr lang="hu-HU" sz="2400" smtClean="0">
                <a:sym typeface="Wingdings" pitchFamily="2" charset="2"/>
              </a:rPr>
              <a:t>Parancssori paraméterrekel</a:t>
            </a:r>
          </a:p>
          <a:p>
            <a:pPr lvl="1"/>
            <a:r>
              <a:rPr lang="hu-HU" sz="2000" smtClean="0">
                <a:sym typeface="Wingdings" pitchFamily="2" charset="2"/>
              </a:rPr>
              <a:t>$ ./main param1 param2</a:t>
            </a:r>
          </a:p>
          <a:p>
            <a:pPr lvl="1"/>
            <a:r>
              <a:rPr lang="hu-HU" sz="2000" smtClean="0">
                <a:sym typeface="Wingdings" pitchFamily="2" charset="2"/>
              </a:rPr>
              <a:t>argv[0] maga a futtatható állomány; argv[1], ... a tényleges paraméterek</a:t>
            </a:r>
          </a:p>
          <a:p>
            <a:r>
              <a:rPr lang="hu-HU" sz="2400" smtClean="0">
                <a:sym typeface="Wingdings" pitchFamily="2" charset="2"/>
              </a:rPr>
              <a:t>Hibákat irassuk ki:</a:t>
            </a:r>
          </a:p>
          <a:p>
            <a:pPr lvl="1"/>
            <a:r>
              <a:rPr lang="hu-HU" sz="2000" smtClean="0">
                <a:sym typeface="Wingdings" pitchFamily="2" charset="2"/>
              </a:rPr>
              <a:t>$ g++ -Wall main.cpp -o main</a:t>
            </a:r>
          </a:p>
          <a:p>
            <a:r>
              <a:rPr lang="hu-HU" sz="2400" smtClean="0">
                <a:sym typeface="Wingdings" pitchFamily="2" charset="2"/>
              </a:rPr>
              <a:t>Error, warning</a:t>
            </a:r>
          </a:p>
          <a:p>
            <a:r>
              <a:rPr lang="hu-HU" sz="2400" smtClean="0">
                <a:sym typeface="Wingdings" pitchFamily="2" charset="2"/>
              </a:rPr>
              <a:t>Hiba kiírása:</a:t>
            </a:r>
          </a:p>
          <a:p>
            <a:pPr lvl="1"/>
            <a:r>
              <a:rPr lang="hu-HU" sz="2000" smtClean="0">
                <a:sym typeface="Wingdings" pitchFamily="2" charset="2"/>
              </a:rPr>
              <a:t>fájlnév:sor száma:hibaüzenet</a:t>
            </a:r>
          </a:p>
          <a:p>
            <a:endParaRPr lang="hu-HU" sz="2400" smtClean="0">
              <a:sym typeface="Wingdings" pitchFamily="2" charset="2"/>
            </a:endParaRPr>
          </a:p>
          <a:p>
            <a:pPr lvl="1"/>
            <a:endParaRPr lang="hu-HU" sz="2000" smtClean="0">
              <a:sym typeface="Wingdings" pitchFamily="2" charset="2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44DBE9-CC9A-4313-A189-B952C16D4007}" type="slidenum">
              <a:rPr lang="hu-HU"/>
              <a:pPr>
                <a:defRPr/>
              </a:pPr>
              <a:t>15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sz="2800" dirty="0" err="1" smtClean="0"/>
              <a:t>printf</a:t>
            </a:r>
            <a:r>
              <a:rPr lang="hu-HU" sz="2800" dirty="0" smtClean="0"/>
              <a:t> – </a:t>
            </a:r>
            <a:r>
              <a:rPr lang="hu-HU" sz="2800" dirty="0" err="1" smtClean="0"/>
              <a:t>format</a:t>
            </a:r>
            <a:r>
              <a:rPr lang="hu-HU" sz="2800" dirty="0" smtClean="0"/>
              <a:t> </a:t>
            </a:r>
            <a:r>
              <a:rPr lang="hu-HU" sz="2800" dirty="0" err="1" smtClean="0"/>
              <a:t>specifiers</a:t>
            </a:r>
            <a:endParaRPr lang="hu-HU" sz="2800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a 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b =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c =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pt-B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pt-BR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pt-B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pt-BR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%d\n</a:t>
            </a:r>
            <a:r>
              <a:rPr lang="pt-B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, a, b, c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9|10|100</a:t>
            </a:r>
            <a:endParaRPr lang="pt-BR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%3d</a:t>
            </a:r>
            <a:r>
              <a:rPr lang="pt-B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pt-BR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%3d</a:t>
            </a:r>
            <a:r>
              <a:rPr lang="pt-B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pt-BR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%2d\n</a:t>
            </a:r>
            <a:r>
              <a:rPr lang="pt-B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, a, b, c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  9| 10|100</a:t>
            </a:r>
          </a:p>
          <a:p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printf(</a:t>
            </a:r>
            <a:r>
              <a:rPr lang="pt-BR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3d</a:t>
            </a:r>
            <a:r>
              <a:rPr lang="pt-BR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pt-BR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3d</a:t>
            </a:r>
            <a:r>
              <a:rPr lang="pt-BR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pt-BR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2d\n</a:t>
            </a:r>
            <a:r>
              <a:rPr lang="pt-B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, a, b, c);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009|010|100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46118-168A-4509-96E2-CB38AD148249}" type="slidenum">
              <a:rPr lang="hu-HU"/>
              <a:pPr>
                <a:defRPr/>
              </a:pPr>
              <a:t>16</a:t>
            </a:fld>
            <a:endParaRPr lang="hu-HU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95513" y="2205038"/>
          <a:ext cx="3312368" cy="1828800"/>
        </p:xfrm>
        <a:graphic>
          <a:graphicData uri="http://schemas.openxmlformats.org/drawingml/2006/table">
            <a:tbl>
              <a:tblPr/>
              <a:tblGrid>
                <a:gridCol w="1508967"/>
                <a:gridCol w="1803401"/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%i or %d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%c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char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%f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%lf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 err="1"/>
                        <a:t>%s</a:t>
                      </a:r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string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5112022"/>
          </a:xfrm>
        </p:spPr>
        <p:txBody>
          <a:bodyPr rtlCol="0">
            <a:normAutofit/>
          </a:bodyPr>
          <a:lstStyle/>
          <a:p>
            <a:pPr marL="1588" indent="1428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/>
              <a:t>Nézzünk egy példát: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en-US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sz="2000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f()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1588" indent="0" fontAlgn="auto">
              <a:spcAft>
                <a:spcPts val="0"/>
              </a:spcAft>
              <a:buNone/>
              <a:defRPr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1588" indent="0" fontAlgn="auto">
              <a:spcAft>
                <a:spcPts val="0"/>
              </a:spcAft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&lt;&lt; 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hu-HU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76307-0234-409D-8ACB-C11F9F2002E5}" type="slidenum">
              <a:rPr lang="hu-HU"/>
              <a:pPr>
                <a:defRPr/>
              </a:pPr>
              <a:t>17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Fordítás, futtatás, </a:t>
            </a:r>
            <a:r>
              <a:rPr lang="hu-HU" dirty="0" err="1" smtClean="0"/>
              <a:t>debuggolás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$ g++ </a:t>
            </a:r>
            <a:r>
              <a:rPr lang="hu-HU" sz="2800" dirty="0" err="1"/>
              <a:t>main.cpp</a:t>
            </a:r>
            <a:r>
              <a:rPr lang="hu-HU" sz="2800" dirty="0"/>
              <a:t> </a:t>
            </a:r>
            <a:r>
              <a:rPr lang="hu-HU" sz="2800" dirty="0" err="1"/>
              <a:t>-Wall</a:t>
            </a:r>
            <a:r>
              <a:rPr lang="hu-HU" sz="2800" dirty="0"/>
              <a:t> </a:t>
            </a:r>
            <a:r>
              <a:rPr lang="hu-HU" sz="2800" dirty="0" err="1"/>
              <a:t>-o</a:t>
            </a:r>
            <a:r>
              <a:rPr lang="hu-HU" sz="2800" dirty="0"/>
              <a:t> main</a:t>
            </a:r>
            <a:br>
              <a:rPr lang="hu-HU" sz="2800" dirty="0"/>
            </a:br>
            <a:r>
              <a:rPr lang="hu-HU" sz="2400" dirty="0" err="1"/>
              <a:t>main</a:t>
            </a:r>
            <a:r>
              <a:rPr lang="hu-HU" sz="2400" dirty="0"/>
              <a:t>.</a:t>
            </a:r>
            <a:r>
              <a:rPr lang="en-US" sz="2400" dirty="0" err="1"/>
              <a:t>cpp</a:t>
            </a:r>
            <a:r>
              <a:rPr lang="en-US" sz="2400" dirty="0"/>
              <a:t>: In function ‘</a:t>
            </a:r>
            <a:r>
              <a:rPr lang="en-US" sz="2400" dirty="0" err="1"/>
              <a:t>bool</a:t>
            </a:r>
            <a:r>
              <a:rPr lang="en-US" sz="2400" dirty="0"/>
              <a:t> f()’:</a:t>
            </a:r>
            <a:r>
              <a:rPr lang="hu-HU" sz="2400" dirty="0"/>
              <a:t/>
            </a:r>
            <a:br>
              <a:rPr lang="hu-HU" sz="2400" dirty="0"/>
            </a:br>
            <a:r>
              <a:rPr lang="hu-HU" sz="2400" dirty="0"/>
              <a:t>main</a:t>
            </a:r>
            <a:r>
              <a:rPr lang="en-US" sz="2400" dirty="0"/>
              <a:t>.cpp:4: warning: control reaches end of non-void function</a:t>
            </a:r>
            <a:endParaRPr lang="en-US" sz="2800" dirty="0"/>
          </a:p>
          <a:p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494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/>
              <a:t>Nézzünk egy példát:</a:t>
            </a:r>
            <a:r>
              <a:rPr lang="hu-HU" sz="2400" dirty="0"/>
              <a:t/>
            </a:r>
            <a:br>
              <a:rPr lang="hu-HU" sz="2400" dirty="0"/>
            </a:b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cstdio</a:t>
            </a:r>
            <a:r>
              <a:rPr lang="en-US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%f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99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400" dirty="0"/>
              <a:t>$ g++ main.cpp -Wall -o main</a:t>
            </a:r>
            <a:br>
              <a:rPr lang="hu-HU" sz="2400" dirty="0"/>
            </a:br>
            <a:r>
              <a:rPr lang="hu-HU" sz="2000" dirty="0" err="1" smtClean="0"/>
              <a:t>main</a:t>
            </a:r>
            <a:r>
              <a:rPr lang="en-US" sz="2000" dirty="0" smtClean="0"/>
              <a:t>.</a:t>
            </a:r>
            <a:r>
              <a:rPr lang="en-US" sz="2000" dirty="0" err="1" smtClean="0"/>
              <a:t>cpp</a:t>
            </a:r>
            <a:r>
              <a:rPr lang="en-US" sz="2000" dirty="0"/>
              <a:t>: In function ‘</a:t>
            </a:r>
            <a:r>
              <a:rPr lang="en-US" sz="2000" dirty="0" err="1"/>
              <a:t>int</a:t>
            </a:r>
            <a:r>
              <a:rPr lang="en-US" sz="2000" dirty="0"/>
              <a:t> main</a:t>
            </a:r>
            <a:r>
              <a:rPr lang="en-US" sz="2000" dirty="0" smtClean="0"/>
              <a:t>()’: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main</a:t>
            </a:r>
            <a:r>
              <a:rPr lang="en-US" sz="2000" dirty="0" smtClean="0"/>
              <a:t>.cpp:8</a:t>
            </a:r>
            <a:r>
              <a:rPr lang="en-US" sz="2000" dirty="0"/>
              <a:t>: warning: format ‘%f’ expects type ‘double’, but argument 2 has type ‘</a:t>
            </a:r>
            <a:r>
              <a:rPr lang="en-US" sz="2000" dirty="0" err="1"/>
              <a:t>int</a:t>
            </a:r>
            <a:r>
              <a:rPr lang="en-US" sz="2000" dirty="0"/>
              <a:t>’</a:t>
            </a:r>
            <a:endParaRPr lang="hu-HU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9EEE8-5377-467F-B4AE-CC88950D738F}" type="slidenum">
              <a:rPr lang="hu-HU"/>
              <a:pPr>
                <a:defRPr/>
              </a:pPr>
              <a:t>19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Jelmagyarázat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FF7C80"/>
                </a:solidFill>
              </a:rPr>
              <a:t>Elméleti vizsgán lesz!</a:t>
            </a:r>
          </a:p>
          <a:p>
            <a:r>
              <a:rPr lang="hu-H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Interjúkérdés lehet</a:t>
            </a:r>
          </a:p>
          <a:p>
            <a:r>
              <a:rPr lang="hu-HU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Haladó C++</a:t>
            </a:r>
            <a:r>
              <a:rPr lang="hu-HU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-n</a:t>
            </a:r>
            <a:r>
              <a:rPr lang="hu-HU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kifejtve!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2555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84312"/>
            <a:ext cx="8229600" cy="537368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/>
              <a:t>Több állomány fordítása:</a:t>
            </a:r>
          </a:p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sayhello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* 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hello.h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&lt;stdio.h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hello.c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hello.h”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sayhello(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* name)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printf (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"hello, </a:t>
            </a:r>
            <a:r>
              <a:rPr lang="hu-HU" sz="20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name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hello.h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”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main.c</a:t>
            </a:r>
            <a:b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sayhello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"world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hu-HU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9E60E-FFD3-4DF8-88FA-A04E1E7F6F27}" type="slidenum">
              <a:rPr lang="hu-HU"/>
              <a:pPr>
                <a:defRPr/>
              </a:pPr>
              <a:t>20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710112"/>
          </a:xfrm>
        </p:spPr>
        <p:txBody>
          <a:bodyPr/>
          <a:lstStyle/>
          <a:p>
            <a:r>
              <a:rPr lang="hu-HU" sz="2800" dirty="0" smtClean="0"/>
              <a:t>$ </a:t>
            </a:r>
            <a:r>
              <a:rPr lang="hu-HU" sz="2800" dirty="0" err="1" smtClean="0"/>
              <a:t>gcc</a:t>
            </a:r>
            <a:r>
              <a:rPr lang="hu-HU" sz="2800" dirty="0" smtClean="0"/>
              <a:t> </a:t>
            </a:r>
            <a:r>
              <a:rPr lang="hu-HU" sz="2800" dirty="0" err="1" smtClean="0"/>
              <a:t>-Wall</a:t>
            </a:r>
            <a:r>
              <a:rPr lang="hu-HU" sz="2800" dirty="0" smtClean="0"/>
              <a:t> </a:t>
            </a:r>
            <a:r>
              <a:rPr lang="hu-HU" sz="2800" dirty="0" err="1" smtClean="0"/>
              <a:t>main.c</a:t>
            </a:r>
            <a:r>
              <a:rPr lang="hu-HU" sz="2800" dirty="0" smtClean="0"/>
              <a:t> </a:t>
            </a:r>
            <a:r>
              <a:rPr lang="hu-HU" sz="2800" dirty="0" err="1" smtClean="0"/>
              <a:t>hello.c</a:t>
            </a:r>
            <a:r>
              <a:rPr lang="hu-HU" sz="2800" dirty="0" smtClean="0"/>
              <a:t> </a:t>
            </a:r>
            <a:r>
              <a:rPr lang="hu-HU" sz="2800" dirty="0" err="1" smtClean="0"/>
              <a:t>-o</a:t>
            </a:r>
            <a:r>
              <a:rPr lang="hu-HU" sz="2800" dirty="0" smtClean="0"/>
              <a:t> </a:t>
            </a:r>
            <a:r>
              <a:rPr lang="hu-HU" sz="2800" dirty="0" err="1" smtClean="0"/>
              <a:t>hmain</a:t>
            </a:r>
            <a:endParaRPr lang="hu-HU" sz="2800" dirty="0" smtClean="0"/>
          </a:p>
          <a:p>
            <a:r>
              <a:rPr lang="hu-HU" sz="2400" dirty="0" err="1" smtClean="0"/>
              <a:t>Header</a:t>
            </a:r>
            <a:r>
              <a:rPr lang="hu-HU" sz="2400" dirty="0" smtClean="0"/>
              <a:t>:</a:t>
            </a:r>
          </a:p>
          <a:p>
            <a:pPr lvl="1"/>
            <a:r>
              <a:rPr lang="hu-HU" sz="2000" dirty="0" smtClean="0"/>
              <a:t>Két féle </a:t>
            </a:r>
            <a:r>
              <a:rPr lang="hu-HU" sz="2000" dirty="0" err="1" smtClean="0"/>
              <a:t>include-olást</a:t>
            </a:r>
            <a:r>
              <a:rPr lang="hu-HU" sz="2000" dirty="0" smtClean="0"/>
              <a:t> különböztetünk meg.</a:t>
            </a:r>
          </a:p>
          <a:p>
            <a:pPr lvl="1"/>
            <a:r>
              <a:rPr lang="hu-HU" sz="2000" dirty="0" smtClean="0"/>
              <a:t>#</a:t>
            </a:r>
            <a:r>
              <a:rPr lang="hu-HU" sz="2000" dirty="0" err="1" smtClean="0"/>
              <a:t>include</a:t>
            </a:r>
            <a:r>
              <a:rPr lang="hu-HU" sz="2000" dirty="0" smtClean="0"/>
              <a:t> &lt;</a:t>
            </a:r>
            <a:r>
              <a:rPr lang="hu-HU" sz="2000" dirty="0" err="1" smtClean="0"/>
              <a:t>fájl.h</a:t>
            </a:r>
            <a:r>
              <a:rPr lang="hu-HU" sz="2000" dirty="0" smtClean="0"/>
              <a:t>&gt;: </a:t>
            </a:r>
            <a:r>
              <a:rPr lang="hu-HU" sz="2000" dirty="0" err="1" smtClean="0"/>
              <a:t>system</a:t>
            </a:r>
            <a:r>
              <a:rPr lang="hu-HU" sz="2000" dirty="0" smtClean="0"/>
              <a:t> </a:t>
            </a:r>
            <a:r>
              <a:rPr lang="hu-HU" sz="2000" dirty="0" err="1" smtClean="0"/>
              <a:t>header</a:t>
            </a:r>
            <a:r>
              <a:rPr lang="hu-HU" sz="2000" dirty="0" smtClean="0"/>
              <a:t> fájlok között nézi meg.</a:t>
            </a:r>
            <a:br>
              <a:rPr lang="hu-HU" sz="2000" dirty="0" smtClean="0"/>
            </a:br>
            <a:r>
              <a:rPr lang="hu-HU" sz="2000" dirty="0" smtClean="0"/>
              <a:t>(</a:t>
            </a:r>
            <a:r>
              <a:rPr lang="hu-HU" sz="2000" dirty="0" err="1" smtClean="0"/>
              <a:t>linuxon</a:t>
            </a:r>
            <a:r>
              <a:rPr lang="hu-HU" sz="2000" dirty="0" smtClean="0"/>
              <a:t>: /</a:t>
            </a:r>
            <a:r>
              <a:rPr lang="hu-HU" sz="2000" dirty="0" err="1" smtClean="0"/>
              <a:t>usr</a:t>
            </a:r>
            <a:r>
              <a:rPr lang="hu-HU" sz="2000" dirty="0" smtClean="0"/>
              <a:t>/</a:t>
            </a:r>
            <a:r>
              <a:rPr lang="hu-HU" sz="2000" dirty="0" err="1" smtClean="0"/>
              <a:t>include</a:t>
            </a:r>
            <a:r>
              <a:rPr lang="hu-HU" sz="2000" dirty="0" smtClean="0"/>
              <a:t>/</a:t>
            </a:r>
            <a:r>
              <a:rPr lang="hu-HU" sz="2000" dirty="0" err="1" smtClean="0"/>
              <a:t>stdio.h</a:t>
            </a:r>
            <a:r>
              <a:rPr lang="hu-HU" sz="2000" dirty="0" smtClean="0"/>
              <a:t>)</a:t>
            </a:r>
          </a:p>
          <a:p>
            <a:pPr lvl="1"/>
            <a:r>
              <a:rPr lang="hu-HU" sz="2000" dirty="0" smtClean="0"/>
              <a:t>#</a:t>
            </a:r>
            <a:r>
              <a:rPr lang="hu-HU" sz="2000" dirty="0" err="1" smtClean="0"/>
              <a:t>include</a:t>
            </a:r>
            <a:r>
              <a:rPr lang="hu-HU" sz="2000" dirty="0" smtClean="0"/>
              <a:t> ”</a:t>
            </a:r>
            <a:r>
              <a:rPr lang="hu-HU" sz="2000" dirty="0" err="1" smtClean="0"/>
              <a:t>fájl.h</a:t>
            </a:r>
            <a:r>
              <a:rPr lang="hu-HU" sz="2000" dirty="0" smtClean="0"/>
              <a:t>”: a lokális mappában keres, majd a </a:t>
            </a:r>
            <a:r>
              <a:rPr lang="hu-HU" sz="2000" dirty="0" err="1" smtClean="0"/>
              <a:t>system</a:t>
            </a:r>
            <a:r>
              <a:rPr lang="hu-HU" sz="2000" dirty="0" smtClean="0"/>
              <a:t> </a:t>
            </a:r>
            <a:r>
              <a:rPr lang="hu-HU" sz="2000" dirty="0" err="1" smtClean="0"/>
              <a:t>headerek</a:t>
            </a:r>
            <a:r>
              <a:rPr lang="hu-HU" sz="2000" dirty="0" smtClean="0"/>
              <a:t> között.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A8868-728D-4F73-B5CB-25D4E1921A49}" type="slidenum">
              <a:rPr lang="hu-HU"/>
              <a:pPr>
                <a:defRPr/>
              </a:pPr>
              <a:t>21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710112"/>
          </a:xfrm>
        </p:spPr>
        <p:txBody>
          <a:bodyPr/>
          <a:lstStyle/>
          <a:p>
            <a:r>
              <a:rPr lang="hu-HU" sz="2800" dirty="0" smtClean="0"/>
              <a:t>Fordítás lépései:</a:t>
            </a:r>
          </a:p>
          <a:p>
            <a:pPr lvl="1"/>
            <a:r>
              <a:rPr lang="hu-HU" sz="2400" dirty="0" smtClean="0"/>
              <a:t>Forrásból </a:t>
            </a:r>
            <a:r>
              <a:rPr lang="hu-HU" sz="2400" dirty="0" err="1" smtClean="0"/>
              <a:t>object</a:t>
            </a:r>
            <a:r>
              <a:rPr lang="hu-HU" sz="2400" dirty="0" smtClean="0"/>
              <a:t>: először nem is futtatható fájl keletkezik, hanem egy </a:t>
            </a:r>
            <a:r>
              <a:rPr lang="hu-HU" sz="2400" dirty="0" err="1" smtClean="0"/>
              <a:t>object</a:t>
            </a:r>
            <a:r>
              <a:rPr lang="hu-HU" sz="2400" dirty="0" smtClean="0"/>
              <a:t>. Ennek kiterjesztése .o.</a:t>
            </a:r>
          </a:p>
          <a:p>
            <a:pPr lvl="1"/>
            <a:r>
              <a:rPr lang="hu-HU" sz="2400" dirty="0" smtClean="0"/>
              <a:t>A második lépés a linkelés: a </a:t>
            </a:r>
            <a:r>
              <a:rPr lang="hu-HU" sz="2400" dirty="0" err="1" smtClean="0"/>
              <a:t>linker</a:t>
            </a:r>
            <a:r>
              <a:rPr lang="hu-HU" sz="2400" dirty="0" smtClean="0"/>
              <a:t> az </a:t>
            </a:r>
            <a:r>
              <a:rPr lang="hu-HU" sz="2400" dirty="0" err="1" smtClean="0"/>
              <a:t>objectfájlok</a:t>
            </a:r>
            <a:r>
              <a:rPr lang="hu-HU" sz="2400" dirty="0" smtClean="0"/>
              <a:t> összefésülését végzi függőségek szerint. Ebből lesz a futtatható állomány.</a:t>
            </a:r>
          </a:p>
          <a:p>
            <a:pPr lvl="1"/>
            <a:r>
              <a:rPr lang="hu-HU" sz="2400" dirty="0" smtClean="0"/>
              <a:t>Csak fordítás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-c</a:t>
            </a:r>
            <a:r>
              <a:rPr lang="hu-HU" sz="2400" dirty="0" smtClean="0"/>
              <a:t> kapcsolóval:</a:t>
            </a:r>
            <a:r>
              <a:rPr lang="hu-HU" sz="2400" dirty="0"/>
              <a:t/>
            </a:r>
            <a:br>
              <a:rPr lang="hu-HU" sz="2400" dirty="0"/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gcc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-Wall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-c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main.c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hu-HU" sz="2400" dirty="0" smtClean="0"/>
              <a:t>Eredmény egy </a:t>
            </a:r>
            <a:r>
              <a:rPr lang="hu-HU" sz="2400" dirty="0" err="1" smtClean="0"/>
              <a:t>main.o</a:t>
            </a:r>
            <a:r>
              <a:rPr lang="hu-HU" sz="2400" dirty="0" smtClean="0"/>
              <a:t>, mely a főprogramunk gépi kódját tartalmazza.</a:t>
            </a:r>
          </a:p>
          <a:p>
            <a:pPr lvl="1"/>
            <a:r>
              <a:rPr lang="hu-HU" sz="2400" dirty="0" smtClean="0"/>
              <a:t>$ </a:t>
            </a:r>
            <a:r>
              <a:rPr lang="hu-HU" sz="2400" dirty="0" err="1" smtClean="0"/>
              <a:t>gcc</a:t>
            </a:r>
            <a:r>
              <a:rPr lang="hu-HU" sz="2400" dirty="0" smtClean="0"/>
              <a:t> </a:t>
            </a:r>
            <a:r>
              <a:rPr lang="hu-HU" sz="2400" dirty="0" err="1" smtClean="0"/>
              <a:t>main.o</a:t>
            </a:r>
            <a:r>
              <a:rPr lang="hu-HU" sz="2400" dirty="0" smtClean="0"/>
              <a:t> </a:t>
            </a:r>
            <a:r>
              <a:rPr lang="hu-HU" sz="2400" dirty="0" err="1" smtClean="0"/>
              <a:t>-o</a:t>
            </a:r>
            <a:r>
              <a:rPr lang="hu-HU" sz="2400" dirty="0" smtClean="0"/>
              <a:t> 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8FE988-0A4E-423C-B676-14F8016A4EC9}" type="slidenum">
              <a:rPr lang="hu-HU"/>
              <a:pPr>
                <a:defRPr/>
              </a:pPr>
              <a:t>22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smtClean="0"/>
              <a:t>Fordítás, futtatás, </a:t>
            </a:r>
            <a:r>
              <a:rPr lang="hu-HU" dirty="0" err="1" smtClean="0"/>
              <a:t>debuggolás</a:t>
            </a:r>
            <a:endParaRPr lang="hu-HU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710112"/>
          </a:xfrm>
        </p:spPr>
        <p:txBody>
          <a:bodyPr/>
          <a:lstStyle/>
          <a:p>
            <a:r>
              <a:rPr lang="hu-HU" sz="2800" dirty="0" smtClean="0"/>
              <a:t>Külső könyvtárakból:</a:t>
            </a:r>
            <a:endParaRPr lang="hu-HU" sz="2400" dirty="0" smtClean="0"/>
          </a:p>
          <a:p>
            <a:pPr lvl="1"/>
            <a:r>
              <a:rPr lang="hu-HU" sz="2400" dirty="0" err="1" smtClean="0"/>
              <a:t>Archive</a:t>
            </a:r>
            <a:r>
              <a:rPr lang="hu-HU" sz="2400" dirty="0" smtClean="0"/>
              <a:t> állományok, kiterjesztése: .a  // statikus könyvtárak</a:t>
            </a:r>
          </a:p>
          <a:p>
            <a:pPr lvl="1"/>
            <a:r>
              <a:rPr lang="hu-HU" sz="2400" dirty="0" smtClean="0"/>
              <a:t>Matematikai függvények </a:t>
            </a:r>
            <a:r>
              <a:rPr lang="hu-HU" sz="2400" dirty="0" err="1" smtClean="0"/>
              <a:t>Math.h-ban</a:t>
            </a:r>
            <a:r>
              <a:rPr lang="hu-HU" sz="2400" dirty="0" smtClean="0"/>
              <a:t>, implementációja viszont a </a:t>
            </a:r>
            <a:r>
              <a:rPr lang="hu-HU" sz="2400" dirty="0" err="1" smtClean="0"/>
              <a:t>libm.a</a:t>
            </a:r>
            <a:r>
              <a:rPr lang="hu-HU" sz="2400" dirty="0" smtClean="0"/>
              <a:t> könyvtárban (fordított állomány!).</a:t>
            </a:r>
          </a:p>
          <a:p>
            <a:pPr lvl="1"/>
            <a:r>
              <a:rPr lang="hu-HU" sz="2400" dirty="0" smtClean="0"/>
              <a:t>$ </a:t>
            </a:r>
            <a:r>
              <a:rPr lang="hu-HU" sz="2400" dirty="0" err="1" smtClean="0"/>
              <a:t>gcc</a:t>
            </a:r>
            <a:r>
              <a:rPr lang="hu-HU" sz="2400" dirty="0" smtClean="0"/>
              <a:t> </a:t>
            </a:r>
            <a:r>
              <a:rPr lang="hu-HU" sz="2400" dirty="0" err="1" smtClean="0"/>
              <a:t>-Wall</a:t>
            </a:r>
            <a:r>
              <a:rPr lang="hu-HU" sz="2400" dirty="0" smtClean="0"/>
              <a:t> </a:t>
            </a:r>
            <a:r>
              <a:rPr lang="hu-HU" sz="2400" dirty="0" err="1" smtClean="0"/>
              <a:t>calc.c</a:t>
            </a:r>
            <a:r>
              <a:rPr lang="hu-HU" sz="2400" dirty="0" smtClean="0"/>
              <a:t> /</a:t>
            </a:r>
            <a:r>
              <a:rPr lang="hu-HU" sz="2400" dirty="0" err="1" smtClean="0"/>
              <a:t>usr</a:t>
            </a:r>
            <a:r>
              <a:rPr lang="hu-HU" sz="2400" dirty="0" smtClean="0"/>
              <a:t>/</a:t>
            </a:r>
            <a:r>
              <a:rPr lang="hu-HU" sz="2400" dirty="0" err="1" smtClean="0"/>
              <a:t>lib</a:t>
            </a:r>
            <a:r>
              <a:rPr lang="hu-HU" sz="2400" dirty="0" smtClean="0"/>
              <a:t>/</a:t>
            </a:r>
            <a:r>
              <a:rPr lang="hu-HU" sz="2400" dirty="0" err="1" smtClean="0"/>
              <a:t>libm.a</a:t>
            </a:r>
            <a:r>
              <a:rPr lang="hu-HU" sz="2400" dirty="0" smtClean="0"/>
              <a:t> </a:t>
            </a:r>
            <a:r>
              <a:rPr lang="hu-HU" sz="2400" dirty="0" err="1" smtClean="0"/>
              <a:t>-o</a:t>
            </a:r>
            <a:r>
              <a:rPr lang="hu-HU" sz="2400" dirty="0" smtClean="0"/>
              <a:t> </a:t>
            </a:r>
            <a:r>
              <a:rPr lang="hu-HU" sz="2400" dirty="0" err="1" smtClean="0"/>
              <a:t>calc</a:t>
            </a:r>
            <a:endParaRPr lang="hu-HU" sz="2400" dirty="0" smtClean="0"/>
          </a:p>
          <a:p>
            <a:pPr lvl="1"/>
            <a:r>
              <a:rPr lang="hu-HU" sz="2400" dirty="0" smtClean="0"/>
              <a:t>Kapcsoló:  elkerülhető a hosszú </a:t>
            </a:r>
            <a:r>
              <a:rPr lang="hu-HU" sz="2400" dirty="0" err="1" smtClean="0"/>
              <a:t>elérésiút</a:t>
            </a:r>
            <a:r>
              <a:rPr lang="hu-HU" sz="2400" dirty="0" smtClean="0"/>
              <a:t>:</a:t>
            </a:r>
            <a:br>
              <a:rPr lang="hu-HU" sz="2400" dirty="0" smtClean="0"/>
            </a:br>
            <a:r>
              <a:rPr lang="hu-HU" sz="2400" dirty="0" smtClean="0"/>
              <a:t>$ </a:t>
            </a:r>
            <a:r>
              <a:rPr lang="hu-HU" sz="2400" dirty="0" err="1" smtClean="0"/>
              <a:t>gcc</a:t>
            </a:r>
            <a:r>
              <a:rPr lang="hu-HU" sz="2400" dirty="0" smtClean="0"/>
              <a:t> </a:t>
            </a:r>
            <a:r>
              <a:rPr lang="hu-HU" sz="2400" dirty="0" err="1" smtClean="0"/>
              <a:t>-Wall</a:t>
            </a:r>
            <a:r>
              <a:rPr lang="hu-HU" sz="2400" dirty="0" smtClean="0"/>
              <a:t> </a:t>
            </a:r>
            <a:r>
              <a:rPr lang="hu-HU" sz="2400" dirty="0" err="1" smtClean="0"/>
              <a:t>calc.c</a:t>
            </a:r>
            <a:r>
              <a:rPr lang="hu-HU" sz="2400" dirty="0" smtClean="0"/>
              <a:t> </a:t>
            </a:r>
            <a:r>
              <a:rPr lang="hu-HU" sz="2400" dirty="0" err="1" smtClean="0"/>
              <a:t>-lm</a:t>
            </a:r>
            <a:r>
              <a:rPr lang="hu-HU" sz="2400" dirty="0" smtClean="0"/>
              <a:t> </a:t>
            </a:r>
            <a:r>
              <a:rPr lang="hu-HU" sz="2400" dirty="0" err="1" smtClean="0"/>
              <a:t>-o</a:t>
            </a:r>
            <a:r>
              <a:rPr lang="hu-HU" sz="2400" dirty="0" smtClean="0"/>
              <a:t> </a:t>
            </a:r>
            <a:r>
              <a:rPr lang="hu-HU" sz="2400" dirty="0" err="1" smtClean="0"/>
              <a:t>calc</a:t>
            </a:r>
            <a:endParaRPr lang="hu-HU" sz="2400" dirty="0" smtClean="0"/>
          </a:p>
          <a:p>
            <a:pPr lvl="1"/>
            <a:r>
              <a:rPr lang="hu-HU" sz="2400" dirty="0" smtClean="0"/>
              <a:t>Ez annyit jelent, hogy l</a:t>
            </a:r>
            <a:r>
              <a:rPr lang="hu-HU" sz="2400" b="1" dirty="0" smtClean="0"/>
              <a:t>m</a:t>
            </a:r>
            <a:r>
              <a:rPr lang="hu-HU" sz="2400" dirty="0" smtClean="0"/>
              <a:t> = </a:t>
            </a:r>
            <a:r>
              <a:rPr lang="hu-HU" sz="2400" dirty="0" err="1" smtClean="0"/>
              <a:t>lib</a:t>
            </a:r>
            <a:r>
              <a:rPr lang="hu-HU" sz="2400" b="1" dirty="0" err="1" smtClean="0"/>
              <a:t>m</a:t>
            </a:r>
            <a:r>
              <a:rPr lang="hu-HU" sz="2400" dirty="0" err="1" smtClean="0"/>
              <a:t>.a</a:t>
            </a:r>
            <a:endParaRPr lang="hu-HU" sz="2400" dirty="0"/>
          </a:p>
          <a:p>
            <a:pPr lvl="1"/>
            <a:r>
              <a:rPr lang="hu-HU" sz="2400" dirty="0" smtClean="0"/>
              <a:t>Elmondható, hogy </a:t>
            </a:r>
            <a:r>
              <a:rPr lang="hu-HU" sz="2400" dirty="0" err="1" smtClean="0"/>
              <a:t>l</a:t>
            </a:r>
            <a:r>
              <a:rPr lang="hu-HU" sz="2400" i="1" dirty="0" err="1" smtClean="0"/>
              <a:t>NAME</a:t>
            </a:r>
            <a:r>
              <a:rPr lang="hu-HU" sz="2400" dirty="0" smtClean="0"/>
              <a:t> = </a:t>
            </a:r>
            <a:r>
              <a:rPr lang="hu-HU" sz="2400" dirty="0" err="1" smtClean="0"/>
              <a:t>lib</a:t>
            </a:r>
            <a:r>
              <a:rPr lang="hu-HU" sz="2400" i="1" dirty="0" err="1" smtClean="0"/>
              <a:t>NAME</a:t>
            </a:r>
            <a:endParaRPr lang="hu-HU" sz="2400" i="1" dirty="0" smtClean="0"/>
          </a:p>
          <a:p>
            <a:pPr lvl="1"/>
            <a:endParaRPr lang="hu-HU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48727-6742-4CDF-8F50-0336AA8DEC88}" type="slidenum">
              <a:rPr lang="hu-HU"/>
              <a:pPr>
                <a:defRPr/>
              </a:pPr>
              <a:t>23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smtClean="0"/>
              <a:t>Fordítás, futtatás, </a:t>
            </a:r>
            <a:r>
              <a:rPr lang="hu-HU" dirty="0" err="1" smtClean="0"/>
              <a:t>debuggolás</a:t>
            </a:r>
            <a:endParaRPr lang="hu-HU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710112"/>
          </a:xfrm>
        </p:spPr>
        <p:txBody>
          <a:bodyPr/>
          <a:lstStyle/>
          <a:p>
            <a:r>
              <a:rPr lang="hu-HU" sz="2800" dirty="0" err="1" smtClean="0"/>
              <a:t>Library-k</a:t>
            </a:r>
            <a:r>
              <a:rPr lang="hu-HU" sz="2800" dirty="0" smtClean="0"/>
              <a:t>:</a:t>
            </a:r>
          </a:p>
          <a:p>
            <a:pPr lvl="1"/>
            <a:r>
              <a:rPr lang="hu-HU" sz="2400" dirty="0" err="1" smtClean="0"/>
              <a:t>Static</a:t>
            </a:r>
            <a:r>
              <a:rPr lang="hu-HU" sz="2400" dirty="0" smtClean="0"/>
              <a:t> </a:t>
            </a:r>
            <a:r>
              <a:rPr lang="hu-HU" sz="2400" dirty="0" err="1" smtClean="0"/>
              <a:t>library</a:t>
            </a:r>
            <a:r>
              <a:rPr lang="hu-HU" sz="2400" dirty="0" smtClean="0"/>
              <a:t> és </a:t>
            </a:r>
            <a:r>
              <a:rPr lang="hu-HU" sz="2400" dirty="0" err="1" smtClean="0"/>
              <a:t>shared</a:t>
            </a:r>
            <a:r>
              <a:rPr lang="hu-HU" sz="2400" dirty="0" smtClean="0"/>
              <a:t> </a:t>
            </a:r>
            <a:r>
              <a:rPr lang="hu-HU" sz="2400" dirty="0" err="1" smtClean="0"/>
              <a:t>library</a:t>
            </a:r>
            <a:r>
              <a:rPr lang="hu-HU" sz="2400" dirty="0" smtClean="0"/>
              <a:t> (</a:t>
            </a:r>
            <a:r>
              <a:rPr lang="hu-HU" sz="2400" dirty="0" err="1" smtClean="0"/>
              <a:t>dynamic</a:t>
            </a:r>
            <a:r>
              <a:rPr lang="hu-HU" sz="2400" dirty="0" smtClean="0"/>
              <a:t>)</a:t>
            </a:r>
          </a:p>
          <a:p>
            <a:pPr lvl="1"/>
            <a:r>
              <a:rPr lang="hu-HU" sz="2400" dirty="0" err="1" smtClean="0"/>
              <a:t>Static</a:t>
            </a:r>
            <a:r>
              <a:rPr lang="hu-HU" sz="2400" dirty="0" smtClean="0"/>
              <a:t> </a:t>
            </a:r>
            <a:r>
              <a:rPr lang="hu-HU" sz="2400" dirty="0" err="1" smtClean="0"/>
              <a:t>library</a:t>
            </a:r>
            <a:r>
              <a:rPr lang="hu-HU" sz="2400" dirty="0" smtClean="0"/>
              <a:t> kiterjesztése: .a</a:t>
            </a:r>
          </a:p>
          <a:p>
            <a:pPr lvl="2"/>
            <a:r>
              <a:rPr lang="hu-HU" sz="2000" dirty="0" smtClean="0"/>
              <a:t>A linkelést követően a használt függvény gépi kódja a </a:t>
            </a:r>
            <a:r>
              <a:rPr lang="hu-HU" sz="2000" dirty="0" err="1" smtClean="0"/>
              <a:t>library-ból</a:t>
            </a:r>
            <a:r>
              <a:rPr lang="hu-HU" sz="2000" dirty="0" smtClean="0"/>
              <a:t> bemásolódik a futtatható állományba.</a:t>
            </a:r>
          </a:p>
          <a:p>
            <a:pPr lvl="1"/>
            <a:r>
              <a:rPr lang="hu-HU" dirty="0" err="1" smtClean="0"/>
              <a:t>Shared</a:t>
            </a:r>
            <a:r>
              <a:rPr lang="hu-HU" dirty="0" smtClean="0"/>
              <a:t> </a:t>
            </a:r>
            <a:r>
              <a:rPr lang="hu-HU" dirty="0" err="1" smtClean="0"/>
              <a:t>library</a:t>
            </a:r>
            <a:r>
              <a:rPr lang="hu-HU" dirty="0" smtClean="0"/>
              <a:t> kiterjesztése: .</a:t>
            </a:r>
            <a:r>
              <a:rPr lang="hu-HU" dirty="0" err="1" smtClean="0"/>
              <a:t>so</a:t>
            </a:r>
            <a:endParaRPr lang="hu-HU" dirty="0" smtClean="0"/>
          </a:p>
          <a:p>
            <a:pPr lvl="2"/>
            <a:r>
              <a:rPr lang="hu-HU" sz="2000" dirty="0" smtClean="0"/>
              <a:t>Dinamikus kötés (</a:t>
            </a:r>
            <a:r>
              <a:rPr lang="hu-HU" sz="2000" dirty="0" err="1" smtClean="0"/>
              <a:t>dynamic</a:t>
            </a:r>
            <a:r>
              <a:rPr lang="hu-HU" sz="2000" dirty="0" smtClean="0"/>
              <a:t> linking): a </a:t>
            </a:r>
            <a:r>
              <a:rPr lang="hu-HU" sz="2000" dirty="0" err="1" smtClean="0"/>
              <a:t>shared</a:t>
            </a:r>
            <a:r>
              <a:rPr lang="hu-HU" sz="2000" dirty="0" smtClean="0"/>
              <a:t> </a:t>
            </a:r>
            <a:r>
              <a:rPr lang="hu-HU" sz="2000" dirty="0" err="1" smtClean="0"/>
              <a:t>library</a:t>
            </a:r>
            <a:r>
              <a:rPr lang="hu-HU" sz="2000" dirty="0" smtClean="0"/>
              <a:t> táblázatot tartalmaz hivatkozással az egyes függvényekre.</a:t>
            </a:r>
          </a:p>
          <a:p>
            <a:pPr lvl="2"/>
            <a:r>
              <a:rPr lang="hu-HU" sz="2000" dirty="0" smtClean="0"/>
              <a:t>Fordításkor a </a:t>
            </a:r>
            <a:r>
              <a:rPr lang="hu-HU" sz="2000" dirty="0" err="1" smtClean="0"/>
              <a:t>linker</a:t>
            </a:r>
            <a:r>
              <a:rPr lang="hu-HU" sz="2000" dirty="0" smtClean="0"/>
              <a:t> egy ilyen hivatkozást rak be a futtatható állományba, a teljes gépi kód helyett. A futtatáskor a gépi kód bemásolódik a memóriába a megadott hivatkozás alapján.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8099A0-E870-4805-B3BE-42981327C454}" type="slidenum">
              <a:rPr lang="hu-HU"/>
              <a:pPr>
                <a:defRPr/>
              </a:pPr>
              <a:t>24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smtClean="0"/>
              <a:t>Fordítás, futtatás, </a:t>
            </a:r>
            <a:r>
              <a:rPr lang="hu-HU" dirty="0" err="1" smtClean="0"/>
              <a:t>debuggolás</a:t>
            </a:r>
            <a:endParaRPr lang="hu-HU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710112"/>
          </a:xfrm>
        </p:spPr>
        <p:txBody>
          <a:bodyPr/>
          <a:lstStyle/>
          <a:p>
            <a:r>
              <a:rPr lang="hu-HU" sz="2800" smtClean="0"/>
              <a:t>-Wall kapcsoló:</a:t>
            </a:r>
          </a:p>
          <a:p>
            <a:pPr lvl="1"/>
            <a:r>
              <a:rPr lang="hu-HU" sz="2400" smtClean="0"/>
              <a:t>-Wreturn-type: figyelmeztet, hogy az adott függvény definíció szerint kér visszatérési értéket (azaz nem void), de ezt az implementációjában nem tettük meg.</a:t>
            </a:r>
          </a:p>
          <a:p>
            <a:pPr lvl="1"/>
            <a:r>
              <a:rPr lang="hu-HU" sz="2400" smtClean="0"/>
              <a:t>-Wformat: hibás formatstring a printf, scanf függvényekben. Eltér a format a paraméter típusától.</a:t>
            </a:r>
          </a:p>
          <a:p>
            <a:pPr lvl="1"/>
            <a:r>
              <a:rPr lang="hu-HU" sz="2400" smtClean="0"/>
              <a:t>-Wunused: figyelmeztet, ha használatlan változók vannak a kódban.</a:t>
            </a:r>
          </a:p>
          <a:p>
            <a:pPr lvl="1"/>
            <a:r>
              <a:rPr lang="hu-HU" sz="2400" smtClean="0"/>
              <a:t>-Wimplicite: ha előzőleg nem adtuk meg a függvény specifikációját.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FC6620-F1AD-4E33-A161-99E8AD80E2FE}" type="slidenum">
              <a:rPr lang="hu-HU"/>
              <a:pPr>
                <a:defRPr/>
              </a:pPr>
              <a:t>25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68313" y="1268760"/>
            <a:ext cx="8229600" cy="5589239"/>
          </a:xfrm>
        </p:spPr>
        <p:txBody>
          <a:bodyPr/>
          <a:lstStyle/>
          <a:p>
            <a:r>
              <a:rPr lang="hu-HU" sz="2800" dirty="0" err="1" smtClean="0"/>
              <a:t>Preprocessor</a:t>
            </a:r>
            <a:r>
              <a:rPr lang="hu-HU" sz="2800" dirty="0" smtClean="0"/>
              <a:t>:</a:t>
            </a:r>
          </a:p>
          <a:p>
            <a:pPr lvl="1"/>
            <a:r>
              <a:rPr lang="hu-HU" sz="2400" dirty="0" smtClean="0"/>
              <a:t>A fordító által meghívott, a tényleges fordítás előtt lefutó program.</a:t>
            </a:r>
          </a:p>
          <a:p>
            <a:pPr lvl="1"/>
            <a:r>
              <a:rPr lang="hu-HU" sz="2400" dirty="0" smtClean="0"/>
              <a:t>Mit csinál? Kezeli az alábbi </a:t>
            </a:r>
            <a:r>
              <a:rPr lang="hu-HU" sz="2400" dirty="0" err="1" smtClean="0"/>
              <a:t>direktívákta</a:t>
            </a:r>
            <a:r>
              <a:rPr lang="hu-HU" sz="2400" dirty="0" smtClean="0"/>
              <a:t>:</a:t>
            </a:r>
          </a:p>
          <a:p>
            <a:pPr lvl="2"/>
            <a:r>
              <a:rPr lang="hu-HU" sz="2000" dirty="0" smtClean="0"/>
              <a:t>#</a:t>
            </a:r>
            <a:r>
              <a:rPr lang="hu-HU" sz="2000" dirty="0" err="1" smtClean="0"/>
              <a:t>include</a:t>
            </a:r>
            <a:r>
              <a:rPr lang="hu-HU" sz="2000" dirty="0" smtClean="0"/>
              <a:t> : forrásmegjelölés</a:t>
            </a:r>
          </a:p>
          <a:p>
            <a:pPr lvl="2"/>
            <a:r>
              <a:rPr lang="hu-HU" sz="2000" dirty="0" smtClean="0"/>
              <a:t>#</a:t>
            </a:r>
            <a:r>
              <a:rPr lang="hu-HU" sz="2000" dirty="0" err="1" smtClean="0"/>
              <a:t>define</a:t>
            </a:r>
            <a:r>
              <a:rPr lang="hu-HU" sz="2000" dirty="0" smtClean="0"/>
              <a:t>: </a:t>
            </a:r>
            <a:r>
              <a:rPr lang="hu-HU" sz="2000" dirty="0" err="1" smtClean="0"/>
              <a:t>macro</a:t>
            </a:r>
            <a:r>
              <a:rPr lang="hu-HU" sz="2000" dirty="0" smtClean="0"/>
              <a:t> definiálása</a:t>
            </a:r>
          </a:p>
          <a:p>
            <a:pPr lvl="2"/>
            <a:r>
              <a:rPr lang="hu-HU" sz="2000" dirty="0" smtClean="0"/>
              <a:t>#</a:t>
            </a:r>
            <a:r>
              <a:rPr lang="hu-HU" sz="2000" dirty="0" err="1" smtClean="0"/>
              <a:t>if</a:t>
            </a:r>
            <a:r>
              <a:rPr lang="hu-HU" sz="2000" dirty="0" smtClean="0"/>
              <a:t>: feltételes forrásbetöltés, </a:t>
            </a:r>
            <a:r>
              <a:rPr lang="hu-HU" sz="2000" dirty="0" err="1" smtClean="0"/>
              <a:t>macrodefiniálás</a:t>
            </a:r>
            <a:endParaRPr lang="hu-HU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855C4-34C5-4122-95EB-6DDA1222BBBA}" type="slidenum">
              <a:rPr lang="hu-HU"/>
              <a:pPr>
                <a:defRPr/>
              </a:pPr>
              <a:t>26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2560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hu-HU" sz="2800" dirty="0" err="1" smtClean="0"/>
              <a:t>Macro-k</a:t>
            </a:r>
            <a:r>
              <a:rPr lang="hu-HU" sz="2800" dirty="0" smtClean="0"/>
              <a:t>:</a:t>
            </a:r>
          </a:p>
          <a:p>
            <a:pPr lvl="1"/>
            <a:r>
              <a:rPr lang="hu-HU" sz="2400" dirty="0" smtClean="0"/>
              <a:t>C-ben fontosabb, C++</a:t>
            </a:r>
            <a:r>
              <a:rPr lang="hu-HU" sz="2400" dirty="0" err="1" smtClean="0"/>
              <a:t>-ban</a:t>
            </a:r>
            <a:r>
              <a:rPr lang="hu-HU" sz="2400" dirty="0" smtClean="0"/>
              <a:t> kevésbé fontos szerepet töltenek be. </a:t>
            </a:r>
          </a:p>
          <a:p>
            <a:pPr lvl="1"/>
            <a:r>
              <a:rPr lang="hu-HU" sz="2400" dirty="0" smtClean="0"/>
              <a:t>Ha tehetjük, akkor kerüljük őket. (Nagyon erősen ajánlott!)</a:t>
            </a:r>
          </a:p>
          <a:p>
            <a:pPr lvl="1"/>
            <a:r>
              <a:rPr lang="hu-HU" sz="2400" dirty="0" smtClean="0"/>
              <a:t>Mivel a fordítóprogram futása előtt a </a:t>
            </a:r>
            <a:r>
              <a:rPr lang="hu-HU" sz="2400" dirty="0" err="1" smtClean="0"/>
              <a:t>macro-k</a:t>
            </a:r>
            <a:r>
              <a:rPr lang="hu-HU" sz="2400" dirty="0" smtClean="0"/>
              <a:t> meghívásra kerülnek, és belenyúlnak a kódba, nem ajánlatos használni őket.</a:t>
            </a:r>
            <a:br>
              <a:rPr lang="hu-HU" sz="2400" dirty="0" smtClean="0"/>
            </a:br>
            <a:r>
              <a:rPr lang="hu-HU" sz="2400" dirty="0" smtClean="0"/>
              <a:t>Csökken a hatékonysága azon eszközöknek, melyekkel a programunk hatékonyságát, biztonságát tudjuk mérni.</a:t>
            </a:r>
            <a:br>
              <a:rPr lang="hu-HU" sz="2400" dirty="0" smtClean="0"/>
            </a:br>
            <a:r>
              <a:rPr lang="hu-HU" sz="2400" dirty="0" smtClean="0"/>
              <a:t>Pl.: hibakeresők, kereszthivatkozás-vizsgálók.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AB3AF5-1F36-45D2-B17D-AD5786F937F7}" type="slidenum">
              <a:rPr lang="hu-HU"/>
              <a:pPr>
                <a:defRPr/>
              </a:pPr>
              <a:t>27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2662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smtClean="0"/>
              <a:t>Macro-k:</a:t>
            </a:r>
          </a:p>
          <a:p>
            <a:pPr lvl="1"/>
            <a:r>
              <a:rPr lang="hu-HU" sz="2400" smtClean="0"/>
              <a:t>#define CSERELD_EZT erre</a:t>
            </a:r>
          </a:p>
          <a:p>
            <a:pPr lvl="1"/>
            <a:r>
              <a:rPr lang="hu-HU" sz="2400" smtClean="0"/>
              <a:t>csere = CSERELD_EZT</a:t>
            </a:r>
          </a:p>
          <a:p>
            <a:pPr lvl="1"/>
            <a:r>
              <a:rPr lang="hu-HU" sz="2400" smtClean="0"/>
              <a:t>A macro lefutását követően az eredmény ez lesz:</a:t>
            </a:r>
            <a:br>
              <a:rPr lang="hu-HU" sz="2400" smtClean="0"/>
            </a:br>
            <a:r>
              <a:rPr lang="hu-HU" sz="2400" smtClean="0"/>
              <a:t>csere = erre</a:t>
            </a:r>
            <a:endParaRPr lang="hu-HU" sz="2400" smtClean="0">
              <a:latin typeface="Arial" charset="0"/>
            </a:endParaRPr>
          </a:p>
          <a:p>
            <a:pPr lvl="1"/>
            <a:r>
              <a:rPr lang="hu-HU" sz="2400" smtClean="0">
                <a:latin typeface="Arial" charset="0"/>
              </a:rPr>
              <a:t>#define SQUARE(a) a*a</a:t>
            </a:r>
          </a:p>
          <a:p>
            <a:pPr lvl="1"/>
            <a:r>
              <a:rPr lang="hu-HU" sz="2400" smtClean="0">
                <a:latin typeface="Arial" charset="0"/>
              </a:rPr>
              <a:t>Ebből: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int b = 0;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int i = SQUARE(b + 2);</a:t>
            </a:r>
          </a:p>
          <a:p>
            <a:pPr lvl="1"/>
            <a:r>
              <a:rPr lang="hu-HU" sz="2400" smtClean="0">
                <a:latin typeface="Arial" charset="0"/>
              </a:rPr>
              <a:t>Igen ám! De ebből: b + 2*b + 2 =&gt; 3b + 2 lesz!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321B1-2EA4-4DD3-B434-0CBA60C812A5}" type="slidenum">
              <a:rPr lang="hu-HU"/>
              <a:pPr>
                <a:defRPr/>
              </a:pPr>
              <a:t>28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Fordítás, futtatás, debuggolás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800" smtClean="0">
                <a:latin typeface="Arial" charset="0"/>
              </a:rPr>
              <a:t>Macro-k:</a:t>
            </a:r>
          </a:p>
          <a:p>
            <a:pPr lvl="1">
              <a:lnSpc>
                <a:spcPct val="90000"/>
              </a:lnSpc>
            </a:pPr>
            <a:r>
              <a:rPr lang="hu-HU" sz="2400" smtClean="0">
                <a:latin typeface="Arial" charset="0"/>
              </a:rPr>
              <a:t>Feltétel: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…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#ifdef AAA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	printf(”ez az ág lefutott!”);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#endif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…</a:t>
            </a:r>
          </a:p>
          <a:p>
            <a:pPr lvl="1">
              <a:lnSpc>
                <a:spcPct val="90000"/>
              </a:lnSpc>
            </a:pPr>
            <a:r>
              <a:rPr lang="hu-HU" sz="2400" smtClean="0">
                <a:latin typeface="Arial" charset="0"/>
              </a:rPr>
              <a:t>Fordítás: $ gcc -Wall -DAAA main.c</a:t>
            </a:r>
          </a:p>
          <a:p>
            <a:pPr lvl="1">
              <a:lnSpc>
                <a:spcPct val="90000"/>
              </a:lnSpc>
            </a:pPr>
            <a:r>
              <a:rPr lang="hu-HU" sz="2400" smtClean="0">
                <a:latin typeface="Arial" charset="0"/>
              </a:rPr>
              <a:t>A -D kapcsoló prefixe az adott AAA nevű macro-nak.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Így tudunk a macro-nak értéket is adni.</a:t>
            </a:r>
          </a:p>
          <a:p>
            <a:pPr lvl="1">
              <a:lnSpc>
                <a:spcPct val="90000"/>
              </a:lnSpc>
            </a:pPr>
            <a:r>
              <a:rPr lang="hu-HU" sz="2400" smtClean="0">
                <a:latin typeface="Arial" charset="0"/>
              </a:rPr>
              <a:t>Nyilván ha ezt a kapcsolót kihagyjuk, az adott ág lefutása is elmarad.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Tartalom</a:t>
            </a:r>
          </a:p>
        </p:txBody>
      </p:sp>
      <p:sp>
        <p:nvSpPr>
          <p:cNvPr id="307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Hello Világ!</a:t>
            </a:r>
          </a:p>
          <a:p>
            <a:r>
              <a:rPr lang="hu-HU" dirty="0" smtClean="0"/>
              <a:t>Fordítás, futtatás, </a:t>
            </a:r>
            <a:r>
              <a:rPr lang="hu-HU" dirty="0" err="1" smtClean="0"/>
              <a:t>debuggolás</a:t>
            </a:r>
            <a:endParaRPr lang="hu-HU" dirty="0" smtClean="0"/>
          </a:p>
          <a:p>
            <a:r>
              <a:rPr lang="hu-HU" dirty="0" smtClean="0"/>
              <a:t>Interpretált </a:t>
            </a:r>
            <a:r>
              <a:rPr lang="hu-HU" dirty="0" err="1" smtClean="0"/>
              <a:t>vs</a:t>
            </a:r>
            <a:r>
              <a:rPr lang="hu-HU" dirty="0" smtClean="0"/>
              <a:t> bájtkód, fordítás</a:t>
            </a:r>
          </a:p>
          <a:p>
            <a:r>
              <a:rPr lang="hu-HU" dirty="0" smtClean="0"/>
              <a:t>Névtér</a:t>
            </a:r>
          </a:p>
          <a:p>
            <a:r>
              <a:rPr lang="hu-HU" dirty="0" err="1" smtClean="0"/>
              <a:t>printf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cout</a:t>
            </a:r>
            <a:endParaRPr lang="hu-HU" dirty="0" smtClean="0"/>
          </a:p>
          <a:p>
            <a:r>
              <a:rPr lang="hu-HU" dirty="0" smtClean="0"/>
              <a:t>Fejállományok</a:t>
            </a:r>
          </a:p>
          <a:p>
            <a:r>
              <a:rPr lang="hu-HU" dirty="0" err="1" smtClean="0"/>
              <a:t>Streamek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C2E42-3E78-4D43-B407-1D4E1D213C66}" type="slidenum">
              <a:rPr lang="hu-HU"/>
              <a:pPr>
                <a:defRPr/>
              </a:pPr>
              <a:t>3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Fordítás, futtatás, debuggolás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mtClean="0">
                <a:latin typeface="Arial" charset="0"/>
              </a:rPr>
              <a:t>Debuggoláshoz:</a:t>
            </a:r>
          </a:p>
          <a:p>
            <a:pPr lvl="1"/>
            <a:r>
              <a:rPr lang="hu-HU" smtClean="0">
                <a:latin typeface="Arial" charset="0"/>
              </a:rPr>
              <a:t>Fordítsunk a -g kapcsolóval.</a:t>
            </a:r>
          </a:p>
          <a:p>
            <a:pPr lvl="1"/>
            <a:r>
              <a:rPr lang="hu-HU" smtClean="0">
                <a:latin typeface="Arial" charset="0"/>
              </a:rPr>
              <a:t>Hogy miért? Amikor a programunk abnormális futást produkál (elszáll menetközben), az operációs rendszer elmenti a program memóriabeli állapotát egy core nevű fájlba.</a:t>
            </a:r>
          </a:p>
          <a:p>
            <a:pPr lvl="1"/>
            <a:r>
              <a:rPr lang="hu-HU" smtClean="0">
                <a:latin typeface="Arial" charset="0"/>
              </a:rPr>
              <a:t>Nézzük meg, hogy mi van a core fájlba.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Fordítás, futtatás, debuggolás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800" smtClean="0">
                <a:latin typeface="Arial" charset="0"/>
              </a:rPr>
              <a:t>Töltsük be a core fájlt a GNU Debuggerbe az alábbi módon:</a:t>
            </a:r>
          </a:p>
          <a:p>
            <a:pPr lvl="1">
              <a:lnSpc>
                <a:spcPct val="90000"/>
              </a:lnSpc>
            </a:pPr>
            <a:r>
              <a:rPr lang="hu-HU" sz="2400" smtClean="0">
                <a:latin typeface="Arial" charset="0"/>
              </a:rPr>
              <a:t>$ gdb futtatható-állomány core-állomány</a:t>
            </a:r>
          </a:p>
          <a:p>
            <a:pPr lvl="1">
              <a:lnSpc>
                <a:spcPct val="90000"/>
              </a:lnSpc>
            </a:pPr>
            <a:r>
              <a:rPr lang="hu-HU" sz="2400" smtClean="0">
                <a:latin typeface="Arial" charset="0"/>
              </a:rPr>
              <a:t>Csak együtt tudjuk őket használni, külön nem tudjuk betölteni a core-állományt.</a:t>
            </a:r>
          </a:p>
          <a:p>
            <a:pPr lvl="1">
              <a:lnSpc>
                <a:spcPct val="90000"/>
              </a:lnSpc>
            </a:pPr>
            <a:r>
              <a:rPr lang="hu-HU" sz="1600" smtClean="0">
                <a:latin typeface="Arial" charset="0"/>
              </a:rPr>
              <a:t>$ gdb a.out core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Core was generated by ‘./a.out’.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Program terminated with signal 11, Segmentation fault.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Reading symbols from /lib/libc.so.6...done.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Loaded symbols for /lib/libc.so.6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Reading symbols from /lib/ld-linux.so.2...done.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Loaded symbols for /lib/ld-linux.so.2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#0 0x080483ed in a (p=0x0) at null.c:13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13 int y = *p;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(gdb)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Fordítás, futtatás, debuggolás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smtClean="0">
                <a:latin typeface="Arial" charset="0"/>
              </a:rPr>
              <a:t>Debuggolás:</a:t>
            </a:r>
          </a:p>
          <a:p>
            <a:pPr lvl="1"/>
            <a:r>
              <a:rPr lang="hu-HU" sz="2400" smtClean="0">
                <a:latin typeface="Arial" charset="0"/>
              </a:rPr>
              <a:t>Stack backtrace kilistázása:</a:t>
            </a:r>
          </a:p>
          <a:p>
            <a:pPr lvl="2"/>
            <a:r>
              <a:rPr lang="hu-HU" sz="2000" smtClean="0">
                <a:latin typeface="Arial" charset="0"/>
              </a:rPr>
              <a:t>(gdb) backtrace</a:t>
            </a:r>
          </a:p>
          <a:p>
            <a:pPr lvl="2"/>
            <a:r>
              <a:rPr lang="hu-HU" sz="2000" smtClean="0">
                <a:latin typeface="Arial" charset="0"/>
              </a:rPr>
              <a:t>Kilistázza a hívási listát.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Interpretált </a:t>
            </a:r>
            <a:r>
              <a:rPr lang="hu-HU" dirty="0" err="1" smtClean="0"/>
              <a:t>vs</a:t>
            </a:r>
            <a:r>
              <a:rPr lang="hu-HU" dirty="0" smtClean="0"/>
              <a:t> bájtkód, fordítás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mtClean="0"/>
              <a:t>C++-forráskód lefordításával hagyományos </a:t>
            </a:r>
            <a:r>
              <a:rPr lang="hu-HU" i="1" smtClean="0"/>
              <a:t>natív kódot</a:t>
            </a:r>
            <a:r>
              <a:rPr lang="hu-HU" smtClean="0"/>
              <a:t> kapunk. A natív kód a processzornak megfelelő módon lefordított gépi kód. </a:t>
            </a:r>
          </a:p>
          <a:p>
            <a:r>
              <a:rPr lang="hu-HU" smtClean="0"/>
              <a:t>Ha natív C++-alkalmazásunkat több különböző környezetben (32bites, 64bites platformon) is szeretnénk futtatni, akkor külön le kell fordítanunk.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Interpretált </a:t>
            </a:r>
            <a:r>
              <a:rPr lang="hu-HU" dirty="0" err="1" smtClean="0"/>
              <a:t>vs</a:t>
            </a:r>
            <a:r>
              <a:rPr lang="hu-HU" dirty="0" smtClean="0"/>
              <a:t> bájtkód, fordítás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dirty="0" smtClean="0"/>
              <a:t>Hogy megy ez máshol?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C# kód fordításával (interpretálásával) </a:t>
            </a:r>
            <a:r>
              <a:rPr lang="hu-HU" i="1" dirty="0" smtClean="0"/>
              <a:t>kezelt kódot</a:t>
            </a:r>
            <a:r>
              <a:rPr lang="hu-HU" dirty="0" smtClean="0"/>
              <a:t> kapunk. Ez egy közbenső nyelv (</a:t>
            </a:r>
            <a:r>
              <a:rPr lang="hu-HU" i="1" dirty="0" err="1" smtClean="0"/>
              <a:t>intermediate</a:t>
            </a:r>
            <a:r>
              <a:rPr lang="hu-HU" i="1" dirty="0" smtClean="0"/>
              <a:t> </a:t>
            </a:r>
            <a:r>
              <a:rPr lang="hu-HU" i="1" dirty="0" err="1" smtClean="0"/>
              <a:t>language</a:t>
            </a:r>
            <a:r>
              <a:rPr lang="hu-HU" i="1" dirty="0" smtClean="0"/>
              <a:t>, IL</a:t>
            </a:r>
            <a:r>
              <a:rPr lang="hu-HU" dirty="0" smtClean="0"/>
              <a:t>). A magas szintű (C#) és a legalacsonyabb szintű nyelv (</a:t>
            </a:r>
            <a:r>
              <a:rPr lang="hu-HU" dirty="0" err="1" smtClean="0"/>
              <a:t>assem</a:t>
            </a:r>
            <a:r>
              <a:rPr lang="hu-HU" dirty="0" smtClean="0"/>
              <a:t>., gépi kód) között helyezkedik el.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A </a:t>
            </a:r>
            <a:r>
              <a:rPr lang="hu-HU" i="1" dirty="0" smtClean="0"/>
              <a:t>közös nyelvű futási idejű</a:t>
            </a:r>
            <a:r>
              <a:rPr lang="hu-HU" dirty="0" smtClean="0"/>
              <a:t> környezet (</a:t>
            </a:r>
            <a:r>
              <a:rPr lang="hu-HU" i="1" dirty="0" err="1" smtClean="0"/>
              <a:t>Common</a:t>
            </a:r>
            <a:r>
              <a:rPr lang="hu-HU" i="1" dirty="0" smtClean="0"/>
              <a:t> </a:t>
            </a:r>
            <a:r>
              <a:rPr lang="hu-HU" i="1" dirty="0" err="1" smtClean="0"/>
              <a:t>Language</a:t>
            </a:r>
            <a:r>
              <a:rPr lang="hu-HU" i="1" dirty="0" smtClean="0"/>
              <a:t> </a:t>
            </a:r>
            <a:r>
              <a:rPr lang="hu-HU" i="1" dirty="0" err="1" smtClean="0"/>
              <a:t>Runtime</a:t>
            </a:r>
            <a:r>
              <a:rPr lang="hu-HU" i="1" dirty="0" smtClean="0"/>
              <a:t>, CLR</a:t>
            </a:r>
            <a:r>
              <a:rPr lang="hu-HU" dirty="0" smtClean="0"/>
              <a:t>) futási időben, menet közben fordítja le a kódot a </a:t>
            </a:r>
            <a:r>
              <a:rPr lang="hu-HU" dirty="0" err="1" smtClean="0"/>
              <a:t>Just-in-time</a:t>
            </a:r>
            <a:r>
              <a:rPr lang="hu-HU" dirty="0" smtClean="0"/>
              <a:t> (JIT) fordító alkalmazásával.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Interpretált </a:t>
            </a:r>
            <a:r>
              <a:rPr lang="hu-HU" dirty="0" err="1" smtClean="0"/>
              <a:t>vs</a:t>
            </a:r>
            <a:r>
              <a:rPr lang="hu-HU" dirty="0" smtClean="0"/>
              <a:t> bájtkód, fordítás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/>
              <a:t>Mit csinál a JIT fordító?</a:t>
            </a:r>
          </a:p>
          <a:p>
            <a:pPr lvl="1"/>
            <a:r>
              <a:rPr lang="hu-HU" sz="2400" dirty="0" smtClean="0"/>
              <a:t>Nem túl hatékony a kódot futásidőben fordítani?</a:t>
            </a:r>
          </a:p>
          <a:p>
            <a:pPr lvl="1"/>
            <a:r>
              <a:rPr lang="hu-HU" sz="2400" dirty="0" smtClean="0"/>
              <a:t>A </a:t>
            </a:r>
            <a:r>
              <a:rPr lang="hu-HU" sz="2400" dirty="0" err="1" smtClean="0"/>
              <a:t>JIT-fordító</a:t>
            </a:r>
            <a:r>
              <a:rPr lang="hu-HU" sz="2400" dirty="0" smtClean="0"/>
              <a:t> nem fordít le egy adott metódust vagy függvényt annak minden egyes meghívásakor, ezt csak az első esetben teszi meg, és ekkor a platformnak megfelelő gépi kódot állít elő.</a:t>
            </a:r>
          </a:p>
          <a:p>
            <a:pPr lvl="1"/>
            <a:r>
              <a:rPr lang="hu-HU" sz="2400" dirty="0" smtClean="0"/>
              <a:t>Használatával csökken az alkalmazás munkahalmaza, a közbenső kód munkaigénye kisebb lesz.</a:t>
            </a:r>
          </a:p>
          <a:p>
            <a:pPr lvl="1">
              <a:buFontTx/>
              <a:buNone/>
            </a:pPr>
            <a:endParaRPr lang="hu-H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Interpretált </a:t>
            </a:r>
            <a:r>
              <a:rPr lang="hu-HU" dirty="0" err="1" smtClean="0"/>
              <a:t>vs</a:t>
            </a:r>
            <a:r>
              <a:rPr lang="hu-HU" dirty="0" smtClean="0"/>
              <a:t> bájtkód, fordítás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/>
              <a:t>Hogy megy ez </a:t>
            </a:r>
            <a:r>
              <a:rPr lang="hu-HU" sz="2800" dirty="0" err="1" smtClean="0"/>
              <a:t>Java-ban</a:t>
            </a:r>
            <a:r>
              <a:rPr lang="hu-HU" sz="2800" dirty="0" smtClean="0"/>
              <a:t>?</a:t>
            </a:r>
          </a:p>
          <a:p>
            <a:pPr lvl="1"/>
            <a:r>
              <a:rPr lang="hu-HU" sz="2400" dirty="0" smtClean="0"/>
              <a:t>A forrásfájlokban (</a:t>
            </a:r>
            <a:r>
              <a:rPr lang="hu-HU" sz="2400" i="1" dirty="0" smtClean="0"/>
              <a:t>.java</a:t>
            </a:r>
            <a:r>
              <a:rPr lang="hu-HU" sz="2400" dirty="0" smtClean="0"/>
              <a:t>) definiált minden egyes típus interpretálásának eredményeként külön létrejövő </a:t>
            </a:r>
            <a:r>
              <a:rPr lang="hu-HU" sz="2400" i="1" dirty="0" err="1" smtClean="0"/>
              <a:t>típusnév.class</a:t>
            </a:r>
            <a:r>
              <a:rPr lang="hu-HU" sz="2400" dirty="0" smtClean="0"/>
              <a:t> fájl tartalmazza a  végrehajtható bináris bájtkódot.</a:t>
            </a:r>
          </a:p>
          <a:p>
            <a:pPr lvl="1"/>
            <a:r>
              <a:rPr lang="hu-HU" sz="2400" dirty="0" smtClean="0"/>
              <a:t>A hordozható bájtkódot interpretálás helyett, közvetlenül futtatás előtt platformfüggő gépi kódra fordítja át, mely kód sokkal gyorsabban fut majd, mint a bájtkód interpretálása.</a:t>
            </a:r>
          </a:p>
          <a:p>
            <a:pPr lvl="1"/>
            <a:r>
              <a:rPr lang="hu-HU" sz="2400" dirty="0" smtClean="0"/>
              <a:t>Előnye, a biztonság és a hordozhatóság, hátránya, hogy néhol lassú.</a:t>
            </a:r>
          </a:p>
          <a:p>
            <a:pPr lvl="1"/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Interpretált </a:t>
            </a:r>
            <a:r>
              <a:rPr lang="hu-HU" dirty="0" err="1" smtClean="0"/>
              <a:t>vs</a:t>
            </a:r>
            <a:r>
              <a:rPr lang="hu-HU" dirty="0" smtClean="0"/>
              <a:t> bájtkód, fordítás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smtClean="0"/>
              <a:t>Jittelés Java-ban:</a:t>
            </a:r>
          </a:p>
          <a:p>
            <a:pPr lvl="1"/>
            <a:r>
              <a:rPr lang="hu-HU" sz="2400" smtClean="0"/>
              <a:t>A gyorsabb futás érdekében dinamikus fordítási technika használata: JIT (Just-in-time compiler).</a:t>
            </a:r>
          </a:p>
          <a:p>
            <a:pPr lvl="1"/>
            <a:r>
              <a:rPr lang="hu-HU" sz="2400" smtClean="0"/>
              <a:t>Minden osztály bájtkódjának betöltése után az egész osztály bájtkódját lefordítja gépi kódra. (A további használatban a kód már nem interpretált.)</a:t>
            </a:r>
          </a:p>
          <a:p>
            <a:pPr lvl="1"/>
            <a:r>
              <a:rPr lang="hu-HU" sz="2400" smtClean="0"/>
              <a:t>Előny: többszörösen is gyorsabb lehet a Java kód végrehajtása, viszont egy osztály bájtkódjának (vagy egy metódus végrehajtása) betöltési ideje növekszik.</a:t>
            </a:r>
          </a:p>
          <a:p>
            <a:pPr lvl="1"/>
            <a:endParaRPr lang="hu-H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Fejállományok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257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/>
              <a:t>Azaz a </a:t>
            </a:r>
            <a:r>
              <a:rPr lang="hu-HU" sz="2800" dirty="0" err="1" smtClean="0"/>
              <a:t>header-ök</a:t>
            </a:r>
            <a:r>
              <a:rPr lang="hu-HU" sz="2800" dirty="0" smtClean="0"/>
              <a:t>!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/>
              <a:t>Lehetővé teszik a kód elkülönítését.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/>
              <a:t>Tartalma: </a:t>
            </a:r>
            <a:r>
              <a:rPr lang="hu-HU" sz="2800" dirty="0" err="1" smtClean="0"/>
              <a:t>forward</a:t>
            </a:r>
            <a:r>
              <a:rPr lang="hu-HU" sz="2800" dirty="0" smtClean="0"/>
              <a:t> </a:t>
            </a:r>
            <a:r>
              <a:rPr lang="hu-HU" sz="2800" dirty="0" err="1" smtClean="0"/>
              <a:t>declaration</a:t>
            </a:r>
            <a:r>
              <a:rPr lang="hu-HU" sz="2800" dirty="0" smtClean="0"/>
              <a:t> (</a:t>
            </a:r>
            <a:r>
              <a:rPr lang="hu-HU" sz="2800" dirty="0" err="1" smtClean="0"/>
              <a:t>forward</a:t>
            </a:r>
            <a:r>
              <a:rPr lang="hu-HU" sz="2800" dirty="0" smtClean="0"/>
              <a:t> </a:t>
            </a:r>
            <a:r>
              <a:rPr lang="hu-HU" sz="2800" dirty="0" err="1" smtClean="0"/>
              <a:t>reference</a:t>
            </a:r>
            <a:r>
              <a:rPr lang="hu-HU" sz="2800" dirty="0" smtClean="0"/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/>
              <a:t>Osztályok: </a:t>
            </a:r>
            <a:r>
              <a:rPr lang="hu-HU" sz="2400" dirty="0" err="1" smtClean="0">
                <a:solidFill>
                  <a:schemeClr val="accent1"/>
                </a:solidFill>
              </a:rPr>
              <a:t>class</a:t>
            </a:r>
            <a:r>
              <a:rPr lang="hu-HU" sz="2400" dirty="0" smtClean="0"/>
              <a:t> </a:t>
            </a:r>
            <a:r>
              <a:rPr lang="hu-HU" sz="2400" dirty="0" err="1" smtClean="0"/>
              <a:t>Clazz</a:t>
            </a:r>
            <a:r>
              <a:rPr lang="hu-HU" sz="2400" dirty="0" smtClean="0"/>
              <a:t>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/>
              <a:t>Alprogramok: </a:t>
            </a:r>
            <a:r>
              <a:rPr lang="hu-HU" sz="2400" dirty="0" err="1" smtClean="0">
                <a:solidFill>
                  <a:schemeClr val="accent1"/>
                </a:solidFill>
              </a:rPr>
              <a:t>void</a:t>
            </a:r>
            <a:r>
              <a:rPr lang="hu-HU" sz="2400" dirty="0" smtClean="0"/>
              <a:t> </a:t>
            </a:r>
            <a:r>
              <a:rPr lang="hu-HU" sz="2400" dirty="0" err="1" smtClean="0"/>
              <a:t>get</a:t>
            </a:r>
            <a:r>
              <a:rPr lang="hu-HU" sz="2400" dirty="0" smtClean="0"/>
              <a:t>(</a:t>
            </a:r>
            <a:r>
              <a:rPr lang="hu-HU" sz="2400" dirty="0" err="1" smtClean="0"/>
              <a:t>Clazz</a:t>
            </a:r>
            <a:r>
              <a:rPr lang="hu-HU" sz="2400" dirty="0" smtClean="0"/>
              <a:t> </a:t>
            </a:r>
            <a:r>
              <a:rPr lang="hu-HU" sz="2400" dirty="0" err="1" smtClean="0"/>
              <a:t>&amp;clazz</a:t>
            </a:r>
            <a:r>
              <a:rPr lang="hu-HU" sz="2400" dirty="0" smtClean="0"/>
              <a:t>);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/>
              <a:t>Váltózókat: hivatkozhatsz egy változóra, mielőtt deklarálnád. </a:t>
            </a:r>
            <a:br>
              <a:rPr lang="hu-HU" sz="2400" dirty="0" smtClean="0"/>
            </a:br>
            <a:r>
              <a:rPr lang="hu-HU" sz="2000" dirty="0" err="1" smtClean="0">
                <a:solidFill>
                  <a:schemeClr val="accent1"/>
                </a:solidFill>
              </a:rPr>
              <a:t>class</a:t>
            </a:r>
            <a:r>
              <a:rPr lang="hu-HU" sz="2000" dirty="0" smtClean="0"/>
              <a:t> </a:t>
            </a:r>
            <a:r>
              <a:rPr lang="hu-HU" sz="2000" dirty="0" err="1" smtClean="0"/>
              <a:t>Clazz</a:t>
            </a:r>
            <a:r>
              <a:rPr lang="hu-HU" sz="2000" dirty="0" smtClean="0"/>
              <a:t> </a:t>
            </a:r>
            <a:br>
              <a:rPr lang="hu-HU" sz="2000" dirty="0" smtClean="0"/>
            </a:br>
            <a:r>
              <a:rPr lang="hu-HU" sz="2000" dirty="0" smtClean="0"/>
              <a:t>{</a:t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hu-HU" sz="2000" dirty="0" err="1" smtClean="0">
                <a:solidFill>
                  <a:schemeClr val="accent1"/>
                </a:solidFill>
              </a:rPr>
              <a:t>public</a:t>
            </a:r>
            <a:r>
              <a:rPr lang="hu-HU" sz="2000" dirty="0" smtClean="0"/>
              <a:t>: </a:t>
            </a:r>
            <a:r>
              <a:rPr lang="hu-HU" sz="2000" dirty="0" smtClean="0">
                <a:solidFill>
                  <a:schemeClr val="accent1"/>
                </a:solidFill>
              </a:rPr>
              <a:t>int</a:t>
            </a:r>
            <a:r>
              <a:rPr lang="hu-HU" sz="2000" dirty="0" smtClean="0"/>
              <a:t> </a:t>
            </a:r>
            <a:r>
              <a:rPr lang="hu-HU" sz="2000" dirty="0" err="1" smtClean="0"/>
              <a:t>get</a:t>
            </a:r>
            <a:r>
              <a:rPr lang="hu-HU" sz="2000" dirty="0" smtClean="0"/>
              <a:t>() { </a:t>
            </a:r>
            <a:r>
              <a:rPr lang="hu-HU" sz="2000" dirty="0" err="1" smtClean="0">
                <a:solidFill>
                  <a:schemeClr val="accent1"/>
                </a:solidFill>
              </a:rPr>
              <a:t>return</a:t>
            </a:r>
            <a:r>
              <a:rPr lang="hu-HU" sz="2000" dirty="0" smtClean="0">
                <a:solidFill>
                  <a:schemeClr val="accent1"/>
                </a:solidFill>
              </a:rPr>
              <a:t> </a:t>
            </a:r>
            <a:r>
              <a:rPr lang="hu-HU" sz="2000" dirty="0" err="1" smtClean="0"/>
              <a:t>value</a:t>
            </a:r>
            <a:r>
              <a:rPr lang="hu-HU" sz="2000" dirty="0" smtClean="0"/>
              <a:t>; }</a:t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hu-HU" sz="2000" dirty="0" err="1" smtClean="0">
                <a:solidFill>
                  <a:schemeClr val="accent1"/>
                </a:solidFill>
              </a:rPr>
              <a:t>private</a:t>
            </a:r>
            <a:r>
              <a:rPr lang="hu-HU" sz="2000" dirty="0" smtClean="0"/>
              <a:t>: </a:t>
            </a:r>
            <a:r>
              <a:rPr lang="hu-HU" sz="2000" dirty="0" err="1" smtClean="0">
                <a:solidFill>
                  <a:schemeClr val="accent1"/>
                </a:solidFill>
              </a:rPr>
              <a:t>int</a:t>
            </a:r>
            <a:r>
              <a:rPr lang="hu-HU" sz="2000" dirty="0" smtClean="0"/>
              <a:t> </a:t>
            </a:r>
            <a:r>
              <a:rPr lang="hu-HU" sz="2000" dirty="0" err="1" smtClean="0"/>
              <a:t>value</a:t>
            </a:r>
            <a:r>
              <a:rPr lang="hu-HU" sz="2000" dirty="0" smtClean="0"/>
              <a:t>;</a:t>
            </a:r>
            <a:br>
              <a:rPr lang="hu-HU" sz="2000" dirty="0" smtClean="0"/>
            </a:br>
            <a:r>
              <a:rPr lang="hu-HU" sz="2000" dirty="0" smtClean="0"/>
              <a:t>}</a:t>
            </a:r>
            <a:endParaRPr lang="hu-HU" sz="2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/>
              <a:t>Egyéb azonosítók.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D6E4B-20B4-4946-B27B-DFCBF74F9B7D}" type="slidenum">
              <a:rPr lang="hu-HU"/>
              <a:pPr>
                <a:defRPr/>
              </a:pPr>
              <a:t>38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Fejállományok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z="2800" dirty="0" smtClean="0">
                <a:latin typeface="Arial" charset="0"/>
              </a:rPr>
              <a:t>Programok kisebb részekre bontása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>
                <a:latin typeface="Arial" charset="0"/>
              </a:rPr>
              <a:t>Osztályokra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>
                <a:latin typeface="Arial" charset="0"/>
              </a:rPr>
              <a:t>Alprogramokra</a:t>
            </a:r>
          </a:p>
          <a:p>
            <a:pPr>
              <a:lnSpc>
                <a:spcPct val="90000"/>
              </a:lnSpc>
            </a:pPr>
            <a:r>
              <a:rPr lang="hu-HU" dirty="0" smtClean="0">
                <a:latin typeface="Arial" charset="0"/>
              </a:rPr>
              <a:t>Definiálása:</a:t>
            </a:r>
          </a:p>
          <a:p>
            <a:pPr lvl="1">
              <a:lnSpc>
                <a:spcPct val="90000"/>
              </a:lnSpc>
            </a:pPr>
            <a:r>
              <a:rPr lang="hu-HU" dirty="0" smtClean="0">
                <a:latin typeface="Arial" charset="0"/>
              </a:rPr>
              <a:t>#</a:t>
            </a:r>
            <a:r>
              <a:rPr lang="hu-HU" dirty="0" err="1" smtClean="0">
                <a:latin typeface="Arial" charset="0"/>
              </a:rPr>
              <a:t>define</a:t>
            </a:r>
            <a:r>
              <a:rPr lang="hu-HU" dirty="0" smtClean="0">
                <a:latin typeface="Arial" charset="0"/>
              </a:rPr>
              <a:t> …</a:t>
            </a:r>
          </a:p>
          <a:p>
            <a:pPr>
              <a:lnSpc>
                <a:spcPct val="90000"/>
              </a:lnSpc>
            </a:pPr>
            <a:r>
              <a:rPr lang="hu-HU" dirty="0" smtClean="0">
                <a:latin typeface="Arial" charset="0"/>
              </a:rPr>
              <a:t>Használata:</a:t>
            </a:r>
          </a:p>
          <a:p>
            <a:pPr lvl="1">
              <a:lnSpc>
                <a:spcPct val="90000"/>
              </a:lnSpc>
            </a:pPr>
            <a:r>
              <a:rPr lang="hu-HU" dirty="0" smtClean="0">
                <a:latin typeface="Arial" charset="0"/>
              </a:rPr>
              <a:t>#</a:t>
            </a:r>
            <a:r>
              <a:rPr lang="hu-HU" dirty="0" err="1" smtClean="0">
                <a:latin typeface="Arial" charset="0"/>
              </a:rPr>
              <a:t>include</a:t>
            </a:r>
            <a:r>
              <a:rPr lang="hu-HU" dirty="0" smtClean="0">
                <a:latin typeface="Arial" charset="0"/>
              </a:rPr>
              <a:t> &lt;</a:t>
            </a:r>
            <a:r>
              <a:rPr lang="hu-HU" dirty="0" err="1" smtClean="0">
                <a:latin typeface="Arial" charset="0"/>
              </a:rPr>
              <a:t>fajl.h</a:t>
            </a:r>
            <a:r>
              <a:rPr lang="hu-HU" dirty="0" smtClean="0">
                <a:latin typeface="Arial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hu-HU" dirty="0" smtClean="0">
                <a:latin typeface="Arial" charset="0"/>
              </a:rPr>
              <a:t>#</a:t>
            </a:r>
            <a:r>
              <a:rPr lang="hu-HU" dirty="0" err="1" smtClean="0">
                <a:latin typeface="Arial" charset="0"/>
              </a:rPr>
              <a:t>include</a:t>
            </a:r>
            <a:r>
              <a:rPr lang="hu-HU" dirty="0" smtClean="0">
                <a:latin typeface="Arial" charset="0"/>
              </a:rPr>
              <a:t> ”</a:t>
            </a:r>
            <a:r>
              <a:rPr lang="hu-HU" dirty="0" err="1" smtClean="0">
                <a:latin typeface="Arial" charset="0"/>
              </a:rPr>
              <a:t>fajl.h</a:t>
            </a:r>
            <a:r>
              <a:rPr lang="hu-HU" dirty="0" smtClean="0">
                <a:latin typeface="Arial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Tartalom – Hello Világ</a:t>
            </a:r>
          </a:p>
        </p:txBody>
      </p:sp>
      <p:sp>
        <p:nvSpPr>
          <p:cNvPr id="409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C vs C++</a:t>
            </a:r>
          </a:p>
          <a:p>
            <a:pPr lvl="1"/>
            <a:r>
              <a:rPr lang="hu-HU" smtClean="0"/>
              <a:t>Különbségek, okai</a:t>
            </a:r>
          </a:p>
          <a:p>
            <a:pPr lvl="1"/>
            <a:r>
              <a:rPr lang="hu-HU" smtClean="0"/>
              <a:t>Egyszerűsítés (?)</a:t>
            </a:r>
          </a:p>
          <a:p>
            <a:r>
              <a:rPr lang="hu-HU" smtClean="0"/>
              <a:t>Mi az a belépési pont?</a:t>
            </a:r>
          </a:p>
          <a:p>
            <a:r>
              <a:rPr lang="hu-HU" smtClean="0"/>
              <a:t>Mikor van vége?</a:t>
            </a:r>
          </a:p>
          <a:p>
            <a:r>
              <a:rPr lang="hu-HU" smtClean="0"/>
              <a:t>stdio, stdlib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E12B-1C4E-475B-A030-3B8CD7EF72EB}" type="slidenum">
              <a:rPr lang="hu-HU"/>
              <a:pPr>
                <a:defRPr/>
              </a:pPr>
              <a:t>4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Fejállományok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hu-HU" dirty="0" smtClean="0"/>
              <a:t>A többszörös </a:t>
            </a:r>
            <a:r>
              <a:rPr lang="hu-HU" dirty="0" err="1" smtClean="0"/>
              <a:t>include-ok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Több fejállományt </a:t>
            </a:r>
            <a:r>
              <a:rPr lang="hu-HU" dirty="0" err="1" smtClean="0"/>
              <a:t>include-oltunk</a:t>
            </a:r>
            <a:r>
              <a:rPr lang="hu-HU" dirty="0" smtClean="0"/>
              <a:t>, melyek között van olyan, mely </a:t>
            </a:r>
            <a:r>
              <a:rPr lang="hu-HU" dirty="0" err="1" smtClean="0"/>
              <a:t>include-ol</a:t>
            </a:r>
            <a:r>
              <a:rPr lang="hu-HU" dirty="0" smtClean="0"/>
              <a:t> egy másikat.</a:t>
            </a:r>
          </a:p>
          <a:p>
            <a:pPr lvl="1"/>
            <a:r>
              <a:rPr lang="hu-HU" dirty="0" smtClean="0"/>
              <a:t>Így akár egy fejállomány kétszer vagy többször is </a:t>
            </a:r>
            <a:r>
              <a:rPr lang="hu-HU" dirty="0" err="1" smtClean="0"/>
              <a:t>include-olásra</a:t>
            </a:r>
            <a:r>
              <a:rPr lang="hu-HU" dirty="0" smtClean="0"/>
              <a:t> kerülhet.</a:t>
            </a:r>
          </a:p>
          <a:p>
            <a:pPr lvl="1"/>
            <a:r>
              <a:rPr lang="hu-HU" dirty="0" smtClean="0"/>
              <a:t>A fordítás tovább tart, mert lesznek állományok, melyek többször kerülnek feldolgozásra.</a:t>
            </a:r>
          </a:p>
          <a:p>
            <a:pPr lvl="1"/>
            <a:r>
              <a:rPr lang="hu-HU" dirty="0" smtClean="0"/>
              <a:t>Hatalmasra nő a szemantikus gráfunk.</a:t>
            </a:r>
          </a:p>
          <a:p>
            <a:r>
              <a:rPr lang="hu-HU" dirty="0" smtClean="0"/>
              <a:t>Ezek megelőzésére:</a:t>
            </a:r>
          </a:p>
          <a:p>
            <a:pPr lvl="1"/>
            <a:r>
              <a:rPr lang="hu-HU" dirty="0" err="1" smtClean="0"/>
              <a:t>include</a:t>
            </a:r>
            <a:r>
              <a:rPr lang="hu-HU" dirty="0"/>
              <a:t> </a:t>
            </a:r>
            <a:r>
              <a:rPr lang="hu-HU" dirty="0" err="1" smtClean="0"/>
              <a:t>guardok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7347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Fejállományok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Include</a:t>
            </a:r>
            <a:r>
              <a:rPr lang="hu-HU" dirty="0" smtClean="0"/>
              <a:t> </a:t>
            </a:r>
            <a:r>
              <a:rPr lang="hu-HU" dirty="0" err="1" smtClean="0"/>
              <a:t>guard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#</a:t>
            </a:r>
            <a:r>
              <a:rPr lang="hu-HU" dirty="0" err="1" smtClean="0"/>
              <a:t>ifndef</a:t>
            </a:r>
            <a:r>
              <a:rPr lang="hu-HU" dirty="0" smtClean="0"/>
              <a:t>, azaz ha még nincs definiálva</a:t>
            </a:r>
          </a:p>
          <a:p>
            <a:pPr lvl="1"/>
            <a:r>
              <a:rPr lang="hu-HU" dirty="0" smtClean="0"/>
              <a:t>#</a:t>
            </a:r>
            <a:r>
              <a:rPr lang="hu-HU" dirty="0" err="1" smtClean="0"/>
              <a:t>define</a:t>
            </a:r>
            <a:r>
              <a:rPr lang="hu-HU" dirty="0" smtClean="0"/>
              <a:t>, akkor definiáljuk</a:t>
            </a:r>
          </a:p>
          <a:p>
            <a:pPr lvl="1"/>
            <a:r>
              <a:rPr lang="hu-HU" dirty="0" smtClean="0"/>
              <a:t>… jön a kód</a:t>
            </a:r>
          </a:p>
          <a:p>
            <a:pPr lvl="1"/>
            <a:r>
              <a:rPr lang="hu-HU" dirty="0" smtClean="0"/>
              <a:t>#</a:t>
            </a:r>
            <a:r>
              <a:rPr lang="hu-HU" dirty="0" err="1" smtClean="0"/>
              <a:t>endif</a:t>
            </a:r>
            <a:r>
              <a:rPr lang="hu-HU" dirty="0" smtClean="0"/>
              <a:t> lezárom az </a:t>
            </a:r>
            <a:r>
              <a:rPr lang="hu-HU" dirty="0" err="1" smtClean="0"/>
              <a:t>if-et</a:t>
            </a:r>
          </a:p>
          <a:p>
            <a:r>
              <a:rPr lang="hu-HU" smtClean="0"/>
              <a:t>Más:</a:t>
            </a:r>
          </a:p>
          <a:p>
            <a:pPr lvl="1"/>
            <a:r>
              <a:rPr lang="hu-HU" smtClean="0"/>
              <a:t>#pragma once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9677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Fejállományok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Egyéb kulcsszavak:</a:t>
            </a:r>
          </a:p>
          <a:p>
            <a:pPr lvl="1"/>
            <a:r>
              <a:rPr lang="hu-HU" dirty="0"/>
              <a:t>#</a:t>
            </a:r>
            <a:r>
              <a:rPr lang="hu-HU" dirty="0" err="1"/>
              <a:t>ifdef</a:t>
            </a:r>
            <a:endParaRPr lang="hu-HU" dirty="0"/>
          </a:p>
          <a:p>
            <a:pPr lvl="1"/>
            <a:r>
              <a:rPr lang="hu-HU" dirty="0" smtClean="0"/>
              <a:t>#</a:t>
            </a:r>
            <a:r>
              <a:rPr lang="hu-HU" dirty="0" err="1" smtClean="0"/>
              <a:t>if</a:t>
            </a:r>
            <a:endParaRPr lang="hu-HU" dirty="0"/>
          </a:p>
          <a:p>
            <a:pPr lvl="1"/>
            <a:r>
              <a:rPr lang="hu-HU" dirty="0" smtClean="0"/>
              <a:t>#</a:t>
            </a:r>
            <a:r>
              <a:rPr lang="hu-HU" dirty="0" err="1" smtClean="0"/>
              <a:t>elif</a:t>
            </a:r>
            <a:endParaRPr lang="hu-HU" dirty="0"/>
          </a:p>
          <a:p>
            <a:pPr lvl="1"/>
            <a:r>
              <a:rPr lang="hu-HU" dirty="0" smtClean="0"/>
              <a:t>#</a:t>
            </a:r>
            <a:r>
              <a:rPr lang="hu-HU" dirty="0" err="1" smtClean="0"/>
              <a:t>else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7379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Fejállományok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>
                <a:latin typeface="Arial" charset="0"/>
              </a:rPr>
              <a:t>Nézzük meg, hogy épül fel</a:t>
            </a:r>
            <a:r>
              <a:rPr lang="hu-HU" dirty="0" smtClean="0">
                <a:latin typeface="Arial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hu-HU" sz="1800" dirty="0">
              <a:latin typeface="Arial" charset="0"/>
            </a:endParaRPr>
          </a:p>
          <a:p>
            <a:pPr marL="800100" lvl="2" indent="0">
              <a:lnSpc>
                <a:spcPct val="90000"/>
              </a:lnSpc>
              <a:buNone/>
            </a:pPr>
            <a:r>
              <a:rPr lang="hu-HU" sz="2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8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get.h</a:t>
            </a:r>
            <a:endParaRPr lang="hu-HU" sz="28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800100" lvl="2" indent="0">
              <a:lnSpc>
                <a:spcPct val="90000"/>
              </a:lnSpc>
              <a:buNone/>
            </a:pPr>
            <a:r>
              <a:rPr lang="hu-HU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8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hu-HU" sz="2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2800" dirty="0">
                <a:latin typeface="Consolas" pitchFamily="49" charset="0"/>
                <a:cs typeface="Consolas" pitchFamily="49" charset="0"/>
              </a:rPr>
            </a:br>
            <a:r>
              <a:rPr lang="hu-HU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ifndef</a:t>
            </a:r>
            <a:r>
              <a:rPr lang="hu-HU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GET_H_GUARD </a:t>
            </a:r>
            <a:br>
              <a:rPr lang="hu-HU" sz="2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define</a:t>
            </a:r>
            <a:r>
              <a:rPr lang="hu-HU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GET_H_GUARD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hu-HU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err="1">
                <a:latin typeface="Consolas" pitchFamily="49" charset="0"/>
                <a:cs typeface="Consolas" pitchFamily="49" charset="0"/>
              </a:rPr>
              <a:t>get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 a); </a:t>
            </a:r>
            <a:endParaRPr lang="hu-HU" sz="2800" dirty="0" smtClean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lnSpc>
                <a:spcPct val="90000"/>
              </a:lnSpc>
              <a:buNone/>
            </a:pP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vector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getAll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a);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2800" dirty="0">
                <a:latin typeface="Consolas" pitchFamily="49" charset="0"/>
                <a:cs typeface="Consolas" pitchFamily="49" charset="0"/>
              </a:rPr>
            </a:br>
            <a:r>
              <a:rPr lang="hu-HU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endif</a:t>
            </a:r>
            <a:r>
              <a:rPr lang="hu-HU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800100" lvl="2" indent="0">
              <a:lnSpc>
                <a:spcPct val="90000"/>
              </a:lnSpc>
              <a:buNone/>
            </a:pPr>
            <a:endParaRPr lang="hu-HU" sz="2000" dirty="0" smtClean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3578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Fejállományok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 </a:t>
            </a:r>
            <a:r>
              <a:rPr lang="hu-HU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masik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allomany</a:t>
            </a:r>
            <a:endParaRPr lang="hu-HU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hu-HU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hu-HU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hu-HU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hu-HU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get.h</a:t>
            </a:r>
            <a:r>
              <a:rPr lang="hu-HU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dirty="0">
                <a:latin typeface="Consolas" pitchFamily="49" charset="0"/>
                <a:cs typeface="Consolas" pitchFamily="49" charset="0"/>
              </a:rPr>
              <a:t/>
            </a:r>
            <a:br>
              <a:rPr lang="hu-HU" dirty="0">
                <a:latin typeface="Consolas" pitchFamily="49" charset="0"/>
                <a:cs typeface="Consolas" pitchFamily="49" charset="0"/>
              </a:rPr>
            </a:b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vector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getAll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hu-HU" dirty="0">
                <a:latin typeface="Consolas" pitchFamily="49" charset="0"/>
                <a:cs typeface="Consolas" pitchFamily="49" charset="0"/>
              </a:rPr>
              <a:t/>
            </a:r>
            <a:br>
              <a:rPr lang="hu-HU" dirty="0">
                <a:latin typeface="Consolas" pitchFamily="49" charset="0"/>
                <a:cs typeface="Consolas" pitchFamily="49" charset="0"/>
              </a:rPr>
            </a:b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get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);</a:t>
            </a:r>
            <a:br>
              <a:rPr lang="hu-HU" dirty="0">
                <a:latin typeface="Consolas" pitchFamily="49" charset="0"/>
                <a:cs typeface="Consolas" pitchFamily="49" charset="0"/>
              </a:rPr>
            </a:br>
            <a:r>
              <a:rPr lang="hu-HU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1141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Névtér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z="2800" dirty="0">
                <a:latin typeface="Arial" charset="0"/>
              </a:rPr>
              <a:t>Programok tagolásának egy eszköze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latin typeface="Arial" charset="0"/>
              </a:rPr>
              <a:t>Mindig valamilyen logikai csoportosítást fejeznek ki. (Egyes deklarációk valamilyen jellemzői  alapján összetartoznak.)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latin typeface="Arial" charset="0"/>
              </a:rPr>
              <a:t>Külön hatókört alkotnak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latin typeface="Arial" charset="0"/>
              </a:rPr>
              <a:t>Másik névtérből származó osztályt a névtér nevének minősítésével tudjuk elérni.</a:t>
            </a:r>
          </a:p>
          <a:p>
            <a:pPr>
              <a:lnSpc>
                <a:spcPct val="90000"/>
              </a:lnSpc>
            </a:pPr>
            <a:r>
              <a:rPr lang="hu-HU" sz="2800" dirty="0" err="1" smtClean="0">
                <a:latin typeface="Arial" charset="0"/>
              </a:rPr>
              <a:t>namespace</a:t>
            </a:r>
            <a:r>
              <a:rPr lang="hu-HU" sz="2800" dirty="0" smtClean="0">
                <a:latin typeface="Arial" charset="0"/>
              </a:rPr>
              <a:t> kulcsszó.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latin typeface="Arial" charset="0"/>
              </a:rPr>
              <a:t>Konvenció szerint : </a:t>
            </a:r>
            <a:r>
              <a:rPr lang="hu-HU" sz="2800" dirty="0" err="1" smtClean="0">
                <a:latin typeface="Arial" charset="0"/>
              </a:rPr>
              <a:t>lowelCamelCase</a:t>
            </a:r>
            <a:endParaRPr lang="hu-HU" sz="2800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hu-HU" sz="2800" dirty="0" smtClean="0">
                <a:latin typeface="Arial" charset="0"/>
              </a:rPr>
              <a:t>Legismertebb, legtöbbet használt (a félév során!): </a:t>
            </a:r>
            <a:r>
              <a:rPr lang="hu-HU" sz="2800" dirty="0" err="1" smtClean="0">
                <a:latin typeface="Arial" charset="0"/>
              </a:rPr>
              <a:t>std</a:t>
            </a:r>
            <a:endParaRPr lang="hu-HU" sz="28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hu-HU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std</a:t>
            </a:r>
            <a:r>
              <a:rPr lang="hu-HU" dirty="0" smtClean="0"/>
              <a:t>: </a:t>
            </a:r>
          </a:p>
          <a:p>
            <a:pPr lvl="1"/>
            <a:r>
              <a:rPr lang="hu-HU" dirty="0" smtClean="0"/>
              <a:t>C++ Standard </a:t>
            </a:r>
            <a:r>
              <a:rPr lang="hu-HU" dirty="0" err="1" smtClean="0"/>
              <a:t>Library</a:t>
            </a:r>
            <a:endParaRPr lang="hu-HU" dirty="0" smtClean="0"/>
          </a:p>
          <a:p>
            <a:r>
              <a:rPr lang="hu-HU" dirty="0" smtClean="0"/>
              <a:t>Osztályok és függvények </a:t>
            </a:r>
            <a:r>
              <a:rPr lang="hu-HU" dirty="0" err="1" smtClean="0"/>
              <a:t>gyüjteménye</a:t>
            </a:r>
            <a:endParaRPr lang="hu-HU" dirty="0" smtClean="0"/>
          </a:p>
          <a:p>
            <a:r>
              <a:rPr lang="hu-HU" dirty="0" err="1" smtClean="0"/>
              <a:t>Containers</a:t>
            </a:r>
            <a:r>
              <a:rPr lang="hu-HU" dirty="0" smtClean="0"/>
              <a:t> (</a:t>
            </a:r>
            <a:r>
              <a:rPr lang="hu-HU" dirty="0" err="1" smtClean="0"/>
              <a:t>array</a:t>
            </a:r>
            <a:r>
              <a:rPr lang="hu-HU" dirty="0" smtClean="0"/>
              <a:t>, </a:t>
            </a:r>
            <a:r>
              <a:rPr lang="hu-HU" dirty="0" err="1" smtClean="0"/>
              <a:t>list</a:t>
            </a:r>
            <a:r>
              <a:rPr lang="hu-HU" dirty="0" smtClean="0"/>
              <a:t>, map,…)</a:t>
            </a:r>
          </a:p>
          <a:p>
            <a:r>
              <a:rPr lang="hu-HU" dirty="0" smtClean="0"/>
              <a:t>General (</a:t>
            </a:r>
            <a:r>
              <a:rPr lang="hu-HU" dirty="0" err="1" smtClean="0"/>
              <a:t>algorithm</a:t>
            </a:r>
            <a:r>
              <a:rPr lang="hu-HU" dirty="0" smtClean="0"/>
              <a:t>, </a:t>
            </a:r>
            <a:r>
              <a:rPr lang="hu-HU" dirty="0" err="1" smtClean="0"/>
              <a:t>memory</a:t>
            </a:r>
            <a:r>
              <a:rPr lang="hu-HU" dirty="0" smtClean="0"/>
              <a:t>, </a:t>
            </a:r>
            <a:r>
              <a:rPr lang="hu-HU" dirty="0" err="1" smtClean="0"/>
              <a:t>iterator</a:t>
            </a:r>
            <a:r>
              <a:rPr lang="hu-HU" dirty="0" smtClean="0"/>
              <a:t>,…)</a:t>
            </a:r>
          </a:p>
          <a:p>
            <a:r>
              <a:rPr lang="hu-HU" dirty="0" err="1" smtClean="0"/>
              <a:t>Streams</a:t>
            </a:r>
            <a:endParaRPr lang="hu-HU" dirty="0" smtClean="0"/>
          </a:p>
          <a:p>
            <a:r>
              <a:rPr lang="hu-HU" dirty="0" smtClean="0"/>
              <a:t>…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0232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Más nyelveknél:</a:t>
            </a:r>
          </a:p>
          <a:p>
            <a:pPr lvl="1"/>
            <a:r>
              <a:rPr lang="hu-HU" dirty="0" smtClean="0"/>
              <a:t>Java: </a:t>
            </a:r>
            <a:r>
              <a:rPr lang="hu-HU" dirty="0" err="1" smtClean="0"/>
              <a:t>package</a:t>
            </a:r>
            <a:endParaRPr lang="hu-HU" dirty="0" smtClean="0"/>
          </a:p>
          <a:p>
            <a:pPr lvl="2"/>
            <a:r>
              <a:rPr lang="hu-HU" dirty="0" smtClean="0"/>
              <a:t>Itt láthatósági módosító is van!</a:t>
            </a:r>
          </a:p>
          <a:p>
            <a:pPr lvl="2"/>
            <a:r>
              <a:rPr lang="hu-HU" dirty="0" smtClean="0"/>
              <a:t>C++</a:t>
            </a:r>
            <a:r>
              <a:rPr lang="hu-HU" dirty="0" err="1" smtClean="0"/>
              <a:t>-ben</a:t>
            </a:r>
            <a:r>
              <a:rPr lang="hu-HU" dirty="0" smtClean="0"/>
              <a:t> nincs</a:t>
            </a:r>
          </a:p>
          <a:p>
            <a:pPr lvl="1"/>
            <a:r>
              <a:rPr lang="hu-HU" dirty="0" smtClean="0"/>
              <a:t>Ada: csomag</a:t>
            </a:r>
          </a:p>
          <a:p>
            <a:pPr lvl="2"/>
            <a:r>
              <a:rPr lang="hu-HU" dirty="0" smtClean="0"/>
              <a:t>Félúton az osztály és a </a:t>
            </a:r>
            <a:r>
              <a:rPr lang="hu-HU" dirty="0" err="1" smtClean="0"/>
              <a:t>namespace</a:t>
            </a:r>
            <a:r>
              <a:rPr lang="hu-HU" dirty="0" smtClean="0"/>
              <a:t> fogalma között.</a:t>
            </a:r>
          </a:p>
          <a:p>
            <a:pPr lvl="2"/>
            <a:r>
              <a:rPr lang="hu-HU" dirty="0" smtClean="0"/>
              <a:t>Működhet úgy is, mint egy C++</a:t>
            </a:r>
            <a:r>
              <a:rPr lang="hu-HU" dirty="0" err="1" smtClean="0"/>
              <a:t>-s</a:t>
            </a:r>
            <a:r>
              <a:rPr lang="hu-HU" dirty="0" smtClean="0"/>
              <a:t> </a:t>
            </a:r>
            <a:r>
              <a:rPr lang="hu-HU" dirty="0" err="1" smtClean="0"/>
              <a:t>namespace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C#: </a:t>
            </a:r>
            <a:r>
              <a:rPr lang="hu-HU" dirty="0" err="1" smtClean="0"/>
              <a:t>namespace</a:t>
            </a:r>
            <a:endParaRPr lang="hu-HU" dirty="0" smtClean="0"/>
          </a:p>
          <a:p>
            <a:pPr lvl="2"/>
            <a:r>
              <a:rPr lang="hu-HU" dirty="0" smtClean="0"/>
              <a:t>Még fejlettebb </a:t>
            </a:r>
            <a:r>
              <a:rPr lang="hu-HU" dirty="0" err="1" smtClean="0"/>
              <a:t>láthatóságikör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6477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hu-HU" dirty="0" smtClean="0"/>
              <a:t>Példa névtér definiálására:</a:t>
            </a:r>
          </a:p>
          <a:p>
            <a:pPr marL="0" lvl="1" indent="0">
              <a:buNone/>
            </a:pP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a.h</a:t>
            </a:r>
            <a:endParaRPr lang="hu-HU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NS</a:t>
            </a:r>
          </a:p>
          <a:p>
            <a:pPr marL="0" lvl="1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A </a:t>
            </a:r>
          </a:p>
          <a:p>
            <a:pPr marL="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functions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a)</a:t>
            </a:r>
          </a:p>
          <a:p>
            <a:pPr marL="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…</a:t>
            </a:r>
          </a:p>
          <a:p>
            <a:pPr marL="0" lvl="1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lvl="1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75999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Fordítás:</a:t>
            </a:r>
            <a:br>
              <a:rPr lang="hu-HU" dirty="0" smtClean="0"/>
            </a:br>
            <a:r>
              <a:rPr lang="hu-HU" dirty="0" smtClean="0"/>
              <a:t>$ g++ </a:t>
            </a:r>
            <a:r>
              <a:rPr lang="hu-HU" dirty="0" err="1" smtClean="0"/>
              <a:t>a.h</a:t>
            </a:r>
            <a:r>
              <a:rPr lang="hu-HU" dirty="0" smtClean="0"/>
              <a:t> </a:t>
            </a:r>
            <a:r>
              <a:rPr lang="hu-HU" dirty="0" err="1" smtClean="0"/>
              <a:t>-c</a:t>
            </a:r>
            <a:endParaRPr lang="hu-HU" dirty="0" smtClean="0"/>
          </a:p>
          <a:p>
            <a:r>
              <a:rPr lang="hu-HU" dirty="0" err="1" smtClean="0"/>
              <a:t>-c</a:t>
            </a:r>
            <a:r>
              <a:rPr lang="hu-HU" dirty="0" smtClean="0"/>
              <a:t> kapcsoló:</a:t>
            </a:r>
          </a:p>
          <a:p>
            <a:pPr lvl="1"/>
            <a:r>
              <a:rPr lang="hu-HU" dirty="0" smtClean="0"/>
              <a:t>Csak fordít, de nem keres </a:t>
            </a:r>
            <a:r>
              <a:rPr lang="hu-HU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hu-HU" dirty="0" smtClean="0"/>
              <a:t> belépési pontot.</a:t>
            </a:r>
          </a:p>
          <a:p>
            <a:pPr lvl="1"/>
            <a:r>
              <a:rPr lang="hu-HU" dirty="0" err="1" smtClean="0"/>
              <a:t>-c</a:t>
            </a:r>
            <a:r>
              <a:rPr lang="hu-HU" dirty="0" smtClean="0"/>
              <a:t> kapcsoló nélkül fordítási hiba!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765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(C)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550" y="1600200"/>
            <a:ext cx="771525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400" u="sng" dirty="0" smtClean="0"/>
              <a:t>Példa 1 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4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 </a:t>
            </a:r>
            <a:endParaRPr lang="hu-HU" sz="240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*  Több soros komment */</a:t>
            </a:r>
            <a:endParaRPr 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"Hello World\n"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egy soros komment</a:t>
            </a:r>
            <a:endParaRPr 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B1222-90C1-4B40-9B85-CBDB0B20158D}" type="slidenum">
              <a:rPr lang="hu-HU"/>
              <a:pPr>
                <a:defRPr/>
              </a:pPr>
              <a:t>5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Használata:</a:t>
            </a:r>
          </a:p>
          <a:p>
            <a:pPr lvl="1"/>
            <a:r>
              <a:rPr lang="hu-HU" dirty="0" smtClean="0"/>
              <a:t>:: operator</a:t>
            </a:r>
          </a:p>
          <a:p>
            <a:pPr lvl="1"/>
            <a:r>
              <a:rPr lang="hu-HU" dirty="0" smtClean="0"/>
              <a:t>NS:: az NS névtérben lévő neveket (</a:t>
            </a:r>
            <a:r>
              <a:rPr lang="hu-HU" dirty="0" err="1" smtClean="0"/>
              <a:t>fgv</a:t>
            </a:r>
            <a:r>
              <a:rPr lang="hu-HU" dirty="0" smtClean="0"/>
              <a:t>, osztály, …) akarjuk használni</a:t>
            </a:r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52265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Használat:</a:t>
            </a:r>
          </a:p>
          <a:p>
            <a:pPr marL="0" indent="0">
              <a:buNone/>
            </a:pPr>
            <a:endParaRPr lang="hu-HU" sz="1600" dirty="0" smtClean="0"/>
          </a:p>
          <a:p>
            <a:pPr marL="0" lvl="2" indent="0">
              <a:buNone/>
            </a:pPr>
            <a:r>
              <a:rPr lang="hu-HU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a.h</a:t>
            </a:r>
            <a:r>
              <a:rPr lang="hu-HU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lvl="3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NS::A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3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a.f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3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NS::f();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…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22780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" charset="0"/>
              </a:rPr>
              <a:t>Egymásba ágyazhatóság</a:t>
            </a:r>
          </a:p>
          <a:p>
            <a:pPr marL="0" indent="0">
              <a:buNone/>
            </a:pPr>
            <a:endParaRPr lang="hu-HU" dirty="0" smtClean="0"/>
          </a:p>
          <a:p>
            <a:pPr marL="0" lvl="2" indent="0">
              <a:buNone/>
            </a:pP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Outer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Inner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//…</a:t>
            </a:r>
            <a:endParaRPr lang="hu-HU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2698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dirty="0" smtClean="0">
                <a:latin typeface="Arial" charset="0"/>
              </a:rPr>
              <a:t>Lehetőség nevesítés feloldására</a:t>
            </a:r>
          </a:p>
          <a:p>
            <a:pPr>
              <a:lnSpc>
                <a:spcPct val="90000"/>
              </a:lnSpc>
            </a:pPr>
            <a:r>
              <a:rPr lang="hu-HU" dirty="0" smtClean="0">
                <a:latin typeface="Arial" charset="0"/>
              </a:rPr>
              <a:t>Ha </a:t>
            </a:r>
            <a:r>
              <a:rPr lang="hu-HU" dirty="0">
                <a:latin typeface="Arial" charset="0"/>
              </a:rPr>
              <a:t>egy nevet sokat használunk saját névterén kívül, </a:t>
            </a:r>
            <a:r>
              <a:rPr lang="hu-HU" dirty="0" smtClean="0">
                <a:latin typeface="Arial" charset="0"/>
              </a:rPr>
              <a:t>egyszerűsíthetünk.</a:t>
            </a:r>
          </a:p>
          <a:p>
            <a:pPr>
              <a:lnSpc>
                <a:spcPct val="90000"/>
              </a:lnSpc>
            </a:pPr>
            <a:r>
              <a:rPr lang="hu-HU" dirty="0" smtClean="0">
                <a:latin typeface="Arial" charset="0"/>
              </a:rPr>
              <a:t>Használjuk </a:t>
            </a:r>
            <a:r>
              <a:rPr lang="hu-HU" dirty="0">
                <a:latin typeface="Arial" charset="0"/>
              </a:rPr>
              <a:t>a </a:t>
            </a:r>
            <a:r>
              <a:rPr lang="hu-HU" i="1" dirty="0" err="1">
                <a:latin typeface="Arial" charset="0"/>
              </a:rPr>
              <a:t>using</a:t>
            </a:r>
            <a:r>
              <a:rPr lang="hu-HU" dirty="0">
                <a:latin typeface="Arial" charset="0"/>
              </a:rPr>
              <a:t> direktívát.</a:t>
            </a:r>
          </a:p>
          <a:p>
            <a:pPr marL="0" indent="0">
              <a:lnSpc>
                <a:spcPct val="90000"/>
              </a:lnSpc>
              <a:buNone/>
            </a:pPr>
            <a:endParaRPr lang="hu-HU" dirty="0" smtClean="0">
              <a:solidFill>
                <a:srgbClr val="C00000"/>
              </a:solidFill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hu-HU" dirty="0">
                <a:solidFill>
                  <a:srgbClr val="C00000"/>
                </a:solidFill>
                <a:latin typeface="Arial" charset="0"/>
              </a:rPr>
              <a:t>	</a:t>
            </a:r>
            <a:r>
              <a:rPr lang="hu-HU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29401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 err="1" smtClean="0">
                <a:latin typeface="Consolas" pitchFamily="49" charset="0"/>
                <a:cs typeface="Consolas" pitchFamily="49" charset="0"/>
              </a:rPr>
              <a:t>using</a:t>
            </a:r>
            <a:r>
              <a:rPr lang="hu-HU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cs typeface="Consolas" pitchFamily="49" charset="0"/>
              </a:rPr>
              <a:t>más nyelvekben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Ada: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bg1">
                    <a:lumMod val="75000"/>
                  </a:schemeClr>
                </a:solidFill>
              </a:rPr>
              <a:t>(kicsit más)</a:t>
            </a:r>
          </a:p>
          <a:p>
            <a:pPr lvl="1"/>
            <a:r>
              <a:rPr lang="hu-HU" dirty="0" smtClean="0"/>
              <a:t>Java: import</a:t>
            </a:r>
          </a:p>
          <a:p>
            <a:pPr lvl="1"/>
            <a:r>
              <a:rPr lang="hu-HU" dirty="0" smtClean="0"/>
              <a:t>C#: </a:t>
            </a:r>
            <a:r>
              <a:rPr lang="hu-HU" dirty="0" err="1" smtClean="0"/>
              <a:t>using</a:t>
            </a:r>
            <a:endParaRPr lang="hu-HU" dirty="0" smtClean="0"/>
          </a:p>
          <a:p>
            <a:pPr lvl="1"/>
            <a:r>
              <a:rPr lang="hu-HU" dirty="0" err="1" smtClean="0"/>
              <a:t>Ruby</a:t>
            </a:r>
            <a:r>
              <a:rPr lang="hu-HU" dirty="0" smtClean="0"/>
              <a:t>: </a:t>
            </a:r>
            <a:r>
              <a:rPr lang="hu-HU" dirty="0" err="1" smtClean="0"/>
              <a:t>require</a:t>
            </a:r>
            <a:r>
              <a:rPr lang="hu-HU" dirty="0">
                <a:solidFill>
                  <a:schemeClr val="bg1">
                    <a:lumMod val="75000"/>
                  </a:schemeClr>
                </a:solidFill>
              </a:rPr>
              <a:t> (kicsit más)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55034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Aliasing</a:t>
            </a:r>
            <a:r>
              <a:rPr lang="hu-HU" dirty="0" smtClean="0"/>
              <a:t>:</a:t>
            </a:r>
          </a:p>
          <a:p>
            <a:pPr marL="0" lvl="2" indent="0">
              <a:buNone/>
            </a:pP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NameSpaceLongName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	//…</a:t>
            </a:r>
            <a:endParaRPr lang="hu-HU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2" indent="0">
              <a:buNone/>
            </a:pP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nsln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NameSpaceLongName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32410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Névtér kiterjesztése: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56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827584" y="2348880"/>
            <a:ext cx="2664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X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a;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X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b;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5004048" y="2401428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Y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a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b;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Egyenlő 6"/>
          <p:cNvSpPr/>
          <p:nvPr/>
        </p:nvSpPr>
        <p:spPr>
          <a:xfrm>
            <a:off x="3491880" y="2996952"/>
            <a:ext cx="1152128" cy="8754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1981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NS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a = 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2" indent="0">
              <a:buNone/>
            </a:pP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NS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f() {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&lt;&lt; a; }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59108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NS::f();	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10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NS::a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NS::f();	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20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…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72610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dirty="0" smtClean="0"/>
              <a:t>Veszélyek kiterjesztés esetén </a:t>
            </a:r>
            <a:r>
              <a:rPr lang="hu-HU" sz="2400" dirty="0"/>
              <a:t>(</a:t>
            </a:r>
            <a:r>
              <a:rPr lang="hu-HU" sz="2400" dirty="0" err="1"/>
              <a:t>namespace</a:t>
            </a:r>
            <a:r>
              <a:rPr lang="hu-HU" sz="2400" dirty="0"/>
              <a:t> </a:t>
            </a:r>
            <a:r>
              <a:rPr lang="hu-HU" sz="2400" dirty="0" err="1"/>
              <a:t>extending</a:t>
            </a:r>
            <a:r>
              <a:rPr lang="hu-HU" sz="2400" dirty="0"/>
              <a:t>)</a:t>
            </a:r>
          </a:p>
          <a:p>
            <a:pPr lvl="1"/>
            <a:r>
              <a:rPr lang="hu-HU" dirty="0" smtClean="0"/>
              <a:t>Átláthatatlan kód kialakulása</a:t>
            </a:r>
          </a:p>
          <a:p>
            <a:pPr lvl="1"/>
            <a:r>
              <a:rPr lang="hu-HU" dirty="0" smtClean="0"/>
              <a:t>Névterek feldolgozása sorrendben történik!</a:t>
            </a:r>
          </a:p>
          <a:p>
            <a:pPr lvl="1"/>
            <a:r>
              <a:rPr lang="hu-HU" dirty="0" smtClean="0"/>
              <a:t>Ha hamarabb használok valamit, mint deklaráltam:</a:t>
            </a:r>
          </a:p>
          <a:p>
            <a:pPr lvl="2"/>
            <a:r>
              <a:rPr lang="hu-HU" dirty="0" smtClean="0"/>
              <a:t>Hiba!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171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(C)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550" y="1600200"/>
            <a:ext cx="7715250" cy="4781128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400" u="sng" dirty="0" smtClean="0"/>
              <a:t>Példa 2 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4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 </a:t>
            </a:r>
            <a:endParaRPr lang="hu-HU" sz="240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hu-HU" sz="2400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stdlib</a:t>
            </a:r>
            <a:r>
              <a:rPr lang="en-US" sz="24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h&gt; </a:t>
            </a:r>
            <a:endParaRPr lang="hu-HU" sz="240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*  Több soros komment */</a:t>
            </a:r>
            <a:endParaRPr 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"Hello World\n"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system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24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pause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egy soros komment</a:t>
            </a:r>
            <a:endParaRPr 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61FB4-58CC-4179-A4D4-A971F7CF74BD}" type="slidenum">
              <a:rPr lang="hu-HU"/>
              <a:pPr>
                <a:defRPr/>
              </a:pPr>
              <a:t>6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hu-HU" dirty="0"/>
              <a:t>Nem </a:t>
            </a:r>
            <a:r>
              <a:rPr lang="hu-HU" dirty="0" smtClean="0"/>
              <a:t>fordul, nem látja az </a:t>
            </a:r>
            <a:r>
              <a:rPr lang="hu-HU" b="1" u="sng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hu-HU" dirty="0" smtClean="0"/>
              <a:t> változót!</a:t>
            </a:r>
            <a:endParaRPr lang="hu-HU" dirty="0" smtClean="0">
              <a:solidFill>
                <a:srgbClr val="00B050"/>
              </a:solidFill>
            </a:endParaRPr>
          </a:p>
          <a:p>
            <a:pPr marL="0" lvl="2" indent="0">
              <a:buNone/>
            </a:pP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NS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f() {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&lt;&lt; a; }</a:t>
            </a: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2" indent="0">
              <a:buNone/>
            </a:pPr>
            <a:endParaRPr lang="hu-HU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NS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a = 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71493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using</a:t>
            </a:r>
            <a:r>
              <a:rPr lang="hu-HU" dirty="0" smtClean="0"/>
              <a:t> használata nem csak névtérre:</a:t>
            </a:r>
          </a:p>
          <a:p>
            <a:pPr marL="0" lvl="2" indent="0">
              <a:buNone/>
            </a:pP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amespace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NS</a:t>
            </a:r>
          </a:p>
          <a:p>
            <a:pPr marL="0" lvl="2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x 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y =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2" indent="0">
              <a:buNone/>
            </a:pPr>
            <a:endParaRPr lang="hu-HU" sz="1200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NS::x;</a:t>
            </a:r>
          </a:p>
          <a:p>
            <a:pPr marL="0" lvl="2" indent="0">
              <a:buNone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lvl="2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NS::x;</a:t>
            </a: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x &lt;&lt;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NS::y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82369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hu-HU" dirty="0" err="1" smtClean="0"/>
              <a:t>overloading</a:t>
            </a:r>
            <a:r>
              <a:rPr lang="hu-HU" dirty="0" smtClean="0"/>
              <a:t>:</a:t>
            </a:r>
          </a:p>
          <a:p>
            <a:pPr marL="0" lvl="2" indent="0">
              <a:buNone/>
            </a:pP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NS</a:t>
            </a: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f(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i) { </a:t>
            </a:r>
            <a:r>
              <a:rPr lang="hu-HU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2" indent="0">
              <a:buNone/>
            </a:pP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NS</a:t>
            </a: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f(</a:t>
            </a: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c) { </a:t>
            </a:r>
            <a:r>
              <a:rPr lang="hu-HU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c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60824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hu-HU" dirty="0" smtClean="0"/>
              <a:t>Deklaráció és definíció szétválasztása</a:t>
            </a:r>
          </a:p>
          <a:p>
            <a:pPr lvl="1"/>
            <a:r>
              <a:rPr lang="hu-HU" dirty="0" smtClean="0"/>
              <a:t>Sérült design, körültekintően, csak indokolt esetben!</a:t>
            </a:r>
          </a:p>
          <a:p>
            <a:pPr marL="457200" lvl="1" indent="0">
              <a:buNone/>
            </a:pPr>
            <a:r>
              <a:rPr lang="hu-HU" sz="1800" dirty="0" smtClean="0"/>
              <a:t> </a:t>
            </a:r>
          </a:p>
          <a:p>
            <a:pPr marL="0" lvl="2" indent="0">
              <a:buNone/>
            </a:pP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f();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B::f() { </a:t>
            </a:r>
            <a:r>
              <a:rPr lang="en-US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/* defined outside of B */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 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32276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U</a:t>
            </a:r>
            <a:r>
              <a:rPr lang="hu-HU" dirty="0" err="1" smtClean="0"/>
              <a:t>nnamed</a:t>
            </a:r>
            <a:r>
              <a:rPr lang="hu-HU" dirty="0" smtClean="0"/>
              <a:t> </a:t>
            </a:r>
            <a:r>
              <a:rPr lang="hu-HU" dirty="0" err="1" smtClean="0"/>
              <a:t>namespace</a:t>
            </a:r>
            <a:endParaRPr lang="hu-HU" dirty="0" smtClean="0"/>
          </a:p>
          <a:p>
            <a:pPr lvl="1"/>
            <a:r>
              <a:rPr lang="hu-HU" dirty="0" smtClean="0"/>
              <a:t>Név nélküli névtér</a:t>
            </a:r>
          </a:p>
          <a:p>
            <a:pPr lvl="1"/>
            <a:r>
              <a:rPr lang="hu-HU" dirty="0" err="1" smtClean="0"/>
              <a:t>Globalis</a:t>
            </a:r>
            <a:r>
              <a:rPr lang="hu-HU" dirty="0" smtClean="0"/>
              <a:t> </a:t>
            </a:r>
            <a:r>
              <a:rPr lang="hu-HU" dirty="0" err="1" smtClean="0"/>
              <a:t>statkus</a:t>
            </a:r>
            <a:r>
              <a:rPr lang="hu-HU" dirty="0" smtClean="0"/>
              <a:t> változók helyett!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98596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/>
          <a:lstStyle/>
          <a:p>
            <a:pPr marL="0" lvl="2" indent="0">
              <a:buNone/>
            </a:pPr>
            <a:r>
              <a:rPr lang="hu-HU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2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2" indent="0">
              <a:buNone/>
            </a:pP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NS</a:t>
            </a:r>
          </a:p>
          <a:p>
            <a:pPr marL="0" lvl="2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2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2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2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f() { </a:t>
            </a:r>
            <a:r>
              <a:rPr lang="hu-HU" sz="1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i; }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8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20;</a:t>
            </a:r>
            <a:endParaRPr lang="hu-HU" sz="18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}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2" indent="0">
              <a:buNone/>
            </a:pP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10;</a:t>
            </a:r>
          </a:p>
          <a:p>
            <a:pPr marL="0" lvl="2" indent="0">
              <a:buNone/>
            </a:pP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NS::f();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20</a:t>
            </a:r>
            <a:endParaRPr lang="hu-HU" sz="18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39423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Fordul?</a:t>
            </a:r>
          </a:p>
          <a:p>
            <a:pPr marL="0" lvl="2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foo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f() {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}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foo;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a()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f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95621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Fordul, fut.</a:t>
            </a:r>
          </a:p>
          <a:p>
            <a:r>
              <a:rPr lang="hu-HU" dirty="0" smtClean="0"/>
              <a:t>A </a:t>
            </a:r>
            <a:r>
              <a:rPr lang="hu-HU" i="1" dirty="0" err="1" smtClean="0">
                <a:latin typeface="Consolas" pitchFamily="49" charset="0"/>
                <a:cs typeface="Consolas" pitchFamily="49" charset="0"/>
              </a:rPr>
              <a:t>using</a:t>
            </a:r>
            <a:r>
              <a:rPr lang="hu-HU" dirty="0" smtClean="0"/>
              <a:t> feloldja a nevesítést, így a </a:t>
            </a:r>
            <a:r>
              <a:rPr lang="hu-HU" dirty="0" err="1" smtClean="0"/>
              <a:t>nevesítetlen</a:t>
            </a:r>
            <a:r>
              <a:rPr lang="hu-HU" dirty="0" smtClean="0"/>
              <a:t> névtérben elérhetővé válik nevesítés nélkül is az f függvény.</a:t>
            </a:r>
          </a:p>
          <a:p>
            <a:r>
              <a:rPr lang="hu-HU" dirty="0" smtClean="0"/>
              <a:t>Vigyázz, hibás design, nagy kód esetén hibához, hibás logikához vezethet.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52985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Stream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istream</a:t>
            </a:r>
            <a:r>
              <a:rPr lang="hu-HU" dirty="0" smtClean="0"/>
              <a:t>, </a:t>
            </a:r>
            <a:r>
              <a:rPr lang="hu-HU" dirty="0" err="1" smtClean="0"/>
              <a:t>ostream</a:t>
            </a:r>
            <a:r>
              <a:rPr lang="hu-HU" dirty="0" smtClean="0"/>
              <a:t>, kimeneti és bemeneti műveletekért felelős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fstream</a:t>
            </a:r>
            <a:r>
              <a:rPr lang="hu-HU" dirty="0" smtClean="0"/>
              <a:t>, </a:t>
            </a:r>
            <a:r>
              <a:rPr lang="hu-HU" dirty="0" err="1" smtClean="0"/>
              <a:t>ofstream</a:t>
            </a:r>
            <a:r>
              <a:rPr lang="hu-HU" dirty="0" smtClean="0"/>
              <a:t> : (</a:t>
            </a:r>
            <a:r>
              <a:rPr lang="hu-HU" dirty="0" err="1" smtClean="0"/>
              <a:t>fstream</a:t>
            </a:r>
            <a:r>
              <a:rPr lang="hu-HU" dirty="0" smtClean="0"/>
              <a:t>), fájlműveletek</a:t>
            </a:r>
          </a:p>
          <a:p>
            <a:pPr lvl="1"/>
            <a:r>
              <a:rPr lang="hu-HU" dirty="0" smtClean="0"/>
              <a:t>Írás, olvasás</a:t>
            </a:r>
          </a:p>
          <a:p>
            <a:pPr lvl="1"/>
            <a:r>
              <a:rPr lang="hu-HU" dirty="0" err="1" smtClean="0"/>
              <a:t>Flagek</a:t>
            </a:r>
            <a:r>
              <a:rPr lang="hu-HU" dirty="0" smtClean="0"/>
              <a:t>: </a:t>
            </a:r>
            <a:r>
              <a:rPr lang="hu-HU" dirty="0" err="1" smtClean="0"/>
              <a:t>in</a:t>
            </a:r>
            <a:r>
              <a:rPr lang="hu-HU" dirty="0" smtClean="0"/>
              <a:t>, out, </a:t>
            </a:r>
            <a:r>
              <a:rPr lang="hu-HU" dirty="0" err="1" smtClean="0"/>
              <a:t>app</a:t>
            </a:r>
            <a:r>
              <a:rPr lang="hu-HU" dirty="0" smtClean="0"/>
              <a:t>, …</a:t>
            </a:r>
          </a:p>
          <a:p>
            <a:r>
              <a:rPr lang="hu-HU" dirty="0" err="1" smtClean="0"/>
              <a:t>istringstream</a:t>
            </a:r>
            <a:r>
              <a:rPr lang="hu-HU" dirty="0" smtClean="0"/>
              <a:t>, </a:t>
            </a:r>
            <a:r>
              <a:rPr lang="hu-HU" dirty="0" err="1" smtClean="0"/>
              <a:t>ostringstream</a:t>
            </a:r>
            <a:r>
              <a:rPr lang="hu-HU" dirty="0" smtClean="0"/>
              <a:t>: </a:t>
            </a:r>
            <a:r>
              <a:rPr lang="hu-HU" dirty="0" err="1" smtClean="0"/>
              <a:t>stringek</a:t>
            </a:r>
            <a:r>
              <a:rPr lang="hu-HU" dirty="0" smtClean="0"/>
              <a:t> írása, olvasása, feldolgozása</a:t>
            </a:r>
            <a:endParaRPr lang="hu-HU" dirty="0"/>
          </a:p>
          <a:p>
            <a:r>
              <a:rPr lang="hu-HU" dirty="0" err="1" smtClean="0"/>
              <a:t>Stream</a:t>
            </a:r>
            <a:r>
              <a:rPr lang="hu-HU" dirty="0" smtClean="0"/>
              <a:t> </a:t>
            </a:r>
            <a:r>
              <a:rPr lang="hu-HU" dirty="0" err="1" smtClean="0"/>
              <a:t>manipulator</a:t>
            </a:r>
            <a:endParaRPr lang="hu-HU" dirty="0" smtClean="0"/>
          </a:p>
          <a:p>
            <a:r>
              <a:rPr lang="hu-HU" dirty="0" err="1" smtClean="0"/>
              <a:t>iteratorok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18502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>
                <a:latin typeface="Arial" charset="0"/>
              </a:rPr>
              <a:t>Stream</a:t>
            </a:r>
            <a:endParaRPr lang="hu-HU" dirty="0" smtClean="0">
              <a:latin typeface="Arial" charset="0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smtClean="0">
                <a:latin typeface="Arial" charset="0"/>
              </a:rPr>
              <a:t>Kimenet:</a:t>
            </a:r>
          </a:p>
          <a:p>
            <a:pPr lvl="1"/>
            <a:r>
              <a:rPr lang="hu-HU" sz="2400" smtClean="0">
                <a:latin typeface="Arial" charset="0"/>
              </a:rPr>
              <a:t>#include &lt;iostream&gt;</a:t>
            </a:r>
          </a:p>
          <a:p>
            <a:pPr lvl="1"/>
            <a:r>
              <a:rPr lang="hu-HU" sz="2400" smtClean="0">
                <a:latin typeface="Arial" charset="0"/>
              </a:rPr>
              <a:t>using namespace std;</a:t>
            </a:r>
          </a:p>
          <a:p>
            <a:pPr lvl="1"/>
            <a:r>
              <a:rPr lang="hu-HU" sz="2400" smtClean="0">
                <a:latin typeface="Arial" charset="0"/>
              </a:rPr>
              <a:t>Az iostream minden beépített típusra meghatároz kimenetet.</a:t>
            </a:r>
          </a:p>
          <a:p>
            <a:pPr lvl="1"/>
            <a:r>
              <a:rPr lang="hu-HU" sz="2400" smtClean="0">
                <a:latin typeface="Arial" charset="0"/>
              </a:rPr>
              <a:t>Alapértelmezésben a cout-ra kerülő kimeneti értékek karaktersorozatra alakítódnak át.</a:t>
            </a:r>
          </a:p>
          <a:p>
            <a:pPr lvl="1"/>
            <a:r>
              <a:rPr lang="hu-HU" sz="2400" smtClean="0">
                <a:latin typeface="Arial" charset="0"/>
              </a:rPr>
              <a:t>cout &lt;&lt; ”hello vilag!” &lt;&lt; 10 &lt;&lt; 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(C) – Fordítás</a:t>
            </a:r>
          </a:p>
        </p:txBody>
      </p:sp>
      <p:sp>
        <p:nvSpPr>
          <p:cNvPr id="7171" name="Tartalom helye 2"/>
          <p:cNvSpPr>
            <a:spLocks noGrp="1"/>
          </p:cNvSpPr>
          <p:nvPr>
            <p:ph idx="1"/>
          </p:nvPr>
        </p:nvSpPr>
        <p:spPr>
          <a:xfrm>
            <a:off x="971550" y="1600200"/>
            <a:ext cx="7715250" cy="4525963"/>
          </a:xfrm>
        </p:spPr>
        <p:txBody>
          <a:bodyPr/>
          <a:lstStyle/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gcc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main.c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ls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main.c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a.out</a:t>
            </a:r>
            <a:r>
              <a:rPr lang="hu-HU" sz="2000" dirty="0" smtClean="0"/>
              <a:t> (ez futtatható)</a:t>
            </a:r>
          </a:p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./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a.out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Hello Világ!</a:t>
            </a:r>
          </a:p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gcc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main.c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-o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ls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main.c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hu-HU" sz="2000" dirty="0" smtClean="0"/>
              <a:t> (ez futtatható)</a:t>
            </a:r>
          </a:p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./main</a:t>
            </a:r>
            <a:br>
              <a:rPr lang="hu-HU" sz="24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Hello Világ!</a:t>
            </a:r>
          </a:p>
          <a:p>
            <a:r>
              <a:rPr lang="hu-HU" sz="2400" dirty="0">
                <a:latin typeface="Consolas" pitchFamily="49" charset="0"/>
                <a:cs typeface="Consolas" pitchFamily="49" charset="0"/>
              </a:rPr>
              <a:t>$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endParaRPr lang="hu-HU" sz="2000" dirty="0" smtClean="0"/>
          </a:p>
          <a:p>
            <a:endParaRPr lang="hu-HU" sz="24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1092B-EC38-4F3E-8F1E-40AB5B7BC84A}" type="slidenum">
              <a:rPr lang="hu-HU"/>
              <a:pPr>
                <a:defRPr/>
              </a:pPr>
              <a:t>7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Stream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smtClean="0">
                <a:latin typeface="Arial" charset="0"/>
              </a:rPr>
              <a:t>Bemenet:</a:t>
            </a:r>
          </a:p>
          <a:p>
            <a:pPr lvl="1"/>
            <a:r>
              <a:rPr lang="hu-HU" sz="2400" smtClean="0">
                <a:latin typeface="Arial" charset="0"/>
              </a:rPr>
              <a:t>istream: beépített típusok karaktersorozatként történő ábrázolásával dolgozik.</a:t>
            </a:r>
          </a:p>
          <a:p>
            <a:pPr lvl="1"/>
            <a:r>
              <a:rPr lang="hu-HU" sz="2400" smtClean="0">
                <a:latin typeface="Arial" charset="0"/>
              </a:rPr>
              <a:t>A &gt;&gt; jobb oldalán álló típus határozza meg, hogy bemenet fogadható el, és mi a beolvasó művelet célpontja.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int i;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cin &gt;&gt; i;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Stream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Stringstream</a:t>
            </a:r>
            <a:endParaRPr lang="hu-HU" dirty="0" smtClean="0"/>
          </a:p>
          <a:p>
            <a:pPr lvl="1"/>
            <a:r>
              <a:rPr lang="hu-HU" dirty="0" err="1" smtClean="0"/>
              <a:t>Stringek</a:t>
            </a:r>
            <a:r>
              <a:rPr lang="hu-HU" dirty="0" smtClean="0"/>
              <a:t> kezeléséhez</a:t>
            </a:r>
          </a:p>
          <a:p>
            <a:pPr lvl="1"/>
            <a:r>
              <a:rPr lang="hu-HU" dirty="0" smtClean="0"/>
              <a:t>Elérése: </a:t>
            </a:r>
            <a:r>
              <a:rPr lang="hu-HU" dirty="0" smtClean="0">
                <a:solidFill>
                  <a:srgbClr val="7030A0"/>
                </a:solidFill>
              </a:rPr>
              <a:t>#</a:t>
            </a:r>
            <a:r>
              <a:rPr lang="hu-HU" dirty="0" err="1" smtClean="0">
                <a:solidFill>
                  <a:srgbClr val="7030A0"/>
                </a:solidFill>
              </a:rPr>
              <a:t>include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FFC000"/>
                </a:solidFill>
              </a:rPr>
              <a:t>&lt;</a:t>
            </a:r>
            <a:r>
              <a:rPr lang="hu-HU" dirty="0" err="1" smtClean="0">
                <a:solidFill>
                  <a:srgbClr val="FFC000"/>
                </a:solidFill>
              </a:rPr>
              <a:t>sstream</a:t>
            </a:r>
            <a:r>
              <a:rPr lang="hu-HU" dirty="0" smtClean="0">
                <a:solidFill>
                  <a:srgbClr val="FFC000"/>
                </a:solidFill>
              </a:rPr>
              <a:t>&gt;</a:t>
            </a:r>
          </a:p>
          <a:p>
            <a:pPr lvl="1"/>
            <a:r>
              <a:rPr lang="hu-HU" dirty="0" err="1" smtClean="0"/>
              <a:t>iostream-ből</a:t>
            </a:r>
            <a:r>
              <a:rPr lang="hu-HU" dirty="0" smtClean="0"/>
              <a:t> származtatva</a:t>
            </a:r>
          </a:p>
          <a:p>
            <a:pPr lvl="2"/>
            <a:r>
              <a:rPr lang="hu-HU" dirty="0" smtClean="0"/>
              <a:t>Azaz </a:t>
            </a:r>
            <a:r>
              <a:rPr lang="hu-HU" dirty="0" err="1" smtClean="0"/>
              <a:t>stream</a:t>
            </a:r>
            <a:r>
              <a:rPr lang="hu-HU" dirty="0" smtClean="0"/>
              <a:t> műveletek!</a:t>
            </a:r>
          </a:p>
          <a:p>
            <a:pPr lvl="1"/>
            <a:r>
              <a:rPr lang="hu-HU" dirty="0"/>
              <a:t>Valójában:</a:t>
            </a:r>
            <a:br>
              <a:rPr lang="hu-HU" dirty="0"/>
            </a:br>
            <a:r>
              <a:rPr lang="hu-HU" dirty="0" err="1">
                <a:solidFill>
                  <a:srgbClr val="C00000"/>
                </a:solidFill>
              </a:rPr>
              <a:t>typedef</a:t>
            </a:r>
            <a:r>
              <a:rPr lang="hu-HU" dirty="0"/>
              <a:t> </a:t>
            </a:r>
            <a:r>
              <a:rPr lang="hu-HU" dirty="0" err="1"/>
              <a:t>basic</a:t>
            </a:r>
            <a:r>
              <a:rPr lang="hu-HU" dirty="0"/>
              <a:t>_</a:t>
            </a:r>
            <a:r>
              <a:rPr lang="hu-HU" dirty="0" err="1"/>
              <a:t>stringstream</a:t>
            </a:r>
            <a:r>
              <a:rPr lang="hu-HU" dirty="0"/>
              <a:t>&lt;</a:t>
            </a:r>
            <a:r>
              <a:rPr lang="hu-HU" dirty="0" err="1">
                <a:solidFill>
                  <a:srgbClr val="00B050"/>
                </a:solidFill>
              </a:rPr>
              <a:t>char</a:t>
            </a:r>
            <a:r>
              <a:rPr lang="hu-HU" dirty="0"/>
              <a:t>&gt; </a:t>
            </a:r>
            <a:r>
              <a:rPr lang="hu-HU" dirty="0" err="1"/>
              <a:t>stringstream</a:t>
            </a:r>
            <a:r>
              <a:rPr lang="hu-HU" dirty="0" smtClean="0"/>
              <a:t>;</a:t>
            </a:r>
          </a:p>
          <a:p>
            <a:pPr lvl="1"/>
            <a:r>
              <a:rPr lang="hu-HU" dirty="0" err="1" smtClean="0"/>
              <a:t>Flagek</a:t>
            </a:r>
            <a:r>
              <a:rPr lang="hu-HU" dirty="0" smtClean="0"/>
              <a:t>, </a:t>
            </a:r>
            <a:r>
              <a:rPr lang="hu-HU" dirty="0" err="1" smtClean="0"/>
              <a:t>statek</a:t>
            </a:r>
            <a:r>
              <a:rPr lang="hu-HU" dirty="0" smtClean="0"/>
              <a:t>, műveletek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2238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Stream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Stringek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Karakterláncok reprezentálására</a:t>
            </a:r>
          </a:p>
          <a:p>
            <a:pPr lvl="1"/>
            <a:r>
              <a:rPr lang="hu-HU" dirty="0" smtClean="0"/>
              <a:t> </a:t>
            </a:r>
            <a:r>
              <a:rPr lang="hu-HU" dirty="0" smtClean="0">
                <a:solidFill>
                  <a:srgbClr val="7030A0"/>
                </a:solidFill>
              </a:rPr>
              <a:t>#</a:t>
            </a:r>
            <a:r>
              <a:rPr lang="hu-HU" dirty="0" err="1" smtClean="0">
                <a:solidFill>
                  <a:srgbClr val="7030A0"/>
                </a:solidFill>
              </a:rPr>
              <a:t>include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FFC000"/>
                </a:solidFill>
              </a:rPr>
              <a:t>&lt;</a:t>
            </a:r>
            <a:r>
              <a:rPr lang="hu-HU" dirty="0" err="1" smtClean="0">
                <a:solidFill>
                  <a:srgbClr val="FFC000"/>
                </a:solidFill>
              </a:rPr>
              <a:t>string</a:t>
            </a:r>
            <a:r>
              <a:rPr lang="hu-HU" dirty="0" smtClean="0">
                <a:solidFill>
                  <a:srgbClr val="FFC000"/>
                </a:solidFill>
              </a:rPr>
              <a:t>&gt;</a:t>
            </a:r>
          </a:p>
          <a:p>
            <a:pPr lvl="1"/>
            <a:r>
              <a:rPr lang="hu-HU" dirty="0"/>
              <a:t>Az </a:t>
            </a:r>
            <a:r>
              <a:rPr lang="hu-HU" dirty="0" err="1"/>
              <a:t>std</a:t>
            </a:r>
            <a:r>
              <a:rPr lang="hu-HU" dirty="0"/>
              <a:t> </a:t>
            </a:r>
            <a:r>
              <a:rPr lang="hu-HU" dirty="0" err="1"/>
              <a:t>namespace-ben</a:t>
            </a:r>
            <a:r>
              <a:rPr lang="hu-HU" dirty="0"/>
              <a:t> : 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 smtClean="0"/>
              <a:t>string</a:t>
            </a:r>
            <a:endParaRPr lang="hu-HU" dirty="0" smtClean="0"/>
          </a:p>
          <a:p>
            <a:pPr lvl="1"/>
            <a:r>
              <a:rPr lang="hu-HU" dirty="0" smtClean="0"/>
              <a:t> </a:t>
            </a:r>
            <a:r>
              <a:rPr lang="hu-HU" dirty="0" err="1" smtClean="0">
                <a:solidFill>
                  <a:srgbClr val="C00000"/>
                </a:solidFill>
              </a:rPr>
              <a:t>typedef</a:t>
            </a:r>
            <a:r>
              <a:rPr lang="hu-HU" dirty="0" smtClean="0"/>
              <a:t> </a:t>
            </a:r>
            <a:r>
              <a:rPr lang="hu-HU" dirty="0" err="1"/>
              <a:t>basic</a:t>
            </a:r>
            <a:r>
              <a:rPr lang="hu-HU" dirty="0"/>
              <a:t>_</a:t>
            </a:r>
            <a:r>
              <a:rPr lang="hu-HU" dirty="0" err="1"/>
              <a:t>string</a:t>
            </a:r>
            <a:r>
              <a:rPr lang="hu-HU" dirty="0"/>
              <a:t>&lt;</a:t>
            </a:r>
            <a:r>
              <a:rPr lang="hu-HU" dirty="0" err="1">
                <a:solidFill>
                  <a:srgbClr val="00B050"/>
                </a:solidFill>
              </a:rPr>
              <a:t>char</a:t>
            </a:r>
            <a:r>
              <a:rPr lang="hu-HU" dirty="0"/>
              <a:t>&gt; </a:t>
            </a:r>
            <a:r>
              <a:rPr lang="hu-HU" dirty="0" err="1"/>
              <a:t>string</a:t>
            </a:r>
            <a:r>
              <a:rPr lang="hu-HU" dirty="0"/>
              <a:t>;</a:t>
            </a:r>
          </a:p>
          <a:p>
            <a:r>
              <a:rPr lang="hu-HU" dirty="0" err="1" smtClean="0"/>
              <a:t>string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stringstream</a:t>
            </a:r>
            <a:r>
              <a:rPr lang="hu-HU" dirty="0" smtClean="0"/>
              <a:t>?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string</a:t>
            </a:r>
            <a:r>
              <a:rPr lang="hu-HU" dirty="0" smtClean="0"/>
              <a:t> reprezentál, a </a:t>
            </a:r>
            <a:r>
              <a:rPr lang="hu-HU" dirty="0" err="1" smtClean="0"/>
              <a:t>stream</a:t>
            </a:r>
            <a:r>
              <a:rPr lang="hu-HU" dirty="0" smtClean="0"/>
              <a:t> használja a reprezentációt.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18073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Stream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Műveletek:</a:t>
            </a:r>
          </a:p>
          <a:p>
            <a:pPr lvl="1"/>
            <a:r>
              <a:rPr lang="hu-HU" dirty="0" err="1" smtClean="0"/>
              <a:t>Konkatenáció</a:t>
            </a:r>
            <a:r>
              <a:rPr lang="hu-HU" dirty="0" smtClean="0"/>
              <a:t>: +</a:t>
            </a:r>
          </a:p>
          <a:p>
            <a:pPr lvl="1"/>
            <a:r>
              <a:rPr lang="hu-HU" dirty="0" smtClean="0"/>
              <a:t>Írás, olvasás a </a:t>
            </a:r>
            <a:r>
              <a:rPr lang="hu-HU" dirty="0" err="1" smtClean="0"/>
              <a:t>streamről</a:t>
            </a:r>
            <a:r>
              <a:rPr lang="hu-HU" dirty="0" smtClean="0"/>
              <a:t>/re: &gt;&gt;, &lt;&lt;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6677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Stream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stringstream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str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cout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sstream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    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stringstream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stringbuf</a:t>
            </a:r>
            <a:endParaRPr lang="hu-HU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     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main 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stringstream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ss.str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s =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ss.str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&lt;&lt; s &lt;&lt; 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'\n'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}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35298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Stream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Többszörös öröklődésnél példa:</a:t>
            </a:r>
          </a:p>
          <a:p>
            <a:pPr lvl="1"/>
            <a:r>
              <a:rPr lang="hu-HU" dirty="0" err="1" smtClean="0"/>
              <a:t>istream</a:t>
            </a:r>
            <a:r>
              <a:rPr lang="hu-HU" dirty="0" smtClean="0"/>
              <a:t>, </a:t>
            </a:r>
            <a:r>
              <a:rPr lang="hu-HU" dirty="0" err="1" smtClean="0"/>
              <a:t>ostream</a:t>
            </a:r>
            <a:r>
              <a:rPr lang="hu-HU" dirty="0"/>
              <a:t> </a:t>
            </a:r>
            <a:r>
              <a:rPr lang="hu-HU" dirty="0" smtClean="0"/>
              <a:t>osztályokból: </a:t>
            </a:r>
            <a:r>
              <a:rPr lang="hu-HU" dirty="0" err="1" smtClean="0"/>
              <a:t>iostream</a:t>
            </a:r>
            <a:endParaRPr lang="hu-HU" dirty="0" smtClean="0"/>
          </a:p>
          <a:p>
            <a:pPr lvl="1"/>
            <a:r>
              <a:rPr lang="hu-HU" dirty="0" smtClean="0"/>
              <a:t>Diamond!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26734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HF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 a legrövidebb helyes c++ program?</a:t>
            </a:r>
          </a:p>
          <a:p>
            <a:pPr lvl="1"/>
            <a:r>
              <a:rPr lang="hu-HU" dirty="0" smtClean="0"/>
              <a:t>Fordul, fut hiba nélkül</a:t>
            </a:r>
          </a:p>
          <a:p>
            <a:r>
              <a:rPr lang="hu-HU" dirty="0" smtClean="0"/>
              <a:t>Írj egy egyszerű </a:t>
            </a:r>
            <a:r>
              <a:rPr lang="hu-HU" dirty="0" err="1" smtClean="0"/>
              <a:t>hellovilág</a:t>
            </a:r>
            <a:r>
              <a:rPr lang="hu-HU" dirty="0" smtClean="0"/>
              <a:t> programot, ahol minden lehetséges </a:t>
            </a:r>
            <a:r>
              <a:rPr lang="hu-HU" dirty="0" err="1" smtClean="0"/>
              <a:t>whitespace</a:t>
            </a:r>
            <a:r>
              <a:rPr lang="hu-HU" dirty="0" smtClean="0"/>
              <a:t> helyén újsor karakter van.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01397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Megoldás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4.8.1-es fordítóval:</a:t>
            </a:r>
            <a:r>
              <a:rPr lang="hu-HU" dirty="0"/>
              <a:t/>
            </a:r>
            <a:br>
              <a:rPr lang="hu-HU" dirty="0"/>
            </a:br>
            <a:r>
              <a:rPr lang="hu-HU" sz="2400" dirty="0">
                <a:latin typeface="Consolas" pitchFamily="49" charset="0"/>
                <a:cs typeface="Consolas" pitchFamily="49" charset="0"/>
              </a:rPr>
              <a:t>main() {}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endParaRPr lang="hu-HU" dirty="0"/>
          </a:p>
          <a:p>
            <a:r>
              <a:rPr lang="hu-HU" dirty="0" smtClean="0"/>
              <a:t>4.8.1-es fordítóval:</a:t>
            </a:r>
          </a:p>
          <a:p>
            <a:pPr marL="800100" lvl="2" indent="0">
              <a:buNone/>
            </a:pPr>
            <a:r>
              <a:rPr lang="en-U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00100" lvl="2" indent="0"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800100" lvl="2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main</a:t>
            </a:r>
          </a:p>
          <a:p>
            <a:pPr marL="800100" lvl="2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() </a:t>
            </a:r>
          </a:p>
          <a:p>
            <a:pPr marL="800100" lvl="2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&lt;&lt;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hel</a:t>
            </a:r>
            <a:r>
              <a:rPr lang="hu-HU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hu-HU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vilag</a:t>
            </a:r>
            <a:r>
              <a:rPr lang="en-US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smtClean="0">
                <a:latin typeface="Consolas" pitchFamily="49" charset="0"/>
                <a:cs typeface="Consolas" pitchFamily="49" charset="0"/>
              </a:rPr>
              <a:t>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	</a:t>
            </a:r>
          </a:p>
          <a:p>
            <a:pPr marL="800100" lvl="2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300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(C++)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550" y="1600200"/>
            <a:ext cx="771525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 Komment maradt a régi */</a:t>
            </a:r>
            <a:endParaRPr lang="en-US" sz="20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std::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&lt;&lt;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"Hello World\n"</a:t>
            </a:r>
            <a:r>
              <a:rPr lang="hu-HU" sz="20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hu-HU" sz="24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B593B-8231-4628-AAF9-0ABB5B580A87}" type="slidenum">
              <a:rPr lang="hu-HU"/>
              <a:pPr>
                <a:defRPr/>
              </a:pPr>
              <a:t>8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Hello Világ (C++)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Kiiratáshoz</a:t>
            </a:r>
            <a:r>
              <a:rPr lang="hu-HU" dirty="0" smtClean="0"/>
              <a:t>:</a:t>
            </a:r>
          </a:p>
          <a:p>
            <a:r>
              <a:rPr lang="hu-HU" dirty="0" err="1" smtClean="0"/>
              <a:t>std</a:t>
            </a:r>
            <a:r>
              <a:rPr lang="hu-HU" dirty="0"/>
              <a:t>::</a:t>
            </a:r>
            <a:r>
              <a:rPr lang="hu-HU" dirty="0" err="1"/>
              <a:t>ostream</a:t>
            </a:r>
            <a:r>
              <a:rPr lang="hu-HU" dirty="0"/>
              <a:t>::operator</a:t>
            </a:r>
            <a:r>
              <a:rPr lang="hu-HU" dirty="0" smtClean="0"/>
              <a:t>&lt;&lt;</a:t>
            </a:r>
          </a:p>
          <a:p>
            <a:r>
              <a:rPr lang="hu-HU" dirty="0" smtClean="0"/>
              <a:t>Hol van az </a:t>
            </a:r>
            <a:r>
              <a:rPr lang="hu-HU" dirty="0" err="1" smtClean="0"/>
              <a:t>ostream</a:t>
            </a:r>
            <a:r>
              <a:rPr lang="hu-HU" dirty="0" smtClean="0"/>
              <a:t> </a:t>
            </a:r>
            <a:r>
              <a:rPr lang="hu-HU" dirty="0" err="1" smtClean="0"/>
              <a:t>include</a:t>
            </a:r>
            <a:r>
              <a:rPr lang="hu-HU" dirty="0" smtClean="0"/>
              <a:t>?</a:t>
            </a:r>
          </a:p>
          <a:p>
            <a:r>
              <a:rPr lang="hu-HU" dirty="0" err="1" smtClean="0"/>
              <a:t>include-oltuk</a:t>
            </a:r>
            <a:r>
              <a:rPr lang="hu-HU" dirty="0" smtClean="0"/>
              <a:t> az </a:t>
            </a:r>
            <a:r>
              <a:rPr lang="hu-HU" dirty="0" err="1" smtClean="0"/>
              <a:t>iostream-et</a:t>
            </a:r>
            <a:r>
              <a:rPr lang="hu-HU" dirty="0" smtClean="0"/>
              <a:t>.</a:t>
            </a:r>
          </a:p>
          <a:p>
            <a:r>
              <a:rPr lang="hu-HU" dirty="0" smtClean="0"/>
              <a:t>Az </a:t>
            </a:r>
            <a:r>
              <a:rPr lang="hu-HU" dirty="0" err="1" smtClean="0"/>
              <a:t>iostream-en</a:t>
            </a:r>
            <a:r>
              <a:rPr lang="hu-HU" dirty="0" smtClean="0"/>
              <a:t> belüli </a:t>
            </a:r>
            <a:r>
              <a:rPr lang="hu-HU" dirty="0" err="1" smtClean="0"/>
              <a:t>include-ok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istream</a:t>
            </a:r>
            <a:r>
              <a:rPr lang="hu-HU" dirty="0" smtClean="0"/>
              <a:t>, </a:t>
            </a:r>
            <a:r>
              <a:rPr lang="hu-HU" dirty="0" err="1" smtClean="0"/>
              <a:t>ostream</a:t>
            </a:r>
            <a:r>
              <a:rPr lang="hu-HU" dirty="0" smtClean="0"/>
              <a:t>, …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661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4762</TotalTime>
  <Words>2474</Words>
  <Application>Microsoft Office PowerPoint</Application>
  <PresentationFormat>Diavetítés a képernyőre (4:3 oldalarány)</PresentationFormat>
  <Paragraphs>665</Paragraphs>
  <Slides>77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77</vt:i4>
      </vt:variant>
    </vt:vector>
  </HeadingPairs>
  <TitlesOfParts>
    <vt:vector size="78" baseType="lpstr">
      <vt:lpstr>Office-téma</vt:lpstr>
      <vt:lpstr>Programozási Nyelvek (C++) Gyakorlat  Gyak 01.</vt:lpstr>
      <vt:lpstr>Jelmagyarázat</vt:lpstr>
      <vt:lpstr>Tartalom</vt:lpstr>
      <vt:lpstr>Tartalom – Hello Világ</vt:lpstr>
      <vt:lpstr>Hello Világ (C)</vt:lpstr>
      <vt:lpstr>Hello Világ (C)</vt:lpstr>
      <vt:lpstr>Hello Világ (C) – Fordítás</vt:lpstr>
      <vt:lpstr>Hello Világ (C++)</vt:lpstr>
      <vt:lpstr>Hello Világ (C++)</vt:lpstr>
      <vt:lpstr>Hello Világ (C++) – Fordítás</vt:lpstr>
      <vt:lpstr>Hello Világ – C vs C++</vt:lpstr>
      <vt:lpstr>Hello Világ – C vs C++</vt:lpstr>
      <vt:lpstr>Hello Világ – stdio.h</vt:lpstr>
      <vt:lpstr>Hello Világ – stdlib.h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Interpretált vs bájtkód, fordítás</vt:lpstr>
      <vt:lpstr>Interpretált vs bájtkód, fordítás</vt:lpstr>
      <vt:lpstr>Interpretált vs bájtkód, fordítás</vt:lpstr>
      <vt:lpstr>Interpretált vs bájtkód, fordítás</vt:lpstr>
      <vt:lpstr>Interpretált vs bájtkód, fordítás</vt:lpstr>
      <vt:lpstr>Fejállományok</vt:lpstr>
      <vt:lpstr>Fejállományok</vt:lpstr>
      <vt:lpstr>Fejállományok</vt:lpstr>
      <vt:lpstr>Fejállományok</vt:lpstr>
      <vt:lpstr>Fejállományok</vt:lpstr>
      <vt:lpstr>Fejállományok</vt:lpstr>
      <vt:lpstr>Fejállományok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Stream</vt:lpstr>
      <vt:lpstr>Stream</vt:lpstr>
      <vt:lpstr>Stream</vt:lpstr>
      <vt:lpstr>Stream</vt:lpstr>
      <vt:lpstr>Stream</vt:lpstr>
      <vt:lpstr>Stream</vt:lpstr>
      <vt:lpstr>Stream</vt:lpstr>
      <vt:lpstr>Stream</vt:lpstr>
      <vt:lpstr>HF</vt:lpstr>
      <vt:lpstr>Megoldás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Nyelvek (C++) Gyakorlat</dc:title>
  <dc:creator>tmark</dc:creator>
  <cp:lastModifiedBy>tmark</cp:lastModifiedBy>
  <cp:revision>715</cp:revision>
  <dcterms:created xsi:type="dcterms:W3CDTF">2011-02-16T08:44:10Z</dcterms:created>
  <dcterms:modified xsi:type="dcterms:W3CDTF">2013-09-08T17:24:27Z</dcterms:modified>
</cp:coreProperties>
</file>