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82" r:id="rId5"/>
    <p:sldId id="284" r:id="rId6"/>
    <p:sldId id="356" r:id="rId7"/>
    <p:sldId id="285" r:id="rId8"/>
    <p:sldId id="263" r:id="rId9"/>
    <p:sldId id="429" r:id="rId10"/>
    <p:sldId id="430" r:id="rId11"/>
    <p:sldId id="431" r:id="rId12"/>
    <p:sldId id="432" r:id="rId13"/>
    <p:sldId id="433" r:id="rId14"/>
    <p:sldId id="435" r:id="rId15"/>
    <p:sldId id="434" r:id="rId16"/>
    <p:sldId id="283" r:id="rId17"/>
    <p:sldId id="273" r:id="rId18"/>
    <p:sldId id="427" r:id="rId19"/>
    <p:sldId id="428" r:id="rId20"/>
    <p:sldId id="287" r:id="rId21"/>
    <p:sldId id="288" r:id="rId22"/>
    <p:sldId id="291" r:id="rId23"/>
    <p:sldId id="292" r:id="rId24"/>
    <p:sldId id="289" r:id="rId25"/>
    <p:sldId id="290" r:id="rId26"/>
    <p:sldId id="293" r:id="rId27"/>
    <p:sldId id="294" r:id="rId28"/>
    <p:sldId id="295" r:id="rId29"/>
    <p:sldId id="350" r:id="rId30"/>
    <p:sldId id="296" r:id="rId31"/>
    <p:sldId id="299" r:id="rId32"/>
    <p:sldId id="298" r:id="rId33"/>
    <p:sldId id="300" r:id="rId34"/>
    <p:sldId id="297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95" r:id="rId47"/>
    <p:sldId id="396" r:id="rId48"/>
    <p:sldId id="312" r:id="rId49"/>
    <p:sldId id="313" r:id="rId50"/>
    <p:sldId id="314" r:id="rId51"/>
    <p:sldId id="315" r:id="rId52"/>
    <p:sldId id="316" r:id="rId53"/>
    <p:sldId id="274" r:id="rId54"/>
    <p:sldId id="317" r:id="rId55"/>
    <p:sldId id="318" r:id="rId56"/>
    <p:sldId id="320" r:id="rId57"/>
    <p:sldId id="319" r:id="rId58"/>
    <p:sldId id="321" r:id="rId59"/>
    <p:sldId id="322" r:id="rId60"/>
    <p:sldId id="404" r:id="rId61"/>
    <p:sldId id="349" r:id="rId62"/>
    <p:sldId id="351" r:id="rId63"/>
    <p:sldId id="276" r:id="rId64"/>
    <p:sldId id="355" r:id="rId65"/>
    <p:sldId id="352" r:id="rId66"/>
    <p:sldId id="357" r:id="rId67"/>
    <p:sldId id="358" r:id="rId68"/>
    <p:sldId id="359" r:id="rId69"/>
    <p:sldId id="353" r:id="rId70"/>
    <p:sldId id="354" r:id="rId71"/>
    <p:sldId id="323" r:id="rId72"/>
    <p:sldId id="340" r:id="rId73"/>
    <p:sldId id="360" r:id="rId74"/>
    <p:sldId id="344" r:id="rId75"/>
    <p:sldId id="361" r:id="rId76"/>
    <p:sldId id="362" r:id="rId77"/>
    <p:sldId id="363" r:id="rId78"/>
    <p:sldId id="364" r:id="rId79"/>
    <p:sldId id="365" r:id="rId80"/>
    <p:sldId id="367" r:id="rId81"/>
    <p:sldId id="366" r:id="rId82"/>
    <p:sldId id="368" r:id="rId83"/>
    <p:sldId id="369" r:id="rId84"/>
    <p:sldId id="374" r:id="rId85"/>
    <p:sldId id="370" r:id="rId86"/>
    <p:sldId id="371" r:id="rId87"/>
    <p:sldId id="372" r:id="rId88"/>
    <p:sldId id="373" r:id="rId89"/>
    <p:sldId id="376" r:id="rId90"/>
    <p:sldId id="377" r:id="rId91"/>
    <p:sldId id="380" r:id="rId92"/>
    <p:sldId id="378" r:id="rId93"/>
    <p:sldId id="345" r:id="rId94"/>
    <p:sldId id="379" r:id="rId95"/>
    <p:sldId id="381" r:id="rId96"/>
    <p:sldId id="382" r:id="rId97"/>
    <p:sldId id="383" r:id="rId98"/>
    <p:sldId id="346" r:id="rId99"/>
    <p:sldId id="347" r:id="rId100"/>
    <p:sldId id="348" r:id="rId101"/>
    <p:sldId id="277" r:id="rId102"/>
    <p:sldId id="278" r:id="rId103"/>
    <p:sldId id="407" r:id="rId104"/>
    <p:sldId id="397" r:id="rId105"/>
    <p:sldId id="398" r:id="rId106"/>
    <p:sldId id="394" r:id="rId107"/>
    <p:sldId id="279" r:id="rId108"/>
    <p:sldId id="406" r:id="rId109"/>
    <p:sldId id="408" r:id="rId110"/>
    <p:sldId id="409" r:id="rId111"/>
    <p:sldId id="410" r:id="rId112"/>
    <p:sldId id="411" r:id="rId113"/>
    <p:sldId id="412" r:id="rId114"/>
    <p:sldId id="413" r:id="rId115"/>
    <p:sldId id="280" r:id="rId116"/>
    <p:sldId id="414" r:id="rId117"/>
    <p:sldId id="415" r:id="rId118"/>
    <p:sldId id="416" r:id="rId119"/>
    <p:sldId id="399" r:id="rId120"/>
    <p:sldId id="400" r:id="rId121"/>
    <p:sldId id="403" r:id="rId122"/>
    <p:sldId id="401" r:id="rId123"/>
    <p:sldId id="402" r:id="rId124"/>
    <p:sldId id="281" r:id="rId125"/>
    <p:sldId id="405" r:id="rId126"/>
    <p:sldId id="417" r:id="rId127"/>
    <p:sldId id="418" r:id="rId128"/>
    <p:sldId id="419" r:id="rId129"/>
    <p:sldId id="420" r:id="rId130"/>
    <p:sldId id="421" r:id="rId131"/>
    <p:sldId id="422" r:id="rId132"/>
    <p:sldId id="424" r:id="rId133"/>
    <p:sldId id="423" r:id="rId134"/>
    <p:sldId id="425" r:id="rId135"/>
    <p:sldId id="338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25" r:id="rId147"/>
    <p:sldId id="266" r:id="rId148"/>
    <p:sldId id="328" r:id="rId149"/>
    <p:sldId id="267" r:id="rId150"/>
    <p:sldId id="329" r:id="rId151"/>
    <p:sldId id="268" r:id="rId152"/>
    <p:sldId id="326" r:id="rId153"/>
    <p:sldId id="327" r:id="rId154"/>
    <p:sldId id="269" r:id="rId155"/>
    <p:sldId id="332" r:id="rId156"/>
    <p:sldId id="330" r:id="rId157"/>
    <p:sldId id="331" r:id="rId158"/>
    <p:sldId id="333" r:id="rId159"/>
    <p:sldId id="334" r:id="rId160"/>
    <p:sldId id="335" r:id="rId161"/>
    <p:sldId id="270" r:id="rId162"/>
    <p:sldId id="336" r:id="rId163"/>
    <p:sldId id="271" r:id="rId164"/>
    <p:sldId id="337" r:id="rId165"/>
    <p:sldId id="272" r:id="rId166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E83430"/>
    <a:srgbClr val="33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4660"/>
  </p:normalViewPr>
  <p:slideViewPr>
    <p:cSldViewPr>
      <p:cViewPr>
        <p:scale>
          <a:sx n="75" d="100"/>
          <a:sy n="75" d="100"/>
        </p:scale>
        <p:origin x="-1758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31ACF-8008-4DDE-A75E-065C3B3F421E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07FA6-3A1F-48E9-98CD-2E7EF4584E3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94A4A-6D27-418D-AA6D-CC8F01EC5B53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29C18-2B1A-4848-BF84-9905E64B974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09B7A-714E-4B0A-9642-2658DE5682C9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24C3C-70CB-4641-B563-EE4C889BF41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EE6B1-438D-4F45-AAAE-548D0F86C795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D2A0-3AE6-4652-A040-C3E0FC7640C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91633-C263-4CCC-A3CC-577B75259FBF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04B73-BAA4-4490-94A1-FCE83F446E1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724E7-49D2-42E2-8CFD-4B57235E18CB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5A1E0-DDB0-491A-9DEB-8C2184CB7A5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48B56-2E47-46D9-9500-E9C17104CB8E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95DAB-B0DF-4B1D-B033-9683901CE43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68202-9715-472D-9B29-DE5E4DAE081A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C6DC-4703-4836-8070-4203C24612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0B169-1FC3-4234-B934-929323C3C354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35838-0EA7-496F-8636-5AA7A467137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F5C8-42A1-4776-B6BC-EE254C2A0339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EB5E-9C3B-4D06-A451-0B37DD1074E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E742-6BB2-4D05-A157-246AE51BAB8E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26CD-A1A1-4140-B2D8-6ABB36020FE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u-H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F79866-1FB3-44FF-9390-EB8702A4455F}" type="datetimeFigureOut">
              <a:rPr lang="hu-HU"/>
              <a:pPr>
                <a:defRPr/>
              </a:pPr>
              <a:t>2013.09.07.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0CB192-D5D3-4587-9AC5-5E01603A951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 smtClean="0"/>
              <a:t>Programozási Nyelvek (C++) Gyakorlat</a:t>
            </a:r>
            <a:br>
              <a:rPr lang="hu-HU" sz="3600" smtClean="0"/>
            </a:br>
            <a:r>
              <a:rPr lang="hu-HU" sz="2200" smtClean="0"/>
              <a:t/>
            </a:r>
            <a:br>
              <a:rPr lang="hu-HU" sz="2200" smtClean="0"/>
            </a:br>
            <a:r>
              <a:rPr lang="hu-HU" sz="2800" smtClean="0"/>
              <a:t>Gyak 02.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Török Márk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err="1" smtClean="0"/>
              <a:t>tmark</a:t>
            </a:r>
            <a:r>
              <a:rPr lang="hu-HU" sz="2600" dirty="0" smtClean="0"/>
              <a:t>@</a:t>
            </a:r>
            <a:r>
              <a:rPr lang="hu-HU" sz="2600" dirty="0" err="1" smtClean="0"/>
              <a:t>caesar.elte.hu</a:t>
            </a:r>
            <a:endParaRPr lang="hu-HU" sz="26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600" dirty="0" smtClean="0"/>
              <a:t>D-2.620</a:t>
            </a: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2C3A1-D410-4201-ACBA-A8DCAF071E11}" type="slidenum">
              <a:rPr lang="hu-HU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error: declaration of ‘auto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’ has no initializer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624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Date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ez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lenne, 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akkor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hibát dobna a fordító!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set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x) {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…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100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6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Függvények bevezetése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smtClean="0">
                <a:latin typeface="Arial" charset="0"/>
              </a:rPr>
              <a:t>Tartalom:</a:t>
            </a:r>
          </a:p>
          <a:p>
            <a:pPr lvl="1"/>
            <a:r>
              <a:rPr lang="hu-HU" sz="2400" smtClean="0">
                <a:latin typeface="Arial" charset="0"/>
              </a:rPr>
              <a:t>Függvénydeklaráció és –definíció</a:t>
            </a:r>
          </a:p>
          <a:p>
            <a:pPr lvl="1"/>
            <a:r>
              <a:rPr lang="hu-HU" sz="2400" smtClean="0">
                <a:latin typeface="Arial" charset="0"/>
              </a:rPr>
              <a:t>Paraméterátadás</a:t>
            </a:r>
          </a:p>
          <a:p>
            <a:pPr lvl="1"/>
            <a:r>
              <a:rPr lang="hu-HU" sz="2400" smtClean="0">
                <a:latin typeface="Arial" charset="0"/>
              </a:rPr>
              <a:t>Visszatérési érték</a:t>
            </a:r>
          </a:p>
          <a:p>
            <a:pPr lvl="1"/>
            <a:endParaRPr lang="hu-HU" sz="2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smtClean="0">
                <a:latin typeface="Arial" charset="0"/>
              </a:rPr>
              <a:t>Függvénydefiníció:</a:t>
            </a:r>
          </a:p>
          <a:p>
            <a:pPr lvl="1"/>
            <a:r>
              <a:rPr lang="hu-HU" sz="2400" dirty="0" smtClean="0">
                <a:latin typeface="Arial" charset="0"/>
              </a:rPr>
              <a:t>A program kisebb egységekre bontása.</a:t>
            </a:r>
          </a:p>
          <a:p>
            <a:pPr lvl="1"/>
            <a:r>
              <a:rPr lang="hu-HU" sz="2400" dirty="0" smtClean="0">
                <a:latin typeface="Arial" charset="0"/>
              </a:rPr>
              <a:t>Minden függvényt valahol meg kell határoznunk.</a:t>
            </a:r>
          </a:p>
          <a:p>
            <a:pPr lvl="1"/>
            <a:r>
              <a:rPr lang="hu-HU" sz="2400" dirty="0" smtClean="0">
                <a:latin typeface="Arial" charset="0"/>
              </a:rPr>
              <a:t>Függvénydefiníció olyan deklaráció, ahol megadjuk a függvény törzsét.</a:t>
            </a:r>
          </a:p>
          <a:p>
            <a:pPr lvl="1"/>
            <a:r>
              <a:rPr lang="hu-HU" sz="2400" dirty="0" smtClean="0">
                <a:latin typeface="Arial" charset="0"/>
              </a:rPr>
              <a:t>Felépítése:</a:t>
            </a:r>
            <a:br>
              <a:rPr lang="hu-HU" sz="2400" dirty="0" smtClean="0">
                <a:latin typeface="Arial" charset="0"/>
              </a:rPr>
            </a:br>
            <a:r>
              <a:rPr lang="hu-HU" sz="2400" dirty="0" smtClean="0">
                <a:latin typeface="Arial" charset="0"/>
              </a:rPr>
              <a:t/>
            </a:r>
            <a:br>
              <a:rPr lang="hu-HU" sz="2400" dirty="0" smtClean="0">
                <a:latin typeface="Arial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type name ( parameter1, parameter2, ...) { statements 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hu-HU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C/</a:t>
            </a:r>
            <a:r>
              <a:rPr lang="hu-HU" dirty="0" err="1" smtClean="0"/>
              <a:t>C</a:t>
            </a:r>
            <a:r>
              <a:rPr lang="hu-HU" dirty="0" smtClean="0"/>
              <a:t>++ alapú nyelvekben szintén </a:t>
            </a:r>
            <a:r>
              <a:rPr lang="hu-HU" dirty="0" err="1" smtClean="0"/>
              <a:t>void</a:t>
            </a:r>
            <a:r>
              <a:rPr lang="hu-HU" dirty="0" smtClean="0"/>
              <a:t> és társai</a:t>
            </a:r>
          </a:p>
          <a:p>
            <a:pPr lvl="1"/>
            <a:r>
              <a:rPr lang="hu-HU" dirty="0" smtClean="0"/>
              <a:t>Adában </a:t>
            </a:r>
            <a:r>
              <a:rPr lang="hu-HU" dirty="0" err="1" smtClean="0"/>
              <a:t>function</a:t>
            </a:r>
            <a:r>
              <a:rPr lang="hu-HU" dirty="0" smtClean="0"/>
              <a:t> és </a:t>
            </a:r>
            <a:r>
              <a:rPr lang="hu-HU" dirty="0" err="1" smtClean="0"/>
              <a:t>procedure</a:t>
            </a:r>
            <a:r>
              <a:rPr lang="hu-HU" dirty="0" smtClean="0"/>
              <a:t> </a:t>
            </a:r>
            <a:r>
              <a:rPr lang="hu-HU" dirty="0" err="1" smtClean="0"/>
              <a:t>keyword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60322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Definíció:</a:t>
            </a:r>
          </a:p>
          <a:p>
            <a:pPr lvl="1"/>
            <a:r>
              <a:rPr lang="hu-HU" dirty="0" smtClean="0"/>
              <a:t>A teljes specifikáció!</a:t>
            </a:r>
            <a:br>
              <a:rPr lang="hu-HU" dirty="0" smtClean="0"/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type name (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parameter1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paramname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parameter2, ...)</a:t>
            </a:r>
            <a:endParaRPr lang="hu-HU" dirty="0" smtClean="0"/>
          </a:p>
          <a:p>
            <a:r>
              <a:rPr lang="hu-HU" dirty="0" smtClean="0"/>
              <a:t>Szignatúra:</a:t>
            </a:r>
          </a:p>
          <a:p>
            <a:pPr lvl="1"/>
            <a:r>
              <a:rPr lang="hu-HU" dirty="0" smtClean="0"/>
              <a:t>Visszatérési érték típusát nem tartalmazza</a:t>
            </a:r>
          </a:p>
          <a:p>
            <a:pPr lvl="1"/>
            <a:r>
              <a:rPr lang="hu-HU" dirty="0" smtClean="0"/>
              <a:t>Paraméterneveket szintén nem</a:t>
            </a:r>
            <a:br>
              <a:rPr lang="hu-HU" dirty="0" smtClean="0"/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name ( parameter1, parameter2, ...)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002045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deklarációja:</a:t>
            </a:r>
          </a:p>
          <a:p>
            <a:pPr lvl="1"/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declaration</a:t>
            </a:r>
            <a:endParaRPr lang="hu-HU" dirty="0" smtClean="0"/>
          </a:p>
          <a:p>
            <a:pPr lvl="1"/>
            <a:r>
              <a:rPr lang="hu-HU" dirty="0" smtClean="0"/>
              <a:t>Megadom a függvény használatának módját</a:t>
            </a:r>
          </a:p>
          <a:p>
            <a:pPr lvl="1"/>
            <a:r>
              <a:rPr lang="hu-HU" dirty="0" smtClean="0"/>
              <a:t>Ezt hívjuk még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prototype-nak</a:t>
            </a:r>
            <a:r>
              <a:rPr lang="hu-HU" dirty="0" smtClean="0"/>
              <a:t> 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0535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2400" dirty="0">
                <a:latin typeface="Arial" charset="0"/>
              </a:rPr>
              <a:t>Példa:</a:t>
            </a:r>
            <a:br>
              <a:rPr lang="hu-HU" sz="2400" dirty="0">
                <a:latin typeface="Arial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swap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*,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*); 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deklaráció, </a:t>
            </a:r>
            <a:r>
              <a:rPr lang="hu-HU" sz="2000" dirty="0" err="1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proto</a:t>
            </a: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swap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*q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2000" dirty="0">
                <a:solidFill>
                  <a:srgbClr val="00CC00"/>
                </a:solidFill>
                <a:latin typeface="Consolas" pitchFamily="49" charset="0"/>
                <a:cs typeface="Consolas" pitchFamily="49" charset="0"/>
              </a:rPr>
              <a:t>// definíció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t = *p;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*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*q;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*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q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t;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35951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Paraméterátadás</a:t>
            </a:r>
          </a:p>
          <a:p>
            <a:pPr lvl="1"/>
            <a:r>
              <a:rPr lang="hu-HU" sz="2400" dirty="0" smtClean="0">
                <a:latin typeface="Arial" charset="0"/>
              </a:rPr>
              <a:t>Amikor egy függvény meghívódik, a fordítóprogram a formális paraméterek számára tárterületet foglal le, az egyes formális paraméterek pedig a megfelelő valódi (aktuális) paraméter-értékkel töltődnek fel.</a:t>
            </a:r>
          </a:p>
          <a:p>
            <a:pPr lvl="1"/>
            <a:r>
              <a:rPr lang="hu-HU" sz="2400" dirty="0" smtClean="0">
                <a:latin typeface="Arial" charset="0"/>
              </a:rPr>
              <a:t>A paraméterátadás szerepe azonos a kezdeti értékátadáséval</a:t>
            </a:r>
          </a:p>
          <a:p>
            <a:pPr lvl="1"/>
            <a:r>
              <a:rPr lang="hu-HU" sz="2400" dirty="0" smtClean="0">
                <a:latin typeface="Arial" charset="0"/>
              </a:rPr>
              <a:t>A fordítóprogram ellenőrzi, hogy az aktuális paraméterek típusa megegyezik-e a formális paraméterek típusával, és végrehajt minden szabványos és felhasználói típuskonverziót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</a:t>
            </a:r>
          </a:p>
          <a:p>
            <a:pPr lvl="1"/>
            <a:r>
              <a:rPr lang="hu-HU" dirty="0" smtClean="0"/>
              <a:t>Érték szerinti</a:t>
            </a:r>
          </a:p>
          <a:p>
            <a:pPr lvl="1"/>
            <a:r>
              <a:rPr lang="hu-HU" dirty="0" smtClean="0"/>
              <a:t>Cím szerinti</a:t>
            </a:r>
          </a:p>
          <a:p>
            <a:pPr lvl="1"/>
            <a:r>
              <a:rPr lang="hu-HU" dirty="0" smtClean="0"/>
              <a:t>Referencia szerinti</a:t>
            </a:r>
          </a:p>
          <a:p>
            <a:pPr lvl="1"/>
            <a:r>
              <a:rPr lang="hu-HU" dirty="0" smtClean="0"/>
              <a:t>Eredmény szerinti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7627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Paraméterátadás: </a:t>
            </a:r>
            <a:r>
              <a:rPr lang="hu-HU" dirty="0"/>
              <a:t>é</a:t>
            </a:r>
            <a:r>
              <a:rPr lang="hu-HU" dirty="0" smtClean="0"/>
              <a:t>rték szerint</a:t>
            </a:r>
          </a:p>
          <a:p>
            <a:pPr marL="0" indent="0">
              <a:buNone/>
            </a:pP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sum(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a,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b)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a + b;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sum(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34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08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error: declaration of ‘auto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’ has no initializer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888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sz="2400" dirty="0" smtClean="0"/>
              <a:t>Paraméterátadás: cím szerint (</a:t>
            </a:r>
            <a:r>
              <a:rPr lang="hu-HU" sz="2400" dirty="0" err="1" smtClean="0"/>
              <a:t>pass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</a:t>
            </a:r>
            <a:r>
              <a:rPr lang="hu-HU" sz="2400" dirty="0" err="1" smtClean="0"/>
              <a:t>address</a:t>
            </a:r>
            <a:r>
              <a:rPr lang="hu-HU" sz="2400" dirty="0" smtClean="0"/>
              <a:t>, </a:t>
            </a:r>
            <a:r>
              <a:rPr lang="hu-HU" sz="2400" dirty="0" err="1" smtClean="0"/>
              <a:t>pass</a:t>
            </a:r>
            <a:r>
              <a:rPr lang="hu-HU" sz="2400" dirty="0" smtClean="0"/>
              <a:t> </a:t>
            </a:r>
            <a:r>
              <a:rPr lang="hu-HU" sz="2400" dirty="0" err="1" smtClean="0"/>
              <a:t>by</a:t>
            </a:r>
            <a:r>
              <a:rPr lang="hu-HU" sz="2400" dirty="0" smtClean="0"/>
              <a:t> pointer)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*a)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mutatott érték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módosítása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++*a; 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*a;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megkapja i címét!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”|”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Kimenet: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11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11|10</a:t>
            </a:r>
          </a:p>
        </p:txBody>
      </p:sp>
    </p:spTree>
    <p:extLst>
      <p:ext uri="{BB962C8B-B14F-4D97-AF65-F5344CB8AC3E}">
        <p14:creationId xmlns:p14="http://schemas.microsoft.com/office/powerpoint/2010/main" val="40458938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hu-HU" dirty="0" smtClean="0"/>
              <a:t>Mi történik itt?</a:t>
            </a:r>
          </a:p>
          <a:p>
            <a:pPr lvl="1"/>
            <a:r>
              <a:rPr lang="hu-HU" dirty="0" smtClean="0"/>
              <a:t>A </a:t>
            </a:r>
            <a:r>
              <a:rPr lang="hu-HU" u="sng" dirty="0" smtClean="0"/>
              <a:t>pointerek</a:t>
            </a:r>
            <a:r>
              <a:rPr lang="hu-HU" dirty="0" smtClean="0"/>
              <a:t> (címek) mindig </a:t>
            </a:r>
            <a:r>
              <a:rPr lang="hu-HU" u="sng" dirty="0" smtClean="0"/>
              <a:t>érték szerint adódnak át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48560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Referencia szerinti paraméterátadás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&amp;a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a +=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f(i);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584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Referencia szerinti paraméterátadás</a:t>
            </a: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&amp;a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a +=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f(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type ‘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&amp;’ from an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of type ‘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’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16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rvalue</a:t>
            </a:r>
            <a:r>
              <a:rPr lang="hu-HU" dirty="0" smtClean="0"/>
              <a:t> : </a:t>
            </a: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  <a:endParaRPr lang="hu-H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43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l-value: </a:t>
            </a:r>
            <a:endParaRPr lang="hu-HU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b;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a;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a * b;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 * b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: 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 = a * b;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ok,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jobb oldalon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 b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error,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rvalue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bal oldalon</a:t>
            </a:r>
          </a:p>
        </p:txBody>
      </p:sp>
    </p:spTree>
    <p:extLst>
      <p:ext uri="{BB962C8B-B14F-4D97-AF65-F5344CB8AC3E}">
        <p14:creationId xmlns:p14="http://schemas.microsoft.com/office/powerpoint/2010/main" val="11197977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Paraméterátadás: </a:t>
            </a:r>
            <a:r>
              <a:rPr lang="hu-HU" sz="2800" dirty="0">
                <a:latin typeface="Arial" charset="0"/>
              </a:rPr>
              <a:t>Érték és referencia </a:t>
            </a:r>
            <a:r>
              <a:rPr lang="hu-HU" sz="2800" dirty="0" smtClean="0">
                <a:latin typeface="Arial" charset="0"/>
              </a:rPr>
              <a:t>szerint</a:t>
            </a:r>
          </a:p>
          <a:p>
            <a:pPr marL="0" indent="0">
              <a:buNone/>
            </a:pPr>
            <a:r>
              <a:rPr lang="hu-HU" sz="2800" dirty="0">
                <a:latin typeface="Arial" charset="0"/>
              </a:rPr>
              <a:t/>
            </a:r>
            <a:br>
              <a:rPr lang="hu-HU" sz="2800" dirty="0">
                <a:latin typeface="Arial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++;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ref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++;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1;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j = 1;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f(i,j);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 == 1, j == 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 szerinti</a:t>
            </a:r>
          </a:p>
          <a:p>
            <a:pPr lvl="1"/>
            <a:r>
              <a:rPr lang="hu-HU" dirty="0" err="1" smtClean="0"/>
              <a:t>pass-by-result</a:t>
            </a:r>
            <a:r>
              <a:rPr lang="hu-HU" dirty="0" smtClean="0"/>
              <a:t> vs. </a:t>
            </a:r>
            <a:r>
              <a:rPr lang="hu-HU" dirty="0" err="1" smtClean="0"/>
              <a:t>pass-by-value-return</a:t>
            </a:r>
            <a:endParaRPr lang="hu-HU" dirty="0" smtClean="0"/>
          </a:p>
          <a:p>
            <a:pPr lvl="1"/>
            <a:r>
              <a:rPr lang="hu-HU" dirty="0" smtClean="0"/>
              <a:t>Az átadott paraméter (pointer) lemásolódik.</a:t>
            </a:r>
          </a:p>
          <a:p>
            <a:pPr lvl="1"/>
            <a:r>
              <a:rPr lang="hu-HU" dirty="0" smtClean="0"/>
              <a:t>Maga az érték nem kerül másolásra</a:t>
            </a:r>
          </a:p>
          <a:p>
            <a:pPr lvl="2"/>
            <a:r>
              <a:rPr lang="hu-HU" dirty="0" smtClean="0"/>
              <a:t>Ada</a:t>
            </a:r>
          </a:p>
        </p:txBody>
      </p:sp>
    </p:spTree>
    <p:extLst>
      <p:ext uri="{BB962C8B-B14F-4D97-AF65-F5344CB8AC3E}">
        <p14:creationId xmlns:p14="http://schemas.microsoft.com/office/powerpoint/2010/main" val="40846178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Egyéb:</a:t>
            </a:r>
          </a:p>
          <a:p>
            <a:pPr lvl="1"/>
            <a:r>
              <a:rPr lang="hu-HU" dirty="0" err="1" smtClean="0"/>
              <a:t>pass-by-name</a:t>
            </a:r>
            <a:endParaRPr lang="hu-HU" dirty="0" smtClean="0"/>
          </a:p>
          <a:p>
            <a:pPr lvl="1"/>
            <a:r>
              <a:rPr lang="hu-HU" dirty="0" err="1" smtClean="0"/>
              <a:t>pass-by-value-returned</a:t>
            </a:r>
            <a:endParaRPr lang="hu-HU" dirty="0" smtClean="0"/>
          </a:p>
          <a:p>
            <a:pPr lvl="1"/>
            <a:r>
              <a:rPr lang="hu-HU" dirty="0" err="1" smtClean="0"/>
              <a:t>pass-by-lazy-evaluation</a:t>
            </a:r>
            <a:r>
              <a:rPr lang="hu-HU" dirty="0" smtClean="0"/>
              <a:t> (lusta kiértékelés)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22802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Ada: paraméter átadásától függő, </a:t>
            </a:r>
            <a:r>
              <a:rPr lang="hu-HU" dirty="0" err="1" smtClean="0"/>
              <a:t>in</a:t>
            </a:r>
            <a:r>
              <a:rPr lang="hu-HU" dirty="0" smtClean="0"/>
              <a:t>, out,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out</a:t>
            </a:r>
            <a:endParaRPr lang="hu-HU" dirty="0" smtClean="0"/>
          </a:p>
          <a:p>
            <a:pPr lvl="1"/>
            <a:r>
              <a:rPr lang="hu-HU" dirty="0" smtClean="0"/>
              <a:t>Java: minden érték szerint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07399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Visszatérési érték szerint megkülönböztetünk:</a:t>
            </a:r>
          </a:p>
          <a:p>
            <a:pPr lvl="1"/>
            <a:r>
              <a:rPr lang="hu-HU" dirty="0" smtClean="0"/>
              <a:t>Eljárásokat (</a:t>
            </a:r>
            <a:r>
              <a:rPr lang="hu-HU" dirty="0" err="1" smtClean="0"/>
              <a:t>void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Függvényeket (minden más)</a:t>
            </a:r>
          </a:p>
        </p:txBody>
      </p:sp>
    </p:spTree>
    <p:extLst>
      <p:ext uri="{BB962C8B-B14F-4D97-AF65-F5344CB8AC3E}">
        <p14:creationId xmlns:p14="http://schemas.microsoft.com/office/powerpoint/2010/main" val="27443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699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visszatérés</a:t>
            </a:r>
          </a:p>
          <a:p>
            <a:r>
              <a:rPr lang="hu-HU" dirty="0" err="1" smtClean="0"/>
              <a:t>void</a:t>
            </a:r>
            <a:r>
              <a:rPr lang="hu-HU" dirty="0" smtClean="0"/>
              <a:t> esetén:</a:t>
            </a:r>
          </a:p>
          <a:p>
            <a:pPr lvl="1"/>
            <a:r>
              <a:rPr lang="hu-HU" dirty="0" smtClean="0"/>
              <a:t> </a:t>
            </a:r>
            <a:r>
              <a:rPr lang="hu-HU" sz="3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; vezérlés megszakítása</a:t>
            </a:r>
          </a:p>
          <a:p>
            <a:pPr lvl="1"/>
            <a:r>
              <a:rPr lang="hu-HU" dirty="0" smtClean="0"/>
              <a:t> </a:t>
            </a:r>
            <a:r>
              <a:rPr lang="hu-HU" sz="32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F0"/>
                </a:solidFill>
              </a:rPr>
              <a:t>10</a:t>
            </a:r>
            <a:r>
              <a:rPr lang="hu-HU" dirty="0" smtClean="0"/>
              <a:t>; hiba! </a:t>
            </a:r>
            <a:r>
              <a:rPr lang="hu-HU" dirty="0" err="1" smtClean="0"/>
              <a:t>void</a:t>
            </a:r>
            <a:r>
              <a:rPr lang="hu-HU" dirty="0" smtClean="0"/>
              <a:t> nem int!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42790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esetén:</a:t>
            </a:r>
          </a:p>
          <a:p>
            <a:pPr lvl="1"/>
            <a:r>
              <a:rPr lang="hu-HU" dirty="0" err="1" smtClean="0"/>
              <a:t>Return</a:t>
            </a:r>
            <a:r>
              <a:rPr lang="hu-HU" dirty="0" smtClean="0"/>
              <a:t> utasítás nem kötelező</a:t>
            </a:r>
          </a:p>
          <a:p>
            <a:pPr lvl="1"/>
            <a:r>
              <a:rPr lang="hu-HU" dirty="0"/>
              <a:t>E</a:t>
            </a:r>
            <a:r>
              <a:rPr lang="hu-HU" dirty="0" smtClean="0"/>
              <a:t>z veszélyes!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f()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026254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{}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f();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i; 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kimenet: 1</a:t>
            </a:r>
            <a:endParaRPr lang="hu-HU" sz="2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132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f();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hu-HU" sz="2400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rror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return-statement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no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18086172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Függvények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Visszatérési érték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A </a:t>
            </a:r>
            <a:r>
              <a:rPr lang="hu-HU" sz="2400" i="1" dirty="0" smtClean="0">
                <a:latin typeface="Consolas" pitchFamily="49" charset="0"/>
                <a:cs typeface="Consolas" pitchFamily="49" charset="0"/>
              </a:rPr>
              <a:t>main() </a:t>
            </a:r>
            <a:r>
              <a:rPr lang="hu-HU" sz="2400" dirty="0" smtClean="0">
                <a:latin typeface="Arial" charset="0"/>
              </a:rPr>
              <a:t>kivételével minden nem </a:t>
            </a:r>
            <a:r>
              <a:rPr lang="hu-HU" sz="2400" dirty="0" err="1" smtClean="0">
                <a:latin typeface="Arial" charset="0"/>
              </a:rPr>
              <a:t>void</a:t>
            </a:r>
            <a:r>
              <a:rPr lang="hu-HU" sz="2400" dirty="0" smtClean="0">
                <a:latin typeface="Arial" charset="0"/>
              </a:rPr>
              <a:t> metódusnak kell visszatérési értékkel rendelkeznie.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latin typeface="Arial" charset="0"/>
              </a:rPr>
              <a:t>lokális változóra hivatkozó mutatót soha nem szabad visszaadni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400050" lvl="2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f1() { }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hiba: nincs visszatérési érték, ettől még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lehet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jó</a:t>
            </a:r>
            <a:b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f2() { }  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f3()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f4()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hiba: visszatérési érték </a:t>
            </a:r>
            <a:r>
              <a:rPr lang="hu-HU" sz="18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függvényben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f5() { </a:t>
            </a:r>
            <a:r>
              <a:rPr lang="hu-HU" sz="18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hiba: visszatérési érték hiányzik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f6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() { </a:t>
            </a:r>
            <a:r>
              <a:rPr lang="hu-HU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 } </a:t>
            </a:r>
            <a: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rendben</a:t>
            </a:r>
            <a:b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endParaRPr lang="hu-HU" sz="1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13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u-HU" dirty="0" smtClean="0"/>
              <a:t>Nézzük a rázós eseteket.</a:t>
            </a:r>
          </a:p>
          <a:p>
            <a:r>
              <a:rPr lang="hu-HU" dirty="0" smtClean="0"/>
              <a:t>Kezdjük kicsivel.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468925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’c’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f()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99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17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315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0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8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(i).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hu-HU" sz="28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6819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336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112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367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682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1234520896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1662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hu-HU" sz="17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f()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i = a + b;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k;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i = b + 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i = a +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”hello”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k =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+ a;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&lt;&lt; f(</a:t>
            </a:r>
            <a:r>
              <a:rPr lang="hu-HU" sz="17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7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17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29</a:t>
            </a:r>
          </a:p>
          <a:p>
            <a:pPr marL="0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7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0;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180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Függvények bevezetése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>
                <a:latin typeface="Arial" charset="0"/>
              </a:rPr>
              <a:t>Túlterhelés: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Később!</a:t>
            </a:r>
          </a:p>
        </p:txBody>
      </p:sp>
    </p:spTree>
    <p:extLst>
      <p:ext uri="{BB962C8B-B14F-4D97-AF65-F5344CB8AC3E}">
        <p14:creationId xmlns:p14="http://schemas.microsoft.com/office/powerpoint/2010/main" val="3656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és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Függvények visszatérési értéke gubancos lehet!</a:t>
            </a:r>
          </a:p>
          <a:p>
            <a:r>
              <a:rPr lang="hu-HU" dirty="0" smtClean="0"/>
              <a:t>Baj van, ha valami gubanc futás időben derül ki!</a:t>
            </a:r>
          </a:p>
          <a:p>
            <a:r>
              <a:rPr lang="hu-HU" dirty="0" smtClean="0"/>
              <a:t>Javítsuk úgy a kódot, hogy fordítási időben kiszűrjük a bajos részeket!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4004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szoveg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f()[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’b’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err="1" smtClean="0"/>
              <a:t>Segmentation</a:t>
            </a:r>
            <a:r>
              <a:rPr lang="hu-HU" sz="2400" dirty="0" smtClean="0"/>
              <a:t> fault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34344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</a:t>
            </a:r>
            <a:r>
              <a:rPr lang="hu-HU" sz="3200" dirty="0"/>
              <a:t>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szoveg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f()[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’b’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fconst01.cpp:10: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assignment</a:t>
            </a:r>
            <a:r>
              <a:rPr lang="hu-HU" sz="2000" dirty="0" smtClean="0"/>
              <a:t> of </a:t>
            </a:r>
            <a:r>
              <a:rPr lang="hu-HU" sz="2000" dirty="0" err="1" smtClean="0"/>
              <a:t>read-only</a:t>
            </a:r>
            <a:r>
              <a:rPr lang="hu-HU" sz="2000" dirty="0" smtClean="0"/>
              <a:t> </a:t>
            </a:r>
            <a:r>
              <a:rPr lang="hu-HU" sz="2000" dirty="0" err="1" smtClean="0"/>
              <a:t>location</a:t>
            </a:r>
            <a:r>
              <a:rPr lang="hu-HU" sz="2000" dirty="0" smtClean="0"/>
              <a:t> ’* f()’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7414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</a:t>
            </a:r>
            <a:r>
              <a:rPr lang="hu-HU" sz="3200" dirty="0"/>
              <a:t>függvény visszatérési értéke)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f()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12;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fconst01.cpp:7: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139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651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auto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(i).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PlClazz</a:t>
            </a:r>
            <a:endParaRPr lang="hu-HU" sz="24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8052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 </a:t>
            </a:r>
            <a:r>
              <a:rPr lang="hu-HU" sz="3200" dirty="0" smtClean="0"/>
              <a:t>(paraméterátadás)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Érték, referencia, pointer szerint!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f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i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*i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2044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Kicsit előre ugrunk!</a:t>
            </a:r>
          </a:p>
          <a:p>
            <a:r>
              <a:rPr lang="hu-HU" sz="2800" dirty="0" err="1" smtClean="0"/>
              <a:t>User-defined</a:t>
            </a:r>
            <a:r>
              <a:rPr lang="hu-HU" sz="2800" dirty="0" smtClean="0"/>
              <a:t> </a:t>
            </a:r>
            <a:r>
              <a:rPr lang="hu-HU" sz="2800" dirty="0" err="1" smtClean="0"/>
              <a:t>type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>
                <a:solidFill>
                  <a:srgbClr val="00B050"/>
                </a:solidFill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myType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&amp;my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);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hu-HU" sz="2800" dirty="0" smtClean="0"/>
              <a:t>Ekkor:</a:t>
            </a:r>
          </a:p>
          <a:p>
            <a:pPr lvl="1"/>
            <a:r>
              <a:rPr lang="hu-HU" sz="2400" dirty="0" smtClean="0"/>
              <a:t>Valamilyen belső műveletet szeretnénk elvégeztetni rajta!</a:t>
            </a:r>
          </a:p>
          <a:p>
            <a:pPr lvl="1"/>
            <a:r>
              <a:rPr lang="hu-HU" sz="2400" dirty="0" smtClean="0"/>
              <a:t>Optimalizálás: csak a címét másoljuk, ne az egész objektumot! Gyorsabb, nő a hatékonyság!</a:t>
            </a:r>
          </a:p>
          <a:p>
            <a:r>
              <a:rPr lang="hu-HU" sz="2800" dirty="0" smtClean="0"/>
              <a:t>De mi van akkor, ha valaki módosítja a saját tudta nélkül? Arra gondol, hogy úgy sem módosul a metódus belsejében! Gubancos!</a:t>
            </a:r>
          </a:p>
          <a:p>
            <a:r>
              <a:rPr lang="hu-HU" sz="2800" dirty="0" smtClean="0"/>
              <a:t>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f(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myType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&amp;my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hu-HU" sz="28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112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Haladjunk az osztályok mentén még mindig!</a:t>
            </a:r>
          </a:p>
          <a:p>
            <a:r>
              <a:rPr lang="hu-HU" dirty="0" smtClean="0"/>
              <a:t>Osztály specifikációja:</a:t>
            </a: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6431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Ennek az implementációja:</a:t>
            </a:r>
          </a:p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::f()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++i;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dirty="0"/>
          </a:p>
          <a:p>
            <a:r>
              <a:rPr lang="hu-HU" sz="2800" dirty="0" smtClean="0"/>
              <a:t>Mi történik, ha a specifikációban megtiltom, hogy az adott metódus implementációja módosítsa az osztály adott mezőjét?</a:t>
            </a:r>
          </a:p>
          <a:p>
            <a:r>
              <a:rPr lang="hu-HU" sz="2800" dirty="0" smtClean="0"/>
              <a:t>Nézzünk egy példát!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8246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Clazz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f() </a:t>
            </a:r>
            <a:r>
              <a:rPr lang="hu-HU" sz="2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dirty="0" smtClean="0"/>
              <a:t>Kimenet:</a:t>
            </a:r>
            <a:br>
              <a:rPr lang="hu-HU" dirty="0" smtClean="0"/>
            </a:b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increment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of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data-member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’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Clazz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::i’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read-only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structure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14165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smtClean="0"/>
              <a:t>És akkor nézzünk valami nagyon </a:t>
            </a:r>
            <a:r>
              <a:rPr lang="hu-HU" sz="2800" dirty="0" err="1" smtClean="0"/>
              <a:t>advanced-et</a:t>
            </a:r>
            <a:r>
              <a:rPr lang="hu-HU" sz="2800" dirty="0" smtClean="0"/>
              <a:t>!</a:t>
            </a:r>
          </a:p>
          <a:p>
            <a:r>
              <a:rPr lang="hu-HU" sz="2800" dirty="0" smtClean="0"/>
              <a:t>Interjún megkérdezhetik! </a:t>
            </a:r>
            <a:r>
              <a:rPr lang="hu-HU" sz="2800" dirty="0" smtClean="0">
                <a:sym typeface="Wingdings" pitchFamily="2" charset="2"/>
              </a:rPr>
              <a:t></a:t>
            </a:r>
          </a:p>
          <a:p>
            <a:r>
              <a:rPr lang="hu-HU" sz="2800" dirty="0" smtClean="0">
                <a:sym typeface="Wingdings" pitchFamily="2" charset="2"/>
              </a:rPr>
              <a:t>Mit csinál az alábbi metódus! Mondj el mindent, amit tudsz róla!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Method3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)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145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8781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Feladat:</a:t>
            </a:r>
            <a:br>
              <a:rPr lang="hu-HU" dirty="0" smtClean="0"/>
            </a:br>
            <a:r>
              <a:rPr lang="hu-HU" dirty="0" smtClean="0"/>
              <a:t>Írj olyan programot, mely kiszámolja egy Fahrenheit értékhez tartozó Celsius értéket!</a:t>
            </a:r>
            <a:br>
              <a:rPr lang="hu-HU" dirty="0" smtClean="0"/>
            </a:br>
            <a:r>
              <a:rPr lang="hu-HU" dirty="0" smtClean="0"/>
              <a:t>-100-tól indulunk, +300-ig megyünk, és 10 a lépésnagyság!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07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u="sng" dirty="0" smtClean="0"/>
              <a:t>fahr2cels v1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u="sng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400" u="sng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6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  <a:b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;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{</a:t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	printf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cels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		5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6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fahr -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 smtClean="0">
                <a:latin typeface="Consolas" pitchFamily="49" charset="0"/>
                <a:cs typeface="Consolas" pitchFamily="49" charset="0"/>
              </a:rPr>
            </a:b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14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 smtClean="0"/>
              <a:t>Kimenet:</a:t>
            </a:r>
            <a:endParaRPr lang="hu-HU" sz="14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/>
              <a:t>F = 0   C = 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/>
              <a:t>F = 40  C = 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Mi történik itt?</a:t>
            </a:r>
          </a:p>
          <a:p>
            <a:r>
              <a:rPr lang="hu-HU" sz="2800" dirty="0" smtClean="0"/>
              <a:t>Erősen típusos nyelvek esetén a fordítóprogramnak már fordítási időben kell tudnia, hogy milyen típusokkal dolgozik, e szerint foglal majd memóriát, vizsgálja a műveleteket!</a:t>
            </a:r>
          </a:p>
          <a:p>
            <a:r>
              <a:rPr lang="hu-HU" sz="2800" dirty="0" smtClean="0"/>
              <a:t>int / </a:t>
            </a:r>
            <a:r>
              <a:rPr lang="hu-HU" sz="2800" dirty="0" err="1" smtClean="0"/>
              <a:t>int</a:t>
            </a:r>
            <a:r>
              <a:rPr lang="hu-HU" sz="2800" dirty="0" smtClean="0"/>
              <a:t> =&gt; </a:t>
            </a:r>
            <a:r>
              <a:rPr lang="hu-HU" sz="2800" dirty="0" err="1" smtClean="0"/>
              <a:t>int</a:t>
            </a:r>
            <a:endParaRPr lang="hu-HU" sz="2800" dirty="0" smtClean="0"/>
          </a:p>
          <a:p>
            <a:r>
              <a:rPr lang="hu-HU" sz="2800" dirty="0" smtClean="0"/>
              <a:t>Fordító nem foglalkozik azzal, hogy értékvesztéssel jár a művelet, fordítási időben nem tudja, hogy milyen érték kerül a változóba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6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v2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800" u="sng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8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8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cels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%d\n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18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18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8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8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2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Kimenet:</a:t>
            </a:r>
            <a:endParaRPr lang="hu-HU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fahr2cels2.c: In function ‘main’: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dirty="0">
                <a:latin typeface="Consolas" pitchFamily="49" charset="0"/>
                <a:cs typeface="Consolas" pitchFamily="49" charset="0"/>
              </a:rPr>
              <a:t>fahr2cels2.c:13: warning: format ‘%d’ expects type ‘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’, but argument 4 has type ‘double’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 (C++</a:t>
            </a:r>
            <a:r>
              <a:rPr lang="hu-HU" dirty="0" err="1" smtClean="0"/>
              <a:t>-ben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typeinfo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decltype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(i) j =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’c’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(j).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i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3768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kód ugyan lefordul, de a </a:t>
            </a:r>
            <a:r>
              <a:rPr lang="hu-HU" dirty="0" err="1" smtClean="0"/>
              <a:t>warning</a:t>
            </a:r>
            <a:r>
              <a:rPr lang="hu-HU" dirty="0" smtClean="0"/>
              <a:t> mindig rossz ómen!</a:t>
            </a:r>
          </a:p>
          <a:p>
            <a:r>
              <a:rPr lang="hu-HU" dirty="0" err="1" smtClean="0"/>
              <a:t>float</a:t>
            </a:r>
            <a:r>
              <a:rPr lang="hu-HU" dirty="0" smtClean="0"/>
              <a:t> / int =&gt; </a:t>
            </a:r>
            <a:r>
              <a:rPr lang="hu-HU" dirty="0" err="1" smtClean="0"/>
              <a:t>float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36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v3 (C):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u="sng" dirty="0" smtClean="0"/>
              <a:t/>
            </a:r>
            <a:br>
              <a:rPr lang="hu-HU" sz="1900" u="sng" dirty="0" smtClean="0"/>
            </a:br>
            <a:r>
              <a:rPr lang="hu-HU" sz="1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1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9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19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9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19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9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(fahr = 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hu-HU" sz="19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 &lt;=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300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fahr +=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1900" dirty="0" smtClean="0">
                <a:latin typeface="Consolas" pitchFamily="49" charset="0"/>
                <a:cs typeface="Consolas" pitchFamily="49" charset="0"/>
              </a:rPr>
            </a:b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19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cels </a:t>
            </a:r>
            <a:r>
              <a:rPr lang="hu-HU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19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%f\n</a:t>
            </a:r>
            <a:r>
              <a:rPr lang="hu-HU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19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19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19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9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)); </a:t>
            </a:r>
            <a:endParaRPr lang="hu-HU" sz="19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9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9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9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9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2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Kimenet:</a:t>
            </a:r>
            <a:endParaRPr lang="hu-HU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F = 0   C = -17.777778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F = 40  C = 4.444444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200" dirty="0" smtClean="0"/>
              <a:t>...</a:t>
            </a:r>
            <a:endParaRPr lang="en-US" sz="22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604250" cy="5661026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fahr2cels v4 (C):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800" u="sng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LOWER -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100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UPPER 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300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define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STEP </a:t>
            </a:r>
            <a:r>
              <a:rPr lang="hu-HU" sz="24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program fahrenheit és ahhoz megfelelő celsius értékeket ír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fahr;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(fahr = LOWER; fahr &lt;= UPPER; fahr += STEP)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hu-HU" sz="2400" dirty="0" smtClean="0">
                <a:latin typeface="Consolas" pitchFamily="49" charset="0"/>
                <a:cs typeface="Consolas" pitchFamily="49" charset="0"/>
              </a:rPr>
            </a:b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printf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"fahr = </a:t>
            </a:r>
            <a:r>
              <a:rPr lang="hu-HU" sz="2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%d\t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cels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hu-HU" sz="24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%f\n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, fahr, </a:t>
            </a:r>
            <a:r>
              <a:rPr lang="hu-HU" sz="24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</a:t>
            </a:r>
            <a:r>
              <a:rPr lang="hu-HU" sz="2400" u="sng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hu-HU" sz="2400" u="sng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2400" u="sn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* (fahr -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));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400" dirty="0" smtClean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100" dirty="0" smtClean="0"/>
              <a:t>Kimenet:</a:t>
            </a:r>
            <a:endParaRPr lang="hu-HU" sz="2100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F = 0   C = -17.777778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F = 40  C = 4.444444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100" dirty="0" smtClean="0"/>
              <a:t>...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836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már megoldottuk C-ben, láttuk a hátrányait, akkor nézzük meg ugyanezt a feladatot C++</a:t>
            </a:r>
            <a:r>
              <a:rPr lang="hu-HU" dirty="0" err="1" smtClean="0"/>
              <a:t>-ben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9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7859713" cy="53276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v5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'\t'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5./9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fahr-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Opcionális!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Egyszerűen típushelyesen tudom </a:t>
            </a:r>
            <a:r>
              <a:rPr lang="hu-HU" dirty="0" smtClean="0"/>
              <a:t>kiíratni, </a:t>
            </a:r>
            <a:r>
              <a:rPr lang="hu-HU" dirty="0"/>
              <a:t>és fordítási időben kapok jelzés, ahelyett, hogy futásidőben szállna el, vagy kapnék rossz eredményt!</a:t>
            </a:r>
          </a:p>
        </p:txBody>
      </p:sp>
    </p:spTree>
    <p:extLst>
      <p:ext uri="{BB962C8B-B14F-4D97-AF65-F5344CB8AC3E}">
        <p14:creationId xmlns:p14="http://schemas.microsoft.com/office/powerpoint/2010/main" val="24327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5"/>
            <a:ext cx="8604250" cy="53276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v6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'\t'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5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./9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*(fahr-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  <p:extLst>
      <p:ext uri="{BB962C8B-B14F-4D97-AF65-F5344CB8AC3E}">
        <p14:creationId xmlns:p14="http://schemas.microsoft.com/office/powerpoint/2010/main" val="215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az a </a:t>
            </a:r>
            <a:r>
              <a:rPr lang="hu-HU" dirty="0" err="1" smtClean="0"/>
              <a:t>const</a:t>
            </a:r>
            <a:r>
              <a:rPr lang="hu-HU" dirty="0"/>
              <a:t> </a:t>
            </a:r>
            <a:r>
              <a:rPr lang="hu-HU" dirty="0" smtClean="0"/>
              <a:t>és miért kell?</a:t>
            </a:r>
          </a:p>
          <a:p>
            <a:r>
              <a:rPr lang="hu-HU" dirty="0"/>
              <a:t>Növeltük a </a:t>
            </a:r>
            <a:r>
              <a:rPr lang="hu-HU" dirty="0" err="1"/>
              <a:t>maintence-t</a:t>
            </a:r>
            <a:r>
              <a:rPr lang="hu-HU" dirty="0"/>
              <a:t>! Kiemeltük a </a:t>
            </a:r>
            <a:r>
              <a:rPr lang="hu-HU" dirty="0" err="1"/>
              <a:t>constans</a:t>
            </a:r>
            <a:r>
              <a:rPr lang="hu-HU" dirty="0"/>
              <a:t> értékeket!</a:t>
            </a:r>
          </a:p>
          <a:p>
            <a:r>
              <a:rPr lang="hu-HU" dirty="0" err="1"/>
              <a:t>const</a:t>
            </a:r>
            <a:r>
              <a:rPr lang="hu-HU" dirty="0"/>
              <a:t> : nem állhat az értékadás bal oldalán!</a:t>
            </a:r>
          </a:p>
        </p:txBody>
      </p:sp>
    </p:spTree>
    <p:extLst>
      <p:ext uri="{BB962C8B-B14F-4D97-AF65-F5344CB8AC3E}">
        <p14:creationId xmlns:p14="http://schemas.microsoft.com/office/powerpoint/2010/main" val="33557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hu-HU" sz="2600" u="sng" dirty="0" smtClean="0"/>
              <a:t>fahr2cels v7 (C++):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2200" u="sng" dirty="0" smtClean="0"/>
              <a:t/>
            </a:r>
            <a:br>
              <a:rPr lang="hu-HU" sz="2200" u="sng" dirty="0" smtClean="0"/>
            </a:b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hu-HU" sz="18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nline</a:t>
            </a:r>
            <a:r>
              <a:rPr lang="hu-HU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fahr2cels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hu-HU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f-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lower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upper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+=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step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"F = "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'\t'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"C = "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&lt;&lt; 				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fahr2cels(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fahr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 </a:t>
            </a:r>
            <a:br>
              <a:rPr lang="hu-HU" sz="1800" dirty="0" smtClean="0">
                <a:latin typeface="Consolas" pitchFamily="49" charset="0"/>
                <a:cs typeface="Consolas" pitchFamily="49" charset="0"/>
              </a:rPr>
            </a:b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/>
              <a:t> </a:t>
            </a:r>
            <a:r>
              <a:rPr lang="hu-HU" sz="1900" dirty="0" smtClean="0"/>
              <a:t/>
            </a:r>
            <a:br>
              <a:rPr lang="hu-HU" sz="1900" dirty="0" smtClean="0"/>
            </a:br>
            <a:endParaRPr lang="hu-HU" sz="20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</a:pPr>
            <a:endParaRPr lang="hu-HU" sz="1900" dirty="0" smtClean="0"/>
          </a:p>
        </p:txBody>
      </p:sp>
    </p:spTree>
    <p:extLst>
      <p:ext uri="{BB962C8B-B14F-4D97-AF65-F5344CB8AC3E}">
        <p14:creationId xmlns:p14="http://schemas.microsoft.com/office/powerpoint/2010/main" val="25448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 smtClean="0"/>
              <a:t>inline</a:t>
            </a:r>
            <a:r>
              <a:rPr lang="hu-HU" sz="2800" dirty="0" smtClean="0"/>
              <a:t>: az egyik legjobb hatékonyságnövelő eszköz.</a:t>
            </a:r>
          </a:p>
          <a:p>
            <a:r>
              <a:rPr lang="hu-HU" sz="2800" dirty="0"/>
              <a:t>Abban az esetben, amikor egyszerű </a:t>
            </a:r>
            <a:r>
              <a:rPr lang="hu-HU" sz="2800" dirty="0" err="1"/>
              <a:t>fgv-törzsről</a:t>
            </a:r>
            <a:r>
              <a:rPr lang="hu-HU" sz="2800" dirty="0"/>
              <a:t> van szó, behelyettesíti az adott kódot a meghívó helyére</a:t>
            </a:r>
            <a:r>
              <a:rPr lang="hu-HU" sz="2800" dirty="0" smtClean="0"/>
              <a:t>!</a:t>
            </a:r>
          </a:p>
          <a:p>
            <a:r>
              <a:rPr lang="hu-HU" sz="2800" dirty="0"/>
              <a:t>Egy esetben nem lehet ezt megcsinálni, amikor virtuális </a:t>
            </a:r>
            <a:r>
              <a:rPr lang="hu-HU" sz="2800" dirty="0" err="1"/>
              <a:t>fgv-eket</a:t>
            </a:r>
            <a:r>
              <a:rPr lang="hu-HU" sz="2800" dirty="0"/>
              <a:t> használok! Ugyanis futásidőben dől el, hogy a dinamikus kötések melyikével, melyik implementációval futtassa a </a:t>
            </a:r>
            <a:r>
              <a:rPr lang="hu-HU" sz="2800" dirty="0" err="1"/>
              <a:t>fgv-t</a:t>
            </a:r>
            <a:r>
              <a:rPr lang="hu-HU" sz="2800" dirty="0" smtClean="0"/>
              <a:t>!</a:t>
            </a:r>
            <a:br>
              <a:rPr lang="hu-HU" sz="2800" dirty="0" smtClean="0"/>
            </a:br>
            <a:r>
              <a:rPr lang="hu-HU" sz="2800" dirty="0" smtClean="0"/>
              <a:t>Ezek </a:t>
            </a:r>
            <a:r>
              <a:rPr lang="hu-HU" sz="2800" dirty="0"/>
              <a:t>kiértékelése a fordító számára sokkal lassabb</a:t>
            </a:r>
            <a:r>
              <a:rPr lang="hu-HU" sz="2800" dirty="0" smtClean="0"/>
              <a:t>!</a:t>
            </a:r>
            <a:br>
              <a:rPr lang="hu-HU" sz="2800" dirty="0" smtClean="0"/>
            </a:br>
            <a:r>
              <a:rPr lang="hu-HU" sz="2800" dirty="0" smtClean="0">
                <a:solidFill>
                  <a:schemeClr val="bg1">
                    <a:lumMod val="65000"/>
                  </a:schemeClr>
                </a:solidFill>
              </a:rPr>
              <a:t>(De ezekről később)</a:t>
            </a:r>
            <a:endParaRPr lang="hu-HU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3200" dirty="0"/>
              <a:t>Más, erősen típusos nyelvek (C/</a:t>
            </a:r>
            <a:r>
              <a:rPr lang="hu-HU" sz="3200" dirty="0" err="1"/>
              <a:t>C</a:t>
            </a:r>
            <a:r>
              <a:rPr lang="hu-HU" sz="3200" dirty="0"/>
              <a:t>++):</a:t>
            </a:r>
          </a:p>
          <a:p>
            <a:pPr marL="742950" lvl="2" indent="-342900"/>
            <a:r>
              <a:rPr lang="hu-HU" dirty="0" smtClean="0"/>
              <a:t>Java, C#</a:t>
            </a:r>
          </a:p>
          <a:p>
            <a:pPr marL="742950" lvl="2" indent="-342900"/>
            <a:r>
              <a:rPr lang="hu-HU" dirty="0" smtClean="0"/>
              <a:t>Ada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(még erősebb! Majd nézünk példát!)</a:t>
            </a:r>
          </a:p>
          <a:p>
            <a:pPr marL="0" indent="-400050"/>
            <a:r>
              <a:rPr lang="hu-HU" dirty="0" smtClean="0"/>
              <a:t>Gyengén típusos nyelvek:</a:t>
            </a:r>
          </a:p>
          <a:p>
            <a:pPr marL="800100" lvl="2" indent="-400050"/>
            <a:r>
              <a:rPr lang="hu-HU" dirty="0" smtClean="0"/>
              <a:t>Python, </a:t>
            </a:r>
            <a:r>
              <a:rPr lang="hu-HU" dirty="0" err="1" smtClean="0"/>
              <a:t>ruby</a:t>
            </a:r>
            <a:r>
              <a:rPr lang="hu-HU" dirty="0" smtClean="0"/>
              <a:t>, </a:t>
            </a:r>
            <a:r>
              <a:rPr lang="hu-HU" dirty="0" err="1" smtClean="0"/>
              <a:t>perl</a:t>
            </a:r>
            <a:endParaRPr lang="hu-HU" dirty="0" smtClean="0"/>
          </a:p>
          <a:p>
            <a:pPr marL="800100" lvl="2" indent="-400050"/>
            <a:r>
              <a:rPr lang="hu-HU" dirty="0" smtClean="0"/>
              <a:t>JavaScript, </a:t>
            </a:r>
            <a:r>
              <a:rPr lang="hu-HU" dirty="0" err="1" smtClean="0"/>
              <a:t>lua</a:t>
            </a:r>
            <a:endParaRPr lang="hu-HU" dirty="0"/>
          </a:p>
          <a:p>
            <a:pPr marL="342900" lvl="1" indent="-342900">
              <a:buFont typeface="Arial" charset="0"/>
              <a:buChar char="•"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61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Feladat:</a:t>
            </a:r>
            <a:br>
              <a:rPr lang="hu-HU" dirty="0" smtClean="0"/>
            </a:br>
            <a:r>
              <a:rPr lang="hu-HU" dirty="0" smtClean="0"/>
              <a:t>Írjuk meg a jó öreg </a:t>
            </a:r>
            <a:r>
              <a:rPr lang="hu-HU" dirty="0" err="1" smtClean="0"/>
              <a:t>cat</a:t>
            </a:r>
            <a:r>
              <a:rPr lang="hu-HU" dirty="0" smtClean="0"/>
              <a:t> parancsot!</a:t>
            </a:r>
            <a:br>
              <a:rPr lang="hu-HU" dirty="0" smtClean="0"/>
            </a:br>
            <a:r>
              <a:rPr lang="hu-HU" dirty="0" smtClean="0"/>
              <a:t>Amit begépelünk, azt adja vissza a következő sorban, ha entert vagy </a:t>
            </a:r>
            <a:r>
              <a:rPr lang="hu-HU" dirty="0" err="1" smtClean="0"/>
              <a:t>Ctrl</a:t>
            </a:r>
            <a:r>
              <a:rPr lang="hu-HU" dirty="0" smtClean="0"/>
              <a:t>+D-t ütöttünk!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7859713" cy="56610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smtClean="0"/>
              <a:t>cat (C):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400" u="sng" dirty="0"/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hu-HU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()) != EOF)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 smtClean="0"/>
              <a:t>Kimenet: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asdf asd fasd fas</a:t>
            </a:r>
            <a:endParaRPr lang="hu-HU" sz="2200" dirty="0" smtClean="0">
              <a:latin typeface="Consolas" pitchFamily="49" charset="0"/>
              <a:cs typeface="Consolas" pitchFamily="49" charset="0"/>
            </a:endParaRP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u="sng" dirty="0" err="1" smtClean="0"/>
              <a:t>cat</a:t>
            </a:r>
            <a:r>
              <a:rPr lang="hu-HU" u="sng" dirty="0" smtClean="0"/>
              <a:t> (C++):</a:t>
            </a:r>
            <a:endParaRPr lang="hu-HU" dirty="0"/>
          </a:p>
          <a:p>
            <a:pPr marL="0" indent="0">
              <a:buNone/>
            </a:pPr>
            <a:r>
              <a:rPr lang="hu-HU" sz="16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egy előolvasás!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cin.good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nem volt hiba, akkor mehetünk tovább!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9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err="1" smtClean="0"/>
              <a:t>cat</a:t>
            </a:r>
            <a:r>
              <a:rPr lang="hu-HU" sz="2800" u="sng" dirty="0" smtClean="0"/>
              <a:t> (C++):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1400" u="sng" dirty="0" smtClean="0"/>
              <a:t/>
            </a:r>
            <a:br>
              <a:rPr lang="hu-HU" sz="1400" u="sng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fontos, defaultból tetsz. karakter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Kimenet: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354013" indent="-354013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asdfasdfasdfas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egy előolvasás!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8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cin.good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()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	// 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nem volt hiba, akkor mehetünk tovább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9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Kódelemzés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96974"/>
            <a:ext cx="8604250" cy="566102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800" u="sng" dirty="0" err="1" smtClean="0"/>
              <a:t>cat</a:t>
            </a:r>
            <a:r>
              <a:rPr lang="hu-HU" sz="2800" u="sng" dirty="0" smtClean="0"/>
              <a:t> (C++):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400" u="sng" dirty="0" smtClean="0"/>
              <a:t/>
            </a:r>
            <a:br>
              <a:rPr lang="hu-HU" sz="2400" u="sng" dirty="0" smtClean="0"/>
            </a:b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fontos, defaultból tetsz. Karakter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	 // cin &gt;&gt; átugorja a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whitespace-eket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!!!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.get(ch)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.put(ch)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 smtClean="0"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Kimenet: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/>
              <a:t>	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asdf asd fasd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fas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asdf asd fasd fas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Deklaráció:</a:t>
            </a:r>
          </a:p>
          <a:p>
            <a:pPr lvl="1"/>
            <a:r>
              <a:rPr lang="hu-HU" sz="2400" dirty="0" smtClean="0"/>
              <a:t>típusnév változónév1;</a:t>
            </a:r>
          </a:p>
          <a:p>
            <a:pPr lvl="1"/>
            <a:r>
              <a:rPr lang="hu-HU" sz="2400" dirty="0" smtClean="0"/>
              <a:t>típusnév változónév1, változónév2, …;</a:t>
            </a:r>
            <a:endParaRPr lang="hu-HU" dirty="0"/>
          </a:p>
          <a:p>
            <a:r>
              <a:rPr lang="hu-HU" sz="2800" u="sng" dirty="0" smtClean="0"/>
              <a:t>Értékadás:</a:t>
            </a:r>
            <a:endParaRPr lang="hu-HU" sz="2800" dirty="0" smtClean="0"/>
          </a:p>
          <a:p>
            <a:pPr lvl="1"/>
            <a:r>
              <a:rPr lang="hu-HU" sz="2400" dirty="0" smtClean="0"/>
              <a:t>változónév = érték;</a:t>
            </a:r>
          </a:p>
          <a:p>
            <a:pPr lvl="1"/>
            <a:r>
              <a:rPr lang="hu-HU" sz="2400" dirty="0" smtClean="0"/>
              <a:t>típusnév változónév = érték;</a:t>
            </a:r>
          </a:p>
          <a:p>
            <a:r>
              <a:rPr lang="hu-HU" sz="2800" u="sng" dirty="0"/>
              <a:t>Kezdeti érték:</a:t>
            </a:r>
          </a:p>
          <a:p>
            <a:pPr lvl="1"/>
            <a:r>
              <a:rPr lang="hu-HU" sz="2400" dirty="0" err="1"/>
              <a:t>undefined</a:t>
            </a:r>
            <a:r>
              <a:rPr lang="hu-HU" sz="2400" dirty="0"/>
              <a:t>, ha nincs </a:t>
            </a:r>
            <a:r>
              <a:rPr lang="hu-HU" sz="2400" dirty="0" err="1"/>
              <a:t>inicializáció</a:t>
            </a:r>
            <a:r>
              <a:rPr lang="hu-HU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8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k;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7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Tartalom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Erősen típusos nyelvek fogalma</a:t>
            </a:r>
          </a:p>
          <a:p>
            <a:r>
              <a:rPr lang="hu-HU" dirty="0" smtClean="0"/>
              <a:t>Vezérlési szerkezetek</a:t>
            </a:r>
          </a:p>
          <a:p>
            <a:r>
              <a:rPr lang="hu-HU" dirty="0"/>
              <a:t>Mutatók és </a:t>
            </a:r>
            <a:r>
              <a:rPr lang="hu-HU" dirty="0" err="1" smtClean="0"/>
              <a:t>dereferálás</a:t>
            </a:r>
            <a:endParaRPr lang="hu-HU" dirty="0" smtClean="0"/>
          </a:p>
          <a:p>
            <a:r>
              <a:rPr lang="hu-HU" dirty="0" smtClean="0"/>
              <a:t>Függvények bevezetése</a:t>
            </a:r>
          </a:p>
          <a:p>
            <a:r>
              <a:rPr lang="hu-HU" dirty="0" smtClean="0"/>
              <a:t>Paraméterátadás</a:t>
            </a:r>
          </a:p>
          <a:p>
            <a:r>
              <a:rPr lang="hu-HU" dirty="0" smtClean="0"/>
              <a:t>Kódelemzés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i, j, k =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</a:t>
            </a:r>
            <a:br>
              <a:rPr lang="pl-PL" sz="2000" dirty="0" smtClean="0"/>
            </a:br>
            <a:r>
              <a:rPr lang="pl-PL" sz="2000" dirty="0" smtClean="0"/>
              <a:t>	</a:t>
            </a:r>
            <a:r>
              <a:rPr lang="en-US" sz="2000" dirty="0" smtClean="0"/>
              <a:t>dek01.c</a:t>
            </a:r>
            <a:r>
              <a:rPr lang="en-US" sz="2000" dirty="0"/>
              <a:t>: In function ‘main</a:t>
            </a:r>
            <a:r>
              <a:rPr lang="en-US" sz="2000" dirty="0" smtClean="0"/>
              <a:t>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warning: ‘</a:t>
            </a:r>
            <a:r>
              <a:rPr lang="en-US" sz="2000" dirty="0" err="1"/>
              <a:t>i</a:t>
            </a:r>
            <a:r>
              <a:rPr lang="en-US" sz="2000" dirty="0"/>
              <a:t>’ is used uninitialized in this </a:t>
            </a:r>
            <a:r>
              <a:rPr lang="en-US" sz="2000" dirty="0" smtClean="0"/>
              <a:t>function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warning: ‘j’ is used uninitialized in this function</a:t>
            </a:r>
          </a:p>
          <a:p>
            <a:r>
              <a:rPr lang="hu-HU" sz="2400" dirty="0" smtClean="0"/>
              <a:t>Már gondolhatjuk az előrejelzésből:</a:t>
            </a:r>
            <a:r>
              <a:rPr lang="hu-HU" sz="2400" dirty="0"/>
              <a:t> </a:t>
            </a:r>
            <a:r>
              <a:rPr lang="hu-HU" sz="2400" dirty="0" smtClean="0"/>
              <a:t>Nem sikerült, amit szeretnénk!</a:t>
            </a:r>
          </a:p>
          <a:p>
            <a:pPr lvl="1"/>
            <a:r>
              <a:rPr lang="hu-HU" sz="2000" dirty="0"/>
              <a:t>Output:</a:t>
            </a:r>
            <a:br>
              <a:rPr lang="hu-HU" sz="2000" dirty="0"/>
            </a:br>
            <a:r>
              <a:rPr lang="hu-HU" sz="2000" dirty="0"/>
              <a:t>	2826228 </a:t>
            </a:r>
            <a:r>
              <a:rPr lang="hu-HU" sz="2000" dirty="0" smtClean="0"/>
              <a:t>| 134513739 | 0</a:t>
            </a:r>
          </a:p>
          <a:p>
            <a:r>
              <a:rPr lang="hu-HU" sz="2400" dirty="0" smtClean="0"/>
              <a:t>Nem tudunk egy lépésben deklarálni és értékül adni?</a:t>
            </a:r>
          </a:p>
          <a:p>
            <a:r>
              <a:rPr lang="hu-HU" sz="2400" dirty="0" smtClean="0"/>
              <a:t>Vagy mégis?!?!</a:t>
            </a:r>
          </a:p>
        </p:txBody>
      </p:sp>
    </p:spTree>
    <p:extLst>
      <p:ext uri="{BB962C8B-B14F-4D97-AF65-F5344CB8AC3E}">
        <p14:creationId xmlns:p14="http://schemas.microsoft.com/office/powerpoint/2010/main" val="5948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j = k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</a:t>
            </a:r>
            <a:br>
              <a:rPr lang="pl-PL" sz="2000" dirty="0" smtClean="0"/>
            </a:br>
            <a:r>
              <a:rPr lang="pl-PL" sz="2000" dirty="0" smtClean="0"/>
              <a:t>	</a:t>
            </a:r>
            <a:r>
              <a:rPr lang="en-US" sz="2000" dirty="0" smtClean="0"/>
              <a:t>dek01.c</a:t>
            </a:r>
            <a:r>
              <a:rPr lang="en-US" sz="2000" dirty="0"/>
              <a:t>: In function ‘main</a:t>
            </a:r>
            <a:r>
              <a:rPr lang="en-US" sz="2000" dirty="0" smtClean="0"/>
              <a:t>’: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‘j’ undeclared (first use in this function</a:t>
            </a:r>
            <a:r>
              <a:rPr lang="en-US" sz="2000" dirty="0" smtClean="0"/>
              <a:t>)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(Each undeclared identifier is reported only </a:t>
            </a:r>
            <a:r>
              <a:rPr lang="en-US" sz="2000" dirty="0" smtClean="0"/>
              <a:t>once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for each function it appears in</a:t>
            </a:r>
            <a:r>
              <a:rPr lang="en-US" sz="2000" dirty="0" smtClean="0"/>
              <a:t>.)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en-US" sz="2000" dirty="0" smtClean="0"/>
              <a:t>dek01.c:5</a:t>
            </a:r>
            <a:r>
              <a:rPr lang="en-US" sz="2000" dirty="0"/>
              <a:t>: error: ‘k’ undeclared (first use in this function</a:t>
            </a:r>
            <a:r>
              <a:rPr lang="en-US" sz="2000" dirty="0" smtClean="0"/>
              <a:t>)</a:t>
            </a:r>
          </a:p>
          <a:p>
            <a:r>
              <a:rPr lang="hu-HU" sz="2400" dirty="0" err="1" smtClean="0"/>
              <a:t>Error</a:t>
            </a:r>
            <a:r>
              <a:rPr lang="hu-HU" sz="2400" dirty="0" smtClean="0"/>
              <a:t>!</a:t>
            </a:r>
          </a:p>
          <a:p>
            <a:r>
              <a:rPr lang="hu-HU" sz="2400" dirty="0" smtClean="0"/>
              <a:t>Más út?</a:t>
            </a:r>
          </a:p>
        </p:txBody>
      </p:sp>
    </p:spTree>
    <p:extLst>
      <p:ext uri="{BB962C8B-B14F-4D97-AF65-F5344CB8AC3E}">
        <p14:creationId xmlns:p14="http://schemas.microsoft.com/office/powerpoint/2010/main" val="22834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hu-HU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i, j, k;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    i = j = k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hu-HU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, i, j, k); </a:t>
            </a:r>
          </a:p>
          <a:p>
            <a:pPr marL="400050" lvl="1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C-ben:</a:t>
            </a:r>
          </a:p>
          <a:p>
            <a:pPr lvl="1"/>
            <a:r>
              <a:rPr lang="hu-HU" sz="2000" dirty="0" smtClean="0"/>
              <a:t>Fordítás:  </a:t>
            </a:r>
            <a:br>
              <a:rPr lang="hu-HU" sz="2000" dirty="0" smtClean="0"/>
            </a:br>
            <a:r>
              <a:rPr lang="hu-HU" sz="2000" dirty="0" smtClean="0"/>
              <a:t>	</a:t>
            </a:r>
            <a:r>
              <a:rPr lang="pl-PL" sz="2000" dirty="0" smtClean="0"/>
              <a:t>gcc </a:t>
            </a:r>
            <a:r>
              <a:rPr lang="pl-PL" sz="2000" dirty="0"/>
              <a:t>dek01.c -o dek01 </a:t>
            </a:r>
            <a:r>
              <a:rPr lang="pl-PL" sz="2000" dirty="0" smtClean="0"/>
              <a:t>–Wall</a:t>
            </a:r>
          </a:p>
          <a:p>
            <a:pPr lvl="1"/>
            <a:r>
              <a:rPr lang="pl-PL" sz="2000" dirty="0" smtClean="0"/>
              <a:t>Fordítás eredménye: Nincs hiba, sem warning!</a:t>
            </a:r>
            <a:endParaRPr lang="en-US" sz="2000" dirty="0" smtClean="0"/>
          </a:p>
          <a:p>
            <a:r>
              <a:rPr lang="hu-HU" sz="2400" dirty="0" smtClean="0"/>
              <a:t>Siker!</a:t>
            </a:r>
          </a:p>
          <a:p>
            <a:pPr lvl="1"/>
            <a:r>
              <a:rPr lang="hu-HU" sz="2000" dirty="0" smtClean="0"/>
              <a:t>Output</a:t>
            </a:r>
            <a:r>
              <a:rPr lang="hu-HU" sz="2000" dirty="0"/>
              <a:t>:</a:t>
            </a:r>
            <a:br>
              <a:rPr lang="hu-HU" sz="2000" dirty="0"/>
            </a:br>
            <a:r>
              <a:rPr lang="hu-HU" sz="2000" dirty="0"/>
              <a:t>	</a:t>
            </a:r>
            <a:r>
              <a:rPr lang="hu-HU" sz="2000" dirty="0" smtClean="0"/>
              <a:t>0 | 0 | </a:t>
            </a:r>
            <a:r>
              <a:rPr lang="hu-HU" sz="2000" dirty="0" err="1" smtClean="0"/>
              <a:t>0</a:t>
            </a:r>
            <a:endParaRPr lang="hu-HU" sz="2000" dirty="0" smtClean="0"/>
          </a:p>
          <a:p>
            <a:r>
              <a:rPr lang="hu-HU" sz="2400" i="1" dirty="0"/>
              <a:t>Nem tudunk egy lépésben deklarálni és értékül </a:t>
            </a:r>
            <a:r>
              <a:rPr lang="hu-HU" sz="2400" i="1" dirty="0" smtClean="0"/>
              <a:t>adni?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b="1" dirty="0" smtClean="0"/>
              <a:t>Nem </a:t>
            </a:r>
            <a:r>
              <a:rPr lang="hu-HU" sz="2400" b="1" dirty="0"/>
              <a:t>tudunk </a:t>
            </a:r>
            <a:r>
              <a:rPr lang="hu-HU" sz="2400" dirty="0"/>
              <a:t>egy lépésben deklarálni és értékül </a:t>
            </a:r>
            <a:r>
              <a:rPr lang="hu-HU" sz="2400" dirty="0" smtClean="0"/>
              <a:t>adni!</a:t>
            </a:r>
          </a:p>
          <a:p>
            <a:r>
              <a:rPr lang="hu-HU" sz="2400" dirty="0" smtClean="0"/>
              <a:t>Házi feladat:</a:t>
            </a:r>
            <a:br>
              <a:rPr lang="hu-HU" sz="2400" dirty="0" smtClean="0"/>
            </a:br>
            <a:r>
              <a:rPr lang="hu-HU" sz="2400" dirty="0" smtClean="0"/>
              <a:t>És ha egy lépésben deklarálunk, és ott adunk értéket külön-külön az elemeknek?</a:t>
            </a:r>
            <a:endParaRPr lang="hu-HU" sz="2400" dirty="0"/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4171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400" dirty="0" smtClean="0"/>
              <a:t>Hogy megy ez C++</a:t>
            </a:r>
            <a:r>
              <a:rPr lang="hu-HU" sz="2400" dirty="0" err="1" smtClean="0"/>
              <a:t>-ben</a:t>
            </a:r>
            <a:r>
              <a:rPr lang="hu-HU" sz="2400" dirty="0" smtClean="0"/>
              <a:t>?</a:t>
            </a:r>
          </a:p>
          <a:p>
            <a:endParaRPr lang="hu-HU" sz="24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i, j,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k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j &lt;&lt; </a:t>
            </a:r>
            <a:r>
              <a:rPr lang="hu-HU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"|"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k;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Szokásos történet!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9789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400" dirty="0" smtClean="0"/>
              <a:t>Hogy néz ez ki másik nyelveken? Nézzük meg Adában!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hu-HU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ada.text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io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dek01inada 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i, j, k : integer :=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endParaRPr lang="hu-HU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ada.text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io.put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_line( 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(j)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Integer'</a:t>
            </a:r>
            <a:r>
              <a:rPr lang="hu-HU" sz="24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(k));</a:t>
            </a:r>
          </a:p>
          <a:p>
            <a:pPr marL="0" indent="0">
              <a:buNone/>
            </a:pP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dek01inada;</a:t>
            </a:r>
          </a:p>
          <a:p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13529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Deklaráció és értékadás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400" dirty="0" smtClean="0"/>
              <a:t>Az output:</a:t>
            </a:r>
          </a:p>
          <a:p>
            <a:pPr marL="0" indent="0">
              <a:buNone/>
            </a:pPr>
            <a:r>
              <a:rPr lang="hu-HU" sz="2400" dirty="0"/>
              <a:t>$ </a:t>
            </a:r>
            <a:r>
              <a:rPr lang="hu-HU" sz="2400" dirty="0" err="1"/>
              <a:t>gnatmake</a:t>
            </a:r>
            <a:r>
              <a:rPr lang="hu-HU" sz="2400" dirty="0"/>
              <a:t> dek01inada.adb </a:t>
            </a:r>
            <a:endParaRPr lang="hu-HU" sz="2400" dirty="0" smtClean="0"/>
          </a:p>
          <a:p>
            <a:pPr marL="0" indent="0">
              <a:buNone/>
            </a:pPr>
            <a:r>
              <a:rPr lang="hu-HU" sz="2400" dirty="0" smtClean="0"/>
              <a:t>…</a:t>
            </a:r>
          </a:p>
          <a:p>
            <a:pPr marL="0" indent="0">
              <a:buNone/>
            </a:pPr>
            <a:r>
              <a:rPr lang="hu-HU" sz="2400" dirty="0" smtClean="0"/>
              <a:t>$ ./dek01inada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>  0 </a:t>
            </a:r>
            <a:r>
              <a:rPr lang="hu-HU" sz="2400" dirty="0" err="1" smtClean="0"/>
              <a:t>0</a:t>
            </a:r>
            <a:r>
              <a:rPr lang="hu-HU" sz="2400" dirty="0" smtClean="0"/>
              <a:t> </a:t>
            </a:r>
            <a:r>
              <a:rPr lang="hu-HU" sz="2400" dirty="0" err="1" smtClean="0"/>
              <a:t>0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Siker! Adában meg lehet csinálni!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580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Üres utasítás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jó öreg </a:t>
            </a:r>
            <a:r>
              <a:rPr lang="hu-HU" dirty="0" err="1" smtClean="0"/>
              <a:t>skip</a:t>
            </a:r>
            <a:r>
              <a:rPr lang="hu-HU" dirty="0" smtClean="0"/>
              <a:t>!</a:t>
            </a:r>
          </a:p>
          <a:p>
            <a:r>
              <a:rPr lang="hu-HU" dirty="0" smtClean="0"/>
              <a:t>;</a:t>
            </a:r>
            <a:endParaRPr lang="hu-HU" dirty="0"/>
          </a:p>
          <a:p>
            <a:pPr marL="0" indent="0">
              <a:buNone/>
            </a:pP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	;;;   </a:t>
            </a:r>
            <a:r>
              <a:rPr lang="hu-HU" sz="2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három üres utasítás</a:t>
            </a: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	}</a:t>
            </a:r>
            <a:endParaRPr lang="hu-H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3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Erősen típusos nyelv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Típus: névvel azonosított halmaz, melyen műveleteket értelmezünk.</a:t>
            </a:r>
          </a:p>
          <a:p>
            <a:r>
              <a:rPr lang="hu-HU" sz="2800" dirty="0" smtClean="0"/>
              <a:t>Erősen típusos nyelv: különböző típusú értékek hogyan adhatóak egymásnak értékül.</a:t>
            </a:r>
          </a:p>
          <a:p>
            <a:r>
              <a:rPr lang="hu-HU" sz="2800" dirty="0" smtClean="0"/>
              <a:t>C++ </a:t>
            </a:r>
            <a:r>
              <a:rPr lang="hu-HU" sz="2800" dirty="0" smtClean="0"/>
              <a:t>erősen típusos </a:t>
            </a:r>
            <a:r>
              <a:rPr lang="hu-HU" sz="2800" dirty="0" smtClean="0"/>
              <a:t>nyelv</a:t>
            </a:r>
          </a:p>
          <a:p>
            <a:pPr lvl="1"/>
            <a:r>
              <a:rPr lang="hu-HU" sz="2400" dirty="0" smtClean="0"/>
              <a:t>Minden változódeklarációkor meg kell adni az adott változó típusát.</a:t>
            </a:r>
          </a:p>
          <a:p>
            <a:pPr lvl="1"/>
            <a:r>
              <a:rPr lang="hu-HU" sz="2400" dirty="0" err="1" smtClean="0"/>
              <a:t>Def</a:t>
            </a:r>
            <a:r>
              <a:rPr lang="hu-HU" sz="2400" dirty="0" smtClean="0"/>
              <a:t> szerint: a típus meghatározza, hogy milyen műveleteket végezhetek el rajta.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Elágazás:</a:t>
            </a:r>
          </a:p>
          <a:p>
            <a:pPr lvl="1"/>
            <a:r>
              <a:rPr lang="hu-HU" sz="2400" dirty="0" smtClean="0"/>
              <a:t>Feltétel vizsgálata</a:t>
            </a:r>
          </a:p>
          <a:p>
            <a:pPr lvl="1"/>
            <a:r>
              <a:rPr lang="hu-HU" sz="2400" dirty="0" smtClean="0"/>
              <a:t>Ez lehet egész, logikai vagy </a:t>
            </a:r>
            <a:r>
              <a:rPr lang="hu-HU" sz="2400" dirty="0" err="1" smtClean="0"/>
              <a:t>object</a:t>
            </a:r>
            <a:endParaRPr lang="hu-HU" sz="2400" dirty="0" smtClean="0"/>
          </a:p>
          <a:p>
            <a:pPr lvl="1"/>
            <a:r>
              <a:rPr lang="hu-HU" sz="2400" dirty="0" smtClean="0"/>
              <a:t>Ha nem </a:t>
            </a:r>
            <a:r>
              <a:rPr lang="hu-HU" sz="2400" dirty="0" err="1" smtClean="0"/>
              <a:t>if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else</a:t>
            </a:r>
            <a:r>
              <a:rPr lang="hu-HU" sz="2400" dirty="0" smtClean="0"/>
              <a:t>. Ez opcionális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err="1" smtClean="0"/>
              <a:t>if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. Ez is opcionális.</a:t>
            </a:r>
          </a:p>
          <a:p>
            <a:pPr lvl="1"/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 után jöhet több </a:t>
            </a:r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err="1" smtClean="0"/>
              <a:t>else</a:t>
            </a:r>
            <a:r>
              <a:rPr lang="hu-HU" sz="2400" dirty="0" smtClean="0"/>
              <a:t> </a:t>
            </a:r>
            <a:r>
              <a:rPr lang="hu-HU" sz="2400" dirty="0" err="1" smtClean="0"/>
              <a:t>if</a:t>
            </a:r>
            <a:r>
              <a:rPr lang="hu-HU" sz="2400" dirty="0" smtClean="0"/>
              <a:t> után jöhet a végén </a:t>
            </a:r>
            <a:r>
              <a:rPr lang="hu-HU" sz="2400" dirty="0" err="1" smtClean="0"/>
              <a:t>else</a:t>
            </a:r>
            <a:r>
              <a:rPr lang="hu-HU" sz="2400" dirty="0" smtClean="0"/>
              <a:t>, opcionálisan.</a:t>
            </a:r>
          </a:p>
        </p:txBody>
      </p:sp>
    </p:spTree>
    <p:extLst>
      <p:ext uri="{BB962C8B-B14F-4D97-AF65-F5344CB8AC3E}">
        <p14:creationId xmlns:p14="http://schemas.microsoft.com/office/powerpoint/2010/main" val="18800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}  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(C):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} 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i &gt;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}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 == </a:t>
            </a:r>
            <a:r>
              <a:rPr lang="hu-HU" sz="24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4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4425"/>
          </a:xfrm>
        </p:spPr>
        <p:txBody>
          <a:bodyPr/>
          <a:lstStyle/>
          <a:p>
            <a:r>
              <a:rPr lang="hu-HU" sz="2800" u="sng" dirty="0" smtClean="0"/>
              <a:t>Elágazás(C):</a:t>
            </a:r>
          </a:p>
          <a:p>
            <a:pPr lvl="1"/>
            <a:r>
              <a:rPr lang="hu-HU" sz="2400" dirty="0" smtClean="0"/>
              <a:t>Ha egy elágazás feltételvizsgálatában </a:t>
            </a:r>
            <a:r>
              <a:rPr lang="hu-HU" sz="2400" u="sng" dirty="0" smtClean="0"/>
              <a:t>nullától különböző szám</a:t>
            </a:r>
            <a:r>
              <a:rPr lang="hu-HU" sz="2400" dirty="0" smtClean="0"/>
              <a:t>ot adunk meg, akkor az megfelel az </a:t>
            </a:r>
            <a:r>
              <a:rPr lang="hu-HU" sz="2400" u="sng" dirty="0" smtClean="0"/>
              <a:t>igaz kiértékelés</a:t>
            </a:r>
            <a:r>
              <a:rPr lang="hu-HU" sz="2400" dirty="0" smtClean="0"/>
              <a:t>nek.</a:t>
            </a:r>
          </a:p>
          <a:p>
            <a:pPr lvl="1"/>
            <a:r>
              <a:rPr lang="hu-HU" sz="2400" dirty="0" err="1" smtClean="0"/>
              <a:t>float</a:t>
            </a:r>
            <a:r>
              <a:rPr lang="hu-HU" sz="2400" dirty="0" smtClean="0"/>
              <a:t>, int,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short</a:t>
            </a:r>
            <a:r>
              <a:rPr lang="hu-HU" sz="2400" dirty="0" smtClean="0"/>
              <a:t>,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Elágazás(C):</a:t>
            </a:r>
          </a:p>
          <a:p>
            <a:pPr lvl="1"/>
            <a:r>
              <a:rPr lang="hu-HU" sz="2400" dirty="0" smtClean="0"/>
              <a:t>Ha egy elágazás feltételvizsgálatában </a:t>
            </a:r>
            <a:r>
              <a:rPr lang="hu-HU" sz="2400" u="sng" dirty="0" smtClean="0"/>
              <a:t>nulla (0) szám</a:t>
            </a:r>
            <a:r>
              <a:rPr lang="hu-HU" sz="2400" dirty="0" smtClean="0"/>
              <a:t>ot adunk meg, akkor az megfelel a </a:t>
            </a:r>
            <a:r>
              <a:rPr lang="hu-HU" sz="2400" u="sng" dirty="0" smtClean="0"/>
              <a:t>hamis kiértékelés</a:t>
            </a:r>
            <a:r>
              <a:rPr lang="hu-HU" sz="2400" dirty="0" smtClean="0"/>
              <a:t>nek.</a:t>
            </a:r>
          </a:p>
          <a:p>
            <a:pPr marL="57150" indent="0">
              <a:spcBef>
                <a:spcPts val="0"/>
              </a:spcBef>
              <a:buNone/>
            </a:pPr>
            <a:endParaRPr lang="hu-HU" sz="2400" dirty="0" smtClean="0"/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true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Ha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false</a:t>
            </a:r>
            <a:r>
              <a:rPr lang="hu-HU" sz="2400" dirty="0" smtClean="0"/>
              <a:t>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 k =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hu-HU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Kutya()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Később megnézzük, mi ez a Kutya!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 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Ha nem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true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Ha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hu-HU" sz="2400" dirty="0" smtClean="0"/>
              <a:t> egy </a:t>
            </a:r>
            <a:r>
              <a:rPr lang="hu-HU" sz="2400" dirty="0" err="1" smtClean="0"/>
              <a:t>object</a:t>
            </a:r>
            <a:r>
              <a:rPr lang="hu-HU" sz="2400" dirty="0" smtClean="0"/>
              <a:t>, akkor </a:t>
            </a:r>
            <a:r>
              <a:rPr lang="hu-HU" sz="2400" dirty="0" err="1" smtClean="0"/>
              <a:t>false</a:t>
            </a:r>
            <a:r>
              <a:rPr lang="hu-HU" sz="2400" dirty="0" smtClean="0"/>
              <a:t>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Kutya k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Később megnézzük, mi ez a Kutya!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k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de jó! 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Alap típusok és módosítók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sz="2400" dirty="0" smtClean="0"/>
              <a:t>Típusok: int, </a:t>
            </a:r>
            <a:r>
              <a:rPr lang="hu-HU" sz="2400" dirty="0" err="1" smtClean="0"/>
              <a:t>float</a:t>
            </a:r>
            <a:r>
              <a:rPr lang="hu-HU" sz="2400" dirty="0" smtClean="0"/>
              <a:t>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char</a:t>
            </a:r>
            <a:r>
              <a:rPr lang="hu-HU" sz="2400" dirty="0" smtClean="0"/>
              <a:t>, (</a:t>
            </a:r>
            <a:r>
              <a:rPr lang="hu-HU" sz="2400" dirty="0" err="1" smtClean="0"/>
              <a:t>bool</a:t>
            </a:r>
            <a:r>
              <a:rPr lang="hu-HU" sz="2400" dirty="0" smtClean="0"/>
              <a:t> már csak C++</a:t>
            </a:r>
            <a:r>
              <a:rPr lang="hu-HU" sz="2400" dirty="0" err="1" smtClean="0"/>
              <a:t>-ben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err="1" smtClean="0"/>
              <a:t>Modifiers</a:t>
            </a:r>
            <a:r>
              <a:rPr lang="hu-HU" sz="2400" dirty="0"/>
              <a:t>: </a:t>
            </a:r>
            <a:r>
              <a:rPr lang="hu-HU" sz="2400" dirty="0" err="1"/>
              <a:t>short</a:t>
            </a:r>
            <a:r>
              <a:rPr lang="hu-HU" sz="2400" dirty="0"/>
              <a:t>, </a:t>
            </a:r>
            <a:r>
              <a:rPr lang="hu-HU" sz="2400" dirty="0" err="1"/>
              <a:t>long</a:t>
            </a:r>
            <a:r>
              <a:rPr lang="hu-HU" sz="2400" dirty="0"/>
              <a:t>, </a:t>
            </a:r>
            <a:r>
              <a:rPr lang="hu-HU" sz="2400" dirty="0" err="1"/>
              <a:t>signed</a:t>
            </a:r>
            <a:r>
              <a:rPr lang="hu-HU" sz="2400" dirty="0"/>
              <a:t>, </a:t>
            </a:r>
            <a:r>
              <a:rPr lang="hu-HU" sz="2400" dirty="0" err="1" smtClean="0"/>
              <a:t>unsigned</a:t>
            </a:r>
            <a:endParaRPr lang="hu-HU" sz="2400" dirty="0" smtClean="0"/>
          </a:p>
          <a:p>
            <a:pPr marL="742950" lvl="2" indent="-342900"/>
            <a:r>
              <a:rPr lang="hu-HU" sz="2000" dirty="0" smtClean="0"/>
              <a:t>int:</a:t>
            </a:r>
          </a:p>
          <a:p>
            <a:pPr marL="1200150" lvl="3" indent="-342900"/>
            <a:r>
              <a:rPr lang="hu-HU" sz="1600" dirty="0" err="1" smtClean="0"/>
              <a:t>short</a:t>
            </a:r>
            <a:r>
              <a:rPr lang="hu-HU" sz="1600" dirty="0" smtClean="0"/>
              <a:t> </a:t>
            </a:r>
            <a:r>
              <a:rPr lang="hu-HU" sz="1600" dirty="0"/>
              <a:t>int: -32,768 -&gt; +</a:t>
            </a:r>
            <a:r>
              <a:rPr lang="hu-HU" sz="1600" dirty="0" smtClean="0"/>
              <a:t>32,767  (16 bit)</a:t>
            </a:r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 err="1" smtClean="0"/>
              <a:t>short</a:t>
            </a:r>
            <a:r>
              <a:rPr lang="hu-HU" sz="1600" dirty="0" smtClean="0"/>
              <a:t> </a:t>
            </a:r>
            <a:r>
              <a:rPr lang="hu-HU" sz="1600" dirty="0"/>
              <a:t>int: 0 -&gt; +</a:t>
            </a:r>
            <a:r>
              <a:rPr lang="hu-HU" sz="1600" dirty="0" smtClean="0"/>
              <a:t>65,535 </a:t>
            </a:r>
            <a:r>
              <a:rPr lang="hu-HU" sz="1600" dirty="0"/>
              <a:t>(16 bit)</a:t>
            </a:r>
            <a:endParaRPr lang="hu-HU" sz="1600" dirty="0" smtClean="0"/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/>
              <a:t>int: 0 -&gt; +</a:t>
            </a:r>
            <a:r>
              <a:rPr lang="hu-HU" sz="1600" dirty="0" smtClean="0"/>
              <a:t>4,294,967,295 (32 bit</a:t>
            </a:r>
            <a:r>
              <a:rPr lang="hu-HU" sz="1600" dirty="0"/>
              <a:t>)</a:t>
            </a:r>
            <a:endParaRPr lang="hu-HU" sz="1600" dirty="0" smtClean="0"/>
          </a:p>
          <a:p>
            <a:pPr marL="1200150" lvl="3" indent="-342900"/>
            <a:r>
              <a:rPr lang="hu-HU" sz="1600" dirty="0"/>
              <a:t>int: -2,147,483,648 -&gt; +</a:t>
            </a:r>
            <a:r>
              <a:rPr lang="hu-HU" sz="1600" dirty="0" smtClean="0"/>
              <a:t>2,147,483,647 </a:t>
            </a:r>
            <a:r>
              <a:rPr lang="hu-HU" sz="1600" dirty="0"/>
              <a:t>(32 bit)</a:t>
            </a:r>
            <a:endParaRPr lang="hu-HU" sz="1600" dirty="0" smtClean="0"/>
          </a:p>
          <a:p>
            <a:pPr marL="1200150" lvl="3" indent="-342900"/>
            <a:r>
              <a:rPr lang="hu-HU" sz="1600" dirty="0" err="1" smtClean="0"/>
              <a:t>long</a:t>
            </a:r>
            <a:r>
              <a:rPr lang="hu-HU" sz="1600" dirty="0"/>
              <a:t> int: -2,147,483,648 -&gt; +</a:t>
            </a:r>
            <a:r>
              <a:rPr lang="hu-HU" sz="1600" dirty="0" smtClean="0"/>
              <a:t>2,147,483,647 (32 bit)</a:t>
            </a:r>
          </a:p>
          <a:p>
            <a:pPr marL="742950" lvl="2" indent="-342900"/>
            <a:r>
              <a:rPr lang="hu-HU" sz="2000" dirty="0" err="1" smtClean="0"/>
              <a:t>char</a:t>
            </a:r>
            <a:r>
              <a:rPr lang="hu-HU" sz="2000" dirty="0" smtClean="0"/>
              <a:t>: </a:t>
            </a:r>
          </a:p>
          <a:p>
            <a:pPr marL="1200150" lvl="3" indent="-342900"/>
            <a:r>
              <a:rPr lang="hu-HU" sz="1600" dirty="0" err="1" smtClean="0"/>
              <a:t>signed</a:t>
            </a:r>
            <a:r>
              <a:rPr lang="hu-HU" sz="1600" dirty="0" smtClean="0"/>
              <a:t> </a:t>
            </a:r>
            <a:r>
              <a:rPr lang="hu-HU" sz="1600" dirty="0" err="1" smtClean="0"/>
              <a:t>char</a:t>
            </a:r>
            <a:r>
              <a:rPr lang="hu-HU" sz="1600" dirty="0" smtClean="0"/>
              <a:t> : -128 -&gt; +127</a:t>
            </a:r>
          </a:p>
          <a:p>
            <a:pPr marL="1200150" lvl="3" indent="-342900"/>
            <a:r>
              <a:rPr lang="hu-HU" sz="1600" dirty="0" err="1"/>
              <a:t>u</a:t>
            </a:r>
            <a:r>
              <a:rPr lang="hu-HU" sz="1600" dirty="0" err="1" smtClean="0"/>
              <a:t>nsigned</a:t>
            </a:r>
            <a:r>
              <a:rPr lang="hu-HU" sz="1600" dirty="0" smtClean="0"/>
              <a:t> </a:t>
            </a:r>
            <a:r>
              <a:rPr lang="hu-HU" sz="1600" dirty="0" err="1" smtClean="0"/>
              <a:t>char</a:t>
            </a:r>
            <a:r>
              <a:rPr lang="hu-HU" sz="1600" dirty="0" smtClean="0"/>
              <a:t>:  0 -&gt; +255</a:t>
            </a:r>
          </a:p>
          <a:p>
            <a:pPr marL="742950" lvl="2" indent="-342900"/>
            <a:r>
              <a:rPr lang="hu-HU" sz="2000" dirty="0" err="1"/>
              <a:t>float</a:t>
            </a:r>
            <a:r>
              <a:rPr lang="hu-HU" sz="2000" dirty="0"/>
              <a:t>: 32 </a:t>
            </a:r>
            <a:r>
              <a:rPr lang="hu-HU" sz="2000" dirty="0" smtClean="0"/>
              <a:t>bit</a:t>
            </a:r>
          </a:p>
          <a:p>
            <a:pPr marL="742950" lvl="2" indent="-342900"/>
            <a:r>
              <a:rPr lang="hu-HU" sz="2000" dirty="0" err="1" smtClean="0"/>
              <a:t>double</a:t>
            </a:r>
            <a:r>
              <a:rPr lang="hu-HU" sz="2000" dirty="0" smtClean="0"/>
              <a:t>: </a:t>
            </a:r>
          </a:p>
          <a:p>
            <a:pPr marL="1200150" lvl="3" indent="-342900"/>
            <a:r>
              <a:rPr lang="hu-HU" sz="1600" dirty="0" err="1" smtClean="0"/>
              <a:t>double</a:t>
            </a:r>
            <a:r>
              <a:rPr lang="hu-HU" sz="1600" dirty="0"/>
              <a:t> </a:t>
            </a:r>
            <a:r>
              <a:rPr lang="hu-HU" sz="1600" dirty="0" smtClean="0"/>
              <a:t>: 96 bit</a:t>
            </a:r>
          </a:p>
          <a:p>
            <a:pPr marL="1200150" lvl="3" indent="-342900"/>
            <a:r>
              <a:rPr lang="hu-HU" sz="1600" dirty="0" err="1" smtClean="0"/>
              <a:t>long</a:t>
            </a:r>
            <a:r>
              <a:rPr lang="hu-HU" sz="1600" dirty="0" smtClean="0"/>
              <a:t> </a:t>
            </a:r>
            <a:r>
              <a:rPr lang="hu-HU" sz="1600" dirty="0" err="1"/>
              <a:t>double</a:t>
            </a:r>
            <a:r>
              <a:rPr lang="hu-HU" sz="1600" dirty="0"/>
              <a:t> : 64 </a:t>
            </a:r>
            <a:r>
              <a:rPr lang="hu-HU" sz="1600" dirty="0" smtClean="0"/>
              <a:t>bit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44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program?</a:t>
            </a:r>
          </a:p>
          <a:p>
            <a:pPr lvl="1"/>
            <a:r>
              <a:rPr lang="hu-HU" sz="2400" dirty="0" smtClean="0"/>
              <a:t>A feltétel kiértékelése : logikai, szám, </a:t>
            </a:r>
            <a:r>
              <a:rPr lang="hu-HU" sz="2400" dirty="0" err="1" smtClean="0"/>
              <a:t>object</a:t>
            </a:r>
            <a:endParaRPr lang="hu-HU" sz="2400" dirty="0" smtClean="0"/>
          </a:p>
          <a:p>
            <a:pPr lvl="1"/>
            <a:r>
              <a:rPr lang="hu-HU" sz="2400" dirty="0" smtClean="0"/>
              <a:t>Értékadás is lehet benne!</a:t>
            </a:r>
          </a:p>
          <a:p>
            <a:pPr lvl="1"/>
            <a:r>
              <a:rPr lang="hu-HU" dirty="0" smtClean="0"/>
              <a:t>Oka:</a:t>
            </a:r>
          </a:p>
          <a:p>
            <a:pPr lvl="2"/>
            <a:r>
              <a:rPr lang="hu-HU" dirty="0" smtClean="0"/>
              <a:t>A feltételben szereplő kiértékelés eredményét később is szeretnénk felhasználni.</a:t>
            </a:r>
          </a:p>
          <a:p>
            <a:pPr lvl="2"/>
            <a:r>
              <a:rPr lang="hu-HU" dirty="0" smtClean="0"/>
              <a:t>Kevesebb erőforrást használunk!</a:t>
            </a:r>
          </a:p>
          <a:p>
            <a:pPr lvl="2"/>
            <a:r>
              <a:rPr lang="hu-HU" dirty="0" smtClean="0"/>
              <a:t>Egyszer értékeljük ki a függvényt, később is használjuk az eredményét</a:t>
            </a:r>
          </a:p>
        </p:txBody>
      </p:sp>
    </p:spTree>
    <p:extLst>
      <p:ext uri="{BB962C8B-B14F-4D97-AF65-F5344CB8AC3E}">
        <p14:creationId xmlns:p14="http://schemas.microsoft.com/office/powerpoint/2010/main" val="33351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program?</a:t>
            </a:r>
          </a:p>
          <a:p>
            <a:pPr lvl="1"/>
            <a:r>
              <a:rPr lang="hu-HU" sz="2400" dirty="0" smtClean="0"/>
              <a:t>Akkor is előfordul, ha nem szeretnénk! (Gépelési hiba!)</a:t>
            </a:r>
          </a:p>
          <a:p>
            <a:pPr lvl="1"/>
            <a:r>
              <a:rPr lang="hu-HU" sz="2400" dirty="0" smtClean="0"/>
              <a:t>Míg az első kiértékelés </a:t>
            </a:r>
            <a:r>
              <a:rPr lang="hu-HU" sz="2400" dirty="0" err="1" smtClean="0"/>
              <a:t>false</a:t>
            </a:r>
            <a:r>
              <a:rPr lang="hu-HU" sz="2400" dirty="0" smtClean="0"/>
              <a:t>, a második már </a:t>
            </a:r>
            <a:r>
              <a:rPr lang="hu-HU" sz="2400" dirty="0" err="1" smtClean="0"/>
              <a:t>true</a:t>
            </a:r>
            <a:r>
              <a:rPr lang="hu-HU" sz="2400" dirty="0" smtClean="0"/>
              <a:t>!</a:t>
            </a:r>
            <a:endParaRPr lang="hu-HU" sz="2400" dirty="0" smtClean="0">
              <a:solidFill>
                <a:schemeClr val="accent1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b ==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3467148"/>
            <a:ext cx="14401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=&gt; Helyett =&gt; 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788024" y="3325048"/>
            <a:ext cx="4355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b = </a:t>
            </a:r>
            <a:r>
              <a:rPr lang="hu-HU" sz="20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b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log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Elágazás(C++):</a:t>
            </a:r>
          </a:p>
          <a:p>
            <a:pPr lvl="1"/>
            <a:r>
              <a:rPr lang="hu-HU" sz="2400" dirty="0" smtClean="0"/>
              <a:t>Nézzük a </a:t>
            </a:r>
            <a:r>
              <a:rPr lang="hu-HU" sz="2400" dirty="0" err="1" smtClean="0"/>
              <a:t>bugos</a:t>
            </a:r>
            <a:r>
              <a:rPr lang="hu-HU" sz="2400" dirty="0" smtClean="0"/>
              <a:t> részt! Mitől döglik a légy? Meg a program!</a:t>
            </a:r>
          </a:p>
          <a:p>
            <a:pPr lvl="1"/>
            <a:r>
              <a:rPr lang="hu-HU" sz="2400" dirty="0" smtClean="0"/>
              <a:t>Akkor is előfordul, ha nem szeretnénk! (Gépelési hiba!)</a:t>
            </a:r>
          </a:p>
          <a:p>
            <a:pPr lvl="1"/>
            <a:r>
              <a:rPr lang="hu-HU" sz="2400" dirty="0" smtClean="0"/>
              <a:t>Míg az első kiértékelés </a:t>
            </a:r>
            <a:r>
              <a:rPr lang="hu-HU" sz="2400" dirty="0" err="1" smtClean="0"/>
              <a:t>false</a:t>
            </a:r>
            <a:r>
              <a:rPr lang="hu-HU" sz="2400" dirty="0" smtClean="0"/>
              <a:t>, a második már </a:t>
            </a:r>
            <a:r>
              <a:rPr lang="hu-HU" sz="2400" dirty="0" err="1" smtClean="0"/>
              <a:t>true</a:t>
            </a:r>
            <a:r>
              <a:rPr lang="hu-HU" sz="2400" dirty="0" smtClean="0"/>
              <a:t>!</a:t>
            </a:r>
            <a:endParaRPr lang="hu-HU" sz="2400" dirty="0" smtClean="0">
              <a:solidFill>
                <a:schemeClr val="accent1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i ==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 </a:t>
            </a:r>
            <a:endParaRPr lang="en-US" sz="2000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”bent”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2000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3467148"/>
            <a:ext cx="144016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=&gt; Helyett =&gt; 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788024" y="3386634"/>
            <a:ext cx="4355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57150" indent="0">
              <a:spcBef>
                <a:spcPts val="0"/>
              </a:spcBef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main() 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</a:t>
            </a:r>
            <a:r>
              <a:rPr lang="en-US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log </a:t>
            </a:r>
            <a:r>
              <a:rPr lang="en-US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kif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 </a:t>
            </a:r>
            <a:endParaRPr lang="en-US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{   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”bent</a:t>
            </a:r>
            <a:r>
              <a:rPr lang="hu-HU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…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Java-ban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Szuper! Logikaira ugyan olyan veszélyes!</a:t>
            </a:r>
            <a:endParaRPr lang="hu-HU" sz="16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l = </a:t>
            </a:r>
            <a:r>
              <a:rPr lang="en-US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(l = </a:t>
            </a:r>
            <a:r>
              <a:rPr lang="en-US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42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Java-ban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Szuper! </a:t>
            </a:r>
            <a:r>
              <a:rPr lang="hu-HU" sz="2400" dirty="0" err="1" smtClean="0"/>
              <a:t>int-re</a:t>
            </a:r>
            <a:r>
              <a:rPr lang="hu-HU" sz="2400" dirty="0" smtClean="0"/>
              <a:t> már nem megy! Fordítási hiba! </a:t>
            </a:r>
          </a:p>
          <a:p>
            <a:pPr lvl="1"/>
            <a:endParaRPr lang="hu-HU" sz="1600" dirty="0" smtClean="0"/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main()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hu-HU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int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1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i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18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"1"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"2"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6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smtClean="0"/>
              <a:t>Elágazás más nyelveken:</a:t>
            </a:r>
          </a:p>
          <a:p>
            <a:pPr lvl="1"/>
            <a:r>
              <a:rPr lang="hu-HU" sz="2400" dirty="0" smtClean="0"/>
              <a:t>Vannak nyelvek, melyek erősebb megszorításokat tesznek az </a:t>
            </a:r>
            <a:r>
              <a:rPr lang="hu-HU" sz="2400" dirty="0" err="1" smtClean="0"/>
              <a:t>if-ben</a:t>
            </a:r>
            <a:r>
              <a:rPr lang="hu-HU" sz="2400" dirty="0" smtClean="0"/>
              <a:t> történő értékadásra!</a:t>
            </a:r>
          </a:p>
          <a:p>
            <a:pPr lvl="1"/>
            <a:r>
              <a:rPr lang="hu-HU" sz="2400" dirty="0" smtClean="0"/>
              <a:t>Nézzük ezt </a:t>
            </a:r>
            <a:r>
              <a:rPr lang="hu-HU" sz="2400" dirty="0" err="1" smtClean="0"/>
              <a:t>Ada-ban</a:t>
            </a:r>
            <a:r>
              <a:rPr lang="hu-HU" sz="2400" dirty="0" smtClean="0"/>
              <a:t>.</a:t>
            </a:r>
          </a:p>
          <a:p>
            <a:pPr lvl="1"/>
            <a:r>
              <a:rPr lang="hu-HU" sz="2400" dirty="0" smtClean="0"/>
              <a:t>Fordítási hiba!</a:t>
            </a:r>
            <a:endParaRPr lang="hu-HU" sz="1600" dirty="0" smtClean="0"/>
          </a:p>
          <a:p>
            <a:pPr marL="5715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Elag01inada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b : Boolean :=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b :=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 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Elag01inada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ternary</a:t>
            </a:r>
            <a:r>
              <a:rPr lang="hu-HU" dirty="0" smtClean="0"/>
              <a:t> operator (? : )</a:t>
            </a:r>
          </a:p>
          <a:p>
            <a:r>
              <a:rPr lang="hu-HU" dirty="0" smtClean="0"/>
              <a:t>(</a:t>
            </a:r>
            <a:r>
              <a:rPr lang="hu-HU" dirty="0" err="1"/>
              <a:t>condition</a:t>
            </a:r>
            <a:r>
              <a:rPr lang="hu-HU" dirty="0"/>
              <a:t>) ? (</a:t>
            </a:r>
            <a:r>
              <a:rPr lang="hu-HU" dirty="0" err="1"/>
              <a:t>if</a:t>
            </a:r>
            <a:r>
              <a:rPr lang="hu-HU" dirty="0"/>
              <a:t>_</a:t>
            </a:r>
            <a:r>
              <a:rPr lang="hu-HU" dirty="0" err="1"/>
              <a:t>true</a:t>
            </a:r>
            <a:r>
              <a:rPr lang="hu-HU" dirty="0"/>
              <a:t>) : (</a:t>
            </a:r>
            <a:r>
              <a:rPr lang="hu-HU" dirty="0" err="1"/>
              <a:t>if</a:t>
            </a:r>
            <a:r>
              <a:rPr lang="hu-HU" dirty="0"/>
              <a:t>_</a:t>
            </a:r>
            <a:r>
              <a:rPr lang="hu-HU" dirty="0" err="1"/>
              <a:t>false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(x == y) ? a :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GNU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C :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a = x ? : 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megegyezik: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400" dirty="0">
                <a:latin typeface="Consolas" pitchFamily="49" charset="0"/>
                <a:cs typeface="Consolas" pitchFamily="49" charset="0"/>
              </a:rPr>
            </a:br>
            <a:r>
              <a:rPr lang="hu-HU" sz="2400" dirty="0">
                <a:latin typeface="Consolas" pitchFamily="49" charset="0"/>
                <a:cs typeface="Consolas" pitchFamily="49" charset="0"/>
              </a:rPr>
              <a:t>a = x ? x : y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7177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Java, C# hasonló</a:t>
            </a:r>
          </a:p>
          <a:p>
            <a:pPr lvl="1"/>
            <a:r>
              <a:rPr lang="hu-HU" dirty="0" smtClean="0"/>
              <a:t>C#</a:t>
            </a:r>
            <a:r>
              <a:rPr lang="hu-HU" dirty="0" err="1" smtClean="0"/>
              <a:t>-ban</a:t>
            </a:r>
            <a:r>
              <a:rPr lang="hu-HU" dirty="0" smtClean="0"/>
              <a:t>: ?? Operator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? x =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y = x,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nem null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ha viszont az, akkor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y = -1. 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y = x ?? -1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, </a:t>
            </a:r>
            <a:r>
              <a:rPr lang="hu-HU" dirty="0" err="1" smtClean="0"/>
              <a:t>ruby</a:t>
            </a:r>
            <a:r>
              <a:rPr lang="hu-HU" dirty="0" smtClean="0"/>
              <a:t>, …: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|| {}</a:t>
            </a:r>
          </a:p>
        </p:txBody>
      </p:sp>
    </p:spTree>
    <p:extLst>
      <p:ext uri="{BB962C8B-B14F-4D97-AF65-F5344CB8AC3E}">
        <p14:creationId xmlns:p14="http://schemas.microsoft.com/office/powerpoint/2010/main" val="2556521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</a:p>
          <a:p>
            <a:pPr lvl="1"/>
            <a:r>
              <a:rPr lang="hu-HU" sz="2400" dirty="0" smtClean="0"/>
              <a:t>Nem logikai vizsgálat, hanem illesztés / összehasonlítás</a:t>
            </a:r>
          </a:p>
          <a:p>
            <a:pPr lvl="2"/>
            <a:r>
              <a:rPr lang="hu-HU" sz="2000" dirty="0" err="1" smtClean="0"/>
              <a:t>switch</a:t>
            </a:r>
            <a:r>
              <a:rPr lang="hu-HU" sz="2000" dirty="0" smtClean="0"/>
              <a:t>: </a:t>
            </a:r>
            <a:r>
              <a:rPr lang="hu-HU" sz="2000" i="1" dirty="0" err="1" smtClean="0"/>
              <a:t>integer-expression</a:t>
            </a:r>
            <a:r>
              <a:rPr lang="hu-HU" sz="2000" dirty="0" smtClean="0"/>
              <a:t> (int alapú vagy arra konvertálható értékek)</a:t>
            </a:r>
          </a:p>
          <a:p>
            <a:pPr lvl="1"/>
            <a:r>
              <a:rPr lang="hu-HU" sz="2400" dirty="0" err="1" smtClean="0"/>
              <a:t>case</a:t>
            </a:r>
            <a:r>
              <a:rPr lang="hu-HU" sz="2400" dirty="0" smtClean="0"/>
              <a:t> </a:t>
            </a:r>
            <a:r>
              <a:rPr lang="hu-HU" sz="2400" dirty="0" err="1" smtClean="0"/>
              <a:t>kiértékelőág</a:t>
            </a:r>
            <a:r>
              <a:rPr lang="hu-HU" sz="2400" dirty="0" smtClean="0"/>
              <a:t>.</a:t>
            </a:r>
          </a:p>
          <a:p>
            <a:pPr lvl="2"/>
            <a:r>
              <a:rPr lang="hu-HU" sz="2000" dirty="0" smtClean="0"/>
              <a:t>Utasítások végrehajtása egyenlőség vizsgálat után</a:t>
            </a:r>
          </a:p>
          <a:p>
            <a:pPr lvl="2"/>
            <a:r>
              <a:rPr lang="hu-HU" sz="2000" dirty="0" smtClean="0"/>
              <a:t>Egy érték egyszer fordulhat elő</a:t>
            </a:r>
          </a:p>
          <a:p>
            <a:pPr lvl="2"/>
            <a:r>
              <a:rPr lang="hu-HU" sz="2000" dirty="0" smtClean="0"/>
              <a:t>Több utasítás esetén blokk: { … }</a:t>
            </a:r>
          </a:p>
          <a:p>
            <a:pPr lvl="2"/>
            <a:r>
              <a:rPr lang="hu-HU" sz="2000" dirty="0" smtClean="0"/>
              <a:t>Utasításmentes </a:t>
            </a:r>
            <a:r>
              <a:rPr lang="hu-HU" sz="2000" dirty="0" err="1" smtClean="0"/>
              <a:t>case</a:t>
            </a:r>
            <a:r>
              <a:rPr lang="hu-HU" sz="2000" dirty="0" smtClean="0"/>
              <a:t> ág is lehet.</a:t>
            </a:r>
          </a:p>
          <a:p>
            <a:pPr lvl="2"/>
            <a:r>
              <a:rPr lang="hu-HU" sz="2000" dirty="0" smtClean="0"/>
              <a:t>Továbbfolyás lehetséges</a:t>
            </a:r>
          </a:p>
          <a:p>
            <a:pPr lvl="2"/>
            <a:r>
              <a:rPr lang="hu-HU" sz="2000" dirty="0" smtClean="0"/>
              <a:t>Továbbfolyás megakadályozása: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hu-HU" sz="2400" dirty="0" err="1" smtClean="0"/>
              <a:t>default</a:t>
            </a:r>
            <a:r>
              <a:rPr lang="hu-HU" sz="2400" dirty="0" smtClean="0"/>
              <a:t> ág: </a:t>
            </a:r>
          </a:p>
          <a:p>
            <a:pPr lvl="2"/>
            <a:r>
              <a:rPr lang="hu-HU" sz="2000" dirty="0"/>
              <a:t>A</a:t>
            </a:r>
            <a:r>
              <a:rPr lang="hu-HU" sz="2000" dirty="0" smtClean="0"/>
              <a:t>mi nem illeszkedik, az ide jön!</a:t>
            </a:r>
          </a:p>
          <a:p>
            <a:pPr lvl="2"/>
            <a:r>
              <a:rPr lang="hu-HU" sz="2000" dirty="0" smtClean="0"/>
              <a:t>Nem kötelező a </a:t>
            </a:r>
            <a:r>
              <a:rPr lang="hu-HU" sz="2000" dirty="0" err="1" smtClean="0"/>
              <a:t>switch</a:t>
            </a:r>
            <a:r>
              <a:rPr lang="hu-HU" sz="2000" dirty="0" smtClean="0"/>
              <a:t> végén lennie!</a:t>
            </a:r>
          </a:p>
          <a:p>
            <a:pPr marL="0" indent="0">
              <a:buNone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6669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</a:p>
          <a:p>
            <a:pPr lvl="1"/>
            <a:endParaRPr lang="hu-HU" sz="1400" dirty="0"/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41360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dirty="0"/>
              <a:t>Házi feladat: Hogy is van ez?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dirty="0" smtClean="0"/>
          </a:p>
          <a:p>
            <a:pPr marL="342900" lvl="1" indent="-342900">
              <a:buFont typeface="Arial" charset="0"/>
              <a:buChar char="•"/>
            </a:pP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3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endParaRPr lang="hu-HU" sz="1400" dirty="0"/>
          </a:p>
          <a:p>
            <a:pPr marL="800100" lvl="2" indent="0">
              <a:buNone/>
            </a:pPr>
            <a:r>
              <a:rPr lang="hu-HU" sz="15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5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5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5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5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800100" lvl="2" indent="0">
              <a:buNone/>
            </a:pP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5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5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800100" lvl="2" indent="0">
              <a:buNone/>
            </a:pP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hu-HU" sz="15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</a:t>
            </a:r>
            <a:endParaRPr lang="hu-HU" sz="1500" dirty="0" smtClean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       }; </a:t>
            </a:r>
            <a:r>
              <a:rPr lang="hu-HU" sz="15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500" dirty="0">
              <a:latin typeface="Consolas" pitchFamily="49" charset="0"/>
              <a:cs typeface="Consolas" pitchFamily="49" charset="0"/>
            </a:endParaRP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5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5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5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5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5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800100" lvl="2" indent="0">
              <a:buNone/>
            </a:pPr>
            <a:r>
              <a:rPr lang="hu-HU" sz="15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5629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r>
              <a:rPr lang="hu-HU" sz="2800" dirty="0" smtClean="0"/>
              <a:t> Továbbfolyás</a:t>
            </a:r>
            <a:endParaRPr lang="hu-HU" sz="1400" dirty="0"/>
          </a:p>
          <a:p>
            <a:pPr marL="400050" lvl="1" indent="0">
              <a:buNone/>
            </a:pPr>
            <a:r>
              <a:rPr lang="hu-HU" sz="1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8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8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 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400050" lvl="1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9494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 sz="2800" u="sng" dirty="0" err="1" smtClean="0"/>
              <a:t>switch</a:t>
            </a:r>
            <a:r>
              <a:rPr lang="hu-HU" sz="2800" u="sng" dirty="0" smtClean="0"/>
              <a:t>:</a:t>
            </a:r>
            <a:r>
              <a:rPr lang="hu-HU" sz="2800" dirty="0" smtClean="0"/>
              <a:t> Házi feladat: Mi az eredmény ha:</a:t>
            </a:r>
          </a:p>
          <a:p>
            <a:pPr lvl="1"/>
            <a:r>
              <a:rPr lang="hu-HU" sz="2400" dirty="0" smtClean="0"/>
              <a:t>i = 1;</a:t>
            </a:r>
          </a:p>
          <a:p>
            <a:pPr lvl="1"/>
            <a:r>
              <a:rPr lang="hu-HU" sz="2400" dirty="0" smtClean="0"/>
              <a:t>i = 6; esetén?</a:t>
            </a:r>
            <a:endParaRPr lang="hu-HU" sz="1400" dirty="0"/>
          </a:p>
          <a:p>
            <a:pPr marL="400050" lvl="1" indent="0">
              <a:buNone/>
            </a:pPr>
            <a:r>
              <a:rPr lang="hu-HU" sz="17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7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7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7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7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7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7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( i )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400050" lvl="1" indent="0">
              <a:buNone/>
            </a:pPr>
            <a:r>
              <a:rPr lang="hu-HU" sz="17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  <a:endParaRPr lang="hu-HU" sz="1700" dirty="0" smtClean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7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hu-HU" sz="17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7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7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7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7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700" dirty="0" err="1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700" dirty="0" smtClean="0">
                <a:latin typeface="Consolas" pitchFamily="49" charset="0"/>
                <a:cs typeface="Consolas" pitchFamily="49" charset="0"/>
              </a:rPr>
              <a:t>; </a:t>
            </a:r>
            <a:endParaRPr lang="hu-HU" sz="17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400050" lvl="1" indent="0">
              <a:buNone/>
            </a:pPr>
            <a:r>
              <a:rPr lang="hu-HU" sz="17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4730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err="1" smtClean="0"/>
              <a:t>Előltesztelős</a:t>
            </a:r>
            <a:endParaRPr lang="hu-HU" sz="2800" dirty="0" smtClean="0"/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 &lt;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}   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err="1" smtClean="0"/>
              <a:t>Hátultesztelős</a:t>
            </a:r>
            <a:endParaRPr lang="hu-HU" sz="2800" dirty="0" smtClean="0"/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}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(i &lt; </a:t>
            </a:r>
            <a:r>
              <a:rPr lang="hu-HU" sz="24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Számlálós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24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 i += 1)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Számlálós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f(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, j = 0; i + j &lt; </a:t>
            </a:r>
            <a:r>
              <a:rPr lang="hu-HU" sz="2000" dirty="0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i = f(j), j += 1) 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Végtelen ciklusok</a:t>
            </a:r>
          </a:p>
          <a:p>
            <a:pPr marL="0" indent="0">
              <a:buNone/>
            </a:pPr>
            <a:endParaRPr lang="hu-HU" sz="1600" dirty="0" smtClean="0"/>
          </a:p>
          <a:p>
            <a:pPr marL="0" indent="0">
              <a:buNone/>
            </a:pP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(;;) 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  <a:endParaRPr lang="hu-HU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644008" y="3339413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hu-HU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  {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Feltétlen vezérlést átadó utasítások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int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!=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"kint vagyok"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29161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/>
              <a:t>Vezérlési szerkezetek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u="sng" dirty="0"/>
              <a:t>Ciklus:</a:t>
            </a:r>
            <a:r>
              <a:rPr lang="hu-HU" sz="2800" dirty="0"/>
              <a:t> </a:t>
            </a:r>
            <a:r>
              <a:rPr lang="hu-HU" sz="2800" dirty="0" smtClean="0"/>
              <a:t>Feltétlen vezérlést átadó utasítások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i += 1;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i &lt; </a:t>
            </a:r>
            <a:r>
              <a:rPr lang="hu-HU" sz="16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{ 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hu-HU" sz="1600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6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kesobb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jon</a:t>
            </a:r>
            <a:r>
              <a:rPr lang="hu-HU" sz="16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!"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28456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636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break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 err="1" smtClean="0"/>
              <a:t>continue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 err="1" smtClean="0"/>
              <a:t>labels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778378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Összefoglaló:</a:t>
            </a:r>
          </a:p>
          <a:p>
            <a:pPr lvl="1"/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namespace-name</a:t>
            </a:r>
            <a:r>
              <a:rPr lang="hu-HU" dirty="0" smtClean="0"/>
              <a:t>::</a:t>
            </a:r>
            <a:r>
              <a:rPr lang="hu-HU" dirty="0" err="1" smtClean="0"/>
              <a:t>name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= </a:t>
            </a:r>
            <a:r>
              <a:rPr lang="hu-HU" dirty="0" err="1" smtClean="0"/>
              <a:t>value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type-name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(</a:t>
            </a:r>
            <a:r>
              <a:rPr lang="hu-HU" dirty="0" err="1" smtClean="0"/>
              <a:t>args</a:t>
            </a:r>
            <a:r>
              <a:rPr lang="hu-HU" dirty="0" smtClean="0"/>
              <a:t>);</a:t>
            </a:r>
          </a:p>
          <a:p>
            <a:pPr lvl="1"/>
            <a:r>
              <a:rPr lang="hu-HU" dirty="0" err="1" smtClean="0"/>
              <a:t>expression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{ </a:t>
            </a:r>
            <a:r>
              <a:rPr lang="hu-HU" dirty="0" err="1" smtClean="0"/>
              <a:t>statements</a:t>
            </a:r>
            <a:r>
              <a:rPr lang="hu-HU" dirty="0" smtClean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477365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Vezérlési szerkezetek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hu-HU" dirty="0" err="1"/>
              <a:t>while</a:t>
            </a:r>
            <a:r>
              <a:rPr lang="hu-HU" dirty="0"/>
              <a:t>(</a:t>
            </a:r>
            <a:r>
              <a:rPr lang="hu-HU" dirty="0" err="1"/>
              <a:t>condition</a:t>
            </a:r>
            <a:r>
              <a:rPr lang="hu-HU" dirty="0"/>
              <a:t>) { </a:t>
            </a:r>
            <a:r>
              <a:rPr lang="hu-HU" dirty="0" err="1"/>
              <a:t>statement</a:t>
            </a:r>
            <a:r>
              <a:rPr lang="hu-HU" dirty="0"/>
              <a:t>; </a:t>
            </a:r>
            <a:r>
              <a:rPr lang="hu-HU" dirty="0" smtClean="0"/>
              <a:t>}</a:t>
            </a:r>
          </a:p>
          <a:p>
            <a:pPr marL="342900" lvl="1" indent="-342900"/>
            <a:r>
              <a:rPr lang="hu-HU" dirty="0" err="1" smtClean="0"/>
              <a:t>for</a:t>
            </a:r>
            <a:r>
              <a:rPr lang="hu-HU" dirty="0" smtClean="0"/>
              <a:t>(</a:t>
            </a:r>
            <a:r>
              <a:rPr lang="hu-HU" dirty="0" err="1" smtClean="0"/>
              <a:t>init-statement</a:t>
            </a:r>
            <a:r>
              <a:rPr lang="hu-HU" dirty="0" smtClean="0"/>
              <a:t>; </a:t>
            </a:r>
            <a:r>
              <a:rPr lang="hu-HU" dirty="0" err="1" smtClean="0"/>
              <a:t>condition</a:t>
            </a:r>
            <a:r>
              <a:rPr lang="hu-HU" dirty="0" smtClean="0"/>
              <a:t>; </a:t>
            </a:r>
            <a:r>
              <a:rPr lang="hu-HU" dirty="0" err="1" smtClean="0"/>
              <a:t>expression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{ </a:t>
            </a:r>
            <a:r>
              <a:rPr lang="hu-HU" dirty="0" err="1" smtClean="0"/>
              <a:t>statement</a:t>
            </a:r>
            <a:r>
              <a:rPr lang="hu-HU" dirty="0" smtClean="0"/>
              <a:t>; }</a:t>
            </a:r>
          </a:p>
          <a:p>
            <a:pPr marL="342900" lvl="1" indent="-342900"/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condition</a:t>
            </a:r>
            <a:r>
              <a:rPr lang="hu-HU" dirty="0" smtClean="0"/>
              <a:t>) </a:t>
            </a:r>
            <a:r>
              <a:rPr lang="hu-HU" dirty="0" err="1" smtClean="0"/>
              <a:t>statement</a:t>
            </a:r>
            <a:endParaRPr lang="hu-HU" dirty="0" smtClean="0"/>
          </a:p>
          <a:p>
            <a:pPr marL="342900" lvl="1" indent="-342900"/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condition</a:t>
            </a:r>
            <a:r>
              <a:rPr lang="hu-HU" dirty="0"/>
              <a:t>) </a:t>
            </a:r>
            <a:r>
              <a:rPr lang="hu-HU" dirty="0" err="1" smtClean="0"/>
              <a:t>statement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r>
              <a:rPr lang="hu-HU" dirty="0" smtClean="0"/>
              <a:t> statement2</a:t>
            </a:r>
          </a:p>
          <a:p>
            <a:pPr marL="342900" lvl="1" indent="-342900"/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val</a:t>
            </a:r>
            <a:r>
              <a:rPr lang="hu-HU" dirty="0" smtClean="0"/>
              <a:t>;</a:t>
            </a:r>
            <a:endParaRPr lang="hu-HU" dirty="0"/>
          </a:p>
          <a:p>
            <a:pPr marL="342900" lvl="1" indent="-342900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89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>
                <a:latin typeface="Arial" charset="0"/>
              </a:rPr>
              <a:t>Mutatók, </a:t>
            </a:r>
            <a:r>
              <a:rPr lang="hu-HU" dirty="0" err="1" smtClean="0">
                <a:latin typeface="Arial" charset="0"/>
              </a:rPr>
              <a:t>dereferálás</a:t>
            </a:r>
            <a:endParaRPr lang="hu-HU" dirty="0" smtClean="0">
              <a:latin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 smtClean="0">
                <a:latin typeface="Arial" charset="0"/>
              </a:rPr>
              <a:t>Ha </a:t>
            </a:r>
            <a:r>
              <a:rPr lang="hu-HU" sz="2800" i="1" dirty="0" smtClean="0">
                <a:latin typeface="Arial" charset="0"/>
              </a:rPr>
              <a:t>T </a:t>
            </a:r>
            <a:r>
              <a:rPr lang="hu-HU" sz="2800" dirty="0" smtClean="0">
                <a:latin typeface="Arial" charset="0"/>
              </a:rPr>
              <a:t>egy típus, </a:t>
            </a:r>
            <a:r>
              <a:rPr lang="hu-HU" sz="2800" i="1" dirty="0" smtClean="0">
                <a:latin typeface="Arial" charset="0"/>
              </a:rPr>
              <a:t>T* </a:t>
            </a:r>
            <a:r>
              <a:rPr lang="hu-HU" sz="2800" dirty="0" smtClean="0">
                <a:latin typeface="Arial" charset="0"/>
              </a:rPr>
              <a:t>a „</a:t>
            </a:r>
            <a:r>
              <a:rPr lang="hu-HU" sz="2800" i="1" dirty="0" smtClean="0">
                <a:latin typeface="Arial" charset="0"/>
              </a:rPr>
              <a:t>T</a:t>
            </a:r>
            <a:r>
              <a:rPr lang="hu-HU" sz="2800" dirty="0" smtClean="0">
                <a:latin typeface="Arial" charset="0"/>
              </a:rPr>
              <a:t>-re hivatkozó mutató” típus lesz, azaz egy </a:t>
            </a:r>
            <a:r>
              <a:rPr lang="hu-HU" sz="2800" i="1" dirty="0" smtClean="0">
                <a:latin typeface="Arial" charset="0"/>
              </a:rPr>
              <a:t>T* </a:t>
            </a:r>
            <a:r>
              <a:rPr lang="hu-HU" sz="2800" dirty="0" smtClean="0">
                <a:latin typeface="Arial" charset="0"/>
              </a:rPr>
              <a:t>típusú változó egy </a:t>
            </a:r>
            <a:r>
              <a:rPr lang="hu-HU" sz="2800" i="1" dirty="0" smtClean="0">
                <a:latin typeface="Arial" charset="0"/>
              </a:rPr>
              <a:t>T </a:t>
            </a:r>
            <a:r>
              <a:rPr lang="hu-HU" sz="2800" dirty="0" smtClean="0">
                <a:latin typeface="Arial" charset="0"/>
              </a:rPr>
              <a:t>típusú objektum címét tartalmazhatja.</a:t>
            </a:r>
          </a:p>
        </p:txBody>
      </p:sp>
      <p:sp>
        <p:nvSpPr>
          <p:cNvPr id="2" name="Téglalap 1"/>
          <p:cNvSpPr/>
          <p:nvPr/>
        </p:nvSpPr>
        <p:spPr>
          <a:xfrm>
            <a:off x="1513202" y="3781157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smtClean="0"/>
              <a:t>int* p</a:t>
            </a:r>
            <a:endParaRPr lang="hu-HU" sz="3200" dirty="0"/>
          </a:p>
        </p:txBody>
      </p:sp>
      <p:sp>
        <p:nvSpPr>
          <p:cNvPr id="3" name="Lekerekített téglalap 2"/>
          <p:cNvSpPr/>
          <p:nvPr/>
        </p:nvSpPr>
        <p:spPr>
          <a:xfrm>
            <a:off x="4897578" y="3781157"/>
            <a:ext cx="1512168" cy="7200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12</a:t>
            </a:r>
          </a:p>
        </p:txBody>
      </p:sp>
      <p:cxnSp>
        <p:nvCxnSpPr>
          <p:cNvPr id="5" name="Egyenes összekötő nyíllal 4"/>
          <p:cNvCxnSpPr>
            <a:stCxn id="2" idx="3"/>
            <a:endCxn id="3" idx="1"/>
          </p:cNvCxnSpPr>
          <p:nvPr/>
        </p:nvCxnSpPr>
        <p:spPr>
          <a:xfrm>
            <a:off x="3025370" y="4141197"/>
            <a:ext cx="1872208" cy="0"/>
          </a:xfrm>
          <a:prstGeom prst="straightConnector1">
            <a:avLst/>
          </a:prstGeom>
          <a:ln w="635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Változó deklarációja:</a:t>
            </a:r>
            <a:r>
              <a:rPr lang="hu-HU" dirty="0"/>
              <a:t/>
            </a:r>
            <a:br>
              <a:rPr lang="hu-HU" dirty="0"/>
            </a:b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lvl="1"/>
            <a:r>
              <a:rPr lang="hu-HU" dirty="0" smtClean="0"/>
              <a:t>A változó bizonyos (4 bájt) memóriát foglal le.</a:t>
            </a:r>
          </a:p>
          <a:p>
            <a:r>
              <a:rPr lang="hu-HU" dirty="0" smtClean="0"/>
              <a:t>Változó, mely pointer:</a:t>
            </a:r>
            <a:br>
              <a:rPr lang="hu-HU" dirty="0" smtClean="0"/>
            </a:b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*pi =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hu-HU" dirty="0" smtClean="0"/>
              <a:t>Az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</a:t>
            </a:r>
            <a:r>
              <a:rPr lang="hu-HU" dirty="0" smtClean="0"/>
              <a:t>által lefoglalt memória helye az adott változó címe.</a:t>
            </a:r>
          </a:p>
          <a:p>
            <a:pPr lvl="1"/>
            <a:r>
              <a:rPr lang="hu-HU" dirty="0" smtClean="0"/>
              <a:t>Címének visszaadása: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hu-HU" dirty="0" smtClean="0"/>
              <a:t> változó által lefoglalt memória mérete: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(i)</a:t>
            </a:r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33297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i="1" dirty="0">
                <a:latin typeface="Arial" charset="0"/>
              </a:rPr>
              <a:t>Példa</a:t>
            </a:r>
            <a:r>
              <a:rPr lang="hu-HU" i="1" dirty="0" smtClean="0">
                <a:latin typeface="Arial" charset="0"/>
              </a:rPr>
              <a:t>:</a:t>
            </a:r>
            <a:br>
              <a:rPr lang="hu-HU" i="1" dirty="0" smtClean="0">
                <a:latin typeface="Arial" charset="0"/>
              </a:rPr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*pi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dirty="0">
                <a:latin typeface="Consolas" pitchFamily="49" charset="0"/>
                <a:cs typeface="Consolas" pitchFamily="49" charset="0"/>
              </a:rPr>
              <a:t/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*p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&amp;c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c címét tárolja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91705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Deklarálása: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, pb;</a:t>
            </a:r>
          </a:p>
          <a:p>
            <a:r>
              <a:rPr lang="hu-HU" dirty="0" smtClean="0"/>
              <a:t>Mi a típusa a változóknak?</a:t>
            </a:r>
            <a:br>
              <a:rPr lang="hu-HU" dirty="0" smtClean="0"/>
            </a:b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Pi vagy int*</a:t>
            </a:r>
            <a:b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(pb).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vagy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b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</a:br>
            <a:r>
              <a:rPr lang="hu-HU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typeid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&amp;pb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).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Pi </a:t>
            </a:r>
            <a:r>
              <a:rPr lang="hu-HU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vagy </a:t>
            </a:r>
            <a:r>
              <a:rPr lang="hu-HU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hu-HU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 err="1" smtClean="0"/>
              <a:t>typeid</a:t>
            </a:r>
            <a:r>
              <a:rPr lang="hu-HU" dirty="0" smtClean="0"/>
              <a:t> a </a:t>
            </a:r>
            <a:r>
              <a:rPr lang="hu-HU" dirty="0" err="1" smtClean="0"/>
              <a:t>typeinfo</a:t>
            </a:r>
            <a:r>
              <a:rPr lang="hu-HU" dirty="0" smtClean="0"/>
              <a:t> </a:t>
            </a:r>
            <a:r>
              <a:rPr lang="hu-HU" dirty="0" err="1" smtClean="0"/>
              <a:t>headerben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501048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Jobb, ha így: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pa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, *pb;</a:t>
            </a:r>
          </a:p>
          <a:p>
            <a:r>
              <a:rPr lang="hu-HU" dirty="0" err="1" smtClean="0"/>
              <a:t>Lint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Használjuk a *</a:t>
            </a:r>
            <a:r>
              <a:rPr lang="hu-HU" dirty="0" err="1" smtClean="0"/>
              <a:t>-t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változónál, ne a típusnál. Így automatikusan elkerüljük az ismertetett hibát.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20096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Értékadás: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*p;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47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Mihez rendeltünk értéket?</a:t>
            </a:r>
          </a:p>
          <a:p>
            <a:pPr lvl="1"/>
            <a:r>
              <a:rPr lang="hu-HU" dirty="0" smtClean="0"/>
              <a:t>Megváltoztattuk a címét!</a:t>
            </a:r>
          </a:p>
          <a:p>
            <a:pPr lvl="1"/>
            <a:r>
              <a:rPr lang="hu-HU" dirty="0" smtClean="0"/>
              <a:t>Nem mindig fordul!</a:t>
            </a:r>
          </a:p>
          <a:p>
            <a:pPr lvl="1"/>
            <a:r>
              <a:rPr lang="hu-HU" dirty="0" smtClean="0"/>
              <a:t>g++ </a:t>
            </a:r>
            <a:r>
              <a:rPr lang="hu-HU" dirty="0" err="1" smtClean="0"/>
              <a:t>-Wall</a:t>
            </a:r>
            <a:r>
              <a:rPr lang="hu-HU" dirty="0" smtClean="0"/>
              <a:t> </a:t>
            </a:r>
            <a:r>
              <a:rPr lang="hu-HU" dirty="0" err="1" smtClean="0"/>
              <a:t>main.cpp</a:t>
            </a:r>
            <a:r>
              <a:rPr lang="hu-HU" dirty="0" smtClean="0"/>
              <a:t> </a:t>
            </a:r>
            <a:r>
              <a:rPr lang="hu-HU" dirty="0" err="1" smtClean="0"/>
              <a:t>-fpermissive</a:t>
            </a:r>
            <a:endParaRPr lang="hu-HU" dirty="0" smtClean="0"/>
          </a:p>
          <a:p>
            <a:pPr lvl="2"/>
            <a:r>
              <a:rPr lang="hu-HU" dirty="0" smtClean="0"/>
              <a:t>Nagy így már fordul</a:t>
            </a:r>
          </a:p>
          <a:p>
            <a:pPr lvl="2"/>
            <a:r>
              <a:rPr lang="hu-HU" dirty="0" err="1" smtClean="0"/>
              <a:t>fpermissive</a:t>
            </a:r>
            <a:r>
              <a:rPr lang="hu-HU" dirty="0" smtClean="0"/>
              <a:t> kapcsoló: hibákat </a:t>
            </a:r>
            <a:r>
              <a:rPr lang="hu-HU" dirty="0" err="1" smtClean="0"/>
              <a:t>error</a:t>
            </a:r>
            <a:r>
              <a:rPr lang="hu-HU" dirty="0" smtClean="0"/>
              <a:t> szintről </a:t>
            </a:r>
            <a:r>
              <a:rPr lang="hu-HU" dirty="0" err="1" smtClean="0"/>
              <a:t>warningra</a:t>
            </a:r>
            <a:r>
              <a:rPr lang="hu-HU" dirty="0" smtClean="0"/>
              <a:t> nyom le.</a:t>
            </a:r>
          </a:p>
        </p:txBody>
      </p:sp>
    </p:spTree>
    <p:extLst>
      <p:ext uri="{BB962C8B-B14F-4D97-AF65-F5344CB8AC3E}">
        <p14:creationId xmlns:p14="http://schemas.microsoft.com/office/powerpoint/2010/main" val="2360350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charset="0"/>
              </a:rPr>
              <a:t>A mutatókon elvégezhető művelet a „</a:t>
            </a:r>
            <a:r>
              <a:rPr lang="hu-HU" dirty="0" err="1">
                <a:latin typeface="Arial" charset="0"/>
              </a:rPr>
              <a:t>dereferencia</a:t>
            </a:r>
            <a:r>
              <a:rPr lang="hu-HU" dirty="0">
                <a:latin typeface="Arial" charset="0"/>
              </a:rPr>
              <a:t>”, azaz a mutató által mutatott objektumra való </a:t>
            </a:r>
            <a:r>
              <a:rPr lang="hu-HU" dirty="0" smtClean="0">
                <a:latin typeface="Arial" charset="0"/>
              </a:rPr>
              <a:t>hivatkozás.</a:t>
            </a:r>
          </a:p>
          <a:p>
            <a:r>
              <a:rPr lang="hu-HU" dirty="0" err="1" smtClean="0">
                <a:latin typeface="Arial" charset="0"/>
              </a:rPr>
              <a:t>indirekciónak</a:t>
            </a:r>
            <a:r>
              <a:rPr lang="hu-HU" dirty="0" smtClean="0">
                <a:latin typeface="Arial" charset="0"/>
              </a:rPr>
              <a:t> </a:t>
            </a:r>
            <a:r>
              <a:rPr lang="hu-HU" dirty="0">
                <a:latin typeface="Arial" charset="0"/>
              </a:rPr>
              <a:t>is hívják; </a:t>
            </a:r>
            <a:endParaRPr lang="hu-HU" dirty="0" smtClean="0">
              <a:latin typeface="Arial" charset="0"/>
            </a:endParaRPr>
          </a:p>
          <a:p>
            <a:r>
              <a:rPr lang="hu-HU" dirty="0" smtClean="0">
                <a:latin typeface="Arial" charset="0"/>
              </a:rPr>
              <a:t>jele</a:t>
            </a:r>
            <a:r>
              <a:rPr lang="hu-HU" dirty="0">
                <a:latin typeface="Arial" charset="0"/>
              </a:rPr>
              <a:t>: </a:t>
            </a:r>
            <a:r>
              <a:rPr lang="hu-HU" dirty="0" smtClean="0">
                <a:latin typeface="Arial" charset="0"/>
              </a:rPr>
              <a:t>*</a:t>
            </a:r>
            <a:endParaRPr lang="hu-HU" dirty="0">
              <a:latin typeface="Arial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164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 smtClean="0"/>
              <a:t>Erőssen</a:t>
            </a:r>
            <a:r>
              <a:rPr lang="hu-HU" dirty="0" smtClean="0"/>
              <a:t> típusos nyelv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hu-HU" dirty="0"/>
              <a:t>Házi feladat: Hogy is van ez?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00050" lvl="1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 =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"s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\t, </a:t>
            </a:r>
            <a:r>
              <a:rPr lang="en-US" sz="2000" dirty="0" err="1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hu-HU" sz="20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>
                <a:solidFill>
                  <a:srgbClr val="E83430"/>
                </a:solidFill>
                <a:latin typeface="Consolas" pitchFamily="49" charset="0"/>
                <a:cs typeface="Consolas" pitchFamily="49" charset="0"/>
              </a:rPr>
              <a:t>\n"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(s), 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izeof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1257300" lvl="3" indent="0">
              <a:buNone/>
            </a:pPr>
            <a:endParaRPr lang="en-US" sz="1400" dirty="0"/>
          </a:p>
          <a:p>
            <a:pPr marL="361950" lvl="2" indent="38100">
              <a:buNone/>
            </a:pPr>
            <a:r>
              <a:rPr lang="hu-HU" sz="2000" dirty="0" smtClean="0"/>
              <a:t>A </a:t>
            </a:r>
            <a:r>
              <a:rPr lang="hu-HU" sz="2000" dirty="0" err="1" smtClean="0"/>
              <a:t>float</a:t>
            </a:r>
            <a:r>
              <a:rPr lang="hu-HU" sz="2000" dirty="0" smtClean="0"/>
              <a:t> leveszi a memóriából azt a részt, ami neki kell, így viszont az intnek egy része kimarad!</a:t>
            </a:r>
          </a:p>
          <a:p>
            <a:pPr marL="342900" lvl="1" indent="-342900">
              <a:buFont typeface="Arial" charset="0"/>
              <a:buChar char="•"/>
            </a:pPr>
            <a:endParaRPr lang="hu-HU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03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Mutatók, </a:t>
            </a:r>
            <a:r>
              <a:rPr lang="hu-HU" dirty="0" err="1" smtClean="0"/>
              <a:t>dereferálás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Dereferálás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*pi 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pi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  <a:br>
              <a:rPr lang="hu-HU" dirty="0" smtClean="0">
                <a:latin typeface="Consolas" pitchFamily="49" charset="0"/>
                <a:cs typeface="Consolas" pitchFamily="49" charset="0"/>
              </a:rPr>
            </a:b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*mutató: a hivatkozott értékhez hozzáférés, lekérdezés, beállítás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96272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smtClean="0">
                <a:latin typeface="Arial" charset="0"/>
              </a:rPr>
              <a:t>Mutatók, dereferálás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 smtClean="0">
              <a:latin typeface="Arial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*p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&amp;c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p 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hu-HU" sz="2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a</a:t>
            </a:r>
            <a:endParaRPr lang="hu-HU" sz="20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sz="28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sz="2800" dirty="0"/>
              <a:t>Néha szeretném, ha egy memóriaterület ne változzon meg</a:t>
            </a:r>
            <a:r>
              <a:rPr lang="hu-HU" sz="2800" dirty="0" smtClean="0"/>
              <a:t>.</a:t>
            </a:r>
          </a:p>
          <a:p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/>
              <a:t> kulcsszó</a:t>
            </a:r>
          </a:p>
          <a:p>
            <a:r>
              <a:rPr lang="hu-HU" sz="2800" dirty="0" smtClean="0"/>
              <a:t> </a:t>
            </a:r>
            <a:r>
              <a:rPr lang="hu-HU" sz="2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800" dirty="0" err="1">
                <a:latin typeface="Consolas" pitchFamily="49" charset="0"/>
                <a:cs typeface="Consolas" pitchFamily="49" charset="0"/>
              </a:rPr>
              <a:t>ci</a:t>
            </a:r>
            <a:r>
              <a:rPr lang="hu-HU" sz="2800" dirty="0">
                <a:latin typeface="Consolas" pitchFamily="49" charset="0"/>
                <a:cs typeface="Consolas" pitchFamily="49" charset="0"/>
              </a:rPr>
              <a:t> = 12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800" dirty="0" smtClean="0"/>
              <a:t>Azaz 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</a:t>
            </a:r>
            <a:r>
              <a:rPr lang="hu-HU" sz="2800" dirty="0" smtClean="0"/>
              <a:t> értékét nem tudom megváltoztatni a későbbiekben.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8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const</a:t>
            </a:r>
            <a:r>
              <a:rPr lang="hu-HU" sz="2800" dirty="0" smtClean="0"/>
              <a:t> </a:t>
            </a:r>
            <a:r>
              <a:rPr lang="hu-HU" sz="2800" dirty="0" err="1" smtClean="0"/>
              <a:t>a</a:t>
            </a:r>
            <a:r>
              <a:rPr lang="hu-HU" sz="2800" dirty="0" smtClean="0"/>
              <a:t> típusrendszer része, </a:t>
            </a:r>
            <a:r>
              <a:rPr lang="hu-HU" sz="2800" dirty="0" err="1" smtClean="0"/>
              <a:t>const</a:t>
            </a:r>
            <a:r>
              <a:rPr lang="hu-HU" sz="2800" dirty="0" smtClean="0"/>
              <a:t> int külön típus!</a:t>
            </a:r>
          </a:p>
          <a:p>
            <a:r>
              <a:rPr lang="hu-HU" sz="2800" dirty="0" err="1" smtClean="0"/>
              <a:t>Constot</a:t>
            </a:r>
            <a:r>
              <a:rPr lang="hu-HU" sz="2800" dirty="0" smtClean="0"/>
              <a:t> </a:t>
            </a:r>
            <a:r>
              <a:rPr lang="hu-HU" sz="2800" dirty="0"/>
              <a:t>beviszem a típusrendszerbe:</a:t>
            </a:r>
          </a:p>
          <a:p>
            <a:pPr lvl="1"/>
            <a:r>
              <a:rPr lang="hu-HU" sz="2400" dirty="0"/>
              <a:t>egy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/>
              <a:t>nem mutathat rá.</a:t>
            </a:r>
          </a:p>
          <a:p>
            <a:r>
              <a:rPr lang="hu-HU" sz="2800" dirty="0"/>
              <a:t>Megkövetelem</a:t>
            </a:r>
            <a:r>
              <a:rPr lang="hu-HU" dirty="0"/>
              <a:t>: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/>
              <a:t>legyen, ekkor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>
                <a:latin typeface="Consolas" pitchFamily="49" charset="0"/>
                <a:cs typeface="Consolas" pitchFamily="49" charset="0"/>
              </a:rPr>
              <a:t>&amp;ci</a:t>
            </a:r>
            <a:r>
              <a:rPr lang="hu-HU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sz="2800" dirty="0"/>
              <a:t>De: </a:t>
            </a:r>
            <a:r>
              <a:rPr lang="pt-BR" sz="2800" dirty="0"/>
              <a:t>cip konstans referencia, ezért *cip = 13 nem lehet</a:t>
            </a:r>
            <a:r>
              <a:rPr lang="pt-BR" sz="2800" dirty="0" smtClean="0"/>
              <a:t>!</a:t>
            </a:r>
            <a:endParaRPr lang="hu-HU" sz="2800" dirty="0" smtClean="0"/>
          </a:p>
          <a:p>
            <a:r>
              <a:rPr lang="hu-HU" sz="2800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/>
              <a:t>működik, 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++*</a:t>
            </a:r>
            <a:r>
              <a:rPr lang="hu-HU" sz="2800" dirty="0" err="1" smtClean="0">
                <a:latin typeface="Consolas" pitchFamily="49" charset="0"/>
                <a:cs typeface="Consolas" pitchFamily="49" charset="0"/>
              </a:rPr>
              <a:t>cip</a:t>
            </a:r>
            <a:r>
              <a:rPr lang="hu-HU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800" dirty="0" smtClean="0"/>
              <a:t>nem!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61019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Más nyelvekben:</a:t>
            </a:r>
          </a:p>
          <a:p>
            <a:pPr lvl="1"/>
            <a:r>
              <a:rPr lang="hu-HU" dirty="0" smtClean="0"/>
              <a:t>Java : </a:t>
            </a:r>
            <a:r>
              <a:rPr lang="hu-HU" dirty="0" err="1" smtClean="0"/>
              <a:t>final</a:t>
            </a:r>
            <a:endParaRPr lang="hu-HU" dirty="0" smtClean="0"/>
          </a:p>
          <a:p>
            <a:pPr lvl="1"/>
            <a:r>
              <a:rPr lang="hu-HU" dirty="0" smtClean="0"/>
              <a:t>C# : </a:t>
            </a:r>
            <a:r>
              <a:rPr lang="hu-HU" dirty="0" err="1" smtClean="0"/>
              <a:t>const</a:t>
            </a:r>
            <a:endParaRPr lang="hu-HU" dirty="0" smtClean="0"/>
          </a:p>
          <a:p>
            <a:pPr lvl="1"/>
            <a:r>
              <a:rPr lang="hu-HU" dirty="0" smtClean="0"/>
              <a:t>Ada : </a:t>
            </a:r>
            <a:r>
              <a:rPr lang="hu-HU" dirty="0" err="1" smtClean="0"/>
              <a:t>constant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3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lehet konstans?</a:t>
            </a:r>
          </a:p>
          <a:p>
            <a:r>
              <a:rPr lang="hu-HU" dirty="0"/>
              <a:t>Változó, pointer, paraméter, függvény, osztály?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8184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>
                <a:solidFill>
                  <a:srgbClr val="00B050"/>
                </a:solidFill>
              </a:rPr>
              <a:t> int</a:t>
            </a:r>
            <a:r>
              <a:rPr lang="hu-HU" dirty="0" smtClean="0"/>
              <a:t> i = </a:t>
            </a:r>
            <a:r>
              <a:rPr lang="hu-HU" dirty="0" smtClean="0">
                <a:solidFill>
                  <a:srgbClr val="00B0F0"/>
                </a:solidFill>
              </a:rPr>
              <a:t>12</a:t>
            </a:r>
            <a:r>
              <a:rPr lang="hu-HU" dirty="0" smtClean="0"/>
              <a:t>;</a:t>
            </a:r>
          </a:p>
          <a:p>
            <a:r>
              <a:rPr lang="hu-HU" dirty="0" smtClean="0"/>
              <a:t>Deklarálunk egy int változót (i néven).</a:t>
            </a:r>
          </a:p>
          <a:p>
            <a:r>
              <a:rPr lang="hu-HU" dirty="0" smtClean="0"/>
              <a:t>Konstans! Tehát értékét nem tudjuk megváltoztatni!</a:t>
            </a:r>
          </a:p>
          <a:p>
            <a:r>
              <a:rPr lang="hu-HU" dirty="0" smtClean="0"/>
              <a:t>Értékadás a deklarációkor kötelező, mert i értéke a </a:t>
            </a:r>
            <a:r>
              <a:rPr lang="hu-HU" dirty="0" err="1" smtClean="0"/>
              <a:t>const</a:t>
            </a:r>
            <a:r>
              <a:rPr lang="hu-HU" dirty="0" smtClean="0"/>
              <a:t> miatt nem változtatható!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474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const01.cpp: 3: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uninitialized</a:t>
            </a:r>
            <a:r>
              <a:rPr lang="hu-HU" sz="2400" dirty="0" smtClean="0"/>
              <a:t> </a:t>
            </a:r>
            <a:r>
              <a:rPr lang="hu-HU" sz="2400" dirty="0" err="1" smtClean="0"/>
              <a:t>const</a:t>
            </a:r>
            <a:r>
              <a:rPr lang="hu-HU" sz="2400" dirty="0" smtClean="0"/>
              <a:t> ’i’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8850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++i;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const01.cpp: 4: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increment</a:t>
            </a:r>
            <a:r>
              <a:rPr lang="hu-HU" sz="2400" dirty="0" smtClean="0"/>
              <a:t> of </a:t>
            </a:r>
            <a:r>
              <a:rPr lang="hu-HU" sz="2400" dirty="0" err="1" smtClean="0"/>
              <a:t>read-only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’i’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2546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hu-HU" dirty="0" smtClean="0"/>
              <a:t>Csináljunk pointert!</a:t>
            </a:r>
          </a:p>
          <a:p>
            <a:r>
              <a:rPr lang="hu-HU" dirty="0" smtClean="0"/>
              <a:t>Ráállítom a pointert a változóra! (nem </a:t>
            </a:r>
            <a:r>
              <a:rPr lang="hu-HU" dirty="0" err="1" smtClean="0"/>
              <a:t>const-ra</a:t>
            </a:r>
            <a:r>
              <a:rPr lang="hu-HU" dirty="0" smtClean="0"/>
              <a:t>)</a:t>
            </a:r>
          </a:p>
          <a:p>
            <a:r>
              <a:rPr lang="hu-HU" dirty="0" smtClean="0"/>
              <a:t>A konstans nem változhat!</a:t>
            </a:r>
          </a:p>
          <a:p>
            <a:r>
              <a:rPr lang="hu-HU" dirty="0" smtClean="0"/>
              <a:t>És a mutatott érték?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79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7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C++</a:t>
            </a:r>
            <a:r>
              <a:rPr lang="hu-HU" sz="2800" dirty="0" err="1" smtClean="0"/>
              <a:t>-ben</a:t>
            </a:r>
            <a:r>
              <a:rPr lang="hu-HU" sz="2800" dirty="0" smtClean="0"/>
              <a:t> a leggyakoribb alaptípusok:</a:t>
            </a:r>
          </a:p>
          <a:p>
            <a:pPr lvl="1"/>
            <a:r>
              <a:rPr lang="en-US" sz="2400" dirty="0" err="1" smtClean="0"/>
              <a:t>Egész</a:t>
            </a:r>
            <a:r>
              <a:rPr lang="en-US" sz="2400" dirty="0" smtClean="0"/>
              <a:t> </a:t>
            </a:r>
            <a:r>
              <a:rPr lang="en-US" sz="2400" dirty="0" err="1" smtClean="0"/>
              <a:t>számok</a:t>
            </a:r>
            <a:r>
              <a:rPr lang="en-US" sz="2400" dirty="0" smtClean="0"/>
              <a:t> </a:t>
            </a:r>
            <a:r>
              <a:rPr lang="en-US" sz="2400" dirty="0" err="1" smtClean="0"/>
              <a:t>típusa</a:t>
            </a:r>
            <a:r>
              <a:rPr lang="en-US" sz="2400" dirty="0" smtClean="0"/>
              <a:t>: </a:t>
            </a:r>
            <a:r>
              <a:rPr lang="en-US" sz="2400" dirty="0" err="1" smtClean="0"/>
              <a:t>int</a:t>
            </a:r>
            <a:r>
              <a:rPr lang="en-US" sz="2400" dirty="0" smtClean="0"/>
              <a:t>, short </a:t>
            </a:r>
            <a:r>
              <a:rPr lang="en-US" sz="2400" dirty="0" err="1" smtClean="0"/>
              <a:t>int</a:t>
            </a:r>
            <a:r>
              <a:rPr lang="en-US" sz="2400" dirty="0" smtClean="0"/>
              <a:t>, long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hu-HU" sz="2400" dirty="0" err="1" smtClean="0"/>
              <a:t>Lebegopontos</a:t>
            </a:r>
            <a:r>
              <a:rPr lang="hu-HU" sz="2400" dirty="0" smtClean="0"/>
              <a:t> számok típusa: </a:t>
            </a:r>
            <a:r>
              <a:rPr lang="hu-HU" sz="2400" dirty="0" err="1" smtClean="0"/>
              <a:t>float</a:t>
            </a:r>
            <a:r>
              <a:rPr lang="hu-HU" sz="2400" dirty="0" smtClean="0"/>
              <a:t>, </a:t>
            </a:r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long</a:t>
            </a:r>
            <a:r>
              <a:rPr lang="hu-HU" sz="2400" dirty="0" smtClean="0"/>
              <a:t> </a:t>
            </a:r>
            <a:r>
              <a:rPr lang="hu-HU" sz="2400" dirty="0" err="1" smtClean="0"/>
              <a:t>double</a:t>
            </a:r>
            <a:endParaRPr lang="hu-HU" sz="2400" dirty="0" smtClean="0"/>
          </a:p>
          <a:p>
            <a:pPr lvl="1"/>
            <a:r>
              <a:rPr lang="hu-HU" sz="2400" dirty="0" smtClean="0"/>
              <a:t>Logikai típus: </a:t>
            </a:r>
            <a:r>
              <a:rPr lang="hu-HU" sz="2400" dirty="0" err="1" smtClean="0"/>
              <a:t>bool</a:t>
            </a:r>
            <a:r>
              <a:rPr lang="hu-HU" sz="2400" dirty="0" smtClean="0"/>
              <a:t> </a:t>
            </a:r>
          </a:p>
          <a:p>
            <a:pPr lvl="2"/>
            <a:r>
              <a:rPr lang="hu-HU" sz="2000" dirty="0" smtClean="0"/>
              <a:t>C-ben int volt a </a:t>
            </a:r>
            <a:r>
              <a:rPr lang="hu-HU" sz="2000" dirty="0" err="1" smtClean="0"/>
              <a:t>bool</a:t>
            </a:r>
            <a:r>
              <a:rPr lang="hu-HU" sz="2000" dirty="0" smtClean="0"/>
              <a:t> megfelelője!</a:t>
            </a:r>
          </a:p>
          <a:p>
            <a:pPr lvl="1"/>
            <a:r>
              <a:rPr lang="hu-HU" sz="2400" dirty="0" smtClean="0"/>
              <a:t>Karakter típus: </a:t>
            </a:r>
            <a:r>
              <a:rPr lang="hu-HU" sz="2400" dirty="0" err="1" smtClean="0"/>
              <a:t>char</a:t>
            </a:r>
            <a:endParaRPr lang="hu-HU" sz="2400" dirty="0" smtClean="0"/>
          </a:p>
          <a:p>
            <a:pPr lvl="1"/>
            <a:r>
              <a:rPr lang="hu-HU" sz="2400" dirty="0" smtClean="0"/>
              <a:t>Karakterlánc típus: </a:t>
            </a:r>
            <a:r>
              <a:rPr lang="hu-HU" sz="2400" dirty="0" err="1" smtClean="0"/>
              <a:t>string</a:t>
            </a:r>
            <a:endParaRPr lang="hu-HU" sz="2400" dirty="0" smtClean="0"/>
          </a:p>
          <a:p>
            <a:pPr lvl="2"/>
            <a:r>
              <a:rPr lang="hu-HU" sz="2000" dirty="0" smtClean="0"/>
              <a:t>Ez C-ben </a:t>
            </a:r>
            <a:r>
              <a:rPr lang="hu-HU" sz="2000" dirty="0" err="1" smtClean="0"/>
              <a:t>char</a:t>
            </a:r>
            <a:r>
              <a:rPr lang="hu-HU" sz="2000" dirty="0" smtClean="0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hu-HU" dirty="0" smtClean="0"/>
              <a:t>Olyan pointer, melynek nem változhat!</a:t>
            </a:r>
          </a:p>
          <a:p>
            <a:pPr lvl="1"/>
            <a:r>
              <a:rPr lang="hu-HU" dirty="0" smtClean="0"/>
              <a:t>Cím nem változik</a:t>
            </a:r>
          </a:p>
          <a:p>
            <a:pPr lvl="1"/>
            <a:r>
              <a:rPr lang="hu-HU" dirty="0" smtClean="0"/>
              <a:t>És a mutatott érték?</a:t>
            </a:r>
          </a:p>
          <a:p>
            <a:r>
              <a:rPr lang="hu-HU" dirty="0"/>
              <a:t> 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>
                <a:solidFill>
                  <a:srgbClr val="00B050"/>
                </a:solidFill>
              </a:rPr>
              <a:t> int </a:t>
            </a:r>
            <a:r>
              <a:rPr lang="hu-HU" dirty="0" smtClean="0"/>
              <a:t>*</a:t>
            </a:r>
            <a:r>
              <a:rPr lang="hu-HU" dirty="0" err="1" smtClean="0"/>
              <a:t>cip</a:t>
            </a:r>
            <a:r>
              <a:rPr lang="hu-HU" dirty="0" smtClean="0"/>
              <a:t> = </a:t>
            </a:r>
            <a:r>
              <a:rPr lang="hu-HU" dirty="0" err="1" smtClean="0"/>
              <a:t>&amp;ci</a:t>
            </a:r>
            <a:r>
              <a:rPr lang="hu-HU" dirty="0" smtClean="0"/>
              <a:t>;</a:t>
            </a:r>
          </a:p>
          <a:p>
            <a:pPr lvl="1"/>
            <a:r>
              <a:rPr lang="hu-HU" dirty="0" smtClean="0"/>
              <a:t>Konstans </a:t>
            </a:r>
            <a:r>
              <a:rPr lang="hu-HU" dirty="0" err="1" smtClean="0"/>
              <a:t>int-re</a:t>
            </a:r>
            <a:r>
              <a:rPr lang="hu-HU" dirty="0" smtClean="0"/>
              <a:t> mutató pointer</a:t>
            </a:r>
          </a:p>
          <a:p>
            <a:pPr lvl="1"/>
            <a:r>
              <a:rPr lang="hu-HU" dirty="0" smtClean="0"/>
              <a:t>Nem kötelező inicializálni. Egyszerű pointer!</a:t>
            </a:r>
          </a:p>
          <a:p>
            <a:r>
              <a:rPr lang="hu-HU" dirty="0"/>
              <a:t> </a:t>
            </a:r>
            <a:r>
              <a:rPr lang="hu-HU" dirty="0" smtClean="0">
                <a:solidFill>
                  <a:srgbClr val="00B050"/>
                </a:solidFill>
              </a:rPr>
              <a:t>int</a:t>
            </a:r>
            <a:r>
              <a:rPr lang="hu-HU" dirty="0" smtClean="0"/>
              <a:t> *</a:t>
            </a:r>
            <a:r>
              <a:rPr lang="hu-HU" dirty="0" err="1" smtClean="0">
                <a:solidFill>
                  <a:srgbClr val="00B050"/>
                </a:solidFill>
              </a:rPr>
              <a:t>const</a:t>
            </a:r>
            <a:r>
              <a:rPr lang="hu-HU" dirty="0" smtClean="0"/>
              <a:t> </a:t>
            </a:r>
            <a:r>
              <a:rPr lang="hu-HU" dirty="0" err="1" smtClean="0"/>
              <a:t>icp</a:t>
            </a:r>
            <a:r>
              <a:rPr lang="hu-HU" dirty="0"/>
              <a:t> </a:t>
            </a:r>
            <a:r>
              <a:rPr lang="hu-HU" dirty="0" smtClean="0"/>
              <a:t>= </a:t>
            </a:r>
            <a:r>
              <a:rPr lang="hu-HU" dirty="0" err="1" smtClean="0"/>
              <a:t>&amp;i</a:t>
            </a:r>
            <a:r>
              <a:rPr lang="hu-HU" dirty="0" smtClean="0"/>
              <a:t>;</a:t>
            </a:r>
          </a:p>
          <a:p>
            <a:pPr lvl="1"/>
            <a:r>
              <a:rPr lang="hu-HU" dirty="0" err="1" smtClean="0"/>
              <a:t>intre</a:t>
            </a:r>
            <a:r>
              <a:rPr lang="hu-HU" dirty="0" smtClean="0"/>
              <a:t> mutató konstans pointer</a:t>
            </a:r>
          </a:p>
          <a:p>
            <a:pPr lvl="1"/>
            <a:r>
              <a:rPr lang="hu-HU" dirty="0" smtClean="0"/>
              <a:t>Érték változhat, cím nem!</a:t>
            </a:r>
          </a:p>
          <a:p>
            <a:pPr lvl="1"/>
            <a:r>
              <a:rPr lang="hu-HU" dirty="0" smtClean="0"/>
              <a:t>Itt is hiba, ha nem inicializáljuk a konstanst.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1335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9100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12 0xf2342da324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833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13 12   (figyeljünk a kiértékelés sorrendjére!!!)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521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421088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i = </a:t>
            </a:r>
            <a:r>
              <a:rPr lang="hu-HU" sz="2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hu-HU" sz="2400" dirty="0" smtClean="0"/>
              <a:t>Kimenet: pipa</a:t>
            </a:r>
            <a:br>
              <a:rPr lang="hu-HU" sz="2400" dirty="0" smtClean="0"/>
            </a:br>
            <a:r>
              <a:rPr lang="hu-HU" sz="2400" dirty="0" smtClean="0"/>
              <a:t>11 </a:t>
            </a:r>
            <a:r>
              <a:rPr lang="hu-HU" sz="2400" dirty="0" err="1" smtClean="0"/>
              <a:t>11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44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++(*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pipa                                                      Rontsuk el! ;]</a:t>
            </a:r>
            <a:br>
              <a:rPr lang="hu-HU" sz="2400" dirty="0" smtClean="0"/>
            </a:br>
            <a:r>
              <a:rPr lang="hu-HU" sz="2400" dirty="0" smtClean="0"/>
              <a:t>14 13 (Kiértékelési sorrend!!! Jobbról kezd!!!)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1336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</a:t>
            </a:r>
            <a:br>
              <a:rPr lang="hu-HU" sz="2400" dirty="0" smtClean="0"/>
            </a:br>
            <a:r>
              <a:rPr lang="hu-HU" sz="2400" dirty="0" smtClean="0"/>
              <a:t>const05.cpp: 7: </a:t>
            </a:r>
            <a:r>
              <a:rPr lang="hu-HU" sz="2400" dirty="0" err="1" smtClean="0"/>
              <a:t>error</a:t>
            </a:r>
            <a:r>
              <a:rPr lang="hu-HU" sz="2400" dirty="0" smtClean="0"/>
              <a:t>: </a:t>
            </a:r>
            <a:r>
              <a:rPr lang="hu-HU" sz="2400" dirty="0" err="1" smtClean="0"/>
              <a:t>increment</a:t>
            </a:r>
            <a:r>
              <a:rPr lang="hu-HU" sz="2400" dirty="0" smtClean="0"/>
              <a:t> of </a:t>
            </a:r>
            <a:r>
              <a:rPr lang="hu-HU" sz="2400" dirty="0" err="1" smtClean="0"/>
              <a:t>read-only</a:t>
            </a:r>
            <a:r>
              <a:rPr lang="hu-HU" sz="2400" dirty="0" smtClean="0"/>
              <a:t> </a:t>
            </a:r>
            <a:r>
              <a:rPr lang="hu-HU" sz="2400" dirty="0" err="1" smtClean="0"/>
              <a:t>variable</a:t>
            </a:r>
            <a:r>
              <a:rPr lang="hu-HU" sz="2400" dirty="0" smtClean="0"/>
              <a:t> ’</a:t>
            </a:r>
            <a:r>
              <a:rPr lang="hu-HU" sz="2400" dirty="0" err="1" smtClean="0"/>
              <a:t>ip</a:t>
            </a:r>
            <a:r>
              <a:rPr lang="hu-HU" sz="2400" dirty="0" smtClean="0"/>
              <a:t>’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899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Ok, de én egy olyan pointert akarok, amit tudok változtatni, de az értéket, amire mutat, azt nem!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997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++(*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400" dirty="0" smtClean="0"/>
              <a:t>const05.cpp</a:t>
            </a:r>
            <a:r>
              <a:rPr lang="hu-HU" sz="2400" dirty="0"/>
              <a:t>: 7: </a:t>
            </a:r>
            <a:r>
              <a:rPr lang="hu-HU" sz="2400" dirty="0" err="1"/>
              <a:t>error</a:t>
            </a:r>
            <a:r>
              <a:rPr lang="hu-HU" sz="2400" dirty="0"/>
              <a:t>: </a:t>
            </a:r>
            <a:r>
              <a:rPr lang="hu-HU" sz="2400" dirty="0" err="1"/>
              <a:t>increment</a:t>
            </a:r>
            <a:r>
              <a:rPr lang="hu-HU" sz="2400" dirty="0"/>
              <a:t> of </a:t>
            </a:r>
            <a:r>
              <a:rPr lang="hu-HU" sz="2400" dirty="0" err="1"/>
              <a:t>read-only</a:t>
            </a:r>
            <a:r>
              <a:rPr lang="hu-HU" sz="2400" dirty="0"/>
              <a:t> </a:t>
            </a:r>
            <a:r>
              <a:rPr lang="hu-HU" sz="2400" dirty="0" err="1"/>
              <a:t>variable</a:t>
            </a:r>
            <a:r>
              <a:rPr lang="hu-HU" sz="2400" dirty="0"/>
              <a:t> </a:t>
            </a:r>
            <a:r>
              <a:rPr lang="hu-HU" sz="2400" dirty="0" smtClean="0"/>
              <a:t>’* </a:t>
            </a:r>
            <a:r>
              <a:rPr lang="hu-HU" sz="2400" dirty="0" err="1" smtClean="0"/>
              <a:t>ip</a:t>
            </a:r>
            <a:r>
              <a:rPr lang="hu-HU" sz="2400" dirty="0"/>
              <a:t>’</a:t>
            </a:r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9092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400" dirty="0" smtClean="0"/>
              <a:t>13 0x12df321c5</a:t>
            </a:r>
            <a:endParaRPr lang="hu-HU" sz="24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3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Erősen típusos nyelvek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C++11 újdonságai</a:t>
            </a:r>
          </a:p>
          <a:p>
            <a:pPr lvl="1"/>
            <a:r>
              <a:rPr lang="hu-HU" dirty="0" err="1" smtClean="0"/>
              <a:t>auto</a:t>
            </a:r>
            <a:endParaRPr lang="hu-HU" dirty="0" smtClean="0"/>
          </a:p>
          <a:p>
            <a:pPr lvl="2"/>
            <a:r>
              <a:rPr lang="hu-HU" dirty="0" smtClean="0"/>
              <a:t>fordítás idejű típuskikövetkeztetés</a:t>
            </a:r>
          </a:p>
          <a:p>
            <a:pPr lvl="1"/>
            <a:r>
              <a:rPr lang="hu-HU" dirty="0" err="1"/>
              <a:t>d</a:t>
            </a:r>
            <a:r>
              <a:rPr lang="hu-HU" dirty="0" err="1" smtClean="0"/>
              <a:t>ectype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43408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 (nézzük csak másképp!)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const08.cpp:6: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6018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Ajánlott odafigyelni a sorrendre:</a:t>
            </a:r>
          </a:p>
          <a:p>
            <a:pPr lvl="1"/>
            <a:r>
              <a:rPr lang="hu-HU" dirty="0" smtClean="0"/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* i</a:t>
            </a:r>
          </a:p>
          <a:p>
            <a:pPr lvl="1"/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i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14069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olyan pointer kell, amit nem változtathatok és az általa mutatott értéket sem!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162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fr-FR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c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cp 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= &amp;ci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hu-HU" dirty="0"/>
              <a:t>Mutathat konstansra, de mindig ugyanoda kell, hogy mutasson.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2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Javítsuk ki, hogy az </a:t>
            </a:r>
            <a:r>
              <a:rPr lang="hu-HU" dirty="0" err="1" smtClean="0"/>
              <a:t>inkrementációs</a:t>
            </a:r>
            <a:r>
              <a:rPr lang="hu-HU" dirty="0" smtClean="0"/>
              <a:t> operátorra panaszkodjon!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9155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const08.cpp:7: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increment</a:t>
            </a:r>
            <a:r>
              <a:rPr lang="hu-HU" sz="2000" dirty="0" smtClean="0"/>
              <a:t> of </a:t>
            </a:r>
            <a:r>
              <a:rPr lang="hu-HU" sz="2000" dirty="0" err="1" smtClean="0"/>
              <a:t>read-only</a:t>
            </a:r>
            <a:r>
              <a:rPr lang="hu-HU" sz="2000" dirty="0" smtClean="0"/>
              <a:t> </a:t>
            </a:r>
            <a:r>
              <a:rPr lang="hu-HU" sz="2000" dirty="0" err="1" smtClean="0"/>
              <a:t>location</a:t>
            </a:r>
            <a:r>
              <a:rPr lang="hu-HU" sz="2000" dirty="0" smtClean="0"/>
              <a:t> `*(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int*)</a:t>
            </a:r>
            <a:r>
              <a:rPr lang="hu-HU" sz="2000" dirty="0" err="1" smtClean="0"/>
              <a:t>ip</a:t>
            </a:r>
            <a:r>
              <a:rPr lang="hu-HU" sz="2000" dirty="0" smtClean="0"/>
              <a:t>`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0368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4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i =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hu-HU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i &lt;&lt; </a:t>
            </a:r>
            <a:r>
              <a:rPr lang="hu-HU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 ”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&lt;&lt; ++*</a:t>
            </a:r>
            <a:r>
              <a:rPr lang="hu-HU" sz="24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4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hu-HU" sz="24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4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1200" dirty="0"/>
          </a:p>
          <a:p>
            <a:r>
              <a:rPr lang="hu-HU" sz="2400" dirty="0" smtClean="0"/>
              <a:t>Kimenet: </a:t>
            </a:r>
            <a:br>
              <a:rPr lang="hu-HU" sz="2400" dirty="0" smtClean="0"/>
            </a:br>
            <a:r>
              <a:rPr lang="hu-HU" sz="2000" dirty="0" smtClean="0"/>
              <a:t>const08.cpp:6: </a:t>
            </a:r>
            <a:r>
              <a:rPr lang="hu-HU" sz="2000" dirty="0" err="1" smtClean="0"/>
              <a:t>error</a:t>
            </a:r>
            <a:r>
              <a:rPr lang="hu-HU" sz="2000" dirty="0" smtClean="0"/>
              <a:t>: </a:t>
            </a:r>
            <a:r>
              <a:rPr lang="hu-HU" sz="2000" dirty="0" err="1" smtClean="0"/>
              <a:t>invalid</a:t>
            </a:r>
            <a:r>
              <a:rPr lang="hu-HU" sz="2000" dirty="0" smtClean="0"/>
              <a:t> </a:t>
            </a:r>
            <a:r>
              <a:rPr lang="hu-HU" sz="2000" dirty="0" err="1" smtClean="0"/>
              <a:t>conversion</a:t>
            </a:r>
            <a:r>
              <a:rPr lang="hu-HU" sz="2000" dirty="0" smtClean="0"/>
              <a:t> </a:t>
            </a:r>
            <a:r>
              <a:rPr lang="hu-HU" sz="2000" dirty="0" err="1" smtClean="0"/>
              <a:t>from</a:t>
            </a:r>
            <a:r>
              <a:rPr lang="hu-HU" sz="2000" dirty="0" smtClean="0"/>
              <a:t> ’</a:t>
            </a:r>
            <a:r>
              <a:rPr lang="hu-HU" sz="2000" dirty="0" err="1" smtClean="0"/>
              <a:t>const</a:t>
            </a:r>
            <a:r>
              <a:rPr lang="hu-HU" sz="2000" dirty="0" smtClean="0"/>
              <a:t> int*’ </a:t>
            </a:r>
            <a:r>
              <a:rPr lang="hu-HU" sz="2000" dirty="0" err="1" smtClean="0"/>
              <a:t>to</a:t>
            </a:r>
            <a:r>
              <a:rPr lang="hu-HU" sz="2000" dirty="0" smtClean="0"/>
              <a:t> ’</a:t>
            </a:r>
            <a:r>
              <a:rPr lang="hu-HU" sz="2000" dirty="0" err="1" smtClean="0"/>
              <a:t>int</a:t>
            </a:r>
            <a:r>
              <a:rPr lang="hu-HU" sz="2000" dirty="0" smtClean="0"/>
              <a:t>*’</a:t>
            </a:r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8036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Tehát egy olyan pointerünk van a </a:t>
            </a:r>
            <a:r>
              <a:rPr lang="hu-HU" dirty="0" err="1" smtClean="0"/>
              <a:t>const</a:t>
            </a:r>
            <a:r>
              <a:rPr lang="hu-HU" dirty="0" smtClean="0"/>
              <a:t> int változó mellett, mely egy </a:t>
            </a:r>
            <a:r>
              <a:rPr lang="hu-HU" dirty="0" err="1" smtClean="0"/>
              <a:t>const</a:t>
            </a:r>
            <a:r>
              <a:rPr lang="hu-HU" dirty="0" smtClean="0"/>
              <a:t> </a:t>
            </a:r>
            <a:r>
              <a:rPr lang="hu-HU" dirty="0" err="1" smtClean="0"/>
              <a:t>intre</a:t>
            </a:r>
            <a:r>
              <a:rPr lang="hu-HU" dirty="0" smtClean="0"/>
              <a:t> mutat, és ezzel együtt nem lehet megváltoztatni az értékét.</a:t>
            </a:r>
          </a:p>
          <a:p>
            <a:r>
              <a:rPr lang="hu-HU" dirty="0" smtClean="0"/>
              <a:t> 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 </a:t>
            </a:r>
            <a:r>
              <a:rPr lang="hu-HU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&amp;i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hu-HU" dirty="0" smtClean="0"/>
              <a:t>A fenti kettő megegyezik! </a:t>
            </a:r>
          </a:p>
          <a:p>
            <a:pPr lvl="1"/>
            <a:r>
              <a:rPr lang="hu-HU" dirty="0" smtClean="0"/>
              <a:t>De utóbbit kerüljük! Kevésbé érthető, kevésbé használt!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0629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Date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0" indent="0">
              <a:buNone/>
            </a:pPr>
            <a:r>
              <a:rPr lang="hu-HU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 err="1">
                <a:latin typeface="Consolas" pitchFamily="49" charset="0"/>
                <a:cs typeface="Consolas" pitchFamily="49" charset="0"/>
              </a:rPr>
              <a:t>mybirthday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 = ...;</a:t>
            </a:r>
          </a:p>
          <a:p>
            <a:pPr marL="0" indent="0">
              <a:buNone/>
            </a:pPr>
            <a:r>
              <a:rPr lang="hu-HU" dirty="0" err="1" smtClean="0">
                <a:latin typeface="Consolas" pitchFamily="49" charset="0"/>
                <a:cs typeface="Consolas" pitchFamily="49" charset="0"/>
              </a:rPr>
              <a:t>mybirthday</a:t>
            </a:r>
            <a:r>
              <a:rPr lang="hu-H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= ...</a:t>
            </a:r>
          </a:p>
          <a:p>
            <a:pPr marL="0" indent="0">
              <a:buNone/>
            </a:pPr>
            <a:r>
              <a:rPr lang="hu-HU" dirty="0" err="1" smtClean="0">
                <a:latin typeface="Consolas" pitchFamily="49" charset="0"/>
                <a:cs typeface="Consolas" pitchFamily="49" charset="0"/>
              </a:rPr>
              <a:t>mybirthday.f</a:t>
            </a:r>
            <a:r>
              <a:rPr lang="hu-HU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9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Azok a függvények, melyek nem változtatják meg a függvény belsejét, deklarálhatom konstans </a:t>
            </a:r>
            <a:r>
              <a:rPr lang="hu-HU" dirty="0" smtClean="0"/>
              <a:t>tag-függvénynek.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99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6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11912</TotalTime>
  <Words>4508</Words>
  <Application>Microsoft Office PowerPoint</Application>
  <PresentationFormat>Diavetítés a képernyőre (4:3 oldalarány)</PresentationFormat>
  <Paragraphs>1561</Paragraphs>
  <Slides>165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165</vt:i4>
      </vt:variant>
    </vt:vector>
  </HeadingPairs>
  <TitlesOfParts>
    <vt:vector size="166" baseType="lpstr">
      <vt:lpstr>Office Theme</vt:lpstr>
      <vt:lpstr>Programozási Nyelvek (C++) Gyakorlat  Gyak 02.</vt:lpstr>
      <vt:lpstr>Tartalom</vt:lpstr>
      <vt:lpstr>Erősen típusos nyelv</vt:lpstr>
      <vt:lpstr>Alap típusok és módosítók</vt:lpstr>
      <vt:lpstr>Erőssen típusos nyelv</vt:lpstr>
      <vt:lpstr>Erőssen típusos nyelv</vt:lpstr>
      <vt:lpstr>Erőssen típusos nyelv</vt:lpstr>
      <vt:lpstr>Erősen típusos nyelv</vt:lpstr>
      <vt:lpstr>Erősen típusos nyelvek</vt:lpstr>
      <vt:lpstr>Erősen típusos nyelvek (C++-ben)</vt:lpstr>
      <vt:lpstr>Erősen típusos nyelvek (C++-ben)</vt:lpstr>
      <vt:lpstr>Erősen típusos nyelvek (C++-ben)</vt:lpstr>
      <vt:lpstr>Erősen típusos nyelvek (C++-ben)</vt:lpstr>
      <vt:lpstr>Erősen típusos nyelvek (C++-ben)</vt:lpstr>
      <vt:lpstr>Erősen típusos nyelvek (C++-ben)</vt:lpstr>
      <vt:lpstr>Erőssen típusos nyelv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Deklaráció és értékadás</vt:lpstr>
      <vt:lpstr>Üres utasítás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Vezérlési szerkezetek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Mutatók, dereferálás</vt:lpstr>
      <vt:lpstr>Konstansokról</vt:lpstr>
      <vt:lpstr>Konstansokról</vt:lpstr>
      <vt:lpstr>Konstansokról</vt:lpstr>
      <vt:lpstr>Konstansokról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</vt:lpstr>
      <vt:lpstr>Konstansok (nézzük csak másképp!)</vt:lpstr>
      <vt:lpstr>Konstansok (nézzük csak másképp!)</vt:lpstr>
      <vt:lpstr>Konstansok (nézzük csak másképp!)</vt:lpstr>
      <vt:lpstr>Konstansok</vt:lpstr>
      <vt:lpstr>Konstansok</vt:lpstr>
      <vt:lpstr>Konstansokról</vt:lpstr>
      <vt:lpstr>Konstansok</vt:lpstr>
      <vt:lpstr>Konstansok</vt:lpstr>
      <vt:lpstr>Konstansok</vt:lpstr>
      <vt:lpstr>Konstansok</vt:lpstr>
      <vt:lpstr>Konstansokról</vt:lpstr>
      <vt:lpstr>Konstansokról</vt:lpstr>
      <vt:lpstr>Konstansokról</vt:lpstr>
      <vt:lpstr>Függvények bevezetése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</vt:lpstr>
      <vt:lpstr>Függvények bevezetése</vt:lpstr>
      <vt:lpstr>Konstansok és függvények</vt:lpstr>
      <vt:lpstr>Konstansok (függvény visszatérési értéke)</vt:lpstr>
      <vt:lpstr>Konstansok (függvény visszatérési értéke)</vt:lpstr>
      <vt:lpstr>Konstansok (függvény visszatérési értéke)</vt:lpstr>
      <vt:lpstr>Konstansok (paraméterátadás)</vt:lpstr>
      <vt:lpstr>Konstansok</vt:lpstr>
      <vt:lpstr>Konstansok</vt:lpstr>
      <vt:lpstr>Konstansok</vt:lpstr>
      <vt:lpstr>Konstansok</vt:lpstr>
      <vt:lpstr>Konstansok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  Gyak 02.</dc:title>
  <dc:creator>Mark</dc:creator>
  <cp:lastModifiedBy>tmark</cp:lastModifiedBy>
  <cp:revision>965</cp:revision>
  <dcterms:created xsi:type="dcterms:W3CDTF">2011-02-26T20:55:37Z</dcterms:created>
  <dcterms:modified xsi:type="dcterms:W3CDTF">2013-09-07T13:41:08Z</dcterms:modified>
</cp:coreProperties>
</file>