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95" r:id="rId3"/>
    <p:sldId id="29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8" r:id="rId52"/>
    <p:sldId id="307" r:id="rId53"/>
    <p:sldId id="310" r:id="rId54"/>
    <p:sldId id="311" r:id="rId55"/>
    <p:sldId id="309" r:id="rId56"/>
    <p:sldId id="312" r:id="rId57"/>
    <p:sldId id="31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2" r:id="rId66"/>
    <p:sldId id="321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D0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33" autoAdjust="0"/>
    <p:restoredTop sz="94660"/>
  </p:normalViewPr>
  <p:slideViewPr>
    <p:cSldViewPr>
      <p:cViewPr>
        <p:scale>
          <a:sx n="70" d="100"/>
          <a:sy n="70" d="100"/>
        </p:scale>
        <p:origin x="-175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B278D7-054E-4FE1-8BA5-F2D60B9D80DF}" type="datetimeFigureOut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10100C-9971-434F-88FD-C4BECEAAF5F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19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72CA0-CC8D-45EF-9D95-8E2D931A2A22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1179-C2D3-46CD-8116-6180810121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5868-9CAD-45DE-9A95-378DE96A8B10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4625-0117-46FF-BCBE-882495BCB8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1355-B81D-4F90-A1B9-6BE3C4157EE6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CDE7-310B-44A9-B9DE-7FC55E59960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9E46-F262-436D-81FE-2F3A5AA1E1F6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E186F-44BF-48D6-B86D-3875F740E0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102F-140F-47F2-9F3F-2FED06F04214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F75B-6C10-4DE2-A16F-43F553E52A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1476-DE2C-4259-9A84-0A9B14378BBB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1A07-ECCE-4688-850A-4CD1BC45591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88A2-3889-47E3-8253-0D9E4ABF45AC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F0920-9888-4BB5-BE8D-9D890C2E21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3B49-F6C4-45CB-A1F1-26F17FF780D5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6F81-99D7-4403-8496-23549FF8D7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7F8A2-FD5F-47DC-83BD-0DEDA285BD50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0FD9-E066-496B-AE65-8AF912EF1D6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4676-037A-4C86-89EA-795EC68A2E95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FFC3C-4A08-472C-B27B-BA41228B288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38D6-199D-4FC9-AC11-48D907BA5F39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0224-03D5-4217-954E-67FE8C25AE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BB9B9-7C93-4E2F-BDEF-EE49A7B653FB}" type="datetime1">
              <a:rPr lang="hu-HU"/>
              <a:pPr>
                <a:defRPr/>
              </a:pPr>
              <a:t>2013.04.23.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637021-26A8-47D4-BAAA-4052BE724D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dirty="0" smtClean="0"/>
              <a:t>Programozási Nyelvek (C++) Gyakorlat</a:t>
            </a:r>
            <a:br>
              <a:rPr lang="hu-HU" sz="3600" dirty="0" smtClean="0"/>
            </a:br>
            <a:r>
              <a:rPr lang="hu-HU" sz="2200" dirty="0" smtClean="0"/>
              <a:t/>
            </a:r>
            <a:br>
              <a:rPr lang="hu-HU" sz="2200" dirty="0" smtClean="0"/>
            </a:br>
            <a:r>
              <a:rPr lang="hu-HU" sz="2800" dirty="0" err="1" smtClean="0"/>
              <a:t>Gyak</a:t>
            </a:r>
            <a:r>
              <a:rPr lang="hu-HU" sz="2800" dirty="0" smtClean="0"/>
              <a:t> 08.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caesar.elte.hu</a:t>
            </a:r>
            <a:endParaRPr lang="hu-HU" sz="2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A65A8-1833-4266-810C-2831B9DAEEFE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Clazz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visszatérési érték nem referencia</a:t>
            </a:r>
          </a:p>
          <a:p>
            <a:r>
              <a:rPr lang="hu-HU" dirty="0" smtClean="0"/>
              <a:t>Miért?</a:t>
            </a:r>
          </a:p>
          <a:p>
            <a:pPr lvl="1"/>
            <a:r>
              <a:rPr lang="hu-HU" dirty="0" smtClean="0"/>
              <a:t>Mert létre jön egy új </a:t>
            </a:r>
            <a:r>
              <a:rPr lang="hu-HU" dirty="0" err="1" smtClean="0"/>
              <a:t>Clazz</a:t>
            </a:r>
            <a:r>
              <a:rPr lang="hu-HU" dirty="0" smtClean="0"/>
              <a:t> példány, mely két </a:t>
            </a:r>
            <a:r>
              <a:rPr lang="hu-HU" dirty="0" err="1" smtClean="0"/>
              <a:t>Clazz</a:t>
            </a:r>
            <a:r>
              <a:rPr lang="hu-HU" dirty="0" smtClean="0"/>
              <a:t> típusú objektumnak az eredménye (+ operátor szerint)</a:t>
            </a:r>
          </a:p>
          <a:p>
            <a:pPr lvl="1"/>
            <a:r>
              <a:rPr lang="hu-HU" dirty="0" smtClean="0"/>
              <a:t>A sum készít egy </a:t>
            </a:r>
            <a:r>
              <a:rPr lang="hu-HU" dirty="0" err="1" smtClean="0"/>
              <a:t>objektet</a:t>
            </a:r>
            <a:r>
              <a:rPr lang="hu-HU" dirty="0" smtClean="0"/>
              <a:t>, amit a külső, függvényt hívó rész használ.</a:t>
            </a:r>
          </a:p>
          <a:p>
            <a:pPr lvl="1"/>
            <a:r>
              <a:rPr lang="hu-HU" dirty="0" smtClean="0"/>
              <a:t>Ha a visszatérési érték </a:t>
            </a:r>
            <a:r>
              <a:rPr lang="hu-HU" dirty="0" err="1" smtClean="0"/>
              <a:t>Clazz</a:t>
            </a:r>
            <a:r>
              <a:rPr lang="hu-HU" dirty="0" smtClean="0"/>
              <a:t> &amp; (referencia) lenne, az a sum </a:t>
            </a:r>
            <a:r>
              <a:rPr lang="hu-HU" dirty="0" err="1" smtClean="0"/>
              <a:t>objekt</a:t>
            </a:r>
            <a:r>
              <a:rPr lang="hu-HU" dirty="0" smtClean="0"/>
              <a:t> referenciája lenne.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6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Clazz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Miért?</a:t>
            </a:r>
          </a:p>
          <a:p>
            <a:pPr lvl="1"/>
            <a:r>
              <a:rPr lang="hu-HU" dirty="0" smtClean="0"/>
              <a:t>De a sum </a:t>
            </a:r>
            <a:r>
              <a:rPr lang="hu-HU" dirty="0" err="1" smtClean="0"/>
              <a:t>object</a:t>
            </a:r>
            <a:r>
              <a:rPr lang="hu-HU" dirty="0" smtClean="0"/>
              <a:t> lokális változó, ami megszűnik, amikor a függvény terminál</a:t>
            </a:r>
          </a:p>
          <a:p>
            <a:pPr lvl="1"/>
            <a:r>
              <a:rPr lang="hu-HU" dirty="0" smtClean="0"/>
              <a:t>Tehát a referencia egy nem létező objektum címét adja át.</a:t>
            </a:r>
          </a:p>
          <a:p>
            <a:pPr lvl="1"/>
            <a:r>
              <a:rPr lang="hu-HU" dirty="0" smtClean="0"/>
              <a:t>A visszatérés tehát legyen objektum</a:t>
            </a:r>
          </a:p>
          <a:p>
            <a:pPr lvl="1"/>
            <a:r>
              <a:rPr lang="hu-HU" dirty="0" smtClean="0"/>
              <a:t>A sum objektum lemásolódik, mielőtt a függvény terminál.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89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Reference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 adjunk vissza lokális változó referenciáját.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959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Clazz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Csináljuk másképp</a:t>
            </a:r>
          </a:p>
          <a:p>
            <a:r>
              <a:rPr lang="hu-HU" dirty="0" smtClean="0"/>
              <a:t>Használjunk operátort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+(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+(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&amp; c)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hu-HU" sz="24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sum;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//...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sum;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38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Clazz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Operátor használata:</a:t>
            </a:r>
          </a:p>
          <a:p>
            <a:pPr lvl="1"/>
            <a:r>
              <a:rPr lang="hu-HU" dirty="0" smtClean="0"/>
              <a:t>függvényként: </a:t>
            </a:r>
            <a:r>
              <a:rPr lang="hu-HU" i="1" dirty="0" smtClean="0"/>
              <a:t>(</a:t>
            </a:r>
            <a:r>
              <a:rPr lang="hu-HU" i="1" dirty="0" err="1" smtClean="0"/>
              <a:t>function</a:t>
            </a:r>
            <a:r>
              <a:rPr lang="hu-HU" i="1" dirty="0" smtClean="0"/>
              <a:t> </a:t>
            </a:r>
            <a:r>
              <a:rPr lang="hu-HU" i="1" dirty="0" err="1" smtClean="0"/>
              <a:t>notation</a:t>
            </a:r>
            <a:r>
              <a:rPr lang="hu-HU" i="1" dirty="0" smtClean="0"/>
              <a:t>)</a:t>
            </a:r>
            <a:endParaRPr lang="hu-HU" i="1" dirty="0"/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c1.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+(c2);</a:t>
            </a:r>
          </a:p>
          <a:p>
            <a:pPr lvl="1"/>
            <a:r>
              <a:rPr lang="hu-HU" dirty="0" err="1" smtClean="0"/>
              <a:t>infix</a:t>
            </a:r>
            <a:r>
              <a:rPr lang="hu-HU" dirty="0" smtClean="0"/>
              <a:t> operátorként: </a:t>
            </a:r>
            <a:r>
              <a:rPr lang="hu-HU" i="1" dirty="0" smtClean="0"/>
              <a:t>(operator </a:t>
            </a:r>
            <a:r>
              <a:rPr lang="hu-HU" i="1" dirty="0" err="1" smtClean="0"/>
              <a:t>notation</a:t>
            </a:r>
            <a:r>
              <a:rPr lang="hu-HU" i="1" dirty="0" smtClean="0"/>
              <a:t>)</a:t>
            </a:r>
          </a:p>
          <a:p>
            <a:pPr marL="457200" lvl="1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c1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c2;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smtClean="0"/>
              <a:t>Mindkét operátorhívás az 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+() </a:t>
            </a:r>
            <a:r>
              <a:rPr lang="hu-HU" dirty="0" smtClean="0"/>
              <a:t>hívást használja.</a:t>
            </a:r>
            <a:endParaRPr lang="hu-HU" dirty="0"/>
          </a:p>
          <a:p>
            <a:pPr lvl="1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01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Clazz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Helyes?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sum = c1 + c2 + c3;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Írjuk fel függvényhívásként: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sum = c1.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+(c2 + c3);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Ebből: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sum = c1.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+(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c2.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+(c3));</a:t>
            </a:r>
            <a:endParaRPr lang="hu-HU" dirty="0"/>
          </a:p>
          <a:p>
            <a:r>
              <a:rPr lang="hu-HU" dirty="0" smtClean="0"/>
              <a:t>Igen? Igen!</a:t>
            </a:r>
          </a:p>
          <a:p>
            <a:r>
              <a:rPr lang="hu-HU" dirty="0" smtClean="0"/>
              <a:t>A + operator balról jobbra értékelődik ki.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41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Túlterhelés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Korlátozások az operátorok túlterhelésére</a:t>
            </a:r>
          </a:p>
          <a:p>
            <a:r>
              <a:rPr lang="hu-HU" dirty="0" smtClean="0"/>
              <a:t>Biztonsági okai vannak</a:t>
            </a:r>
          </a:p>
          <a:p>
            <a:endParaRPr lang="hu-HU" dirty="0"/>
          </a:p>
          <a:p>
            <a:r>
              <a:rPr lang="hu-HU" dirty="0" smtClean="0"/>
              <a:t>Nem szükséges, hogy az operátor az osztály függvénye legyen.</a:t>
            </a:r>
          </a:p>
          <a:p>
            <a:r>
              <a:rPr lang="hu-HU" dirty="0" err="1" smtClean="0"/>
              <a:t>User-defined</a:t>
            </a:r>
            <a:r>
              <a:rPr lang="hu-HU" dirty="0" smtClean="0"/>
              <a:t> típusokra terheljük túl az operátorokat.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464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Túlterhelés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Legalább az egyik operandusnak a típusa </a:t>
            </a:r>
            <a:r>
              <a:rPr lang="hu-HU" dirty="0" err="1" smtClean="0"/>
              <a:t>user-defined</a:t>
            </a:r>
            <a:r>
              <a:rPr lang="hu-HU" dirty="0" smtClean="0"/>
              <a:t> típus.</a:t>
            </a:r>
          </a:p>
          <a:p>
            <a:r>
              <a:rPr lang="hu-HU" dirty="0" smtClean="0"/>
              <a:t>Nem lehet primitívekre</a:t>
            </a:r>
          </a:p>
          <a:p>
            <a:pPr lvl="1"/>
            <a:r>
              <a:rPr lang="hu-HU" dirty="0" smtClean="0"/>
              <a:t>Azaz nem lehet túlterhelni a +, -, ... operátort két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400" dirty="0" smtClean="0"/>
              <a:t>,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/>
              <a:t>,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dirty="0" smtClean="0"/>
              <a:t>, … értékre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427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Túlterhelés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Túlterhelésnél az eredeti operátor szintaxisát kell követni.</a:t>
            </a:r>
          </a:p>
          <a:p>
            <a:r>
              <a:rPr lang="hu-HU" dirty="0" smtClean="0"/>
              <a:t>Példa:</a:t>
            </a:r>
          </a:p>
          <a:p>
            <a:pPr lvl="1"/>
            <a:r>
              <a:rPr lang="hu-HU" dirty="0" smtClean="0"/>
              <a:t>Bináris operátort nem lehet </a:t>
            </a:r>
            <a:r>
              <a:rPr lang="hu-HU" dirty="0" err="1" smtClean="0"/>
              <a:t>unáris</a:t>
            </a:r>
            <a:r>
              <a:rPr lang="hu-HU" dirty="0" smtClean="0"/>
              <a:t> operátorrá terhelni.</a:t>
            </a:r>
          </a:p>
          <a:p>
            <a:pPr marL="457200" lvl="1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Clazz</a:t>
            </a:r>
            <a:r>
              <a:rPr lang="hu-HU" dirty="0" smtClean="0"/>
              <a:t> c;</a:t>
            </a:r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dirty="0" err="1" smtClean="0"/>
              <a:t>%c</a:t>
            </a:r>
            <a:r>
              <a:rPr lang="hu-HU" dirty="0" smtClean="0"/>
              <a:t>;  </a:t>
            </a:r>
            <a:r>
              <a:rPr lang="hu-HU" dirty="0" smtClean="0">
                <a:solidFill>
                  <a:srgbClr val="92D050"/>
                </a:solidFill>
              </a:rPr>
              <a:t>// </a:t>
            </a:r>
            <a:r>
              <a:rPr lang="hu-HU" dirty="0" err="1" smtClean="0">
                <a:solidFill>
                  <a:srgbClr val="92D050"/>
                </a:solidFill>
              </a:rPr>
              <a:t>forditasi</a:t>
            </a:r>
            <a:r>
              <a:rPr lang="hu-HU" dirty="0" smtClean="0">
                <a:solidFill>
                  <a:srgbClr val="92D050"/>
                </a:solidFill>
              </a:rPr>
              <a:t> hiba</a:t>
            </a:r>
            <a:endParaRPr lang="hu-HU" dirty="0">
              <a:solidFill>
                <a:srgbClr val="92D050"/>
              </a:solidFill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74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Túlterhelés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lehet a </a:t>
            </a:r>
            <a:r>
              <a:rPr lang="hu-HU" dirty="0" err="1" smtClean="0"/>
              <a:t>precedenciáját</a:t>
            </a:r>
            <a:r>
              <a:rPr lang="hu-HU" dirty="0" smtClean="0"/>
              <a:t> megváltoztatni egy operátornak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2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Fixítás</a:t>
            </a:r>
            <a:endParaRPr lang="hu-HU" dirty="0" smtClean="0"/>
          </a:p>
          <a:p>
            <a:r>
              <a:rPr lang="hu-HU" dirty="0" err="1" smtClean="0"/>
              <a:t>Aritás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741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Túlterhelés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Nem lehet új operátorszimbólumokat bevezetni.</a:t>
            </a:r>
          </a:p>
          <a:p>
            <a:r>
              <a:rPr lang="hu-HU" dirty="0" smtClean="0"/>
              <a:t>Csak meglévő operátorokat lehet túlterhelni (?)</a:t>
            </a:r>
          </a:p>
          <a:p>
            <a:r>
              <a:rPr lang="hu-HU" dirty="0" smtClean="0"/>
              <a:t>Példa:</a:t>
            </a:r>
          </a:p>
          <a:p>
            <a:pPr marL="457200" lvl="1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+*()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smtClean="0"/>
              <a:t>Nem fordul!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117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Túlterhelés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hu-HU" dirty="0" smtClean="0"/>
              <a:t>Amit nem lehet:</a:t>
            </a:r>
          </a:p>
          <a:p>
            <a:pPr lvl="1"/>
            <a:r>
              <a:rPr lang="hu-HU" dirty="0" err="1" smtClean="0"/>
              <a:t>sizeof</a:t>
            </a:r>
            <a:endParaRPr lang="hu-HU" dirty="0"/>
          </a:p>
          <a:p>
            <a:pPr lvl="1"/>
            <a:r>
              <a:rPr lang="hu-HU" dirty="0" smtClean="0"/>
              <a:t>.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membership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hu-HU" dirty="0" smtClean="0"/>
              <a:t>.*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pointer-to-member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hu-H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hu-HU" dirty="0" smtClean="0"/>
              <a:t>::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scope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hu-HU" dirty="0" smtClean="0"/>
              <a:t>? :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ternary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conditional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op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hu-H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hu-HU" dirty="0" err="1" smtClean="0"/>
              <a:t>typeid</a:t>
            </a:r>
            <a:r>
              <a:rPr lang="hu-HU" dirty="0" smtClean="0"/>
              <a:t>, </a:t>
            </a:r>
            <a:r>
              <a:rPr lang="hu-HU" dirty="0" err="1" smtClean="0"/>
              <a:t>const</a:t>
            </a:r>
            <a:r>
              <a:rPr lang="hu-HU" dirty="0" smtClean="0"/>
              <a:t>_</a:t>
            </a:r>
            <a:r>
              <a:rPr lang="hu-HU" dirty="0" err="1" smtClean="0"/>
              <a:t>cast</a:t>
            </a:r>
            <a:r>
              <a:rPr lang="hu-HU" dirty="0" smtClean="0"/>
              <a:t>, </a:t>
            </a:r>
            <a:r>
              <a:rPr lang="hu-HU" dirty="0" err="1" smtClean="0"/>
              <a:t>dynamic</a:t>
            </a:r>
            <a:r>
              <a:rPr lang="hu-HU" dirty="0" smtClean="0"/>
              <a:t>_</a:t>
            </a:r>
            <a:r>
              <a:rPr lang="hu-HU" dirty="0" err="1" smtClean="0"/>
              <a:t>cast</a:t>
            </a:r>
            <a:r>
              <a:rPr lang="hu-HU" dirty="0" smtClean="0"/>
              <a:t>, </a:t>
            </a:r>
            <a:r>
              <a:rPr lang="hu-HU" dirty="0" err="1" smtClean="0"/>
              <a:t>reinterpreter</a:t>
            </a:r>
            <a:r>
              <a:rPr lang="hu-HU" dirty="0" smtClean="0"/>
              <a:t>_</a:t>
            </a:r>
            <a:r>
              <a:rPr lang="hu-HU" dirty="0" err="1" smtClean="0"/>
              <a:t>cast</a:t>
            </a:r>
            <a:r>
              <a:rPr lang="hu-HU" dirty="0" smtClean="0"/>
              <a:t>, </a:t>
            </a:r>
            <a:r>
              <a:rPr lang="hu-HU" dirty="0" err="1" smtClean="0"/>
              <a:t>static</a:t>
            </a:r>
            <a:r>
              <a:rPr lang="hu-HU" dirty="0" smtClean="0"/>
              <a:t>_</a:t>
            </a:r>
            <a:r>
              <a:rPr lang="hu-HU" dirty="0" err="1" smtClean="0"/>
              <a:t>cast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5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Túlterhelés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Túlterhelhetőek tag és nem tagként is az operátorok.</a:t>
            </a:r>
          </a:p>
          <a:p>
            <a:r>
              <a:rPr lang="hu-HU" dirty="0" smtClean="0"/>
              <a:t>Amelyek csak tagként terhelhetőek túl.</a:t>
            </a:r>
          </a:p>
          <a:p>
            <a:pPr lvl="1"/>
            <a:r>
              <a:rPr lang="hu-HU" dirty="0" smtClean="0"/>
              <a:t>= (értékadás)</a:t>
            </a:r>
          </a:p>
          <a:p>
            <a:pPr lvl="1"/>
            <a:r>
              <a:rPr lang="hu-HU" dirty="0" smtClean="0"/>
              <a:t>() (függvényhívás)</a:t>
            </a:r>
          </a:p>
          <a:p>
            <a:pPr lvl="1"/>
            <a:r>
              <a:rPr lang="hu-HU" dirty="0" smtClean="0"/>
              <a:t>[] (indexelés)</a:t>
            </a:r>
          </a:p>
          <a:p>
            <a:pPr lvl="1"/>
            <a:r>
              <a:rPr lang="hu-HU" dirty="0" smtClean="0"/>
              <a:t>-&gt; (taghozzáférés </a:t>
            </a:r>
            <a:r>
              <a:rPr lang="hu-HU" dirty="0" err="1" smtClean="0"/>
              <a:t>pointerenk</a:t>
            </a:r>
            <a:r>
              <a:rPr lang="hu-HU" dirty="0" smtClean="0"/>
              <a:t> keresztül)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110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Barátfüggvény </a:t>
            </a:r>
            <a:r>
              <a:rPr lang="hu-HU" dirty="0" smtClean="0">
                <a:sym typeface="Wingdings" pitchFamily="2" charset="2"/>
              </a:rPr>
              <a:t></a:t>
            </a:r>
          </a:p>
          <a:p>
            <a:r>
              <a:rPr lang="hu-HU" dirty="0" smtClean="0">
                <a:sym typeface="Wingdings" pitchFamily="2" charset="2"/>
              </a:rPr>
              <a:t>Az osztály privát mezőihez a hozzáférést publikus függvényeken keresztül </a:t>
            </a:r>
          </a:p>
          <a:p>
            <a:r>
              <a:rPr lang="hu-HU" dirty="0" smtClean="0">
                <a:sym typeface="Wingdings" pitchFamily="2" charset="2"/>
              </a:rPr>
              <a:t>Egy újabb hozzáférés: </a:t>
            </a:r>
            <a:r>
              <a:rPr lang="hu-HU" i="1" dirty="0" err="1" smtClean="0">
                <a:sym typeface="Wingdings" pitchFamily="2" charset="2"/>
              </a:rPr>
              <a:t>friend</a:t>
            </a:r>
            <a:endParaRPr lang="hu-HU" i="1" dirty="0" smtClean="0">
              <a:sym typeface="Wingdings" pitchFamily="2" charset="2"/>
            </a:endParaRPr>
          </a:p>
          <a:p>
            <a:r>
              <a:rPr lang="hu-HU" dirty="0" smtClean="0">
                <a:sym typeface="Wingdings" pitchFamily="2" charset="2"/>
              </a:rPr>
              <a:t>A design miatt kell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14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friend</a:t>
            </a:r>
            <a:r>
              <a:rPr lang="hu-HU" dirty="0" smtClean="0"/>
              <a:t> lehet:</a:t>
            </a:r>
          </a:p>
          <a:p>
            <a:pPr lvl="1"/>
            <a:r>
              <a:rPr lang="hu-HU" dirty="0" smtClean="0"/>
              <a:t>Függvény</a:t>
            </a:r>
          </a:p>
          <a:p>
            <a:pPr lvl="1"/>
            <a:r>
              <a:rPr lang="hu-HU" dirty="0" smtClean="0"/>
              <a:t>Osztály</a:t>
            </a:r>
          </a:p>
          <a:p>
            <a:pPr lvl="1"/>
            <a:r>
              <a:rPr lang="hu-HU" dirty="0" smtClean="0"/>
              <a:t>Tagfüggvény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60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Motíváció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Két </a:t>
            </a:r>
            <a:r>
              <a:rPr lang="hu-HU" dirty="0" err="1" smtClean="0"/>
              <a:t>Clazz-t</a:t>
            </a:r>
            <a:r>
              <a:rPr lang="hu-HU" dirty="0" smtClean="0"/>
              <a:t> szeretnénk </a:t>
            </a:r>
            <a:r>
              <a:rPr lang="hu-HU" dirty="0" err="1" smtClean="0"/>
              <a:t>össze-and-delni</a:t>
            </a:r>
            <a:r>
              <a:rPr lang="hu-HU" dirty="0"/>
              <a:t> </a:t>
            </a:r>
            <a:r>
              <a:rPr lang="hu-HU" dirty="0" smtClean="0">
                <a:sym typeface="Wingdings" pitchFamily="2" charset="2"/>
              </a:rPr>
              <a:t>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Láttunk rá példát fent.</a:t>
            </a:r>
          </a:p>
          <a:p>
            <a:pPr lvl="1"/>
            <a:r>
              <a:rPr lang="hu-HU" dirty="0" smtClean="0"/>
              <a:t>Viszont két különböző típusú objektumot szeretnénk </a:t>
            </a:r>
            <a:r>
              <a:rPr lang="hu-HU" dirty="0" err="1" smtClean="0"/>
              <a:t>össze-and-delni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08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megy: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 = c1 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c2;</a:t>
            </a:r>
          </a:p>
          <a:p>
            <a:r>
              <a:rPr lang="hu-HU" dirty="0" smtClean="0"/>
              <a:t>Ez is megvan: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c = c1 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Mert: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 = c1.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&amp;&amp;(</a:t>
            </a:r>
            <a:r>
              <a:rPr lang="hu-HU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84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 mi van ezzel?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c = </a:t>
            </a:r>
            <a:r>
              <a:rPr lang="hu-HU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c1;</a:t>
            </a:r>
            <a:r>
              <a:rPr lang="hu-HU" dirty="0"/>
              <a:t>	</a:t>
            </a:r>
          </a:p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FF0000"/>
                </a:solidFill>
              </a:rPr>
              <a:t>true</a:t>
            </a:r>
            <a:r>
              <a:rPr lang="hu-HU" dirty="0" smtClean="0"/>
              <a:t> nem </a:t>
            </a:r>
            <a:r>
              <a:rPr lang="hu-HU" dirty="0" err="1" smtClean="0"/>
              <a:t>object</a:t>
            </a:r>
            <a:r>
              <a:rPr lang="hu-HU" dirty="0" smtClean="0"/>
              <a:t>, így nincs is neki operátora</a:t>
            </a:r>
          </a:p>
          <a:p>
            <a:r>
              <a:rPr lang="hu-HU" dirty="0" smtClean="0"/>
              <a:t>Fordítási hiba! A fenti módon nem lehet használni!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6800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Jól működne: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c =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c1);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A prototípusa: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b,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&amp; c);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28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viszont csúnya, mert míg az egyik operátor a </a:t>
            </a:r>
            <a:r>
              <a:rPr lang="hu-HU" dirty="0" err="1"/>
              <a:t>Clazz</a:t>
            </a:r>
            <a:r>
              <a:rPr lang="hu-HU" dirty="0"/>
              <a:t> osztályban van, a másik az osztályon kívül. </a:t>
            </a:r>
            <a:r>
              <a:rPr lang="hu-HU" dirty="0" err="1"/>
              <a:t>Grrrrhhhh</a:t>
            </a:r>
            <a:r>
              <a:rPr lang="hu-HU" dirty="0" smtClean="0"/>
              <a:t>!!!</a:t>
            </a:r>
          </a:p>
          <a:p>
            <a:r>
              <a:rPr lang="hu-HU" dirty="0" smtClean="0"/>
              <a:t>Megoldva: működik az operátor</a:t>
            </a:r>
          </a:p>
          <a:p>
            <a:r>
              <a:rPr lang="hu-HU" dirty="0" smtClean="0"/>
              <a:t>Újabb probléma:</a:t>
            </a:r>
          </a:p>
          <a:p>
            <a:pPr lvl="1"/>
            <a:r>
              <a:rPr lang="hu-HU" dirty="0" smtClean="0"/>
              <a:t>Az operátor (nem tag) nem fér hozzá a privát mezőkhöz.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66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</a:t>
            </a:r>
          </a:p>
          <a:p>
            <a:pPr lvl="1"/>
            <a:r>
              <a:rPr lang="hu-HU" dirty="0" smtClean="0"/>
              <a:t>Lehet-e?</a:t>
            </a:r>
          </a:p>
          <a:p>
            <a:pPr lvl="1"/>
            <a:r>
              <a:rPr lang="hu-HU" dirty="0" smtClean="0"/>
              <a:t>Ha igen, </a:t>
            </a:r>
            <a:r>
              <a:rPr lang="hu-HU" smtClean="0"/>
              <a:t>akkor hogyan?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124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hu-HU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&amp; t);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165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hu-HU" dirty="0" smtClean="0"/>
              <a:t>Az operátor-deklaráció az osztály specifikációs részében helyezkedik el, de ez </a:t>
            </a:r>
            <a:r>
              <a:rPr lang="hu-HU" u="sng" dirty="0" smtClean="0"/>
              <a:t>nem tagfüggvény</a:t>
            </a:r>
            <a:r>
              <a:rPr lang="hu-HU" dirty="0" smtClean="0"/>
              <a:t>.</a:t>
            </a:r>
          </a:p>
          <a:p>
            <a:r>
              <a:rPr lang="hu-HU" dirty="0" smtClean="0"/>
              <a:t>Bár nem tagfüggvény, a </a:t>
            </a:r>
            <a:r>
              <a:rPr lang="hu-HU" u="sng" dirty="0" smtClean="0"/>
              <a:t>privát mezőkhöz</a:t>
            </a:r>
            <a:r>
              <a:rPr lang="hu-HU" dirty="0" smtClean="0"/>
              <a:t> ugyan úgy </a:t>
            </a:r>
            <a:r>
              <a:rPr lang="hu-HU" u="sng" dirty="0" smtClean="0"/>
              <a:t>fér hozzá</a:t>
            </a:r>
            <a:r>
              <a:rPr lang="hu-HU" dirty="0" smtClean="0"/>
              <a:t>, mint a tagfüggvények.</a:t>
            </a:r>
          </a:p>
          <a:p>
            <a:r>
              <a:rPr lang="hu-HU" dirty="0" smtClean="0"/>
              <a:t>Mivel nem tagfüggvény, nem használhatom: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(...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Nem használhatom a </a:t>
            </a:r>
            <a:r>
              <a:rPr lang="hu-HU" i="1" dirty="0" err="1" smtClean="0"/>
              <a:t>friend</a:t>
            </a:r>
            <a:r>
              <a:rPr lang="hu-HU" dirty="0" smtClean="0"/>
              <a:t> </a:t>
            </a:r>
            <a:r>
              <a:rPr lang="hu-HU" dirty="0" err="1" smtClean="0"/>
              <a:t>prefixet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függvény definiálásánál.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255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Így már fordul </a:t>
            </a:r>
            <a:r>
              <a:rPr lang="hu-HU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c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c1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c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c1 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Itt már: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c =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c1);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3652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lehetőség:</a:t>
            </a:r>
          </a:p>
          <a:p>
            <a:r>
              <a:rPr lang="hu-HU" dirty="0" smtClean="0"/>
              <a:t>Nem </a:t>
            </a:r>
            <a:r>
              <a:rPr lang="hu-HU" dirty="0" err="1" smtClean="0"/>
              <a:t>friendként</a:t>
            </a:r>
            <a:r>
              <a:rPr lang="hu-HU" dirty="0" smtClean="0"/>
              <a:t>, hanem az osztályon kívül vezetek be egy függvényt: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b,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&amp; c)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 &amp;&amp; b;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c.operand&amp;&amp;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Ahol c &amp;&amp; b a már ismert tagfüggvény.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924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Klasszikus:</a:t>
            </a:r>
          </a:p>
          <a:p>
            <a:pPr lvl="1"/>
            <a:r>
              <a:rPr lang="hu-HU" dirty="0" err="1" smtClean="0"/>
              <a:t>ostream</a:t>
            </a:r>
            <a:r>
              <a:rPr lang="hu-HU" dirty="0" smtClean="0"/>
              <a:t> &lt;&lt; operátor túlterhelése</a:t>
            </a:r>
          </a:p>
          <a:p>
            <a:pPr lvl="1"/>
            <a:r>
              <a:rPr lang="hu-HU" dirty="0" smtClean="0"/>
              <a:t>Rengeteg előre definiált túlterhelése van az alaptípusokra.</a:t>
            </a:r>
          </a:p>
          <a:p>
            <a:r>
              <a:rPr lang="hu-HU" dirty="0" smtClean="0"/>
              <a:t>Ha az osztályunk mezőit szeretnénk kiíratni?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iostreambe</a:t>
            </a:r>
            <a:r>
              <a:rPr lang="hu-HU" dirty="0" smtClean="0"/>
              <a:t> ne nyúljunk bele!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875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Egy megoldás:</a:t>
            </a:r>
          </a:p>
          <a:p>
            <a:pPr lvl="1"/>
            <a:r>
              <a:rPr lang="hu-HU" dirty="0" err="1" smtClean="0"/>
              <a:t>friend</a:t>
            </a:r>
            <a:r>
              <a:rPr lang="hu-HU" dirty="0" smtClean="0"/>
              <a:t> függvénnyel: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&amp;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&amp;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 ... 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display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contents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49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Felvetődik egy probléma.</a:t>
            </a:r>
          </a:p>
          <a:p>
            <a:r>
              <a:rPr lang="hu-HU" dirty="0" smtClean="0"/>
              <a:t>Jól működik: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c;</a:t>
            </a:r>
          </a:p>
          <a:p>
            <a:r>
              <a:rPr lang="hu-HU" dirty="0" smtClean="0"/>
              <a:t>Ami viszont már nem: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c1 &lt;&lt; c2;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Az </a:t>
            </a:r>
            <a:r>
              <a:rPr lang="hu-HU" dirty="0" err="1" smtClean="0"/>
              <a:t>iostreamben</a:t>
            </a:r>
            <a:r>
              <a:rPr lang="hu-HU" dirty="0" smtClean="0"/>
              <a:t> implementált 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&lt;&lt;() </a:t>
            </a:r>
            <a:r>
              <a:rPr lang="hu-HU" dirty="0" smtClean="0"/>
              <a:t>egy </a:t>
            </a:r>
            <a:r>
              <a:rPr lang="hu-HU" dirty="0" err="1" smtClean="0"/>
              <a:t>ostream</a:t>
            </a:r>
            <a:r>
              <a:rPr lang="hu-HU" dirty="0" smtClean="0"/>
              <a:t> &amp; (referenciával) tér vissza.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408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a kiértékelés balról jobbra történik, így: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(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c1) &lt;&lt; c2;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Ami: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&lt;&lt;(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&lt;&lt;(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c1), c2);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00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Ezért: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ostream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&amp; 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&amp;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&amp;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 ... 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display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contents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dirty="0" smtClean="0"/>
              <a:t>Így már megy a láncolás!</a:t>
            </a:r>
            <a:endParaRPr lang="hu-HU" dirty="0"/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948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az </a:t>
            </a:r>
            <a:r>
              <a:rPr lang="hu-HU" dirty="0" err="1" smtClean="0"/>
              <a:t>ostream</a:t>
            </a:r>
            <a:r>
              <a:rPr lang="hu-HU" dirty="0" smtClean="0"/>
              <a:t> osztályból származik az </a:t>
            </a:r>
            <a:r>
              <a:rPr lang="hu-HU" dirty="0" err="1" smtClean="0"/>
              <a:t>ofstream</a:t>
            </a:r>
            <a:r>
              <a:rPr lang="hu-HU" dirty="0" smtClean="0"/>
              <a:t> osztály, így fájlokra is működik az operátor.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99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Operator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Célunk: </a:t>
            </a:r>
            <a:r>
              <a:rPr lang="hu-HU" dirty="0" err="1" smtClean="0"/>
              <a:t>user-defined</a:t>
            </a:r>
            <a:r>
              <a:rPr lang="hu-HU" dirty="0" smtClean="0"/>
              <a:t> típusokon operátorokat használni.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22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friend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Tervezés kérdése, hogy tag vagy nem tagfüggvényként terheljük túl az operátorokat.</a:t>
            </a:r>
          </a:p>
          <a:p>
            <a:r>
              <a:rPr lang="hu-HU" dirty="0" smtClean="0"/>
              <a:t>Gyakori: </a:t>
            </a:r>
            <a:r>
              <a:rPr lang="hu-HU" i="1" dirty="0" smtClean="0"/>
              <a:t>„</a:t>
            </a:r>
            <a:r>
              <a:rPr lang="hu-HU" i="1" dirty="0" err="1" smtClean="0"/>
              <a:t>barát-nem-tagfüggvény</a:t>
            </a:r>
            <a:r>
              <a:rPr lang="hu-HU" i="1" dirty="0" smtClean="0"/>
              <a:t>”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702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r>
              <a:rPr lang="hu-HU" dirty="0" smtClean="0"/>
              <a:t> (</a:t>
            </a:r>
            <a:r>
              <a:rPr lang="hu-HU" dirty="0" err="1" smtClean="0"/>
              <a:t>aka</a:t>
            </a:r>
            <a:r>
              <a:rPr lang="hu-HU" dirty="0" smtClean="0"/>
              <a:t> </a:t>
            </a:r>
            <a:r>
              <a:rPr lang="hu-HU" dirty="0" err="1" smtClean="0"/>
              <a:t>Functors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STL-ben</a:t>
            </a:r>
            <a:r>
              <a:rPr lang="hu-HU" dirty="0" smtClean="0"/>
              <a:t> több </a:t>
            </a:r>
            <a:r>
              <a:rPr lang="hu-HU" dirty="0" err="1" smtClean="0"/>
              <a:t>algorithum</a:t>
            </a:r>
            <a:r>
              <a:rPr lang="hu-HU" dirty="0" smtClean="0"/>
              <a:t> is használja ezeket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functor</a:t>
            </a:r>
            <a:r>
              <a:rPr lang="hu-HU" dirty="0" smtClean="0"/>
              <a:t> nem más, mint egy </a:t>
            </a:r>
            <a:r>
              <a:rPr lang="hu-HU" dirty="0" err="1" smtClean="0"/>
              <a:t>object</a:t>
            </a:r>
            <a:r>
              <a:rPr lang="hu-HU" dirty="0" smtClean="0"/>
              <a:t>, melynek van 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hu-HU" dirty="0" smtClean="0"/>
              <a:t> függvénye, és ezzel hívható, akár egy függvény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671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Functors</a:t>
            </a:r>
            <a:r>
              <a:rPr lang="hu-HU" dirty="0" smtClean="0"/>
              <a:t> : 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484784"/>
            <a:ext cx="9073008" cy="5373216"/>
          </a:xfrm>
        </p:spPr>
        <p:txBody>
          <a:bodyPr/>
          <a:lstStyle/>
          <a:p>
            <a:pPr marL="0" indent="0">
              <a:buNone/>
            </a:pPr>
            <a:r>
              <a:rPr lang="hu-HU" sz="2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Func</a:t>
            </a:r>
            <a:endParaRPr lang="hu-HU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a;</a:t>
            </a:r>
            <a:endParaRPr lang="hu-HU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b;</a:t>
            </a:r>
            <a:endParaRPr lang="hu-HU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2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a_ 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2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b_ 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2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): a(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_), b(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_) {}</a:t>
            </a:r>
            <a:endParaRPr lang="hu-HU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()(</a:t>
            </a:r>
            <a:r>
              <a:rPr lang="hu-HU" sz="2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 x) 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a + b * 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x; 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764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Functors</a:t>
            </a:r>
            <a:r>
              <a:rPr lang="hu-HU" dirty="0" smtClean="0"/>
              <a:t> : 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5373216"/>
          </a:xfrm>
        </p:spPr>
        <p:txBody>
          <a:bodyPr/>
          <a:lstStyle/>
          <a:p>
            <a:pPr marL="0" indent="0">
              <a:buNone/>
            </a:pP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f1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f2(</a:t>
            </a:r>
            <a:r>
              <a:rPr lang="en-US" sz="22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2.5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10.0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y1 = f1(</a:t>
            </a:r>
            <a:r>
              <a:rPr lang="en-US" sz="22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12.5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f1.operator()(12.5</a:t>
            </a: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2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y2 = f2(</a:t>
            </a:r>
            <a:r>
              <a:rPr lang="en-US" sz="22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0.4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  <a:endParaRPr lang="hu-HU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272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for</a:t>
            </a:r>
            <a:r>
              <a:rPr lang="hu-HU" dirty="0" smtClean="0"/>
              <a:t>_</a:t>
            </a:r>
            <a:r>
              <a:rPr lang="hu-HU" dirty="0" err="1" smtClean="0"/>
              <a:t>each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függvény alkalmazása egy lista minden elemére</a:t>
            </a:r>
          </a:p>
          <a:p>
            <a:pPr marL="0" indent="0">
              <a:buNone/>
            </a:pPr>
            <a:endParaRPr lang="hu-HU" sz="24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InputIterator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for_each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InputIterator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first,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InputIterator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last,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8942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Functors</a:t>
            </a:r>
            <a:r>
              <a:rPr lang="hu-HU" dirty="0" smtClean="0"/>
              <a:t> : 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5373216"/>
          </a:xfrm>
        </p:spPr>
        <p:txBody>
          <a:bodyPr/>
          <a:lstStyle/>
          <a:p>
            <a:pPr marL="0" indent="0">
              <a:buNone/>
            </a:pP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200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2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200" dirty="0" err="1">
                <a:latin typeface="Consolas" pitchFamily="49" charset="0"/>
                <a:cs typeface="Consolas" pitchFamily="49" charset="0"/>
              </a:rPr>
              <a:t>v.begin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200" dirty="0" err="1">
                <a:latin typeface="Consolas" pitchFamily="49" charset="0"/>
                <a:cs typeface="Consolas" pitchFamily="49" charset="0"/>
              </a:rPr>
              <a:t>v.end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(); f1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hu-HU" sz="2200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>
                <a:cs typeface="Consolas" pitchFamily="49" charset="0"/>
              </a:rPr>
              <a:t>Ahol v </a:t>
            </a:r>
            <a:r>
              <a:rPr lang="hu-HU" dirty="0" err="1" smtClean="0">
                <a:cs typeface="Consolas" pitchFamily="49" charset="0"/>
              </a:rPr>
              <a:t>vector</a:t>
            </a:r>
            <a:r>
              <a:rPr lang="hu-HU" dirty="0" smtClean="0">
                <a:cs typeface="Consolas" pitchFamily="49" charset="0"/>
              </a:rPr>
              <a:t> típusú.</a:t>
            </a:r>
          </a:p>
          <a:p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hu-HU" dirty="0" smtClean="0">
                <a:cs typeface="Consolas" pitchFamily="49" charset="0"/>
              </a:rPr>
              <a:t> egy függvény-pointer és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hu-HU" dirty="0" smtClean="0">
                <a:cs typeface="Consolas" pitchFamily="49" charset="0"/>
              </a:rPr>
              <a:t> meghívja az adott függvényt.</a:t>
            </a:r>
          </a:p>
          <a:p>
            <a:r>
              <a:rPr lang="hu-HU" dirty="0" smtClean="0">
                <a:cs typeface="Consolas" pitchFamily="49" charset="0"/>
              </a:rPr>
              <a:t>Ha a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f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or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hu-HU" dirty="0" smtClean="0">
                <a:cs typeface="Consolas" pitchFamily="49" charset="0"/>
              </a:rPr>
              <a:t> utolsó paramétere </a:t>
            </a:r>
            <a:r>
              <a:rPr lang="hu-HU" dirty="0" err="1" smtClean="0">
                <a:cs typeface="Consolas" pitchFamily="49" charset="0"/>
              </a:rPr>
              <a:t>object</a:t>
            </a:r>
            <a:r>
              <a:rPr lang="hu-HU" dirty="0" smtClean="0">
                <a:cs typeface="Consolas" pitchFamily="49" charset="0"/>
              </a:rPr>
              <a:t>, akkor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f()</a:t>
            </a:r>
            <a:r>
              <a:rPr lang="hu-HU" dirty="0" smtClean="0">
                <a:cs typeface="Consolas" pitchFamily="49" charset="0"/>
              </a:rPr>
              <a:t> egy </a:t>
            </a:r>
            <a:r>
              <a:rPr lang="hu-HU" dirty="0" err="1" smtClean="0">
                <a:cs typeface="Consolas" pitchFamily="49" charset="0"/>
              </a:rPr>
              <a:t>objectre</a:t>
            </a:r>
            <a:r>
              <a:rPr lang="hu-HU" dirty="0" smtClean="0">
                <a:cs typeface="Consolas" pitchFamily="49" charset="0"/>
              </a:rPr>
              <a:t> mutat, és ha annak van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hu-HU" dirty="0" smtClean="0">
                <a:cs typeface="Consolas" pitchFamily="49" charset="0"/>
              </a:rPr>
              <a:t> operátora, akkor azzal meghívásra kerül.</a:t>
            </a:r>
            <a:endParaRPr lang="hu-HU" dirty="0"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456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i="1" dirty="0" smtClean="0"/>
              <a:t>generátor</a:t>
            </a:r>
            <a:r>
              <a:rPr lang="hu-HU" dirty="0" smtClean="0"/>
              <a:t> egy </a:t>
            </a:r>
            <a:r>
              <a:rPr lang="hu-HU" dirty="0" err="1" smtClean="0"/>
              <a:t>functor</a:t>
            </a:r>
            <a:r>
              <a:rPr lang="hu-HU" dirty="0" smtClean="0"/>
              <a:t>, aminek nincs paramétere</a:t>
            </a:r>
          </a:p>
          <a:p>
            <a:r>
              <a:rPr lang="hu-HU" dirty="0" smtClean="0"/>
              <a:t>Az </a:t>
            </a:r>
            <a:r>
              <a:rPr lang="hu-HU" i="1" dirty="0" err="1" smtClean="0"/>
              <a:t>unáris</a:t>
            </a:r>
            <a:r>
              <a:rPr lang="hu-HU" i="1" dirty="0" smtClean="0"/>
              <a:t> függvény</a:t>
            </a:r>
            <a:r>
              <a:rPr lang="hu-HU" dirty="0" smtClean="0"/>
              <a:t> egy </a:t>
            </a:r>
            <a:r>
              <a:rPr lang="hu-HU" dirty="0" err="1" smtClean="0"/>
              <a:t>functor</a:t>
            </a:r>
            <a:r>
              <a:rPr lang="hu-HU" dirty="0" smtClean="0"/>
              <a:t>, mely egy paraméterrel hívható</a:t>
            </a:r>
          </a:p>
          <a:p>
            <a:r>
              <a:rPr lang="hu-HU" dirty="0" smtClean="0"/>
              <a:t>A </a:t>
            </a:r>
            <a:r>
              <a:rPr lang="hu-HU" i="1" dirty="0"/>
              <a:t>bináris függvény</a:t>
            </a:r>
            <a:r>
              <a:rPr lang="hu-HU" dirty="0" smtClean="0"/>
              <a:t> egy </a:t>
            </a:r>
            <a:r>
              <a:rPr lang="hu-HU" dirty="0" err="1" smtClean="0"/>
              <a:t>functor</a:t>
            </a:r>
            <a:r>
              <a:rPr lang="hu-HU" dirty="0" smtClean="0"/>
              <a:t>, mely két paraméterrel hívható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031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hu-HU" dirty="0" smtClean="0"/>
              <a:t> által hívott </a:t>
            </a:r>
            <a:r>
              <a:rPr lang="hu-HU" dirty="0" err="1" smtClean="0"/>
              <a:t>functor</a:t>
            </a:r>
            <a:r>
              <a:rPr lang="hu-HU" dirty="0" smtClean="0"/>
              <a:t> </a:t>
            </a:r>
            <a:r>
              <a:rPr lang="hu-HU" dirty="0" err="1" smtClean="0"/>
              <a:t>unáris</a:t>
            </a:r>
            <a:r>
              <a:rPr lang="hu-HU" dirty="0" smtClean="0"/>
              <a:t>, mivel minden a lista minden elemére használjuk.</a:t>
            </a:r>
          </a:p>
          <a:p>
            <a:pPr lvl="1"/>
            <a:r>
              <a:rPr lang="hu-HU" dirty="0" smtClean="0"/>
              <a:t>Egy elem lesz a </a:t>
            </a:r>
            <a:r>
              <a:rPr lang="hu-HU" dirty="0" err="1" smtClean="0"/>
              <a:t>functor</a:t>
            </a:r>
            <a:r>
              <a:rPr lang="hu-HU" dirty="0" smtClean="0"/>
              <a:t> aktuális paramétere.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116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Azt az </a:t>
            </a:r>
            <a:r>
              <a:rPr lang="hu-HU" dirty="0" err="1" smtClean="0"/>
              <a:t>unáris</a:t>
            </a:r>
            <a:r>
              <a:rPr lang="hu-HU" dirty="0" smtClean="0"/>
              <a:t> függvényt, amely logikai (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dirty="0" smtClean="0"/>
              <a:t>) értékkel tér vissza, </a:t>
            </a:r>
            <a:r>
              <a:rPr lang="hu-HU" i="1" dirty="0" smtClean="0"/>
              <a:t>predikátumnak</a:t>
            </a:r>
            <a:r>
              <a:rPr lang="hu-HU" dirty="0" smtClean="0"/>
              <a:t> (</a:t>
            </a:r>
            <a:r>
              <a:rPr lang="hu-HU" i="1" dirty="0" err="1" smtClean="0"/>
              <a:t>predicate</a:t>
            </a:r>
            <a:r>
              <a:rPr lang="hu-HU" dirty="0" smtClean="0"/>
              <a:t>) hívjuk.</a:t>
            </a:r>
          </a:p>
          <a:p>
            <a:r>
              <a:rPr lang="hu-HU" dirty="0"/>
              <a:t>Azt az </a:t>
            </a:r>
            <a:r>
              <a:rPr lang="hu-HU" dirty="0" smtClean="0"/>
              <a:t>bináris </a:t>
            </a:r>
            <a:r>
              <a:rPr lang="hu-HU" dirty="0"/>
              <a:t>függvényt, amely logikai (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dirty="0"/>
              <a:t>) értékkel tér vissza, </a:t>
            </a:r>
            <a:r>
              <a:rPr lang="hu-HU" i="1" dirty="0" smtClean="0"/>
              <a:t>bináris predikátumnak</a:t>
            </a:r>
            <a:r>
              <a:rPr lang="hu-HU" dirty="0" smtClean="0"/>
              <a:t> (</a:t>
            </a:r>
            <a:r>
              <a:rPr lang="hu-HU" i="1" dirty="0" err="1" smtClean="0"/>
              <a:t>binary</a:t>
            </a:r>
            <a:r>
              <a:rPr lang="hu-HU" i="1" dirty="0" smtClean="0"/>
              <a:t> </a:t>
            </a:r>
            <a:r>
              <a:rPr lang="hu-HU" i="1" dirty="0" err="1" smtClean="0"/>
              <a:t>predicate</a:t>
            </a:r>
            <a:r>
              <a:rPr lang="hu-HU" dirty="0"/>
              <a:t>) hívjuk.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638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Sort: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sort(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myvector.begin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hu-HU" sz="2200" dirty="0" err="1">
                <a:latin typeface="Consolas" pitchFamily="49" charset="0"/>
                <a:cs typeface="Consolas" pitchFamily="49" charset="0"/>
              </a:rPr>
              <a:t>myvector.end</a:t>
            </a:r>
            <a:r>
              <a:rPr lang="hu-HU" sz="22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fless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hu-HU" dirty="0" smtClean="0"/>
          </a:p>
          <a:p>
            <a:r>
              <a:rPr lang="hu-HU" dirty="0" smtClean="0"/>
              <a:t>Ahol </a:t>
            </a:r>
            <a:r>
              <a:rPr lang="hu-HU" dirty="0" err="1" smtClean="0"/>
              <a:t>fless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Stuczz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operator() (</a:t>
            </a:r>
            <a:r>
              <a:rPr lang="en-US" sz="2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i,</a:t>
            </a:r>
            <a:r>
              <a:rPr lang="en-US" sz="2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j) { </a:t>
            </a:r>
            <a:r>
              <a:rPr lang="en-US" sz="2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&lt;j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200" dirty="0" err="1" smtClean="0">
                <a:latin typeface="Consolas" pitchFamily="49" charset="0"/>
                <a:cs typeface="Consolas" pitchFamily="49" charset="0"/>
              </a:rPr>
              <a:t>fless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0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Operator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nn-NO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24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nn-NO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nn-NO" sz="24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nn-NO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nn-NO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nn-NO" sz="24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nn-NO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  <a:endParaRPr lang="nn-NO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sum[i</a:t>
            </a:r>
            <a:r>
              <a:rPr lang="nn-NO" sz="2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nn-NO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nn-NO" sz="2400" dirty="0" smtClean="0">
                <a:latin typeface="Consolas" pitchFamily="49" charset="0"/>
                <a:cs typeface="Consolas" pitchFamily="49" charset="0"/>
              </a:rPr>
              <a:t>[i</a:t>
            </a:r>
            <a:r>
              <a:rPr lang="nn-NO" sz="2400" dirty="0">
                <a:latin typeface="Consolas" pitchFamily="49" charset="0"/>
                <a:cs typeface="Consolas" pitchFamily="49" charset="0"/>
              </a:rPr>
              <a:t>] +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dirty="0" smtClean="0">
                <a:latin typeface="Consolas" pitchFamily="49" charset="0"/>
                <a:cs typeface="Consolas" pitchFamily="49" charset="0"/>
              </a:rPr>
              <a:t>[i];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dirty="0"/>
              <a:t>H</a:t>
            </a:r>
            <a:r>
              <a:rPr lang="hu-HU" dirty="0" smtClean="0"/>
              <a:t>elyett ez: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sum = a + b;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171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functional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/>
          </a:p>
          <a:p>
            <a:pPr lvl="1"/>
            <a:r>
              <a:rPr lang="hu-HU" dirty="0" err="1" smtClean="0"/>
              <a:t>function.h</a:t>
            </a:r>
            <a:r>
              <a:rPr lang="hu-HU" dirty="0"/>
              <a:t> </a:t>
            </a:r>
            <a:r>
              <a:rPr lang="hu-HU" dirty="0" smtClean="0"/>
              <a:t>korábban</a:t>
            </a:r>
          </a:p>
          <a:p>
            <a:r>
              <a:rPr lang="hu-HU" dirty="0" err="1" smtClean="0"/>
              <a:t>template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object-ek</a:t>
            </a:r>
            <a:r>
              <a:rPr lang="hu-HU" dirty="0" smtClean="0"/>
              <a:t> </a:t>
            </a:r>
            <a:r>
              <a:rPr lang="hu-HU" dirty="0" err="1" smtClean="0"/>
              <a:t>gyüjteménye</a:t>
            </a:r>
            <a:endParaRPr lang="hu-HU" dirty="0" smtClean="0"/>
          </a:p>
          <a:p>
            <a:r>
              <a:rPr lang="hu-HU" dirty="0" err="1" smtClean="0"/>
              <a:t>Pl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plus&lt;&gt;()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0957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2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2200" dirty="0">
                <a:latin typeface="Consolas" pitchFamily="49" charset="0"/>
                <a:cs typeface="Consolas" pitchFamily="49" charset="0"/>
              </a:rPr>
              <a:t> T&gt; 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200" dirty="0">
                <a:latin typeface="Consolas" pitchFamily="49" charset="0"/>
                <a:cs typeface="Consolas" pitchFamily="49" charset="0"/>
              </a:rPr>
              <a:t>plus : binary_function &lt;T,T,T&gt; 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fr-FR" sz="2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fr-FR" sz="2200" dirty="0">
                <a:latin typeface="Consolas" pitchFamily="49" charset="0"/>
                <a:cs typeface="Consolas" pitchFamily="49" charset="0"/>
              </a:rPr>
              <a:t>() (</a:t>
            </a:r>
            <a:r>
              <a:rPr lang="fr-FR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2200" dirty="0">
                <a:latin typeface="Consolas" pitchFamily="49" charset="0"/>
                <a:cs typeface="Consolas" pitchFamily="49" charset="0"/>
              </a:rPr>
              <a:t> T&amp; x, </a:t>
            </a:r>
            <a:r>
              <a:rPr lang="fr-FR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2200" dirty="0">
                <a:latin typeface="Consolas" pitchFamily="49" charset="0"/>
                <a:cs typeface="Consolas" pitchFamily="49" charset="0"/>
              </a:rPr>
              <a:t> T&amp; y) </a:t>
            </a:r>
            <a:r>
              <a:rPr lang="fr-FR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2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200" dirty="0">
                <a:latin typeface="Consolas" pitchFamily="49" charset="0"/>
                <a:cs typeface="Consolas" pitchFamily="49" charset="0"/>
              </a:rPr>
              <a:t>x+y</a:t>
            </a: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hu-HU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740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987544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functional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létrehoz egy plus&lt;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objectet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plus&lt;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&gt; add;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plus&lt;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&gt;::operator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()() hívás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y = add(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2.2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3.4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82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err="1" smtClean="0">
                <a:cs typeface="Consolas" pitchFamily="49" charset="0"/>
              </a:rPr>
              <a:t>Unáris</a:t>
            </a:r>
            <a:r>
              <a:rPr lang="hu-HU" dirty="0" smtClean="0">
                <a:cs typeface="Consolas" pitchFamily="49" charset="0"/>
              </a:rPr>
              <a:t> függvény paraméternek</a:t>
            </a:r>
          </a:p>
          <a:p>
            <a:r>
              <a:rPr lang="hu-HU" dirty="0" err="1" smtClean="0">
                <a:cs typeface="Consolas" pitchFamily="49" charset="0"/>
              </a:rPr>
              <a:t>result-ba</a:t>
            </a:r>
            <a:r>
              <a:rPr lang="hu-HU" dirty="0" smtClean="0">
                <a:cs typeface="Consolas" pitchFamily="49" charset="0"/>
              </a:rPr>
              <a:t> helyezi a kurrens iterációban visszakapott értéket</a:t>
            </a: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InputIterator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OutputIterator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UnaryOperation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OutputIterator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transform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InputIterator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first1,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InputIterator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last1,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OutputIterator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UnaryOperation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989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Bináris függvény</a:t>
            </a:r>
          </a:p>
          <a:p>
            <a:r>
              <a:rPr lang="hu-HU" dirty="0" smtClean="0"/>
              <a:t>Két tartományon megy végig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&lt;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InputIterator1,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InputIterator2,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OutputIterator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BinaryOperation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&gt;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OutputIterator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transform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InputIterator1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first1,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InputIterator1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last1,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InputIterator2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first2,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OutputIterator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BinaryOperation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binary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1513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transform(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.begin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(),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.end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(),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.begin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(),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plus&lt;double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&gt;() 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5897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Ahol: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&lt;int&gt; a;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&lt;int&gt; b;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...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a.push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_back(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704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Miért nem kell megadni a második tartomány végét?</a:t>
            </a:r>
          </a:p>
          <a:p>
            <a:r>
              <a:rPr lang="hu-HU" dirty="0" smtClean="0"/>
              <a:t>Mert addig megy a ciklus, ameddig az első tart! </a:t>
            </a:r>
            <a:r>
              <a:rPr lang="hu-HU" dirty="0" err="1" smtClean="0"/>
              <a:t>Grrhhhh</a:t>
            </a:r>
            <a:r>
              <a:rPr lang="hu-HU" dirty="0" smtClean="0"/>
              <a:t>!!!</a:t>
            </a:r>
          </a:p>
          <a:p>
            <a:r>
              <a:rPr lang="hu-HU" dirty="0" smtClean="0"/>
              <a:t>Feltételezi, hogy a két lista mérete megegyezik.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053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Hogy is működik?</a:t>
            </a:r>
          </a:p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b(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endParaRPr lang="hu-HU" dirty="0" smtClean="0"/>
          </a:p>
          <a:p>
            <a:r>
              <a:rPr lang="hu-HU" dirty="0" smtClean="0"/>
              <a:t>Az eredmény jó (egy darabig), de!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invalid next size (fast): 0x09984038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***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err="1" smtClean="0"/>
              <a:t>Backtrace</a:t>
            </a:r>
            <a:r>
              <a:rPr lang="hu-HU" dirty="0" smtClean="0"/>
              <a:t> &amp; </a:t>
            </a:r>
            <a:r>
              <a:rPr lang="hu-HU" dirty="0" err="1" smtClean="0"/>
              <a:t>Memory</a:t>
            </a:r>
            <a:r>
              <a:rPr lang="hu-HU" dirty="0" smtClean="0"/>
              <a:t> map…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099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Hogy is működik?</a:t>
            </a:r>
          </a:p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::vector&lt;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b(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endParaRPr lang="hu-HU" dirty="0" smtClean="0"/>
          </a:p>
          <a:p>
            <a:r>
              <a:rPr lang="hu-HU" dirty="0" smtClean="0"/>
              <a:t>Helyes!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23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Operator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Felépítése: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op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argument-list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hu-HU" dirty="0" smtClean="0"/>
              <a:t>Az </a:t>
            </a:r>
            <a:r>
              <a:rPr lang="hu-HU" i="1" dirty="0" err="1" smtClean="0"/>
              <a:t>op</a:t>
            </a:r>
            <a:r>
              <a:rPr lang="hu-HU" dirty="0" err="1" smtClean="0"/>
              <a:t>-nak</a:t>
            </a:r>
            <a:r>
              <a:rPr lang="hu-HU" dirty="0" smtClean="0"/>
              <a:t> C++</a:t>
            </a:r>
            <a:r>
              <a:rPr lang="hu-HU" dirty="0" err="1" smtClean="0"/>
              <a:t>-beli</a:t>
            </a:r>
            <a:r>
              <a:rPr lang="hu-HU" dirty="0" smtClean="0"/>
              <a:t> operátornak kell lennie</a:t>
            </a:r>
          </a:p>
          <a:p>
            <a:r>
              <a:rPr lang="hu-HU" dirty="0" smtClean="0"/>
              <a:t>Nem tudunk új operátorokat deklarálni, csak meglévőeket tudunk használni.</a:t>
            </a:r>
            <a:endParaRPr lang="hu-HU" dirty="0"/>
          </a:p>
          <a:p>
            <a:r>
              <a:rPr lang="hu-HU" dirty="0" err="1" smtClean="0"/>
              <a:t>Pl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Nem lesz operator@(), mert a @ nem operator C++</a:t>
            </a:r>
            <a:r>
              <a:rPr lang="hu-HU" dirty="0" err="1" smtClean="0"/>
              <a:t>-ben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operator[]() viszont lesz, mert [] operator C++</a:t>
            </a:r>
            <a:r>
              <a:rPr lang="hu-HU" dirty="0" err="1" smtClean="0"/>
              <a:t>-ben</a:t>
            </a: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667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r>
              <a:rPr lang="hu-HU" dirty="0" smtClean="0"/>
              <a:t>: </a:t>
            </a:r>
            <a:r>
              <a:rPr lang="hu-HU" sz="2800" dirty="0" smtClean="0"/>
              <a:t>Operátorok &amp; </a:t>
            </a:r>
            <a:r>
              <a:rPr lang="hu-HU" sz="2800" dirty="0" err="1" smtClean="0"/>
              <a:t>Functorok</a:t>
            </a:r>
            <a:r>
              <a:rPr lang="hu-HU" sz="2800" dirty="0" smtClean="0"/>
              <a:t> ekvivalenciája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+ plus</a:t>
            </a:r>
          </a:p>
          <a:p>
            <a:r>
              <a:rPr lang="fr-FR" dirty="0"/>
              <a:t>- minus</a:t>
            </a:r>
          </a:p>
          <a:p>
            <a:r>
              <a:rPr lang="fr-FR" dirty="0"/>
              <a:t>* multiplies</a:t>
            </a:r>
          </a:p>
          <a:p>
            <a:r>
              <a:rPr lang="fr-FR" dirty="0"/>
              <a:t>/ divides</a:t>
            </a:r>
          </a:p>
          <a:p>
            <a:r>
              <a:rPr lang="fr-FR" dirty="0"/>
              <a:t>% modulus</a:t>
            </a:r>
          </a:p>
          <a:p>
            <a:r>
              <a:rPr lang="fr-FR" dirty="0"/>
              <a:t>- </a:t>
            </a:r>
            <a:r>
              <a:rPr lang="fr-FR" dirty="0" smtClean="0"/>
              <a:t>negate</a:t>
            </a:r>
            <a:endParaRPr lang="hu-HU" dirty="0" smtClean="0"/>
          </a:p>
          <a:p>
            <a:r>
              <a:rPr lang="hu-HU" dirty="0" smtClean="0"/>
              <a:t>A teljesség igénye nélkül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739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adaptable </a:t>
            </a:r>
            <a:r>
              <a:rPr lang="en-US" dirty="0" smtClean="0"/>
              <a:t>generators</a:t>
            </a:r>
            <a:endParaRPr lang="hu-HU" dirty="0" smtClean="0"/>
          </a:p>
          <a:p>
            <a:r>
              <a:rPr lang="en-US" dirty="0" smtClean="0"/>
              <a:t>adaptable </a:t>
            </a:r>
            <a:r>
              <a:rPr lang="en-US" dirty="0"/>
              <a:t>unary </a:t>
            </a:r>
            <a:r>
              <a:rPr lang="en-US" dirty="0" smtClean="0"/>
              <a:t>functions</a:t>
            </a:r>
            <a:endParaRPr lang="hu-HU" dirty="0"/>
          </a:p>
          <a:p>
            <a:r>
              <a:rPr lang="en-US" dirty="0" smtClean="0"/>
              <a:t>adaptable </a:t>
            </a:r>
            <a:r>
              <a:rPr lang="en-US" dirty="0"/>
              <a:t>binary functions,</a:t>
            </a:r>
          </a:p>
          <a:p>
            <a:r>
              <a:rPr lang="en-US" dirty="0"/>
              <a:t>adaptable </a:t>
            </a:r>
            <a:r>
              <a:rPr lang="en-US" dirty="0" smtClean="0"/>
              <a:t>predicates</a:t>
            </a:r>
            <a:endParaRPr lang="hu-HU" dirty="0" smtClean="0"/>
          </a:p>
          <a:p>
            <a:r>
              <a:rPr lang="en-US" dirty="0" smtClean="0"/>
              <a:t>and </a:t>
            </a:r>
            <a:r>
              <a:rPr lang="en-US" dirty="0"/>
              <a:t>adaptable binary predicates.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4492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Functor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hu-HU" dirty="0" err="1" smtClean="0"/>
              <a:t>typedef</a:t>
            </a:r>
            <a:r>
              <a:rPr lang="hu-HU" dirty="0"/>
              <a:t> </a:t>
            </a:r>
            <a:r>
              <a:rPr lang="hu-HU" dirty="0" err="1" smtClean="0"/>
              <a:t>member</a:t>
            </a:r>
            <a:endParaRPr lang="hu-HU" dirty="0" smtClean="0"/>
          </a:p>
          <a:p>
            <a:pPr lvl="1"/>
            <a:r>
              <a:rPr lang="hu-HU" dirty="0" err="1" smtClean="0"/>
              <a:t>argument</a:t>
            </a:r>
            <a:r>
              <a:rPr lang="hu-HU" dirty="0" smtClean="0"/>
              <a:t>_</a:t>
            </a:r>
            <a:r>
              <a:rPr lang="hu-HU" dirty="0" err="1" smtClean="0"/>
              <a:t>types</a:t>
            </a:r>
            <a:endParaRPr lang="hu-HU" dirty="0" smtClean="0"/>
          </a:p>
          <a:p>
            <a:pPr lvl="1"/>
            <a:r>
              <a:rPr lang="hu-HU" dirty="0" err="1" smtClean="0"/>
              <a:t>return</a:t>
            </a:r>
            <a:r>
              <a:rPr lang="hu-HU" dirty="0" smtClean="0"/>
              <a:t>_</a:t>
            </a:r>
            <a:r>
              <a:rPr lang="hu-HU" dirty="0" err="1" smtClean="0"/>
              <a:t>types</a:t>
            </a:r>
            <a:endParaRPr lang="hu-HU" dirty="0" smtClean="0"/>
          </a:p>
          <a:p>
            <a:r>
              <a:rPr lang="hu-HU" dirty="0" err="1" smtClean="0"/>
              <a:t>result</a:t>
            </a:r>
            <a:r>
              <a:rPr lang="hu-HU" dirty="0" smtClean="0"/>
              <a:t>_</a:t>
            </a:r>
            <a:r>
              <a:rPr lang="hu-HU" dirty="0" err="1" smtClean="0"/>
              <a:t>type</a:t>
            </a:r>
            <a:r>
              <a:rPr lang="hu-HU" dirty="0" smtClean="0"/>
              <a:t> néven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viszsatérési</a:t>
            </a:r>
            <a:r>
              <a:rPr lang="hu-HU" dirty="0" smtClean="0"/>
              <a:t> érték típusa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plus&lt;</a:t>
            </a:r>
            <a:r>
              <a:rPr lang="en-US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hu-HU" dirty="0" smtClean="0"/>
              <a:t> esetén:</a:t>
            </a:r>
          </a:p>
          <a:p>
            <a:pPr lvl="1"/>
            <a:r>
              <a:rPr lang="hu-HU" sz="2000" dirty="0">
                <a:latin typeface="Consolas" pitchFamily="49" charset="0"/>
                <a:cs typeface="Consolas" pitchFamily="49" charset="0"/>
              </a:rPr>
              <a:t>plus&lt;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&gt;::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type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78814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66FF33"/>
          </a:solidFill>
        </p:spPr>
        <p:txBody>
          <a:bodyPr/>
          <a:lstStyle/>
          <a:p>
            <a:pPr algn="l"/>
            <a:r>
              <a:rPr lang="hu-HU" dirty="0" err="1" smtClean="0"/>
              <a:t>Functor</a:t>
            </a:r>
            <a:r>
              <a:rPr lang="hu-HU" dirty="0" smtClean="0"/>
              <a:t> C++11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Lambda</a:t>
            </a:r>
            <a:r>
              <a:rPr lang="hu-HU" dirty="0" smtClean="0"/>
              <a:t> kifejezések </a:t>
            </a:r>
            <a:r>
              <a:rPr lang="hu-HU" dirty="0" err="1" smtClean="0"/>
              <a:t>Functorok</a:t>
            </a:r>
            <a:r>
              <a:rPr lang="hu-HU" dirty="0" smtClean="0"/>
              <a:t> helyett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00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Összegzés megvalósítása  </a:t>
            </a:r>
            <a:r>
              <a:rPr lang="hu-HU" dirty="0" err="1" smtClean="0"/>
              <a:t>for</a:t>
            </a:r>
            <a:r>
              <a:rPr lang="hu-HU" dirty="0" smtClean="0"/>
              <a:t>_</a:t>
            </a:r>
            <a:r>
              <a:rPr lang="hu-HU" dirty="0" err="1" smtClean="0"/>
              <a:t>each</a:t>
            </a:r>
            <a:r>
              <a:rPr lang="hu-HU" dirty="0" smtClean="0"/>
              <a:t> és </a:t>
            </a:r>
            <a:r>
              <a:rPr lang="hu-HU" dirty="0" err="1" smtClean="0"/>
              <a:t>functor</a:t>
            </a:r>
            <a:r>
              <a:rPr lang="hu-HU" dirty="0" smtClean="0"/>
              <a:t> felhasználásával.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153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sum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sum(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* t):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total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){};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total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operator()(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element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   *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total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element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0109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algorithm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...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Ide jön a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functor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main()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total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sum s(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&amp;total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[] = {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s);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total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9076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_</a:t>
            </a:r>
            <a:r>
              <a:rPr lang="hu-HU" dirty="0" err="1" smtClean="0"/>
              <a:t>each</a:t>
            </a:r>
            <a:r>
              <a:rPr lang="hu-HU" dirty="0" smtClean="0"/>
              <a:t> felhasználásával tetszőleges </a:t>
            </a:r>
            <a:r>
              <a:rPr lang="hu-HU" dirty="0" err="1"/>
              <a:t>stream-re</a:t>
            </a:r>
            <a:r>
              <a:rPr lang="hu-HU" dirty="0"/>
              <a:t> </a:t>
            </a:r>
            <a:r>
              <a:rPr lang="hu-HU" dirty="0" smtClean="0"/>
              <a:t>íratni </a:t>
            </a:r>
            <a:r>
              <a:rPr lang="hu-HU" dirty="0" err="1" smtClean="0"/>
              <a:t>int-eket</a:t>
            </a:r>
            <a:r>
              <a:rPr lang="hu-HU" dirty="0" smtClean="0"/>
              <a:t> tartalmazó </a:t>
            </a:r>
            <a:r>
              <a:rPr lang="hu-HU" dirty="0" err="1"/>
              <a:t>kontenert</a:t>
            </a:r>
            <a:r>
              <a:rPr lang="hu-HU" dirty="0"/>
              <a:t>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154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WR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WR(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&amp; s):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(s){};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&amp;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operator() (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60143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WR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wr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vector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&gt; v(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v.begin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v.end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wr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311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Operator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</a:t>
            </a:r>
            <a:r>
              <a:rPr lang="hu-HU" dirty="0" err="1" smtClean="0"/>
              <a:t>Clazz</a:t>
            </a:r>
            <a:r>
              <a:rPr lang="hu-HU" dirty="0" smtClean="0"/>
              <a:t> típus. Ennek az osztálynak két példányát szeretném összeadni:</a:t>
            </a:r>
          </a:p>
          <a:p>
            <a:pPr lvl="1"/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 = c1 + c2;</a:t>
            </a:r>
          </a:p>
          <a:p>
            <a:r>
              <a:rPr lang="hu-HU" dirty="0" smtClean="0"/>
              <a:t>A fordító ekkor megnézi, hogy létezik-e ilyen operator. Ha igen, akkor behelyettesíti a kifejezésbe a függvény operátort.</a:t>
            </a:r>
          </a:p>
          <a:p>
            <a:pPr lvl="1"/>
            <a:r>
              <a:rPr lang="hu-HU" sz="2400" dirty="0" smtClean="0">
                <a:latin typeface="Consolas" pitchFamily="49" charset="0"/>
                <a:cs typeface="Consolas" pitchFamily="49" charset="0"/>
              </a:rPr>
              <a:t>c = c1.operator+(c2);</a:t>
            </a:r>
          </a:p>
          <a:p>
            <a:pPr lvl="1"/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955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Clazz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CLAZZ_H_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CLAZZ_H_</a:t>
            </a:r>
          </a:p>
          <a:p>
            <a:pPr marL="0" indent="0">
              <a:buNone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hu-HU" sz="16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hu-HU" sz="16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setStr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s);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f();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sum(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&amp; c)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};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pontosvessző!!! Kötelező!!!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hu-HU" sz="16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046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Clazz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függvényünk:</a:t>
            </a:r>
          </a:p>
          <a:p>
            <a:pPr lvl="1"/>
            <a:r>
              <a:rPr lang="hu-HU" sz="24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sum(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&amp; c)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 A paraméter referencia szerint adódik át.</a:t>
            </a:r>
          </a:p>
          <a:p>
            <a:r>
              <a:rPr lang="hu-HU" dirty="0" smtClean="0"/>
              <a:t>A visszatérési érték nem referencia!</a:t>
            </a:r>
          </a:p>
          <a:p>
            <a:r>
              <a:rPr lang="hu-HU" dirty="0" smtClean="0"/>
              <a:t>Referencia szerinti paraméterátadás hatékonyabb, mintha a teljes </a:t>
            </a:r>
            <a:r>
              <a:rPr lang="hu-HU" dirty="0" err="1" smtClean="0"/>
              <a:t>objektet</a:t>
            </a:r>
            <a:r>
              <a:rPr lang="hu-HU" dirty="0" smtClean="0"/>
              <a:t> másolnám.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25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1430</Words>
  <Application>Microsoft Office PowerPoint</Application>
  <PresentationFormat>Diavetítés a képernyőre (4:3 oldalarány)</PresentationFormat>
  <Paragraphs>530</Paragraphs>
  <Slides>69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69</vt:i4>
      </vt:variant>
    </vt:vector>
  </HeadingPairs>
  <TitlesOfParts>
    <vt:vector size="70" baseType="lpstr">
      <vt:lpstr>Office-téma</vt:lpstr>
      <vt:lpstr>Programozási Nyelvek (C++) Gyakorlat  Gyak 08.</vt:lpstr>
      <vt:lpstr>Operátorok</vt:lpstr>
      <vt:lpstr>Operátorok</vt:lpstr>
      <vt:lpstr>Operator</vt:lpstr>
      <vt:lpstr>Operator</vt:lpstr>
      <vt:lpstr>Operator</vt:lpstr>
      <vt:lpstr>Operator</vt:lpstr>
      <vt:lpstr>Clazz header</vt:lpstr>
      <vt:lpstr>Clazz header</vt:lpstr>
      <vt:lpstr>Clazz header</vt:lpstr>
      <vt:lpstr>Clazz header</vt:lpstr>
      <vt:lpstr>Reference return value</vt:lpstr>
      <vt:lpstr>Clazz header</vt:lpstr>
      <vt:lpstr>Clazz header</vt:lpstr>
      <vt:lpstr>Clazz header</vt:lpstr>
      <vt:lpstr>Túlterhelés</vt:lpstr>
      <vt:lpstr>Túlterhelés</vt:lpstr>
      <vt:lpstr>Túlterhelés</vt:lpstr>
      <vt:lpstr>Túlterhelés</vt:lpstr>
      <vt:lpstr>Túlterhelés</vt:lpstr>
      <vt:lpstr>Túlterhelés</vt:lpstr>
      <vt:lpstr>Túlterhelés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friend</vt:lpstr>
      <vt:lpstr>Functors</vt:lpstr>
      <vt:lpstr>Functors : Használat</vt:lpstr>
      <vt:lpstr>Functors : Használat</vt:lpstr>
      <vt:lpstr>for_each</vt:lpstr>
      <vt:lpstr>Functors : Használat</vt:lpstr>
      <vt:lpstr>Functor</vt:lpstr>
      <vt:lpstr>Functor</vt:lpstr>
      <vt:lpstr>Functor</vt:lpstr>
      <vt:lpstr>Functor</vt:lpstr>
      <vt:lpstr>Functor</vt:lpstr>
      <vt:lpstr>Functor</vt:lpstr>
      <vt:lpstr>Functor</vt:lpstr>
      <vt:lpstr>Functor</vt:lpstr>
      <vt:lpstr>Functor</vt:lpstr>
      <vt:lpstr>Functor</vt:lpstr>
      <vt:lpstr>Functor</vt:lpstr>
      <vt:lpstr>Functor</vt:lpstr>
      <vt:lpstr>Functor</vt:lpstr>
      <vt:lpstr>Functor</vt:lpstr>
      <vt:lpstr>Functor: Operátorok &amp; Functorok ekvivalenciája</vt:lpstr>
      <vt:lpstr>Functor</vt:lpstr>
      <vt:lpstr>Functor</vt:lpstr>
      <vt:lpstr>Functor C++11</vt:lpstr>
      <vt:lpstr>Kódelemzés</vt:lpstr>
      <vt:lpstr>Kódelemzés</vt:lpstr>
      <vt:lpstr>Kódelemzés</vt:lpstr>
      <vt:lpstr>Kódelemzés</vt:lpstr>
      <vt:lpstr>Kódelemzés</vt:lpstr>
      <vt:lpstr>Kódelemzés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</dc:title>
  <dc:creator>tmark</dc:creator>
  <cp:lastModifiedBy>tmark</cp:lastModifiedBy>
  <cp:revision>1018</cp:revision>
  <dcterms:created xsi:type="dcterms:W3CDTF">2011-02-16T08:44:10Z</dcterms:created>
  <dcterms:modified xsi:type="dcterms:W3CDTF">2013-04-24T10:31:10Z</dcterms:modified>
</cp:coreProperties>
</file>