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01" r:id="rId4"/>
    <p:sldId id="302" r:id="rId5"/>
    <p:sldId id="303" r:id="rId6"/>
    <p:sldId id="304" r:id="rId7"/>
    <p:sldId id="273" r:id="rId8"/>
    <p:sldId id="274" r:id="rId9"/>
    <p:sldId id="259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64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290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698E5-62C6-4C93-BCAB-97AA389F64C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E577D-1FA5-4A8A-8B72-CE7D14D5CA0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F9763-7711-4CCC-B067-99979E2AD72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E68B8-D3F5-4E12-9094-9F9805BB6D2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BB0BB-F676-47DD-A79A-B21154DBCC6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6218BB-AE41-4B6A-A32D-21445AA99E9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A2EBB7-DF19-402A-854A-78C232F7D04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EB4FD-4DF5-49C8-9189-B9C712D8713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BE381A-0066-486D-B208-56ABFC3DB34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CBD24-5418-46C8-A95F-C820A6CE18E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356075-11AC-44D6-8A2F-6753B210C00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A2442A9-0E9D-4440-8A09-178445F3B206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ím 1"/>
          <p:cNvSpPr>
            <a:spLocks noGrp="1"/>
          </p:cNvSpPr>
          <p:nvPr>
            <p:ph type="ctrTitle" idx="4294967295"/>
          </p:nvPr>
        </p:nvSpPr>
        <p:spPr>
          <a:xfrm>
            <a:off x="468313" y="1196975"/>
            <a:ext cx="8135937" cy="1470025"/>
          </a:xfrm>
        </p:spPr>
        <p:txBody>
          <a:bodyPr/>
          <a:lstStyle/>
          <a:p>
            <a:r>
              <a:rPr lang="hu-HU" sz="3600"/>
              <a:t>Programozási Nyelvek (C++) Gyakorlat</a:t>
            </a:r>
            <a:br>
              <a:rPr lang="hu-HU" sz="3600"/>
            </a:br>
            <a:r>
              <a:rPr lang="hu-HU" sz="2200"/>
              <a:t/>
            </a:r>
            <a:br>
              <a:rPr lang="hu-HU" sz="2200"/>
            </a:br>
            <a:r>
              <a:rPr lang="hu-HU" sz="2800"/>
              <a:t>Gyak 03.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pPr marL="0" indent="0" algn="ctr">
              <a:buFontTx/>
              <a:buNone/>
            </a:pPr>
            <a:r>
              <a:rPr lang="hu-HU" sz="2600" dirty="0">
                <a:solidFill>
                  <a:srgbClr val="898989"/>
                </a:solidFill>
              </a:rPr>
              <a:t>Török Márk</a:t>
            </a:r>
          </a:p>
          <a:p>
            <a:pPr marL="0" indent="0" algn="ctr">
              <a:buFontTx/>
              <a:buNone/>
            </a:pPr>
            <a:r>
              <a:rPr lang="hu-HU" sz="2600" dirty="0" err="1" smtClean="0">
                <a:solidFill>
                  <a:srgbClr val="898989"/>
                </a:solidFill>
              </a:rPr>
              <a:t>tmark</a:t>
            </a:r>
            <a:r>
              <a:rPr lang="hu-HU" sz="2600" dirty="0" smtClean="0">
                <a:solidFill>
                  <a:srgbClr val="898989"/>
                </a:solidFill>
              </a:rPr>
              <a:t>@</a:t>
            </a:r>
            <a:r>
              <a:rPr lang="hu-HU" sz="2600" smtClean="0">
                <a:solidFill>
                  <a:srgbClr val="898989"/>
                </a:solidFill>
              </a:rPr>
              <a:t>caesar.elte.hu</a:t>
            </a:r>
            <a:endParaRPr lang="hu-HU" sz="2600" dirty="0">
              <a:solidFill>
                <a:srgbClr val="898989"/>
              </a:solidFill>
            </a:endParaRPr>
          </a:p>
          <a:p>
            <a:pPr marL="0" indent="0" algn="ctr">
              <a:buFontTx/>
              <a:buNone/>
            </a:pPr>
            <a:r>
              <a:rPr lang="hu-HU" sz="2600" dirty="0">
                <a:solidFill>
                  <a:srgbClr val="898989"/>
                </a:solidFill>
              </a:rPr>
              <a:t>D-2.620</a:t>
            </a:r>
          </a:p>
        </p:txBody>
      </p:sp>
      <p:sp>
        <p:nvSpPr>
          <p:cNvPr id="4" name="Dia számának helye 3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E588871-0678-44F0-8A60-E61C16A2E823}" type="slidenum">
              <a:rPr lang="hu-HU" sz="1200">
                <a:solidFill>
                  <a:schemeClr val="tx1">
                    <a:tint val="75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hu-HU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Fordul! </a:t>
            </a:r>
            <a:r>
              <a:rPr lang="hu-HU" dirty="0" err="1" smtClean="0"/>
              <a:t>Yeehaaa</a:t>
            </a:r>
            <a:r>
              <a:rPr lang="hu-HU" dirty="0" smtClean="0"/>
              <a:t>!</a:t>
            </a:r>
          </a:p>
          <a:p>
            <a:r>
              <a:rPr lang="hu-HU" dirty="0" smtClean="0"/>
              <a:t>Kisbetűk felismerése a feladat!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39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marL="0" indent="0">
              <a:buNone/>
            </a:pPr>
            <a:r>
              <a:rPr lang="hu-HU" sz="1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400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400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 main() </a:t>
            </a:r>
          </a:p>
          <a:p>
            <a:pPr marL="0" indent="0">
              <a:buNone/>
            </a:pPr>
            <a:r>
              <a:rPr lang="hu-HU" sz="1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4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::cin &gt;&gt; </a:t>
            </a:r>
            <a:r>
              <a:rPr lang="hu-HU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400" dirty="0" err="1">
                <a:latin typeface="Consolas" pitchFamily="49" charset="0"/>
                <a:cs typeface="Consolas" pitchFamily="49" charset="0"/>
              </a:rPr>
              <a:t>ios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1400" dirty="0" err="1">
                <a:latin typeface="Consolas" pitchFamily="49" charset="0"/>
                <a:cs typeface="Consolas" pitchFamily="49" charset="0"/>
              </a:rPr>
              <a:t>base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400" dirty="0" err="1">
                <a:latin typeface="Consolas" pitchFamily="49" charset="0"/>
                <a:cs typeface="Consolas" pitchFamily="49" charset="0"/>
              </a:rPr>
              <a:t>noskipws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hu-HU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::cin &gt;&gt; </a:t>
            </a:r>
            <a:r>
              <a:rPr lang="hu-HU" sz="14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 )  	</a:t>
            </a:r>
          </a:p>
          <a:p>
            <a:pPr marL="0" indent="0">
              <a:buNone/>
            </a:pPr>
            <a:r>
              <a:rPr lang="hu-HU" sz="14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hu-HU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 &lt;= </a:t>
            </a:r>
            <a:r>
              <a:rPr lang="hu-HU" sz="14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hu-HU" sz="14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 &lt;= </a:t>
            </a:r>
            <a:r>
              <a:rPr lang="hu-HU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'z'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) </a:t>
            </a:r>
            <a:r>
              <a:rPr lang="hu-HU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#1</a:t>
            </a:r>
          </a:p>
          <a:p>
            <a:pPr marL="0" indent="0">
              <a:buNone/>
            </a:pPr>
            <a:r>
              <a:rPr lang="hu-HU" sz="1400" dirty="0">
                <a:latin typeface="Consolas" pitchFamily="49" charset="0"/>
                <a:cs typeface="Consolas" pitchFamily="49" charset="0"/>
              </a:rPr>
              <a:t>		{</a:t>
            </a:r>
          </a:p>
          <a:p>
            <a:pPr marL="0" indent="0">
              <a:buNone/>
            </a:pPr>
            <a:r>
              <a:rPr lang="hu-HU" sz="14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hu-HU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4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hu-HU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hu-HU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hu-HU" sz="14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hu-HU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4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#2</a:t>
            </a:r>
          </a:p>
          <a:p>
            <a:pPr marL="0" indent="0">
              <a:buNone/>
            </a:pPr>
            <a:r>
              <a:rPr lang="hu-HU" sz="1400" dirty="0">
                <a:latin typeface="Consolas" pitchFamily="49" charset="0"/>
                <a:cs typeface="Consolas" pitchFamily="49" charset="0"/>
              </a:rPr>
              <a:t>		} </a:t>
            </a:r>
            <a:endParaRPr lang="hu-HU" sz="14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hu-HU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4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4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hu-HU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4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4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4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0" indent="0">
              <a:buNone/>
            </a:pPr>
            <a:r>
              <a:rPr lang="hu-HU" sz="14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4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4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60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#1 Kérdés: 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400" dirty="0" smtClean="0"/>
              <a:t>Működik-e </a:t>
            </a:r>
            <a:r>
              <a:rPr lang="hu-HU" sz="2400" dirty="0" err="1"/>
              <a:t>char-ok</a:t>
            </a:r>
            <a:r>
              <a:rPr lang="hu-HU" sz="2400" dirty="0"/>
              <a:t> között a &lt;= operator? 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smtClean="0"/>
              <a:t>Mivel </a:t>
            </a:r>
            <a:r>
              <a:rPr lang="hu-HU" sz="2400" dirty="0"/>
              <a:t>mindegyik </a:t>
            </a:r>
            <a:r>
              <a:rPr lang="hu-HU" sz="2400" dirty="0" err="1"/>
              <a:t>int-re</a:t>
            </a:r>
            <a:r>
              <a:rPr lang="hu-HU" sz="2400" dirty="0"/>
              <a:t> konvertálódik, így az </a:t>
            </a:r>
            <a:r>
              <a:rPr lang="hu-HU" sz="2400" dirty="0" err="1"/>
              <a:t>ascii</a:t>
            </a:r>
            <a:r>
              <a:rPr lang="hu-HU" sz="2400" dirty="0"/>
              <a:t> kódok között történik meg a &lt;= vizsgálat!</a:t>
            </a:r>
            <a:r>
              <a:rPr lang="hu-HU" sz="2800" dirty="0"/>
              <a:t> </a:t>
            </a:r>
            <a:endParaRPr lang="hu-HU" sz="2800" dirty="0" smtClean="0"/>
          </a:p>
          <a:p>
            <a:r>
              <a:rPr lang="hu-HU" sz="2800" dirty="0"/>
              <a:t>#2 Kérdés: 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400" dirty="0" smtClean="0"/>
              <a:t>Hogyan </a:t>
            </a:r>
            <a:r>
              <a:rPr lang="hu-HU" sz="2400" dirty="0"/>
              <a:t>konvertáljuk a karaktereket </a:t>
            </a:r>
            <a:r>
              <a:rPr lang="hu-HU" sz="2400" dirty="0" smtClean="0"/>
              <a:t>nagybetűvé?</a:t>
            </a:r>
            <a:br>
              <a:rPr lang="hu-HU" sz="2400" dirty="0" smtClean="0"/>
            </a:br>
            <a:r>
              <a:rPr lang="hu-HU" sz="2400" dirty="0" smtClean="0"/>
              <a:t>Mivel </a:t>
            </a:r>
            <a:r>
              <a:rPr lang="hu-HU" sz="2400" dirty="0" err="1"/>
              <a:t>ascii-val</a:t>
            </a:r>
            <a:r>
              <a:rPr lang="hu-HU" sz="2400" dirty="0"/>
              <a:t> dolgozunk, ezért </a:t>
            </a:r>
            <a:r>
              <a:rPr lang="hu-HU" sz="2400" dirty="0" err="1"/>
              <a:t>ch</a:t>
            </a:r>
            <a:r>
              <a:rPr lang="hu-HU" sz="2400" dirty="0"/>
              <a:t> + 'A' - '</a:t>
            </a:r>
            <a:r>
              <a:rPr lang="hu-HU" sz="2400" dirty="0" err="1"/>
              <a:t>a</a:t>
            </a:r>
            <a:r>
              <a:rPr lang="hu-HU" sz="2400" dirty="0"/>
              <a:t>' </a:t>
            </a:r>
          </a:p>
          <a:p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65113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err="1"/>
              <a:t>int-ek</a:t>
            </a:r>
            <a:r>
              <a:rPr lang="hu-HU" sz="2800" dirty="0"/>
              <a:t> kerülnek kiírásra, mivel a + és - szintén nincs értelmezve a </a:t>
            </a:r>
            <a:r>
              <a:rPr lang="hu-HU" sz="2800" dirty="0" err="1"/>
              <a:t>char-ok</a:t>
            </a:r>
            <a:r>
              <a:rPr lang="hu-HU" sz="2800" dirty="0"/>
              <a:t> között!</a:t>
            </a:r>
          </a:p>
          <a:p>
            <a:r>
              <a:rPr lang="hu-HU" sz="2800" dirty="0" err="1"/>
              <a:t>ascii</a:t>
            </a:r>
            <a:r>
              <a:rPr lang="hu-HU" sz="2800" dirty="0"/>
              <a:t> kód íródik ki, ahelyett, hogy </a:t>
            </a:r>
            <a:r>
              <a:rPr lang="hu-HU" sz="2800" dirty="0" err="1"/>
              <a:t>char</a:t>
            </a:r>
            <a:r>
              <a:rPr lang="hu-HU" sz="2800" dirty="0"/>
              <a:t> érték íródott volna ki!</a:t>
            </a:r>
          </a:p>
        </p:txBody>
      </p:sp>
    </p:spTree>
    <p:extLst>
      <p:ext uri="{BB962C8B-B14F-4D97-AF65-F5344CB8AC3E}">
        <p14:creationId xmlns:p14="http://schemas.microsoft.com/office/powerpoint/2010/main" val="327497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main() 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::cin &gt;&gt;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ios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base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noskipws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1600" dirty="0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::cin &gt;&gt;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)  	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'a'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&lt;=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&lt;= 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'z'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?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'a'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+ 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hu-HU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672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 történt?</a:t>
            </a:r>
          </a:p>
          <a:p>
            <a:pPr lvl="1"/>
            <a:r>
              <a:rPr lang="hu-HU" dirty="0"/>
              <a:t>A kiértékelés miatt </a:t>
            </a:r>
            <a:r>
              <a:rPr lang="hu-HU" dirty="0" err="1"/>
              <a:t>precedenciaproblémák</a:t>
            </a:r>
            <a:r>
              <a:rPr lang="hu-HU" dirty="0"/>
              <a:t> vannak</a:t>
            </a:r>
            <a:r>
              <a:rPr lang="hu-HU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3423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23528" y="1600200"/>
            <a:ext cx="8820472" cy="4525963"/>
          </a:xfrm>
        </p:spPr>
        <p:txBody>
          <a:bodyPr/>
          <a:lstStyle/>
          <a:p>
            <a:pPr marL="0" indent="0">
              <a:buNone/>
            </a:pPr>
            <a:r>
              <a:rPr lang="hu-HU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main() 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::cin &gt;&gt;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ios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base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noskipws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1600" dirty="0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::cin &gt;&gt;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)  	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'a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&lt;=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&lt;= 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'z'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?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'a'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+ 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hu-HU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);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4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/>
              <a:t>Továbbra is számok íródnak ki! Meglepő módon most már a betűk helyett is számok íródnak ki!</a:t>
            </a:r>
          </a:p>
          <a:p>
            <a:r>
              <a:rPr lang="hu-HU" sz="2400" dirty="0"/>
              <a:t>T1    T2   ==&gt; T</a:t>
            </a:r>
          </a:p>
          <a:p>
            <a:r>
              <a:rPr lang="hu-HU" sz="2400" dirty="0"/>
              <a:t>Fordítási időben meg kell mondania, hogy melyik </a:t>
            </a:r>
            <a:r>
              <a:rPr lang="hu-HU" sz="2400" dirty="0" smtClean="0"/>
              <a:t>kiíró-operátort </a:t>
            </a:r>
            <a:r>
              <a:rPr lang="hu-HU" sz="2400" dirty="0"/>
              <a:t>válassza meg! </a:t>
            </a:r>
            <a:r>
              <a:rPr lang="hu-HU" sz="2400" dirty="0" smtClean="0"/>
              <a:t>A fordítónak fordítás alatt tudnia kell, hogy milyen a kifejezés típusa!</a:t>
            </a:r>
          </a:p>
          <a:p>
            <a:r>
              <a:rPr lang="hu-HU" sz="2400" dirty="0"/>
              <a:t>Itt: </a:t>
            </a:r>
            <a:r>
              <a:rPr lang="hu-HU" sz="2400" dirty="0" smtClean="0"/>
              <a:t>int </a:t>
            </a:r>
            <a:r>
              <a:rPr lang="hu-HU" sz="2400" dirty="0" err="1" smtClean="0"/>
              <a:t>op</a:t>
            </a:r>
            <a:r>
              <a:rPr lang="hu-HU" sz="2400" dirty="0" smtClean="0"/>
              <a:t> </a:t>
            </a:r>
            <a:r>
              <a:rPr lang="hu-HU" sz="2400" dirty="0" err="1" smtClean="0"/>
              <a:t>char</a:t>
            </a:r>
            <a:r>
              <a:rPr lang="hu-HU" sz="2400" dirty="0" smtClean="0"/>
              <a:t> </a:t>
            </a:r>
            <a:r>
              <a:rPr lang="hu-HU" sz="2400" dirty="0"/>
              <a:t>=&gt; </a:t>
            </a:r>
            <a:r>
              <a:rPr lang="hu-HU" sz="2400" dirty="0" err="1"/>
              <a:t>int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1449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 smtClean="0"/>
              <a:t>P</a:t>
            </a:r>
            <a:r>
              <a:rPr lang="en-US" sz="2800" dirty="0" err="1" smtClean="0"/>
              <a:t>romotion</a:t>
            </a:r>
            <a:r>
              <a:rPr lang="en-US" sz="2800" dirty="0" smtClean="0"/>
              <a:t> </a:t>
            </a:r>
            <a:r>
              <a:rPr lang="en-US" sz="2800" dirty="0"/>
              <a:t>rules</a:t>
            </a:r>
            <a:r>
              <a:rPr lang="en-US" sz="2800" dirty="0" smtClean="0"/>
              <a:t>:</a:t>
            </a:r>
            <a:endParaRPr lang="hu-HU" sz="2800" dirty="0" smtClean="0"/>
          </a:p>
          <a:p>
            <a:pPr lvl="1"/>
            <a:r>
              <a:rPr lang="en-US" sz="2400" dirty="0" smtClean="0"/>
              <a:t>short</a:t>
            </a:r>
            <a:r>
              <a:rPr lang="en-US" sz="2400" dirty="0"/>
              <a:t>, char =&gt; </a:t>
            </a:r>
            <a:r>
              <a:rPr lang="en-US" sz="2400" dirty="0" err="1"/>
              <a:t>int</a:t>
            </a:r>
            <a:endParaRPr lang="en-US" sz="2400" dirty="0"/>
          </a:p>
          <a:p>
            <a:pPr lvl="1"/>
            <a:r>
              <a:rPr lang="en-US" sz="2400" dirty="0"/>
              <a:t>float =&gt; double</a:t>
            </a:r>
          </a:p>
          <a:p>
            <a:pPr lvl="1"/>
            <a:r>
              <a:rPr lang="en-US" sz="2400" dirty="0"/>
              <a:t>double =&gt; long </a:t>
            </a:r>
            <a:r>
              <a:rPr lang="en-US" sz="2400" dirty="0" smtClean="0"/>
              <a:t>double</a:t>
            </a:r>
            <a:endParaRPr lang="hu-HU" sz="2400" dirty="0" smtClean="0"/>
          </a:p>
          <a:p>
            <a:r>
              <a:rPr lang="en-US" sz="2800" dirty="0" err="1"/>
              <a:t>Odafelé</a:t>
            </a:r>
            <a:r>
              <a:rPr lang="en-US" sz="2800" dirty="0"/>
              <a:t> </a:t>
            </a:r>
            <a:r>
              <a:rPr lang="en-US" sz="2800" dirty="0" err="1"/>
              <a:t>jól</a:t>
            </a:r>
            <a:r>
              <a:rPr lang="en-US" sz="2800" dirty="0"/>
              <a:t> </a:t>
            </a:r>
            <a:r>
              <a:rPr lang="en-US" sz="2800" dirty="0" err="1"/>
              <a:t>mentek</a:t>
            </a:r>
            <a:r>
              <a:rPr lang="en-US" sz="2800" dirty="0"/>
              <a:t> a </a:t>
            </a:r>
            <a:r>
              <a:rPr lang="en-US" sz="2800" dirty="0" err="1"/>
              <a:t>dolgok</a:t>
            </a:r>
            <a:r>
              <a:rPr lang="en-US" sz="2800" dirty="0"/>
              <a:t>, </a:t>
            </a:r>
            <a:r>
              <a:rPr lang="en-US" sz="2800" dirty="0" err="1"/>
              <a:t>maguktól</a:t>
            </a:r>
            <a:r>
              <a:rPr lang="en-US" sz="2800" dirty="0"/>
              <a:t> </a:t>
            </a:r>
            <a:r>
              <a:rPr lang="en-US" sz="2800" dirty="0" err="1"/>
              <a:t>mentek</a:t>
            </a:r>
            <a:r>
              <a:rPr lang="en-US" sz="2800" dirty="0"/>
              <a:t> a </a:t>
            </a:r>
            <a:r>
              <a:rPr lang="en-US" sz="2800" dirty="0" err="1"/>
              <a:t>konverziók</a:t>
            </a:r>
            <a:r>
              <a:rPr lang="en-US" sz="2800" dirty="0"/>
              <a:t>!</a:t>
            </a:r>
          </a:p>
          <a:p>
            <a:r>
              <a:rPr lang="en-US" sz="2800" dirty="0" err="1"/>
              <a:t>Visszafelé</a:t>
            </a:r>
            <a:r>
              <a:rPr lang="en-US" sz="2800" dirty="0"/>
              <a:t> </a:t>
            </a:r>
            <a:r>
              <a:rPr lang="en-US" sz="2800" dirty="0" err="1" smtClean="0"/>
              <a:t>már</a:t>
            </a:r>
            <a:r>
              <a:rPr lang="en-US" sz="2800" dirty="0" smtClean="0"/>
              <a:t> </a:t>
            </a:r>
            <a:r>
              <a:rPr lang="hu-HU" sz="2800" dirty="0" smtClean="0"/>
              <a:t>nem!</a:t>
            </a:r>
            <a:endParaRPr lang="en-US" sz="28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15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Megoldások:</a:t>
            </a:r>
          </a:p>
          <a:p>
            <a:pPr lvl="1"/>
            <a:r>
              <a:rPr lang="sv-SE" dirty="0"/>
              <a:t>char(i), ha i : integer, akkor i-t char-ra konvertáljuk.</a:t>
            </a:r>
          </a:p>
          <a:p>
            <a:pPr lvl="1"/>
            <a:r>
              <a:rPr lang="sv-SE" dirty="0"/>
              <a:t>static_cast&lt;char&gt;(i</a:t>
            </a:r>
            <a:r>
              <a:rPr lang="sv-SE" dirty="0" smtClean="0"/>
              <a:t>)</a:t>
            </a:r>
            <a:r>
              <a:rPr lang="hu-HU" dirty="0" smtClean="0"/>
              <a:t> </a:t>
            </a:r>
            <a:r>
              <a:rPr lang="hu-HU" dirty="0" smtClean="0">
                <a:solidFill>
                  <a:schemeClr val="bg1">
                    <a:lumMod val="65000"/>
                  </a:schemeClr>
                </a:solidFill>
              </a:rPr>
              <a:t>(Később)</a:t>
            </a:r>
            <a:endParaRPr lang="sv-SE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sv-SE" dirty="0"/>
              <a:t>char ch = i</a:t>
            </a:r>
            <a:r>
              <a:rPr lang="sv-SE" dirty="0" smtClean="0"/>
              <a:t>;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9555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/>
              <a:t>Kódelemzés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r>
              <a:rPr lang="hu-HU" sz="2800"/>
              <a:t>Feladat:</a:t>
            </a:r>
            <a:br>
              <a:rPr lang="hu-HU" sz="2800"/>
            </a:br>
            <a:r>
              <a:rPr lang="hu-HU" sz="2800"/>
              <a:t>Olvassunk be betüket a sabványos bemenetről (a – z), és írjuk ki a nagybetűs párjukat (A – Z).</a:t>
            </a:r>
            <a:br>
              <a:rPr lang="hu-HU" sz="2800"/>
            </a:br>
            <a:r>
              <a:rPr lang="hu-HU" sz="2800"/>
              <a:t>Különleges karakterek, nagybetűk helyben maradnak, angol abc-vel dolgozunk.</a:t>
            </a:r>
          </a:p>
          <a:p>
            <a:endParaRPr lang="hu-HU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main() 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::cin &gt;&gt;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ios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base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noskipws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 err="1" smtClean="0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1600" dirty="0" smtClean="0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::cin &gt;&gt;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)  	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'a'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&lt;=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&lt;= 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'z'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?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- 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'a'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+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'</a:t>
            </a:r>
            <a:r>
              <a:rPr lang="hu-HU" sz="16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hu-HU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0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dirty="0" smtClean="0"/>
              <a:t>Más lehetőség:</a:t>
            </a:r>
          </a:p>
          <a:p>
            <a:pPr lvl="1"/>
            <a:r>
              <a:rPr lang="hu-HU" sz="1600" dirty="0" smtClean="0"/>
              <a:t>Saját </a:t>
            </a:r>
            <a:r>
              <a:rPr lang="hu-HU" sz="1600" dirty="0" err="1" smtClean="0"/>
              <a:t>toupper</a:t>
            </a:r>
            <a:r>
              <a:rPr lang="hu-HU" sz="1600" dirty="0" smtClean="0"/>
              <a:t> metódus írása!</a:t>
            </a:r>
          </a:p>
          <a:p>
            <a:endParaRPr lang="hu-HU" sz="2000" dirty="0"/>
          </a:p>
          <a:p>
            <a:r>
              <a:rPr lang="hu-HU" sz="2000" dirty="0" smtClean="0"/>
              <a:t>Amit egyszer már megírtak, azt ne írjuk meg </a:t>
            </a:r>
            <a:r>
              <a:rPr lang="hu-HU" sz="2000" dirty="0" err="1" smtClean="0"/>
              <a:t>mégegyszer</a:t>
            </a:r>
            <a:r>
              <a:rPr lang="hu-HU" sz="2000" dirty="0" smtClean="0"/>
              <a:t>!</a:t>
            </a:r>
          </a:p>
          <a:p>
            <a:pPr lvl="1"/>
            <a:r>
              <a:rPr lang="hu-HU" sz="1600" dirty="0" smtClean="0"/>
              <a:t>Beépített </a:t>
            </a:r>
            <a:r>
              <a:rPr lang="hu-HU" sz="1600" dirty="0" err="1" smtClean="0"/>
              <a:t>toupper</a:t>
            </a:r>
            <a:r>
              <a:rPr lang="hu-HU" sz="1600" dirty="0" smtClean="0"/>
              <a:t> metódus használata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101953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Írjunk olyan </a:t>
            </a:r>
            <a:r>
              <a:rPr lang="hu-HU" sz="2800" dirty="0" err="1"/>
              <a:t>utility-t</a:t>
            </a:r>
            <a:r>
              <a:rPr lang="hu-HU" sz="2800" dirty="0"/>
              <a:t>, ami úgy működik, mint egy </a:t>
            </a:r>
            <a:r>
              <a:rPr lang="hu-HU" sz="2800" dirty="0" err="1"/>
              <a:t>unixparancs</a:t>
            </a:r>
            <a:r>
              <a:rPr lang="hu-HU" sz="2800" dirty="0"/>
              <a:t>.</a:t>
            </a:r>
          </a:p>
          <a:p>
            <a:r>
              <a:rPr lang="hu-HU" sz="2800" dirty="0"/>
              <a:t>Ha nem adunk paramétert, akkor </a:t>
            </a:r>
            <a:r>
              <a:rPr lang="hu-HU" sz="2800" dirty="0" err="1"/>
              <a:t>stdinput</a:t>
            </a:r>
            <a:r>
              <a:rPr lang="hu-HU" sz="2800" dirty="0"/>
              <a:t>/outputot használja, ha adunk paramétert, akkor azt, mint fájlt akarja használni!</a:t>
            </a:r>
          </a:p>
        </p:txBody>
      </p:sp>
    </p:spTree>
    <p:extLst>
      <p:ext uri="{BB962C8B-B14F-4D97-AF65-F5344CB8AC3E}">
        <p14:creationId xmlns:p14="http://schemas.microsoft.com/office/powerpoint/2010/main" val="44421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sz="24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en-US" sz="24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main(</a:t>
            </a:r>
            <a:r>
              <a:rPr lang="en-US" sz="24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; </a:t>
            </a:r>
            <a:r>
              <a:rPr lang="en-US" sz="24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[])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  <a:endParaRPr lang="hu-HU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96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sz="2000" dirty="0" smtClean="0"/>
          </a:p>
          <a:p>
            <a:pPr marL="0" indent="0">
              <a:buNone/>
            </a:pPr>
            <a:r>
              <a:rPr lang="hu-HU" sz="20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toupper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istream&amp;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ostream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&amp;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main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*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[] )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20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&lt; 2 )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toupper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::cin,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215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Akár </a:t>
            </a:r>
            <a:r>
              <a:rPr lang="hu-HU" dirty="0"/>
              <a:t>van fájl, akár nincs, ugyanazt csinálom, ezzel megóvom magamat a dupla munkától</a:t>
            </a:r>
            <a:r>
              <a:rPr lang="hu-HU" dirty="0" smtClean="0"/>
              <a:t>!</a:t>
            </a:r>
          </a:p>
          <a:p>
            <a:r>
              <a:rPr lang="hu-HU" dirty="0"/>
              <a:t>az </a:t>
            </a:r>
            <a:r>
              <a:rPr lang="hu-HU" dirty="0" err="1"/>
              <a:t>istream</a:t>
            </a:r>
            <a:r>
              <a:rPr lang="hu-HU" dirty="0"/>
              <a:t>, </a:t>
            </a:r>
            <a:r>
              <a:rPr lang="hu-HU" dirty="0" err="1"/>
              <a:t>ostream</a:t>
            </a:r>
            <a:r>
              <a:rPr lang="hu-HU" dirty="0"/>
              <a:t> osztályoknak a </a:t>
            </a:r>
            <a:r>
              <a:rPr lang="hu-HU" dirty="0" err="1"/>
              <a:t>copyconstruktora</a:t>
            </a:r>
            <a:r>
              <a:rPr lang="hu-HU" dirty="0"/>
              <a:t> </a:t>
            </a:r>
            <a:r>
              <a:rPr lang="hu-HU" dirty="0" err="1"/>
              <a:t>private</a:t>
            </a:r>
            <a:r>
              <a:rPr lang="hu-HU" dirty="0"/>
              <a:t>, hogy ne lehessen másolni, </a:t>
            </a:r>
            <a:r>
              <a:rPr lang="hu-HU" dirty="0" smtClean="0"/>
              <a:t>így </a:t>
            </a:r>
            <a:r>
              <a:rPr lang="hu-HU" dirty="0"/>
              <a:t>mindig referencia szerint adom át </a:t>
            </a:r>
            <a:r>
              <a:rPr lang="hu-HU" dirty="0" err="1"/>
              <a:t>öket</a:t>
            </a:r>
            <a:r>
              <a:rPr lang="hu-HU" dirty="0"/>
              <a:t> paraméternek.</a:t>
            </a:r>
          </a:p>
        </p:txBody>
      </p:sp>
    </p:spTree>
    <p:extLst>
      <p:ext uri="{BB962C8B-B14F-4D97-AF65-F5344CB8AC3E}">
        <p14:creationId xmlns:p14="http://schemas.microsoft.com/office/powerpoint/2010/main" val="422927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toupper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istream&amp;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ostream&amp;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indent="0">
              <a:buNone/>
            </a:pPr>
            <a:endParaRPr lang="hu-HU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main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*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[])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 smtClean="0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 2 )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toupper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::cin,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);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hu-HU" sz="1600" dirty="0">
              <a:solidFill>
                <a:srgbClr val="CC33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folyt.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		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1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18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i=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i &lt;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++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Meg kell nyitni a fájlt! 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ifstream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inp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[i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]);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( !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inp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cerr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Can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't </a:t>
            </a:r>
            <a:r>
              <a:rPr lang="hu-HU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open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[i] &lt;&lt;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hu-HU" sz="1800" dirty="0">
              <a:solidFill>
                <a:srgbClr val="CC33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toupper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inp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8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Kérdés: </a:t>
            </a:r>
            <a:r>
              <a:rPr lang="hu-HU" dirty="0" smtClean="0"/>
              <a:t>Kell-e </a:t>
            </a:r>
            <a:r>
              <a:rPr lang="hu-HU" dirty="0" err="1" smtClean="0"/>
              <a:t>close-t</a:t>
            </a:r>
            <a:r>
              <a:rPr lang="hu-HU" dirty="0" smtClean="0"/>
              <a:t> </a:t>
            </a:r>
            <a:r>
              <a:rPr lang="hu-HU" dirty="0"/>
              <a:t>mondanom?</a:t>
            </a:r>
          </a:p>
          <a:p>
            <a:pPr lvl="1"/>
            <a:r>
              <a:rPr lang="hu-HU" dirty="0"/>
              <a:t>Amikor a zárójelet becsukom, akkor az </a:t>
            </a:r>
            <a:r>
              <a:rPr lang="hu-HU" dirty="0" err="1"/>
              <a:t>ifstream</a:t>
            </a:r>
            <a:r>
              <a:rPr lang="hu-HU" dirty="0"/>
              <a:t> </a:t>
            </a:r>
            <a:r>
              <a:rPr lang="hu-HU" dirty="0" err="1"/>
              <a:t>destruktora</a:t>
            </a:r>
            <a:r>
              <a:rPr lang="hu-HU" dirty="0"/>
              <a:t> meghívódik!</a:t>
            </a:r>
          </a:p>
        </p:txBody>
      </p:sp>
    </p:spTree>
    <p:extLst>
      <p:ext uri="{BB962C8B-B14F-4D97-AF65-F5344CB8AC3E}">
        <p14:creationId xmlns:p14="http://schemas.microsoft.com/office/powerpoint/2010/main" val="36529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/>
              <a:t>Kódelemzés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Feladat:</a:t>
            </a:r>
            <a:br>
              <a:rPr lang="hu-HU"/>
            </a:br>
            <a:r>
              <a:rPr lang="hu-HU" sz="2800"/>
              <a:t>Számoljuk meg, hogy a bemeneten hány sor volt. (Sorvége-jel: ‘\n’)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Tömbök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866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fstream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r>
              <a:rPr lang="hu-HU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lines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istream&amp;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ostream&amp;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); </a:t>
            </a:r>
          </a:p>
          <a:p>
            <a:pPr marL="0" indent="0">
              <a:buNone/>
            </a:pP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main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 </a:t>
            </a: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*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[])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 smtClean="0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lines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::cin,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);  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hu-HU" sz="1600" dirty="0">
              <a:solidFill>
                <a:srgbClr val="CC33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folyt.</a:t>
            </a:r>
            <a:endParaRPr lang="hu-HU" sz="16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49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i=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i &lt;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argc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 ++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ifstream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inp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[i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]);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( !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inp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cerr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hu-HU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Can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't </a:t>
            </a:r>
            <a:r>
              <a:rPr lang="hu-HU" sz="18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open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argv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[i] &lt;&lt;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hu-HU" sz="1800" dirty="0">
              <a:solidFill>
                <a:srgbClr val="CC33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lines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inp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52385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adott karakter előfordulása egy egyszerű számlálás!</a:t>
            </a:r>
          </a:p>
        </p:txBody>
      </p:sp>
    </p:spTree>
    <p:extLst>
      <p:ext uri="{BB962C8B-B14F-4D97-AF65-F5344CB8AC3E}">
        <p14:creationId xmlns:p14="http://schemas.microsoft.com/office/powerpoint/2010/main" val="20037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lines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istream&amp;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inp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ostream&amp;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outp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'\n'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curr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  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cin.get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curr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)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= f(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curr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);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curr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3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f( 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i="1" u="sng" dirty="0" err="1">
                <a:latin typeface="Consolas" pitchFamily="49" charset="0"/>
                <a:cs typeface="Consolas" pitchFamily="49" charset="0"/>
              </a:rPr>
              <a:t>curr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) 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hu-HU" sz="1800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warning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!</a:t>
            </a:r>
            <a:endParaRPr lang="hu-HU" sz="18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hu-HU" sz="1800" dirty="0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'\n'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==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	++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40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sz="1800" dirty="0"/>
          </a:p>
          <a:p>
            <a:pPr marL="0" indent="0">
              <a:buNone/>
            </a:pP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f( 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hu-HU" sz="1800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így már nem!</a:t>
            </a:r>
            <a:endParaRPr lang="hu-HU" sz="1800" dirty="0">
              <a:solidFill>
                <a:srgbClr val="92D05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hu-HU" sz="1800" dirty="0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'\n'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==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	++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cnt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28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Javítás:</a:t>
            </a:r>
          </a:p>
          <a:p>
            <a:pPr marL="0" indent="0">
              <a:buNone/>
            </a:pP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lines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istream&amp;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inp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ostream&amp;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outp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'\n'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curr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cin.get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curr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)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+= 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'\n'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==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curr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}</a:t>
            </a:r>
            <a:endParaRPr lang="hu-H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32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/>
              <a:t>Kódelemzés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marL="0" indent="0"/>
            <a:r>
              <a:rPr lang="hu-HU" sz="2800" dirty="0"/>
              <a:t>Megoldás:</a:t>
            </a:r>
            <a:br>
              <a:rPr lang="hu-HU" sz="2800" dirty="0"/>
            </a:br>
            <a:r>
              <a:rPr lang="hu-HU" sz="18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8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8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8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ls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c;</a:t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::cin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&gt;&gt;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noskipws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&gt;&gt; c)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8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(c == 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‘\n’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)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ls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+= 1;</a:t>
            </a:r>
            <a:endParaRPr lang="hu-HU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		}</a:t>
            </a: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	}</a:t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ls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18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/>
              <a:t>Kódelemzés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marL="0" indent="0"/>
            <a:r>
              <a:rPr lang="hu-HU" sz="2800" dirty="0"/>
              <a:t>Megoldás: más út</a:t>
            </a:r>
            <a:br>
              <a:rPr lang="hu-HU" sz="2800" dirty="0"/>
            </a:br>
            <a:r>
              <a:rPr lang="hu-HU" sz="2000" dirty="0"/>
              <a:t/>
            </a:r>
            <a:br>
              <a:rPr lang="hu-HU" sz="2000" dirty="0"/>
            </a:br>
            <a:r>
              <a:rPr lang="hu-HU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ls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c;</a:t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::cin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&gt;&gt;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noskipws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&gt;&gt; c)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ls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= (c == 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‘\n’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?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ls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ls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);</a:t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	}</a:t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&lt;&lt;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ls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endl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/>
              <a:t>Kódelemzés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/>
              <a:t>Kimenet:</a:t>
            </a:r>
            <a:br>
              <a:rPr lang="hu-HU" sz="2800"/>
            </a:br>
            <a:r>
              <a:rPr lang="hu-HU" sz="2800"/>
              <a:t/>
            </a:r>
            <a:br>
              <a:rPr lang="hu-HU" sz="2800"/>
            </a:br>
            <a:r>
              <a:rPr lang="hu-HU" sz="2800"/>
              <a:t>alma</a:t>
            </a:r>
            <a:br>
              <a:rPr lang="hu-HU" sz="2800"/>
            </a:br>
            <a:r>
              <a:rPr lang="hu-HU" sz="2800"/>
              <a:t>szilva</a:t>
            </a:r>
            <a:br>
              <a:rPr lang="hu-HU" sz="2800"/>
            </a:br>
            <a:r>
              <a:rPr lang="hu-HU" sz="2800"/>
              <a:t>ctrl-D</a:t>
            </a:r>
            <a:br>
              <a:rPr lang="hu-HU" sz="2800"/>
            </a:br>
            <a:r>
              <a:rPr lang="hu-HU" sz="2800"/>
              <a:t>eredmény: 2</a:t>
            </a:r>
            <a:br>
              <a:rPr lang="hu-HU" sz="2800"/>
            </a:br>
            <a:r>
              <a:rPr lang="hu-HU" sz="2800"/>
              <a:t/>
            </a:r>
            <a:br>
              <a:rPr lang="hu-HU" sz="2800"/>
            </a:br>
            <a:r>
              <a:rPr lang="hu-HU" sz="2800"/>
              <a:t>alma</a:t>
            </a:r>
            <a:br>
              <a:rPr lang="hu-HU" sz="2800"/>
            </a:br>
            <a:r>
              <a:rPr lang="hu-HU" sz="2800"/>
              <a:t>szilva ctrl-D</a:t>
            </a:r>
            <a:br>
              <a:rPr lang="hu-HU" sz="2800"/>
            </a:br>
            <a:r>
              <a:rPr lang="hu-HU" sz="2800"/>
              <a:t>eredmény: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hu-HU" dirty="0" smtClean="0"/>
              <a:t>Nézzünk egy példát:</a:t>
            </a:r>
          </a:p>
          <a:p>
            <a:pPr lvl="1"/>
            <a:r>
              <a:rPr lang="hu-HU" dirty="0" err="1" smtClean="0"/>
              <a:t>strlen</a:t>
            </a:r>
            <a:r>
              <a:rPr lang="hu-HU" dirty="0" smtClean="0"/>
              <a:t> implementálása:</a:t>
            </a:r>
          </a:p>
          <a:p>
            <a:pPr marL="0" indent="0">
              <a:buNone/>
            </a:pP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* s 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*p = s;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( *p != 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'0'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)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	++p;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}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hello world0, előre zavarom a p-t.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p - s;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két pointer különbsége az adott szó hossza.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20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/>
              <a:t>Kódelemzés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hu-HU"/>
              <a:t>Feladat:</a:t>
            </a:r>
            <a:br>
              <a:rPr lang="hu-HU"/>
            </a:br>
            <a:r>
              <a:rPr lang="hu-HU" sz="2800"/>
              <a:t>Írjuk át úgy a programot, ohgy ne az ‘\n’ karaktereket keressük, mert az utóbbi esetben hibás a végrehajtás.</a:t>
            </a:r>
            <a:br>
              <a:rPr lang="hu-HU" sz="2800"/>
            </a:br>
            <a:r>
              <a:rPr lang="hu-HU" sz="2800"/>
              <a:t/>
            </a:r>
            <a:br>
              <a:rPr lang="hu-HU" sz="2800"/>
            </a:br>
            <a:endParaRPr lang="hu-HU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/>
              <a:t>Kódelemzés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hu-HU" dirty="0"/>
              <a:t>Megoldás: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f (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ls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‘\n’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?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ls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ls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}</a:t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c,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::cin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&gt;&gt; 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 smtClean="0">
                <a:latin typeface="Consolas" pitchFamily="49" charset="0"/>
                <a:cs typeface="Consolas" pitchFamily="49" charset="0"/>
              </a:rPr>
              <a:t>noskipws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&gt;&gt; c)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ls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= f(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ls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);</a:t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= c;</a:t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/>
              <a:t>Kódelemzés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/>
              <a:t>Feladat:</a:t>
            </a:r>
            <a:br>
              <a:rPr lang="hu-HU" sz="2800"/>
            </a:br>
            <a:r>
              <a:rPr lang="hu-HU" sz="2800"/>
              <a:t>Szavak számának a számolása.</a:t>
            </a:r>
            <a:br>
              <a:rPr lang="hu-HU" sz="2800"/>
            </a:br>
            <a:r>
              <a:rPr lang="hu-HU" sz="2800"/>
              <a:t>alma (1) „ „ szilva (2)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/>
              <a:t>Kódelemzés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/>
            <a:r>
              <a:rPr lang="hu-HU" sz="2800" dirty="0"/>
              <a:t>Megoldás:</a:t>
            </a:r>
            <a:br>
              <a:rPr lang="hu-HU" sz="2800" dirty="0"/>
            </a:br>
            <a:r>
              <a:rPr lang="hu-HU" sz="2800" dirty="0"/>
              <a:t/>
            </a:r>
            <a:br>
              <a:rPr lang="hu-HU" sz="2800" dirty="0"/>
            </a:b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f (</a:t>
            </a: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, </a:t>
            </a:r>
            <a:r>
              <a:rPr lang="hu-HU" sz="18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c, </a:t>
            </a:r>
            <a:r>
              <a:rPr lang="hu-HU" sz="1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ls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) </a:t>
            </a:r>
            <a:endParaRPr lang="hu-HU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8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8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(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‘\n’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||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‘\t’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||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prev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== 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‘ ‘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)</a:t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>
                <a:latin typeface="Consolas" pitchFamily="49" charset="0"/>
                <a:cs typeface="Consolas" pitchFamily="49" charset="0"/>
              </a:rPr>
              <a:t>		&amp;&amp; c != 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‘\n’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&amp;&amp; c != 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‘\t’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&amp;&amp; c != </a:t>
            </a:r>
            <a:r>
              <a:rPr lang="hu-HU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‘ ’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?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ls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+ </a:t>
            </a:r>
            <a:r>
              <a:rPr lang="hu-HU" sz="18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 : </a:t>
            </a:r>
            <a:r>
              <a:rPr lang="hu-HU" sz="1800" dirty="0" err="1">
                <a:latin typeface="Consolas" pitchFamily="49" charset="0"/>
                <a:cs typeface="Consolas" pitchFamily="49" charset="0"/>
              </a:rPr>
              <a:t>ls</a:t>
            </a:r>
            <a:r>
              <a:rPr lang="hu-HU" sz="1800" dirty="0">
                <a:latin typeface="Consolas" pitchFamily="49" charset="0"/>
                <a:cs typeface="Consolas" pitchFamily="49" charset="0"/>
              </a:rPr>
              <a:t>;</a:t>
            </a:r>
            <a:br>
              <a:rPr lang="hu-HU" sz="1800" dirty="0">
                <a:latin typeface="Consolas" pitchFamily="49" charset="0"/>
                <a:cs typeface="Consolas" pitchFamily="49" charset="0"/>
              </a:rPr>
            </a:br>
            <a:r>
              <a:rPr lang="hu-HU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/>
              <a:t>Kódelemzés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hu-HU" sz="2800" dirty="0"/>
              <a:t>Megoldás: Más út</a:t>
            </a:r>
            <a:br>
              <a:rPr lang="hu-HU" sz="2800" dirty="0"/>
            </a:br>
            <a:r>
              <a:rPr lang="hu-HU" sz="2800" dirty="0"/>
              <a:t/>
            </a:r>
            <a:br>
              <a:rPr lang="hu-HU" sz="2800" dirty="0"/>
            </a:b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isWS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c) </a:t>
            </a:r>
            <a:endParaRPr lang="hu-HU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	…</a:t>
            </a:r>
            <a:br>
              <a:rPr lang="hu-HU" sz="2000" dirty="0">
                <a:latin typeface="Consolas" pitchFamily="49" charset="0"/>
                <a:cs typeface="Consolas" pitchFamily="49" charset="0"/>
              </a:rPr>
            </a:br>
            <a:r>
              <a:rPr lang="hu-HU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 van akkor, ha:</a:t>
            </a:r>
          </a:p>
          <a:p>
            <a:pPr marL="0" indent="0">
              <a:buNone/>
            </a:pPr>
            <a:endParaRPr lang="hu-HU" sz="2000" dirty="0" smtClean="0"/>
          </a:p>
          <a:p>
            <a:pPr marL="0" indent="0">
              <a:buNone/>
            </a:pP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* s )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{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*p = s;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20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 *p = 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'0'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)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hiba lehetőség!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	++p;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p - s;  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26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Konstansokról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Javítsuk:</a:t>
            </a:r>
          </a:p>
          <a:p>
            <a:pPr marL="0" indent="0">
              <a:buNone/>
            </a:pPr>
            <a:r>
              <a:rPr lang="hu-HU" sz="2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strlen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* s )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const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*p = s;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csak együtt lehetnek!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( *p =</a:t>
            </a:r>
            <a:r>
              <a:rPr lang="hu-HU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'0'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)  </a:t>
            </a:r>
            <a:r>
              <a:rPr lang="hu-HU" sz="2000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// így már szemantikai hiba!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	++p;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}  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p - s;  </a:t>
            </a:r>
          </a:p>
          <a:p>
            <a:pPr marL="0" indent="0">
              <a:buNone/>
            </a:pP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E186F-44BF-48D6-B86D-3875F740E03C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976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hu-HU" sz="2800" dirty="0" smtClean="0"/>
              <a:t>Áttekintés:</a:t>
            </a:r>
          </a:p>
          <a:p>
            <a:pPr lvl="1"/>
            <a:r>
              <a:rPr lang="hu-HU" sz="2400" dirty="0" smtClean="0"/>
              <a:t>Kezdjünk egyből C++</a:t>
            </a:r>
            <a:r>
              <a:rPr lang="hu-HU" sz="2400" dirty="0" err="1" smtClean="0"/>
              <a:t>-vel</a:t>
            </a:r>
            <a:r>
              <a:rPr lang="hu-HU" sz="2400" dirty="0" smtClean="0"/>
              <a:t>!</a:t>
            </a:r>
          </a:p>
          <a:p>
            <a:pPr lvl="1"/>
            <a:r>
              <a:rPr lang="hu-HU" sz="2400" dirty="0"/>
              <a:t>Ha egy C++ programot írunk, érdemes a biztonságra törekedni</a:t>
            </a:r>
            <a:r>
              <a:rPr lang="hu-HU" sz="2400" dirty="0" smtClean="0"/>
              <a:t>.</a:t>
            </a:r>
          </a:p>
          <a:p>
            <a:pPr lvl="2"/>
            <a:r>
              <a:rPr lang="hu-HU" sz="2000" dirty="0" smtClean="0"/>
              <a:t>Azaz, kerüljük, hogy egyszerre megírjuk az egészet, és csak utána fordítunk!</a:t>
            </a:r>
          </a:p>
          <a:p>
            <a:pPr lvl="2"/>
            <a:r>
              <a:rPr lang="hu-HU" sz="2000" dirty="0" smtClean="0"/>
              <a:t>Részenként kell csinálni! (és úgy fordítani!)</a:t>
            </a:r>
            <a:endParaRPr lang="hu-HU" dirty="0" smtClean="0"/>
          </a:p>
          <a:p>
            <a:pPr lvl="1"/>
            <a:r>
              <a:rPr lang="hu-HU" sz="2400" dirty="0" smtClean="0"/>
              <a:t>Ezek a lépések:</a:t>
            </a:r>
          </a:p>
          <a:p>
            <a:pPr marL="1371600" lvl="2" indent="-457200">
              <a:buFont typeface="+mj-lt"/>
              <a:buAutoNum type="arabicPeriod"/>
            </a:pPr>
            <a:r>
              <a:rPr lang="hu-HU" sz="1600" dirty="0" err="1"/>
              <a:t>Elso</a:t>
            </a:r>
            <a:r>
              <a:rPr lang="hu-HU" sz="1600" dirty="0"/>
              <a:t> lépésként megnézzük, hogy a </a:t>
            </a:r>
            <a:r>
              <a:rPr lang="hu-HU" sz="1600" dirty="0" err="1"/>
              <a:t>stdinputot</a:t>
            </a:r>
            <a:r>
              <a:rPr lang="hu-HU" sz="1600" dirty="0"/>
              <a:t> másolja át a </a:t>
            </a:r>
            <a:r>
              <a:rPr lang="hu-HU" sz="1600" dirty="0" err="1"/>
              <a:t>stdoutputra</a:t>
            </a:r>
            <a:r>
              <a:rPr lang="hu-HU" sz="1600" dirty="0" smtClean="0"/>
              <a:t>!</a:t>
            </a:r>
          </a:p>
          <a:p>
            <a:pPr marL="1371600" lvl="2" indent="-457200">
              <a:buFont typeface="+mj-lt"/>
              <a:buAutoNum type="arabicPeriod"/>
            </a:pPr>
            <a:r>
              <a:rPr lang="hu-HU" sz="1600" dirty="0"/>
              <a:t>Második lépésként nézzük meg, hogy </a:t>
            </a:r>
            <a:r>
              <a:rPr lang="hu-HU" sz="1600" dirty="0" err="1"/>
              <a:t>felismerie</a:t>
            </a:r>
            <a:r>
              <a:rPr lang="hu-HU" sz="1600" dirty="0"/>
              <a:t> a kisbetűt</a:t>
            </a:r>
            <a:r>
              <a:rPr lang="hu-HU" sz="1600" dirty="0" smtClean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hu-HU" sz="1600" dirty="0"/>
              <a:t>Majd harmadik lépésként alakítsuk a felismert kisbetűket nagybetűssé!</a:t>
            </a:r>
          </a:p>
        </p:txBody>
      </p:sp>
    </p:spTree>
    <p:extLst>
      <p:ext uri="{BB962C8B-B14F-4D97-AF65-F5344CB8AC3E}">
        <p14:creationId xmlns:p14="http://schemas.microsoft.com/office/powerpoint/2010/main" val="80179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smtClean="0"/>
              <a:t>Kódelemzés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20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20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20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20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main() 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::cin &gt;&gt;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ios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_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base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noskipws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2000" dirty="0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(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::cin &gt;&gt;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 smtClean="0">
                <a:latin typeface="Consolas" pitchFamily="49" charset="0"/>
                <a:cs typeface="Consolas" pitchFamily="49" charset="0"/>
              </a:rPr>
              <a:t>)</a:t>
            </a:r>
            <a:endParaRPr lang="hu-HU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{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::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&lt;&lt; </a:t>
            </a:r>
            <a:r>
              <a:rPr lang="hu-HU" sz="2000" dirty="0" err="1">
                <a:latin typeface="Consolas" pitchFamily="49" charset="0"/>
                <a:cs typeface="Consolas" pitchFamily="49" charset="0"/>
              </a:rPr>
              <a:t>ch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}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20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hu-HU" sz="20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hu-HU" sz="20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hu-HU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30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/>
              <a:t>Kódelemzés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hu-HU" sz="2800" dirty="0"/>
              <a:t>Megoldás:</a:t>
            </a:r>
            <a:br>
              <a:rPr lang="hu-HU" sz="2800" dirty="0"/>
            </a:br>
            <a:r>
              <a:rPr lang="hu-HU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hu-HU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hu-HU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hu-HU" sz="1600" dirty="0" err="1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hu-HU" sz="1600" dirty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600" dirty="0">
                <a:latin typeface="Consolas" pitchFamily="49" charset="0"/>
                <a:cs typeface="Consolas" pitchFamily="49" charset="0"/>
              </a:rPr>
            </a:br>
            <a:r>
              <a:rPr lang="hu-HU" sz="1600" dirty="0" err="1" smtClean="0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hu-HU" sz="1600" dirty="0" smtClean="0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;</a:t>
            </a:r>
            <a:br>
              <a:rPr lang="hu-HU" sz="1600" dirty="0">
                <a:latin typeface="Consolas" pitchFamily="49" charset="0"/>
                <a:cs typeface="Consolas" pitchFamily="49" charset="0"/>
              </a:rPr>
            </a:br>
            <a:r>
              <a:rPr lang="hu-HU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600" dirty="0">
                <a:latin typeface="Consolas" pitchFamily="49" charset="0"/>
                <a:cs typeface="Consolas" pitchFamily="49" charset="0"/>
              </a:rPr>
            </a:b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main()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600" dirty="0">
                <a:latin typeface="Consolas" pitchFamily="49" charset="0"/>
                <a:cs typeface="Consolas" pitchFamily="49" charset="0"/>
              </a:rPr>
            </a:b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hu-HU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600" dirty="0">
                <a:latin typeface="Consolas" pitchFamily="49" charset="0"/>
                <a:cs typeface="Consolas" pitchFamily="49" charset="0"/>
              </a:rPr>
            </a:b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err="1">
                <a:solidFill>
                  <a:srgbClr val="CC3300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(cin &gt;&gt; 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noskipws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&gt;&gt; </a:t>
            </a:r>
            <a:r>
              <a:rPr lang="hu-HU" sz="1600" dirty="0" err="1" smtClean="0">
                <a:latin typeface="Consolas" pitchFamily="49" charset="0"/>
                <a:cs typeface="Consolas" pitchFamily="49" charset="0"/>
              </a:rPr>
              <a:t>ch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) </a:t>
            </a:r>
            <a:endParaRPr lang="hu-HU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hu-HU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hu-HU" sz="16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/>
            </a:r>
            <a:br>
              <a:rPr lang="hu-HU" sz="1600" dirty="0">
                <a:latin typeface="Consolas" pitchFamily="49" charset="0"/>
                <a:cs typeface="Consolas" pitchFamily="49" charset="0"/>
              </a:rPr>
            </a:br>
            <a:r>
              <a:rPr lang="hu-HU" sz="1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hu-HU" sz="1600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hu-HU" sz="1600" dirty="0">
                <a:latin typeface="Consolas" pitchFamily="49" charset="0"/>
                <a:cs typeface="Consolas" pitchFamily="49" charset="0"/>
              </a:rPr>
              <a:t> &lt;&lt; …(???)	</a:t>
            </a:r>
            <a:br>
              <a:rPr lang="hu-HU" sz="1600" dirty="0">
                <a:latin typeface="Consolas" pitchFamily="49" charset="0"/>
                <a:cs typeface="Consolas" pitchFamily="49" charset="0"/>
              </a:rPr>
            </a:br>
            <a:r>
              <a:rPr lang="hu-HU" sz="1600" dirty="0">
                <a:latin typeface="Consolas" pitchFamily="49" charset="0"/>
                <a:cs typeface="Consolas" pitchFamily="49" charset="0"/>
              </a:rPr>
              <a:t>	} </a:t>
            </a:r>
            <a:br>
              <a:rPr lang="hu-HU" sz="1600" dirty="0">
                <a:latin typeface="Consolas" pitchFamily="49" charset="0"/>
                <a:cs typeface="Consolas" pitchFamily="49" charset="0"/>
              </a:rPr>
            </a:br>
            <a:r>
              <a:rPr lang="hu-HU" sz="1600" dirty="0">
                <a:latin typeface="Consolas" pitchFamily="49" charset="0"/>
                <a:cs typeface="Consolas" pitchFamily="49" charset="0"/>
              </a:rPr>
              <a:t>}</a:t>
            </a:r>
            <a:r>
              <a:rPr lang="hu-HU" sz="1800" dirty="0"/>
              <a:t/>
            </a:r>
            <a:br>
              <a:rPr lang="hu-HU" sz="1800" dirty="0"/>
            </a:br>
            <a:endParaRPr lang="hu-HU" sz="1800" dirty="0"/>
          </a:p>
          <a:p>
            <a:pPr lvl="1"/>
            <a:r>
              <a:rPr lang="hu-HU" sz="2000" dirty="0" err="1"/>
              <a:t>noskipws</a:t>
            </a:r>
            <a:r>
              <a:rPr lang="hu-HU" sz="2000" dirty="0"/>
              <a:t>: </a:t>
            </a:r>
            <a:r>
              <a:rPr lang="hu-HU" sz="2000" dirty="0" err="1"/>
              <a:t>io-manipulátor</a:t>
            </a:r>
            <a:r>
              <a:rPr lang="hu-HU" sz="2000" dirty="0"/>
              <a:t>, nem ugorja át a </a:t>
            </a:r>
            <a:r>
              <a:rPr lang="hu-HU" sz="2000" dirty="0" err="1"/>
              <a:t>whitespaceket</a:t>
            </a:r>
            <a:r>
              <a:rPr lang="hu-HU" sz="2000" dirty="0"/>
              <a:t> (</a:t>
            </a:r>
            <a:r>
              <a:rPr lang="hu-HU" sz="2000" dirty="0" err="1"/>
              <a:t>space</a:t>
            </a:r>
            <a:r>
              <a:rPr lang="hu-HU" sz="2000" dirty="0"/>
              <a:t>, </a:t>
            </a:r>
            <a:r>
              <a:rPr lang="hu-HU" sz="2000" dirty="0" err="1"/>
              <a:t>tab</a:t>
            </a:r>
            <a:r>
              <a:rPr lang="hu-HU" sz="2000" dirty="0"/>
              <a:t>,…), ennek testvére a </a:t>
            </a:r>
            <a:r>
              <a:rPr lang="hu-HU" sz="2000" dirty="0" err="1"/>
              <a:t>skipws</a:t>
            </a:r>
            <a:r>
              <a:rPr lang="hu-HU" sz="2000" dirty="0"/>
              <a:t>, mely átugorja azokat.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apértelmezett ter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774</Words>
  <Application>Microsoft Office PowerPoint</Application>
  <PresentationFormat>Diavetítés a képernyőre (4:3 oldalarány)</PresentationFormat>
  <Paragraphs>338</Paragraphs>
  <Slides>44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44</vt:i4>
      </vt:variant>
    </vt:vector>
  </HeadingPairs>
  <TitlesOfParts>
    <vt:vector size="45" baseType="lpstr">
      <vt:lpstr>Alapértelmezett terv</vt:lpstr>
      <vt:lpstr>Programozási Nyelvek (C++) Gyakorlat  Gyak 03.</vt:lpstr>
      <vt:lpstr>Kódelemzés</vt:lpstr>
      <vt:lpstr>Tömbök</vt:lpstr>
      <vt:lpstr>Konstansokról</vt:lpstr>
      <vt:lpstr>Konstansokról</vt:lpstr>
      <vt:lpstr>Konstansokról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  <vt:lpstr>Kódelemzés</vt:lpstr>
    </vt:vector>
  </TitlesOfParts>
  <Company>ELTE IK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Nyelvek (C++) Gyakorlat  Gyak 03.</dc:title>
  <dc:creator>Horváth Zoltán</dc:creator>
  <cp:lastModifiedBy>tmark</cp:lastModifiedBy>
  <cp:revision>184</cp:revision>
  <dcterms:created xsi:type="dcterms:W3CDTF">2011-03-08T05:48:19Z</dcterms:created>
  <dcterms:modified xsi:type="dcterms:W3CDTF">2013-04-03T03:55:35Z</dcterms:modified>
</cp:coreProperties>
</file>