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6" r:id="rId59"/>
    <p:sldId id="313" r:id="rId60"/>
    <p:sldId id="314" r:id="rId61"/>
    <p:sldId id="315" r:id="rId62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D0CA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1170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4160FA2-2ADF-4685-BDEE-858D18EC261B}" type="datetimeFigureOut">
              <a:rPr lang="hu-HU"/>
              <a:pPr>
                <a:defRPr/>
              </a:pPr>
              <a:t>2013.04.03.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DCAE42B-6013-4A80-B554-D5C761ADBEE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1021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67270-ED3A-48BC-B88E-BF1A561D38EC}" type="datetime1">
              <a:rPr lang="hu-HU"/>
              <a:pPr>
                <a:defRPr/>
              </a:pPr>
              <a:t>2013.04.03.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69CFF-929A-4082-BB23-512584A9823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403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6FEBC-BFB4-43A7-A904-29F75C9971AC}" type="datetime1">
              <a:rPr lang="hu-HU"/>
              <a:pPr>
                <a:defRPr/>
              </a:pPr>
              <a:t>2013.04.03.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7865C-45F6-45E7-9F65-480BB7A0B47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37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7E7A4-BA96-478B-9599-DE7C72672B90}" type="datetime1">
              <a:rPr lang="hu-HU"/>
              <a:pPr>
                <a:defRPr/>
              </a:pPr>
              <a:t>2013.04.03.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0AF4D-7E44-4B23-8F94-8398F0CDDBE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581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3B421-2809-4688-B235-A4B21C33CBD8}" type="datetime1">
              <a:rPr lang="hu-HU"/>
              <a:pPr>
                <a:defRPr/>
              </a:pPr>
              <a:t>2013.04.03.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C3E24-6835-4B57-B079-196586B4CB4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843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BC304-1ADB-446E-9C10-65341623F1DD}" type="datetime1">
              <a:rPr lang="hu-HU"/>
              <a:pPr>
                <a:defRPr/>
              </a:pPr>
              <a:t>2013.04.03.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87BFF-63F5-49EA-8383-9DEA7CFFD7F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11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A0501-45A5-4ADF-81AF-E0A2DE5C83E9}" type="datetime1">
              <a:rPr lang="hu-HU"/>
              <a:pPr>
                <a:defRPr/>
              </a:pPr>
              <a:t>2013.04.03.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C06EA-ED42-43B6-A5CE-B4CAA313535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298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EEF6-DBF3-45A8-9A9F-DCAF2CA27013}" type="datetime1">
              <a:rPr lang="hu-HU"/>
              <a:pPr>
                <a:defRPr/>
              </a:pPr>
              <a:t>2013.04.03.</a:t>
            </a:fld>
            <a:endParaRPr lang="hu-HU"/>
          </a:p>
        </p:txBody>
      </p:sp>
      <p:sp>
        <p:nvSpPr>
          <p:cNvPr id="8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40796-70DC-4724-B262-FF4C403C97E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0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88625-7BAC-4525-8419-064ED4A0A71E}" type="datetime1">
              <a:rPr lang="hu-HU"/>
              <a:pPr>
                <a:defRPr/>
              </a:pPr>
              <a:t>2013.04.03.</a:t>
            </a:fld>
            <a:endParaRPr lang="hu-HU"/>
          </a:p>
        </p:txBody>
      </p:sp>
      <p:sp>
        <p:nvSpPr>
          <p:cNvPr id="4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FFFB4-3604-41E2-BE07-4562094A097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584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DB3E9-6AB0-49E1-B35B-61A288AF14C3}" type="datetime1">
              <a:rPr lang="hu-HU"/>
              <a:pPr>
                <a:defRPr/>
              </a:pPr>
              <a:t>2013.04.03.</a:t>
            </a:fld>
            <a:endParaRPr lang="hu-HU"/>
          </a:p>
        </p:txBody>
      </p:sp>
      <p:sp>
        <p:nvSpPr>
          <p:cNvPr id="3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0C664-613A-4A76-A30B-25809F25B97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281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DA990-5833-4B71-820F-27DE07F80E52}" type="datetime1">
              <a:rPr lang="hu-HU"/>
              <a:pPr>
                <a:defRPr/>
              </a:pPr>
              <a:t>2013.04.03.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9DD5-034C-486F-927B-202B58F75C9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485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FEA78-2691-4048-811E-01E74BB2805D}" type="datetime1">
              <a:rPr lang="hu-HU"/>
              <a:pPr>
                <a:defRPr/>
              </a:pPr>
              <a:t>2013.04.03.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2CB69-3EED-4555-A4D4-026A15711CB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84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274996-EB04-4419-8D3A-DB8BC8D3AB35}" type="datetime1">
              <a:rPr lang="hu-HU"/>
              <a:pPr>
                <a:defRPr/>
              </a:pPr>
              <a:t>2013.04.03.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D8A6B59-2BB4-4AD5-8207-1A653101373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ím 1"/>
          <p:cNvSpPr>
            <a:spLocks noGrp="1"/>
          </p:cNvSpPr>
          <p:nvPr>
            <p:ph type="ctrTitle"/>
          </p:nvPr>
        </p:nvSpPr>
        <p:spPr>
          <a:xfrm>
            <a:off x="468313" y="1196975"/>
            <a:ext cx="8135937" cy="1470025"/>
          </a:xfrm>
        </p:spPr>
        <p:txBody>
          <a:bodyPr/>
          <a:lstStyle/>
          <a:p>
            <a:pPr eaLnBrk="1" hangingPunct="1"/>
            <a:r>
              <a:rPr lang="hu-HU" sz="3600" smtClean="0"/>
              <a:t>Programozási Nyelvek (C++) Gyakorlat</a:t>
            </a:r>
            <a:br>
              <a:rPr lang="hu-HU" sz="3600" smtClean="0"/>
            </a:br>
            <a:r>
              <a:rPr lang="hu-HU" sz="2200" smtClean="0"/>
              <a:t/>
            </a:r>
            <a:br>
              <a:rPr lang="hu-HU" sz="2200" smtClean="0"/>
            </a:br>
            <a:r>
              <a:rPr lang="hu-HU" sz="2800" smtClean="0"/>
              <a:t>Gyak 04.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dirty="0" smtClean="0"/>
              <a:t>Török Márk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dirty="0" err="1" smtClean="0"/>
              <a:t>tmark</a:t>
            </a:r>
            <a:r>
              <a:rPr lang="hu-HU" sz="2600" dirty="0" smtClean="0"/>
              <a:t>@</a:t>
            </a:r>
            <a:r>
              <a:rPr lang="hu-HU" sz="2600" dirty="0" err="1" smtClean="0"/>
              <a:t>caesar.elte.hu</a:t>
            </a:r>
            <a:endParaRPr lang="hu-HU" sz="26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dirty="0" smtClean="0"/>
              <a:t>D-2.620</a:t>
            </a:r>
            <a:endParaRPr lang="hu-HU" sz="26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ABC929-E8B4-4D5A-8862-4E678869B2AA}" type="slidenum">
              <a:rPr lang="hu-HU"/>
              <a:pPr>
                <a:defRPr/>
              </a:pPr>
              <a:t>1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Adatfolyam – Módosítók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hu-HU" sz="2800" dirty="0" smtClean="0"/>
              <a:t>noboolalpha</a:t>
            </a:r>
          </a:p>
          <a:p>
            <a:pPr>
              <a:defRPr/>
            </a:pPr>
            <a:r>
              <a:rPr lang="hu-HU" sz="2800" dirty="0" smtClean="0"/>
              <a:t>showbase</a:t>
            </a:r>
          </a:p>
          <a:p>
            <a:pPr>
              <a:defRPr/>
            </a:pPr>
            <a:r>
              <a:rPr lang="hu-HU" sz="2800" dirty="0" smtClean="0"/>
              <a:t>dec, oct, hex:</a:t>
            </a:r>
          </a:p>
          <a:p>
            <a:pPr marL="0" lvl="4" indent="0">
              <a:buFont typeface="Arial" charset="0"/>
              <a:buNone/>
              <a:defRPr/>
            </a:pPr>
            <a:r>
              <a:rPr lang="hu-HU" sz="15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hu-HU" sz="15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&lt;iostream&gt;</a:t>
            </a:r>
          </a:p>
          <a:p>
            <a:pPr marL="0" lvl="4" indent="0">
              <a:buFont typeface="Arial" charset="0"/>
              <a:buNone/>
              <a:defRPr/>
            </a:pPr>
            <a:r>
              <a:rPr lang="hu-HU" sz="15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hu-HU" sz="15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&lt;iomanip&gt;</a:t>
            </a:r>
          </a:p>
          <a:p>
            <a:pPr marL="0" lvl="4" indent="0">
              <a:buFont typeface="Arial" charset="0"/>
              <a:buNone/>
              <a:defRPr/>
            </a:pPr>
            <a:r>
              <a:rPr lang="hu-HU" sz="15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5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std;</a:t>
            </a:r>
          </a:p>
          <a:p>
            <a:pPr marL="0" lvl="4" indent="0">
              <a:buFont typeface="Arial" charset="0"/>
              <a:buNone/>
              <a:defRPr/>
            </a:pPr>
            <a:endParaRPr lang="hu-HU" sz="1500" dirty="0" smtClean="0">
              <a:latin typeface="Consolas" pitchFamily="49" charset="0"/>
              <a:cs typeface="Consolas" pitchFamily="49" charset="0"/>
            </a:endParaRPr>
          </a:p>
          <a:p>
            <a:pPr marL="0" lvl="4" indent="0">
              <a:buFont typeface="Arial" charset="0"/>
              <a:buNone/>
              <a:defRPr/>
            </a:pPr>
            <a:r>
              <a:rPr lang="hu-HU" sz="15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main() </a:t>
            </a:r>
            <a:endParaRPr lang="hu-HU" sz="1500" dirty="0" smtClean="0">
              <a:latin typeface="Consolas" pitchFamily="49" charset="0"/>
              <a:cs typeface="Consolas" pitchFamily="49" charset="0"/>
            </a:endParaRPr>
          </a:p>
          <a:p>
            <a:pPr marL="0" lvl="4" indent="0">
              <a:buFont typeface="Arial" charset="0"/>
              <a:buNone/>
              <a:defRPr/>
            </a:pP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500" dirty="0" smtClean="0">
              <a:latin typeface="Consolas" pitchFamily="49" charset="0"/>
              <a:cs typeface="Consolas" pitchFamily="49" charset="0"/>
            </a:endParaRPr>
          </a:p>
          <a:p>
            <a:pPr marL="0" lvl="4" indent="0">
              <a:buFont typeface="Arial" charset="0"/>
              <a:buNone/>
              <a:defRPr/>
            </a:pP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o = </a:t>
            </a:r>
            <a:r>
              <a:rPr lang="hu-HU" sz="15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4" indent="0">
              <a:buFont typeface="Arial" charset="0"/>
              <a:buNone/>
              <a:defRPr/>
            </a:pP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   cout &lt;&lt; o &lt;&lt; endl;	</a:t>
            </a:r>
            <a:r>
              <a:rPr lang="hu-HU" sz="15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12</a:t>
            </a:r>
          </a:p>
          <a:p>
            <a:pPr marL="0" lvl="4" indent="0">
              <a:buNone/>
              <a:defRPr/>
            </a:pP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   cout &lt;&lt; dec &lt;&lt; o &lt;&lt; endl;  </a:t>
            </a:r>
            <a:r>
              <a:rPr lang="hu-HU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12</a:t>
            </a:r>
          </a:p>
          <a:p>
            <a:pPr marL="0" lvl="4" indent="0">
              <a:buNone/>
              <a:defRPr/>
            </a:pP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   cout &lt;&lt; oct &lt;&lt; o &lt;&lt; endl;  </a:t>
            </a:r>
            <a:r>
              <a:rPr lang="hu-HU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14</a:t>
            </a:r>
          </a:p>
          <a:p>
            <a:pPr marL="0" lvl="4" indent="0">
              <a:buFont typeface="Arial" charset="0"/>
              <a:buNone/>
              <a:defRPr/>
            </a:pP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   cout &lt;&lt; hex &lt;&lt; o &lt;&lt; endl;  </a:t>
            </a:r>
            <a:r>
              <a:rPr lang="hu-HU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c</a:t>
            </a:r>
          </a:p>
          <a:p>
            <a:pPr marL="0" lvl="4" indent="0">
              <a:buNone/>
              <a:defRPr/>
            </a:pP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   cout &lt;&lt; dec &lt;&lt; </a:t>
            </a:r>
            <a:r>
              <a:rPr lang="hu-HU" sz="15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0x12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&lt;&lt; endl;  </a:t>
            </a:r>
            <a:r>
              <a:rPr lang="hu-HU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18</a:t>
            </a:r>
          </a:p>
          <a:p>
            <a:pPr marL="0" lvl="4" indent="0">
              <a:buFont typeface="Arial" charset="0"/>
              <a:buNone/>
              <a:defRPr/>
            </a:pP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defRPr/>
            </a:pPr>
            <a:endParaRPr lang="hu-HU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C17C3-96A4-460E-B5CF-2FCDE850B265}" type="slidenum">
              <a:rPr lang="hu-HU" smtClean="0"/>
              <a:pPr>
                <a:defRPr/>
              </a:pPr>
              <a:t>10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Adatfolyam – Módosítók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smtClean="0"/>
              <a:t>Az örök klasszikus: endl</a:t>
            </a:r>
            <a:br>
              <a:rPr lang="hu-HU" sz="2800" smtClean="0"/>
            </a:br>
            <a:r>
              <a:rPr lang="hu-HU" sz="2800" smtClean="0"/>
              <a:t>Kiírja a sorvége jelet.</a:t>
            </a:r>
          </a:p>
          <a:p>
            <a:r>
              <a:rPr lang="hu-HU" sz="2800" smtClean="0"/>
              <a:t>Testvére: ends</a:t>
            </a:r>
            <a:br>
              <a:rPr lang="hu-HU" sz="2800" smtClean="0"/>
            </a:br>
            <a:r>
              <a:rPr lang="hu-HU" sz="2800" smtClean="0"/>
              <a:t>Kiírja a ’\0’ karaktert</a:t>
            </a:r>
          </a:p>
          <a:p>
            <a:r>
              <a:rPr lang="hu-HU" sz="2800" smtClean="0"/>
              <a:t>Adatfolyam ürítése: flush</a:t>
            </a:r>
          </a:p>
          <a:p>
            <a:r>
              <a:rPr lang="hu-HU" sz="2800" smtClean="0"/>
              <a:t>Üreshely lenyelése: ws</a:t>
            </a:r>
          </a:p>
          <a:p>
            <a:endParaRPr lang="hu-HU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15401-0E13-4EE7-8B12-E4AF0CA265F4}" type="slidenum">
              <a:rPr lang="hu-HU" smtClean="0"/>
              <a:pPr>
                <a:defRPr/>
              </a:pPr>
              <a:t>11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975" cy="1143000"/>
          </a:xfrm>
        </p:spPr>
        <p:txBody>
          <a:bodyPr/>
          <a:lstStyle/>
          <a:p>
            <a:pPr algn="l"/>
            <a:r>
              <a:rPr lang="hu-HU" smtClean="0"/>
              <a:t>Adatfolyam – Fájl- és karakterláncok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hu-HU" dirty="0" smtClean="0"/>
              <a:t>cout: kiiratás a képernyőre.</a:t>
            </a:r>
          </a:p>
          <a:p>
            <a:pPr>
              <a:defRPr/>
            </a:pPr>
            <a:r>
              <a:rPr lang="hu-HU" dirty="0"/>
              <a:t>c</a:t>
            </a:r>
            <a:r>
              <a:rPr lang="hu-HU" dirty="0" smtClean="0"/>
              <a:t>in: bekérés a képernyőről.</a:t>
            </a:r>
          </a:p>
          <a:p>
            <a:pPr>
              <a:defRPr/>
            </a:pPr>
            <a:r>
              <a:rPr lang="hu-HU" dirty="0" smtClean="0"/>
              <a:t>cerr: kiírás a szabványos hibakimenetre.</a:t>
            </a:r>
          </a:p>
          <a:p>
            <a:pPr>
              <a:defRPr/>
            </a:pPr>
            <a:r>
              <a:rPr lang="hu-HU" dirty="0" smtClean="0"/>
              <a:t>clog: loggoláshoz. </a:t>
            </a:r>
            <a:r>
              <a:rPr lang="hu-HU" dirty="0" smtClean="0">
                <a:solidFill>
                  <a:schemeClr val="bg1">
                    <a:lumMod val="75000"/>
                  </a:schemeClr>
                </a:solidFill>
              </a:rPr>
              <a:t>(később)</a:t>
            </a:r>
          </a:p>
          <a:p>
            <a:pPr>
              <a:defRPr/>
            </a:pPr>
            <a:r>
              <a:rPr lang="hu-HU" dirty="0" smtClean="0"/>
              <a:t>Ezek azonnal elérhetőek, ahogy elindul a programunk. Azaz, automatikus létrehozás, és azok hozzákötése a megfelelő I/O eszközhöz.</a:t>
            </a:r>
          </a:p>
          <a:p>
            <a:pPr>
              <a:defRPr/>
            </a:pPr>
            <a:r>
              <a:rPr lang="hu-HU" dirty="0" smtClean="0"/>
              <a:t>Írhatunk sajátot, de akkor nekünk kell megmondani, hogy mihez akarjuk azt kötni.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8C8ACD-30A6-4E89-9DF0-BE7221526E86}" type="slidenum">
              <a:rPr lang="hu-HU" smtClean="0"/>
              <a:pPr>
                <a:defRPr/>
              </a:pPr>
              <a:t>12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975" cy="1143000"/>
          </a:xfrm>
        </p:spPr>
        <p:txBody>
          <a:bodyPr/>
          <a:lstStyle/>
          <a:p>
            <a:pPr algn="l"/>
            <a:r>
              <a:rPr lang="hu-HU" smtClean="0"/>
              <a:t>Adatfolyam – Fájl- és karakterláncok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smtClean="0"/>
              <a:t>Fájl- és karakterlánc-adatfolyamok.</a:t>
            </a:r>
          </a:p>
          <a:p>
            <a:r>
              <a:rPr lang="hu-HU" sz="2800" smtClean="0"/>
              <a:t>Olyan tároló, melyeket írásra és olvasásra egyaránt használhatunk.</a:t>
            </a:r>
          </a:p>
          <a:p>
            <a:r>
              <a:rPr lang="hu-HU" sz="2800" smtClean="0"/>
              <a:t>Olyan adatfolyamok meghatározása, melyek támogatják a &lt;&lt; és &gt;&gt; operátorokat.</a:t>
            </a:r>
          </a:p>
          <a:p>
            <a:r>
              <a:rPr lang="hu-HU" sz="2800" smtClean="0"/>
              <a:t>Ebben az esetben az adatfolyamok bázisosztálya az </a:t>
            </a:r>
            <a:r>
              <a:rPr lang="hu-HU" sz="2800" i="1" smtClean="0"/>
              <a:t>iostream</a:t>
            </a:r>
            <a:r>
              <a:rPr lang="hu-HU" sz="2800" smtClean="0"/>
              <a:t> lesz.</a:t>
            </a:r>
          </a:p>
          <a:p>
            <a:endParaRPr lang="hu-HU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887AF9-0806-4EEE-8761-3DC46BFFB6C4}" type="slidenum">
              <a:rPr lang="hu-HU" smtClean="0"/>
              <a:pPr>
                <a:defRPr/>
              </a:pPr>
              <a:t>13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Adatfolyam – Fájl-adatfolyam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hu-HU" sz="16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16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#include &lt;fstream&gt;</a:t>
            </a:r>
            <a:r>
              <a:rPr lang="hu-H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// ofstream</a:t>
            </a:r>
          </a:p>
          <a:p>
            <a:pPr marL="0" indent="0">
              <a:buFont typeface="Arial" charset="0"/>
              <a:buNone/>
              <a:defRPr/>
            </a:pP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hu-HU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namespace std;</a:t>
            </a:r>
          </a:p>
          <a:p>
            <a:pPr marL="0" indent="0">
              <a:buFont typeface="Arial" charset="0"/>
              <a:buNone/>
              <a:defRPr/>
            </a:pP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hu-HU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main(</a:t>
            </a:r>
            <a:r>
              <a:rPr lang="hu-HU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argc, </a:t>
            </a:r>
            <a:r>
              <a:rPr lang="hu-HU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* argv[])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ofstream output(argv[</a:t>
            </a:r>
            <a:r>
              <a:rPr lang="hu-HU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]);  </a:t>
            </a:r>
            <a:r>
              <a:rPr lang="hu-H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kimeneti fájlfolyam megnyitása, írásra!!!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c;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(cin &gt;&gt; noskipws &gt;&gt; c) </a:t>
            </a:r>
            <a:r>
              <a:rPr lang="hu-H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ismerős már a trükk! ls: előzőleg!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{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output.put(c);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endParaRPr lang="hu-H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2C7E9B-40F1-4666-88F3-36DBA88B574C}" type="slidenum">
              <a:rPr lang="hu-HU" smtClean="0"/>
              <a:pPr>
                <a:defRPr/>
              </a:pPr>
              <a:t>14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Adatfolyam – Fájl-adatfolyam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openmode konstansok:</a:t>
            </a:r>
          </a:p>
          <a:p>
            <a:pPr lvl="1"/>
            <a:r>
              <a:rPr lang="hu-HU" smtClean="0"/>
              <a:t>app: hozzáfűzés</a:t>
            </a:r>
          </a:p>
          <a:p>
            <a:pPr lvl="1"/>
            <a:r>
              <a:rPr lang="hu-HU" smtClean="0"/>
              <a:t>binary: bináris I/O mód</a:t>
            </a:r>
          </a:p>
          <a:p>
            <a:pPr lvl="1"/>
            <a:r>
              <a:rPr lang="hu-HU" smtClean="0"/>
              <a:t>in: megnyitás írásra</a:t>
            </a:r>
          </a:p>
          <a:p>
            <a:pPr lvl="1"/>
            <a:r>
              <a:rPr lang="hu-HU" smtClean="0"/>
              <a:t>out: megnyitás olvasásra</a:t>
            </a:r>
          </a:p>
          <a:p>
            <a:pPr lvl="1"/>
            <a:r>
              <a:rPr lang="hu-HU" smtClean="0"/>
              <a:t>...</a:t>
            </a:r>
          </a:p>
          <a:p>
            <a:pPr marL="857250" lvl="2" indent="0">
              <a:buFont typeface="Arial" charset="0"/>
              <a:buNone/>
            </a:pPr>
            <a:r>
              <a:rPr lang="hu-HU" sz="2000" smtClean="0"/>
              <a:t>ofstream to(argv[1], ios_base::binary); </a:t>
            </a:r>
          </a:p>
          <a:p>
            <a:pPr marL="857250" lvl="2" indent="0">
              <a:buFont typeface="Arial" charset="0"/>
              <a:buNone/>
            </a:pPr>
            <a:r>
              <a:rPr lang="en-US" sz="2000" smtClean="0"/>
              <a:t>fstream </a:t>
            </a:r>
            <a:r>
              <a:rPr lang="hu-HU" sz="2000" smtClean="0"/>
              <a:t> irolvas</a:t>
            </a:r>
            <a:r>
              <a:rPr lang="en-US" sz="2000" smtClean="0"/>
              <a:t> („</a:t>
            </a:r>
            <a:r>
              <a:rPr lang="hu-HU" sz="2000" smtClean="0"/>
              <a:t>inout.txt</a:t>
            </a:r>
            <a:r>
              <a:rPr lang="en-US" sz="2000" smtClean="0"/>
              <a:t>",ios_base::in|ios_base::out);</a:t>
            </a:r>
            <a:endParaRPr lang="hu-HU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B1FB3A-99D6-4E0A-BC19-E01EE16F7AEF}" type="slidenum">
              <a:rPr lang="hu-HU" smtClean="0"/>
              <a:pPr>
                <a:defRPr/>
              </a:pPr>
              <a:t>15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Adatfolyam – Fájl-adatfolyam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Adatfolyamok lezárása</a:t>
            </a:r>
          </a:p>
          <a:p>
            <a:pPr lvl="1"/>
            <a:r>
              <a:rPr lang="hu-HU" smtClean="0"/>
              <a:t>Erőssen ajánlott! ostream.close()</a:t>
            </a:r>
          </a:p>
          <a:p>
            <a:pPr lvl="1"/>
            <a:r>
              <a:rPr lang="hu-HU" smtClean="0"/>
              <a:t>Destruktor is megcsinálja ezt.</a:t>
            </a:r>
          </a:p>
          <a:p>
            <a:pPr lvl="1"/>
            <a:r>
              <a:rPr lang="hu-HU" smtClean="0"/>
              <a:t>Akkor meg minek?</a:t>
            </a:r>
          </a:p>
          <a:p>
            <a:pPr lvl="1"/>
            <a:r>
              <a:rPr lang="hu-HU" smtClean="0"/>
              <a:t>Ha esetleg hamarabb be akarjuk zárni, mielőtt az adatfolyam hatóköréből kilépnénk.</a:t>
            </a:r>
          </a:p>
          <a:p>
            <a:pPr lvl="1"/>
            <a:endParaRPr lang="hu-HU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2818A-B019-47F4-A643-CE3394276CC0}" type="slidenum">
              <a:rPr lang="hu-HU" smtClean="0"/>
              <a:pPr>
                <a:defRPr/>
              </a:pPr>
              <a:t>16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Adatfolyam – Fájl-adatfolyam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defRPr/>
            </a:pPr>
            <a:r>
              <a:rPr lang="hu-HU" dirty="0" smtClean="0"/>
              <a:t>clog: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16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16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#include &lt;fstream&gt;</a:t>
            </a:r>
          </a:p>
          <a:p>
            <a:pPr marL="0" indent="0">
              <a:buFont typeface="Arial" charset="0"/>
              <a:buNone/>
              <a:defRPr/>
            </a:pP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hu-HU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std;</a:t>
            </a:r>
          </a:p>
          <a:p>
            <a:pPr marL="0" indent="0">
              <a:buFont typeface="Arial" charset="0"/>
              <a:buNone/>
              <a:defRPr/>
            </a:pP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hu-HU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main()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ofstream outLog(</a:t>
            </a:r>
            <a:r>
              <a:rPr lang="hu-HU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log.txt</a:t>
            </a:r>
            <a:r>
              <a:rPr lang="hu-HU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  <a:defRPr/>
            </a:pP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// 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Beállítom, hogy a </a:t>
            </a:r>
            <a:r>
              <a:rPr lang="hu-HU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clog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stream-be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pakoljon.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clog.rdbuf(outLog.rdbuf());  </a:t>
            </a:r>
            <a:endParaRPr lang="hu-HU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clog &lt;&lt; </a:t>
            </a:r>
            <a:r>
              <a:rPr lang="hu-HU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"Loggoljuk a dolgokat!"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hu-H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Mehet a clog-ba a szöveg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endParaRPr lang="hu-HU" dirty="0" smtClean="0"/>
          </a:p>
          <a:p>
            <a:pPr marL="0" indent="0">
              <a:buFont typeface="Arial" charset="0"/>
              <a:buNone/>
              <a:defRPr/>
            </a:pP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C6B2BF-7DC2-47E2-91E6-7D4FC6D78086}" type="slidenum">
              <a:rPr lang="hu-HU" smtClean="0"/>
              <a:pPr>
                <a:defRPr/>
              </a:pPr>
              <a:t>17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Adatfolyam – Karakter-folyamok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hu-HU" dirty="0" smtClean="0"/>
              <a:t>Adatfolyamok karakterláncokhoz kötése.</a:t>
            </a:r>
          </a:p>
          <a:p>
            <a:pPr>
              <a:defRPr/>
            </a:pPr>
            <a:r>
              <a:rPr lang="hu-HU" dirty="0" smtClean="0"/>
              <a:t>Karakterláncok írása, olvasása.</a:t>
            </a:r>
          </a:p>
          <a:p>
            <a:pPr>
              <a:defRPr/>
            </a:pPr>
            <a:r>
              <a:rPr lang="hu-HU" dirty="0" smtClean="0"/>
              <a:t>Ez a stringstream, ehhez &lt;sstream&gt;</a:t>
            </a:r>
          </a:p>
          <a:p>
            <a:pPr marL="0" indent="0">
              <a:buFont typeface="Arial" charset="0"/>
              <a:buNone/>
              <a:defRPr/>
            </a:pPr>
            <a:endParaRPr lang="hu-HU" sz="18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35CB0-09EC-4108-B4BB-52AF0A03F746}" type="slidenum">
              <a:rPr lang="hu-HU" smtClean="0"/>
              <a:pPr>
                <a:defRPr/>
              </a:pPr>
              <a:t>18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Adatfolyam – Karakter-folyamok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lvl="2" indent="0">
              <a:buFont typeface="Arial" charset="0"/>
              <a:buNone/>
              <a:defRPr/>
            </a:pPr>
            <a:r>
              <a:rPr lang="hu-HU" sz="17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#include &lt;iostream&gt; </a:t>
            </a:r>
          </a:p>
          <a:p>
            <a:pPr marL="0" lvl="2" indent="0">
              <a:buFont typeface="Arial" charset="0"/>
              <a:buNone/>
              <a:defRPr/>
            </a:pPr>
            <a:r>
              <a:rPr lang="hu-HU" sz="17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#include &lt;sstream&gt; </a:t>
            </a:r>
          </a:p>
          <a:p>
            <a:pPr marL="0" lvl="2" indent="0">
              <a:buFont typeface="Arial" charset="0"/>
              <a:buNone/>
              <a:defRPr/>
            </a:pPr>
            <a:r>
              <a:rPr lang="hu-HU" sz="17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using </a:t>
            </a:r>
            <a:r>
              <a:rPr lang="hu-HU" sz="17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namespace 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std; </a:t>
            </a:r>
          </a:p>
          <a:p>
            <a:pPr marL="0" lvl="2" indent="0">
              <a:buFont typeface="Arial" charset="0"/>
              <a:buNone/>
              <a:defRPr/>
            </a:pPr>
            <a:endParaRPr lang="hu-HU" sz="17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Font typeface="Arial" charset="0"/>
              <a:buNone/>
              <a:defRPr/>
            </a:pPr>
            <a:r>
              <a:rPr lang="hu-HU" sz="17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main () </a:t>
            </a:r>
            <a:endParaRPr lang="hu-HU" sz="17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Font typeface="Arial" charset="0"/>
              <a:buNone/>
              <a:defRPr/>
            </a:pP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{ </a:t>
            </a:r>
            <a:endParaRPr lang="hu-HU" sz="17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Font typeface="Arial" charset="0"/>
              <a:buNone/>
              <a:defRPr/>
            </a:pP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7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val; </a:t>
            </a:r>
          </a:p>
          <a:p>
            <a:pPr marL="0" lvl="2" indent="0">
              <a:buFont typeface="Arial" charset="0"/>
              <a:buNone/>
              <a:defRPr/>
            </a:pP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	stringstream ss (stringstream::in | stringstream::out); </a:t>
            </a:r>
          </a:p>
          <a:p>
            <a:pPr marL="0" lvl="2" indent="0">
              <a:buFont typeface="Arial" charset="0"/>
              <a:buNone/>
              <a:defRPr/>
            </a:pP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	ss &lt;&lt; </a:t>
            </a:r>
            <a:r>
              <a:rPr lang="hu-HU" sz="17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"120 42 377 6 5 2000"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; 	</a:t>
            </a:r>
          </a:p>
          <a:p>
            <a:pPr marL="0" lvl="2" indent="0">
              <a:buFont typeface="Arial" charset="0"/>
              <a:buNone/>
              <a:defRPr/>
            </a:pP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	for (</a:t>
            </a:r>
            <a:r>
              <a:rPr lang="hu-HU" sz="17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n=0; n&lt;</a:t>
            </a:r>
            <a:r>
              <a:rPr lang="hu-HU" sz="17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+= </a:t>
            </a:r>
            <a:r>
              <a:rPr lang="hu-HU" sz="17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0" lvl="2" indent="0">
              <a:buFont typeface="Arial" charset="0"/>
              <a:buNone/>
              <a:defRPr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{ </a:t>
            </a:r>
            <a:endParaRPr lang="hu-HU" sz="17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Font typeface="Arial" charset="0"/>
              <a:buNone/>
              <a:defRPr/>
            </a:pP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		ss &gt;&gt; val; </a:t>
            </a:r>
          </a:p>
          <a:p>
            <a:pPr marL="0" lvl="2" indent="0">
              <a:buFont typeface="Arial" charset="0"/>
              <a:buNone/>
              <a:defRPr/>
            </a:pP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		cout &lt;&lt; val*</a:t>
            </a:r>
            <a:r>
              <a:rPr lang="hu-HU" sz="17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&lt;&lt; endl; </a:t>
            </a:r>
          </a:p>
          <a:p>
            <a:pPr marL="0" lvl="2" indent="0">
              <a:buFont typeface="Arial" charset="0"/>
              <a:buNone/>
              <a:defRPr/>
            </a:pP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	} </a:t>
            </a:r>
          </a:p>
          <a:p>
            <a:pPr marL="0" lvl="2" indent="0">
              <a:buFont typeface="Arial" charset="0"/>
              <a:buNone/>
              <a:defRPr/>
            </a:pP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7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0; </a:t>
            </a:r>
          </a:p>
          <a:p>
            <a:pPr marL="0" lvl="2" indent="0">
              <a:buFont typeface="Arial" charset="0"/>
              <a:buNone/>
              <a:defRPr/>
            </a:pP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34F7C2-3EB1-4BA4-9BEE-E0D45A2799E8}" type="slidenum">
              <a:rPr lang="hu-HU" smtClean="0"/>
              <a:pPr>
                <a:defRPr/>
              </a:pPr>
              <a:t>19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hu-HU" smtClean="0"/>
              <a:t>Tartalom – Stream-ek</a:t>
            </a:r>
          </a:p>
        </p:txBody>
      </p:sp>
      <p:sp>
        <p:nvSpPr>
          <p:cNvPr id="307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Kimenet</a:t>
            </a:r>
          </a:p>
          <a:p>
            <a:pPr eaLnBrk="1" hangingPunct="1"/>
            <a:r>
              <a:rPr lang="hu-HU" smtClean="0"/>
              <a:t>Bemenet</a:t>
            </a:r>
          </a:p>
          <a:p>
            <a:pPr eaLnBrk="1" hangingPunct="1"/>
            <a:r>
              <a:rPr lang="hu-HU" smtClean="0"/>
              <a:t>Módosítók</a:t>
            </a:r>
          </a:p>
          <a:p>
            <a:pPr eaLnBrk="1" hangingPunct="1"/>
            <a:r>
              <a:rPr lang="hu-HU" smtClean="0"/>
              <a:t>Fájl- és karakterlánc-folyamok</a:t>
            </a:r>
          </a:p>
          <a:p>
            <a:pPr eaLnBrk="1" hangingPunct="1"/>
            <a:r>
              <a:rPr lang="hu-HU" smtClean="0"/>
              <a:t>Ki- és bemeneti átmeneti tárak</a:t>
            </a:r>
          </a:p>
          <a:p>
            <a:pPr eaLnBrk="1" hangingPunct="1"/>
            <a:r>
              <a:rPr lang="hu-HU" smtClean="0"/>
              <a:t>Kódelemzés</a:t>
            </a:r>
          </a:p>
          <a:p>
            <a:pPr eaLnBrk="1" hangingPunct="1"/>
            <a:endParaRPr lang="hu-HU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A3E854-84C2-4758-B0EF-3EB3FEE0E9A9}" type="slidenum">
              <a:rPr lang="hu-HU"/>
              <a:pPr>
                <a:defRPr/>
              </a:pPr>
              <a:t>2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Adatfolyam – Ki- és bemeneti tár 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smtClean="0"/>
              <a:t>A kimeneti adatfolyamokat egy átmeneti tárba helyezzük (legyen a neve puffer)</a:t>
            </a:r>
          </a:p>
          <a:p>
            <a:r>
              <a:rPr lang="hu-HU" sz="2800" smtClean="0"/>
              <a:t>Átmeneti tárak osztályának az osztálya: streambuf, ez a &lt;streambuf&gt; headerben található.</a:t>
            </a:r>
          </a:p>
          <a:p>
            <a:r>
              <a:rPr lang="hu-HU" sz="2800" smtClean="0"/>
              <a:t>Példát láttunk rá!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C2A28-DBE7-443F-AE7B-BAA3EE6BB20D}" type="slidenum">
              <a:rPr lang="hu-HU" smtClean="0"/>
              <a:pPr>
                <a:defRPr/>
              </a:pPr>
              <a:t>20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smtClean="0"/>
              <a:t>Feladat: Írj olyan programot, ami kiírja a parancssori argumentumokat.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F7D59-3888-4294-A63F-144376F52131}" type="slidenum">
              <a:rPr lang="hu-HU" smtClean="0"/>
              <a:pPr>
                <a:defRPr/>
              </a:pPr>
              <a:t>21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lvl="2" indent="0">
              <a:buFont typeface="Arial" charset="0"/>
              <a:buNone/>
              <a:defRPr/>
            </a:pPr>
            <a:r>
              <a:rPr lang="hu-HU" sz="16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0" lvl="2" indent="0">
              <a:buFont typeface="Arial" charset="0"/>
              <a:buNone/>
              <a:defRPr/>
            </a:pPr>
            <a:r>
              <a:rPr lang="hu-HU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std;</a:t>
            </a:r>
          </a:p>
          <a:p>
            <a:pPr marL="0" lvl="2" indent="0">
              <a:buFont typeface="Arial" charset="0"/>
              <a:buNone/>
              <a:defRPr/>
            </a:pP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Font typeface="Arial" charset="0"/>
              <a:buNone/>
              <a:defRPr/>
            </a:pPr>
            <a:r>
              <a:rPr lang="hu-HU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main(</a:t>
            </a:r>
            <a:r>
              <a:rPr lang="hu-HU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argc, </a:t>
            </a:r>
            <a:r>
              <a:rPr lang="hu-HU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* argv[])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Font typeface="Arial" charset="0"/>
              <a:buNone/>
              <a:defRPr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Font typeface="Arial" charset="0"/>
              <a:buNone/>
              <a:defRPr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; i &lt; argc;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+= </a:t>
            </a:r>
            <a:r>
              <a:rPr lang="hu-HU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hu-H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Mivel egy utasítás van a törzsben</a:t>
            </a:r>
          </a:p>
          <a:p>
            <a:pPr marL="0" lvl="2" indent="0">
              <a:buFont typeface="Arial" charset="0"/>
              <a:buNone/>
              <a:defRPr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2" indent="0">
              <a:buFont typeface="Arial" charset="0"/>
              <a:buNone/>
              <a:defRPr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cout &lt;&lt; argv[i] &lt;&lt; endl;    </a:t>
            </a:r>
            <a:r>
              <a:rPr lang="hu-H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 {} elhagyható</a:t>
            </a:r>
          </a:p>
          <a:p>
            <a:pPr marL="0" lvl="2" indent="0">
              <a:buFont typeface="Arial" charset="0"/>
              <a:buNone/>
              <a:defRPr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2" indent="0">
              <a:buFont typeface="Arial" charset="0"/>
              <a:buNone/>
              <a:defRPr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;   </a:t>
            </a:r>
            <a:r>
              <a:rPr lang="hu-H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cpp-ben ez nem kell!</a:t>
            </a:r>
          </a:p>
          <a:p>
            <a:pPr marL="0" lvl="2" indent="0">
              <a:buFont typeface="Arial" charset="0"/>
              <a:buNone/>
              <a:defRPr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endParaRPr lang="hu-H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7935D-174D-4BFB-82C4-FE195FCB67B6}" type="slidenum">
              <a:rPr lang="hu-HU" smtClean="0"/>
              <a:pPr>
                <a:defRPr/>
              </a:pPr>
              <a:t>22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smtClean="0"/>
              <a:t>Feladat: Írj olyan programot, ami kiírja a parancssori argumentumokat.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976E7-68D3-4B22-B5F9-5FD8E12C45B1}" type="slidenum">
              <a:rPr lang="hu-HU" smtClean="0"/>
              <a:pPr>
                <a:defRPr/>
              </a:pPr>
              <a:t>23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hu-HU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#include &lt;fstream&gt;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fájlok megnyitásához, bezárásához!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iomanip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hd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istream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&amp;in,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ostream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&amp;out);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printline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ostream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&amp;out, 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char* buffer,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db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main(</a:t>
            </a:r>
            <a:r>
              <a:rPr lang="hu-HU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argc, </a:t>
            </a:r>
            <a:r>
              <a:rPr lang="hu-HU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* argv[]) 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(argc &lt; </a:t>
            </a:r>
            <a:r>
              <a:rPr lang="hu-HU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       hd(cin, cout);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   } </a:t>
            </a:r>
            <a:r>
              <a:rPr lang="hu-H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}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hu-H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E2B63D-0F7A-4C9C-A033-CF719F1B9CCC}" type="slidenum">
              <a:rPr lang="hu-HU" smtClean="0"/>
              <a:pPr>
                <a:defRPr/>
              </a:pPr>
              <a:t>24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0912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hu-HU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hu-HU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hu-HU" sz="1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; i &lt; argc; </a:t>
            </a:r>
            <a:r>
              <a:rPr lang="hu-HU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 += </a:t>
            </a:r>
            <a:r>
              <a:rPr lang="hu-HU" sz="1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hu-H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1-től indulunk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400" dirty="0" err="1" smtClean="0">
                <a:latin typeface="Consolas" pitchFamily="49" charset="0"/>
                <a:cs typeface="Consolas" pitchFamily="49" charset="0"/>
              </a:rPr>
              <a:t>ifstream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in (argv[i]);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1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1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400" dirty="0" err="1" smtClean="0">
                <a:latin typeface="Consolas" pitchFamily="49" charset="0"/>
                <a:cs typeface="Consolas" pitchFamily="49" charset="0"/>
              </a:rPr>
              <a:t>in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) </a:t>
            </a:r>
            <a:endParaRPr lang="hu-HU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hu-HU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  <a:defRPr/>
            </a:pPr>
            <a:r>
              <a:rPr lang="hu-H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	// </a:t>
            </a:r>
            <a:r>
              <a:rPr lang="hu-HU" sz="1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Ha nem adok parancssori paramétert a futtatásnál, akkor</a:t>
            </a:r>
            <a:endParaRPr lang="hu-HU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defRPr/>
            </a:pP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400" dirty="0" err="1" smtClean="0">
                <a:latin typeface="Consolas" pitchFamily="49" charset="0"/>
                <a:cs typeface="Consolas" pitchFamily="49" charset="0"/>
              </a:rPr>
              <a:t>hd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400" dirty="0" err="1" smtClean="0">
                <a:latin typeface="Consolas" pitchFamily="49" charset="0"/>
                <a:cs typeface="Consolas" pitchFamily="49" charset="0"/>
              </a:rPr>
              <a:t>in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, cout); </a:t>
            </a:r>
            <a:r>
              <a:rPr lang="hu-HU" sz="1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 standard be és kimenetet használja</a:t>
            </a:r>
            <a:endParaRPr lang="hu-HU" sz="14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hu-H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1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400" dirty="0" err="1" smtClean="0">
                <a:latin typeface="Consolas" pitchFamily="49" charset="0"/>
                <a:cs typeface="Consolas" pitchFamily="49" charset="0"/>
              </a:rPr>
              <a:t>cerr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hu-HU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"Nem lehet megnytni: "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 &lt;&lt; argv[i] &lt;&lt; endl;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400" dirty="0" err="1" smtClean="0">
                <a:latin typeface="Consolas" pitchFamily="49" charset="0"/>
                <a:cs typeface="Consolas" pitchFamily="49" charset="0"/>
              </a:rPr>
              <a:t>in.close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();  </a:t>
            </a:r>
            <a:r>
              <a:rPr lang="hu-H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akkor is érdemes, ha valami gubanc van.</a:t>
            </a:r>
          </a:p>
          <a:p>
            <a:pPr marL="0" indent="0">
              <a:buFont typeface="Arial" charset="0"/>
              <a:buNone/>
              <a:defRPr/>
            </a:pP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	}</a:t>
            </a:r>
            <a:endParaRPr lang="hu-HU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hu-HU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hu-HU" sz="1400" dirty="0" smtClean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hu-HU" sz="2400" dirty="0" smtClean="0"/>
              <a:t>Mi legyen a hd függvény?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0AA8A-6123-47FB-9600-87B4EBAAD194}" type="slidenum">
              <a:rPr lang="hu-HU" smtClean="0"/>
              <a:pPr>
                <a:defRPr/>
              </a:pPr>
              <a:t>25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hu-HU" sz="2800" dirty="0"/>
              <a:t>h</a:t>
            </a:r>
            <a:r>
              <a:rPr lang="hu-HU" sz="2800" dirty="0" smtClean="0"/>
              <a:t>d függvény: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hd(istream &amp;in, ostream &amp;out)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len = </a:t>
            </a:r>
            <a:r>
              <a:rPr lang="hu-H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buffer[len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];    </a:t>
            </a:r>
            <a:r>
              <a:rPr lang="hu-HU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db = </a:t>
            </a:r>
            <a:r>
              <a:rPr lang="hu-H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;   </a:t>
            </a:r>
            <a:r>
              <a:rPr lang="hu-HU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addr = </a:t>
            </a:r>
            <a:r>
              <a:rPr lang="hu-H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(in.get(buffer[db]))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db += </a:t>
            </a:r>
            <a:r>
              <a:rPr lang="hu-HU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(len == db)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    printline(out, addr, buffer, db);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    addr += db;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    db = </a:t>
            </a:r>
            <a:r>
              <a:rPr lang="hu-H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(db != </a:t>
            </a:r>
            <a:r>
              <a:rPr lang="hu-H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)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  printline(out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, addr, buffer, db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);  }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283B8D-8CC5-4F34-8D71-3FEF4AA9D15A}" type="slidenum">
              <a:rPr lang="hu-HU" smtClean="0"/>
              <a:pPr>
                <a:defRPr/>
              </a:pPr>
              <a:t>26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820472" cy="5589240"/>
          </a:xfrm>
        </p:spPr>
        <p:txBody>
          <a:bodyPr/>
          <a:lstStyle/>
          <a:p>
            <a:pPr marL="0" lvl="1" indent="0">
              <a:buFont typeface="Arial" charset="0"/>
              <a:buNone/>
              <a:defRPr/>
            </a:pPr>
            <a:r>
              <a:rPr lang="hu-HU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printline(ostream &amp;out, </a:t>
            </a:r>
            <a:r>
              <a:rPr lang="hu-HU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addr, char* buffer, </a:t>
            </a:r>
            <a:r>
              <a:rPr lang="hu-HU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db)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 számot 16-os számrendszerben kell kiírni, 8 számjegy szélesen (setw)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out &lt;&lt; hex &lt;&lt; setw(</a:t>
            </a:r>
            <a:r>
              <a:rPr lang="hu-H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) &lt;&lt; setfill(</a:t>
            </a:r>
            <a:r>
              <a:rPr lang="hu-HU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'0'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) &lt;&lt; addr &lt;&lt; 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   "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setfill: a hiányos részeket 0-val tölti fel.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 i &lt; db;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i += </a:t>
            </a: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static_cast-tal is lehet a buffer[i]-t számmá alakítani.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out &lt;&lt; </a:t>
            </a:r>
            <a:r>
              <a:rPr lang="hu-HU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' '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setw(</a:t>
            </a:r>
            <a:r>
              <a:rPr lang="hu-H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) &lt;&lt; setfill(</a:t>
            </a:r>
            <a:r>
              <a:rPr lang="hu-HU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'0'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) &lt;&lt; hex &lt;&lt; (buffer[i] &amp; </a:t>
            </a:r>
            <a:r>
              <a:rPr lang="hu-H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0xff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i=db; i &lt; </a:t>
            </a:r>
            <a:r>
              <a:rPr lang="hu-H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i += </a:t>
            </a: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) { out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   </a:t>
            </a:r>
            <a:r>
              <a:rPr lang="hu-HU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; }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out &lt;&lt; 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   "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 i&lt;db;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i += </a:t>
            </a:r>
            <a:r>
              <a:rPr lang="hu-HU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{ 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out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&lt;&lt; (isgraph(buffer[i]) ? buffer[i] : </a:t>
            </a:r>
            <a:r>
              <a:rPr lang="hu-HU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'.'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out &lt;&lt; endl;</a:t>
            </a:r>
          </a:p>
          <a:p>
            <a:pPr marL="0" lvl="1" indent="0">
              <a:buFont typeface="Arial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1E7D25-148F-48C0-B9B5-C86DEA4B76D7}" type="slidenum">
              <a:rPr lang="hu-HU" smtClean="0"/>
              <a:pPr>
                <a:defRPr/>
              </a:pPr>
              <a:t>27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Feladat: Írjunk </a:t>
            </a:r>
            <a:r>
              <a:rPr lang="hu-HU" sz="2800" dirty="0"/>
              <a:t>egyszerű programot, </a:t>
            </a:r>
            <a:r>
              <a:rPr lang="hu-HU" sz="2800" dirty="0" err="1"/>
              <a:t>stdinről</a:t>
            </a:r>
            <a:r>
              <a:rPr lang="hu-HU" sz="2800" dirty="0"/>
              <a:t> olvas </a:t>
            </a:r>
            <a:r>
              <a:rPr lang="hu-HU" sz="2800" dirty="0" err="1"/>
              <a:t>eof-ig</a:t>
            </a:r>
            <a:r>
              <a:rPr lang="hu-HU" sz="2800" dirty="0"/>
              <a:t>, és kiírja a szavak számát!</a:t>
            </a:r>
          </a:p>
          <a:p>
            <a:r>
              <a:rPr lang="hu-HU" sz="2800" dirty="0"/>
              <a:t>Szó: </a:t>
            </a:r>
            <a:r>
              <a:rPr lang="hu-HU" sz="2800" dirty="0" err="1"/>
              <a:t>space-t</a:t>
            </a:r>
            <a:r>
              <a:rPr lang="hu-HU" sz="2800" dirty="0"/>
              <a:t>, </a:t>
            </a:r>
            <a:r>
              <a:rPr lang="hu-HU" sz="2800" dirty="0" err="1"/>
              <a:t>nl-t</a:t>
            </a:r>
            <a:r>
              <a:rPr lang="hu-HU" sz="2800" dirty="0"/>
              <a:t> és </a:t>
            </a:r>
            <a:r>
              <a:rPr lang="hu-HU" sz="2800" dirty="0" err="1"/>
              <a:t>tab</a:t>
            </a:r>
            <a:r>
              <a:rPr lang="hu-HU" sz="2800" dirty="0"/>
              <a:t> karaktert nem tartalmazhat, ilyenekkel elválasztott </a:t>
            </a:r>
            <a:r>
              <a:rPr lang="hu-HU" sz="2800" dirty="0" err="1"/>
              <a:t>tab</a:t>
            </a:r>
            <a:r>
              <a:rPr lang="hu-HU" sz="2800" dirty="0"/>
              <a:t> karaktersorozatot tartalmazhat!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84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/>
              <a:t>Megoldás:</a:t>
            </a:r>
            <a:r>
              <a:rPr lang="hu-HU" dirty="0"/>
              <a:t> </a:t>
            </a:r>
            <a:endParaRPr lang="hu-HU" dirty="0" smtClean="0"/>
          </a:p>
          <a:p>
            <a:pPr lvl="1"/>
            <a:r>
              <a:rPr lang="hu-HU" sz="2000" dirty="0" smtClean="0"/>
              <a:t>Akkor </a:t>
            </a:r>
            <a:r>
              <a:rPr lang="hu-HU" sz="2000" dirty="0" err="1"/>
              <a:t>novelek</a:t>
            </a:r>
            <a:r>
              <a:rPr lang="hu-HU" sz="2000" dirty="0"/>
              <a:t>, ha az </a:t>
            </a:r>
            <a:r>
              <a:rPr lang="hu-HU" sz="2000" dirty="0" err="1"/>
              <a:t>elozo</a:t>
            </a:r>
            <a:r>
              <a:rPr lang="hu-HU" sz="2000" dirty="0"/>
              <a:t> karakter nem </a:t>
            </a:r>
            <a:r>
              <a:rPr lang="hu-HU" sz="2000" dirty="0" err="1"/>
              <a:t>ws</a:t>
            </a:r>
            <a:r>
              <a:rPr lang="hu-HU" sz="2000" dirty="0"/>
              <a:t>, de a kurrens az igen</a:t>
            </a:r>
            <a:r>
              <a:rPr lang="hu-HU" sz="2000" dirty="0" smtClean="0"/>
              <a:t>!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252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Adatfolyamok – Bevezető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i="1" smtClean="0"/>
              <a:t>I/O műveletek</a:t>
            </a:r>
            <a:r>
              <a:rPr lang="hu-HU" sz="2400" smtClean="0"/>
              <a:t>: egyszerűnek, kényelmesnek, biztonságosnak kell lennie.</a:t>
            </a:r>
          </a:p>
          <a:p>
            <a:r>
              <a:rPr lang="hu-HU" sz="2400" smtClean="0"/>
              <a:t>Ezért néha a felhasználó saját ki- és bemeneti eszközöket készít.</a:t>
            </a:r>
          </a:p>
          <a:p>
            <a:r>
              <a:rPr lang="hu-HU" sz="2400" i="1" smtClean="0"/>
              <a:t>Kimenet</a:t>
            </a:r>
            <a:r>
              <a:rPr lang="hu-HU" sz="2400" smtClean="0"/>
              <a:t>: tetszőleges típusú objektumokból karaktersor előállítása.</a:t>
            </a:r>
          </a:p>
          <a:p>
            <a:r>
              <a:rPr lang="hu-HU" sz="2400" i="1" smtClean="0"/>
              <a:t>Bemenet</a:t>
            </a:r>
            <a:r>
              <a:rPr lang="hu-HU" sz="2400" smtClean="0"/>
              <a:t>: eszközök, melyekkel karaktereket (esetleg láncokat) be tudunk olvasni.</a:t>
            </a:r>
          </a:p>
          <a:p>
            <a:r>
              <a:rPr lang="hu-HU" sz="2400" i="1" smtClean="0"/>
              <a:t>Formázás</a:t>
            </a:r>
            <a:r>
              <a:rPr lang="hu-HU" sz="2400" smtClean="0"/>
              <a:t>: a kimenet előre definiált formázása.</a:t>
            </a:r>
          </a:p>
          <a:p>
            <a:r>
              <a:rPr lang="hu-HU" sz="2400" i="1" smtClean="0"/>
              <a:t>Fájlok és adatfolyamok</a:t>
            </a:r>
            <a:r>
              <a:rPr lang="hu-HU" sz="2400" smtClean="0"/>
              <a:t>: standard adatfolyam(cout, cin, cerr), fájlok vagy más eszközök esetén adatfolyamok létrehozása.</a:t>
            </a:r>
          </a:p>
          <a:p>
            <a:r>
              <a:rPr lang="hu-HU" sz="2400" i="1" smtClean="0"/>
              <a:t>Átmeneti tárolás</a:t>
            </a:r>
            <a:r>
              <a:rPr lang="hu-HU" sz="2400" smtClean="0"/>
              <a:t>: pufferek létrehozása.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C294CF-2583-474A-AE1E-4A94F6843FBD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pPr marL="0" indent="0">
              <a:buNone/>
            </a:pPr>
            <a:r>
              <a:rPr lang="hu-HU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cctype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ws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marL="0" indent="0">
              <a:buNone/>
            </a:pP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main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()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'\n</a:t>
            </a:r>
            <a:r>
              <a:rPr lang="hu-HU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cnt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cin.get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)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ws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) &amp;&amp; !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ws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)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		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cnt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+= </a:t>
            </a:r>
            <a:r>
              <a:rPr lang="hu-HU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cnt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hu-H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589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Megjegyzés:</a:t>
            </a:r>
          </a:p>
          <a:p>
            <a:pPr lvl="1"/>
            <a:r>
              <a:rPr lang="hu-HU" dirty="0"/>
              <a:t>Ha használom a </a:t>
            </a:r>
            <a:r>
              <a:rPr lang="hu-HU" dirty="0" err="1"/>
              <a:t>cctype-ot</a:t>
            </a:r>
            <a:r>
              <a:rPr lang="hu-HU" dirty="0"/>
              <a:t>, akkor </a:t>
            </a:r>
            <a:r>
              <a:rPr lang="hu-HU" dirty="0" err="1"/>
              <a:t>egyszerüen</a:t>
            </a:r>
            <a:r>
              <a:rPr lang="hu-HU" dirty="0"/>
              <a:t> azt írom, hogy </a:t>
            </a:r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/>
              <a:t>isspace</a:t>
            </a:r>
            <a:r>
              <a:rPr lang="hu-HU" dirty="0"/>
              <a:t>( ... 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249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ws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'\</a:t>
            </a:r>
            <a:r>
              <a:rPr lang="hu-HU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n'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==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|| 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'\</a:t>
            </a:r>
            <a:r>
              <a:rPr lang="hu-HU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t'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==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||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hu-HU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 ==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965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Feladat: </a:t>
            </a:r>
            <a:r>
              <a:rPr lang="hu-HU" dirty="0" err="1"/>
              <a:t>aeiou</a:t>
            </a:r>
            <a:r>
              <a:rPr lang="hu-HU" dirty="0"/>
              <a:t> --&gt; </a:t>
            </a:r>
            <a:r>
              <a:rPr lang="hu-HU" dirty="0" err="1"/>
              <a:t>uaeio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4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824536"/>
          </a:xfrm>
        </p:spPr>
        <p:txBody>
          <a:bodyPr/>
          <a:lstStyle/>
          <a:p>
            <a:pPr marL="0" indent="0">
              <a:buNone/>
            </a:pPr>
            <a:r>
              <a:rPr lang="hu-HU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cctype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marL="0" indent="0">
              <a:buNone/>
            </a:pP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cnt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cin.get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)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cnt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320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Célunk a megvalósítás során:</a:t>
            </a:r>
          </a:p>
          <a:p>
            <a:pPr lvl="1"/>
            <a:r>
              <a:rPr lang="hu-HU" dirty="0" smtClean="0"/>
              <a:t>karbantartható </a:t>
            </a:r>
            <a:r>
              <a:rPr lang="hu-HU" dirty="0"/>
              <a:t>legyen, </a:t>
            </a:r>
            <a:endParaRPr lang="hu-HU" dirty="0" smtClean="0"/>
          </a:p>
          <a:p>
            <a:pPr lvl="1"/>
            <a:r>
              <a:rPr lang="hu-HU" dirty="0" smtClean="0"/>
              <a:t>gyors </a:t>
            </a:r>
            <a:r>
              <a:rPr lang="hu-HU" dirty="0"/>
              <a:t>legyen, </a:t>
            </a:r>
            <a:endParaRPr lang="hu-HU" dirty="0" smtClean="0"/>
          </a:p>
          <a:p>
            <a:pPr lvl="1"/>
            <a:r>
              <a:rPr lang="hu-HU" dirty="0" smtClean="0"/>
              <a:t>kevés </a:t>
            </a:r>
            <a:r>
              <a:rPr lang="hu-HU" dirty="0"/>
              <a:t>memóriát fogyasszon, </a:t>
            </a:r>
            <a:endParaRPr lang="hu-HU" dirty="0" smtClean="0"/>
          </a:p>
          <a:p>
            <a:pPr lvl="1"/>
            <a:r>
              <a:rPr lang="hu-HU" dirty="0" smtClean="0"/>
              <a:t>átlátható legyen a kód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714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200" dirty="0" smtClean="0">
                <a:latin typeface="Consolas" pitchFamily="49" charset="0"/>
                <a:cs typeface="Consolas" pitchFamily="49" charset="0"/>
              </a:rPr>
              <a:t>v.0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'e'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}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 ... 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ch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’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21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v.1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'a'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'u'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277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/>
              <a:t>A</a:t>
            </a:r>
            <a:r>
              <a:rPr lang="hu-HU" sz="2800" dirty="0" smtClean="0"/>
              <a:t>z </a:t>
            </a:r>
            <a:r>
              <a:rPr lang="hu-HU" sz="2800" dirty="0" err="1"/>
              <a:t>if</a:t>
            </a:r>
            <a:r>
              <a:rPr lang="hu-HU" sz="2800" dirty="0"/>
              <a:t> rugalmasabb, a </a:t>
            </a:r>
            <a:r>
              <a:rPr lang="hu-HU" sz="2800" dirty="0" err="1"/>
              <a:t>switch</a:t>
            </a:r>
            <a:r>
              <a:rPr lang="hu-HU" sz="2800" dirty="0"/>
              <a:t> olvashatóbb, az </a:t>
            </a:r>
            <a:r>
              <a:rPr lang="hu-HU" sz="2800" dirty="0" err="1"/>
              <a:t>if-ben</a:t>
            </a:r>
            <a:r>
              <a:rPr lang="hu-HU" sz="2800" dirty="0"/>
              <a:t> többször is szerepelhet az adott érték</a:t>
            </a:r>
            <a:r>
              <a:rPr lang="hu-HU" sz="2800" dirty="0" smtClean="0"/>
              <a:t>!</a:t>
            </a:r>
          </a:p>
          <a:p>
            <a:r>
              <a:rPr lang="hu-HU" sz="2800" dirty="0"/>
              <a:t>veszélyes, mert, ha egy </a:t>
            </a:r>
            <a:r>
              <a:rPr lang="hu-HU" sz="2800" dirty="0" err="1"/>
              <a:t>return</a:t>
            </a:r>
            <a:r>
              <a:rPr lang="hu-HU" sz="2800" dirty="0"/>
              <a:t> kimarad, akkor már más hajtódik végre!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934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Javítás: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'u'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807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Adatfolyam – Kimenet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hu-HU" sz="2800" dirty="0" smtClean="0"/>
              <a:t>Tegyük fel: </a:t>
            </a:r>
            <a:r>
              <a:rPr lang="hu-HU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put(cerr, x)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smtClean="0"/>
              <a:t>kiírja az x tartalmát a cerr-re.</a:t>
            </a:r>
          </a:p>
          <a:p>
            <a:pPr>
              <a:defRPr/>
            </a:pPr>
            <a:r>
              <a:rPr lang="hu-HU" sz="2800" dirty="0" smtClean="0"/>
              <a:t>Ha ezt a kiírást a &lt;&lt; operátorral oldjuk meg, akkor:</a:t>
            </a:r>
          </a:p>
          <a:p>
            <a:pPr>
              <a:defRPr/>
            </a:pPr>
            <a:r>
              <a:rPr lang="hu-HU" sz="2800" dirty="0" smtClean="0"/>
              <a:t>Több érték kiiratása a képernyőre, és nincs cast-ing:</a:t>
            </a:r>
          </a:p>
          <a:p>
            <a:pPr lvl="1">
              <a:defRPr/>
            </a:pPr>
            <a:r>
              <a:rPr lang="hu-HU" sz="2400" i="1" dirty="0">
                <a:solidFill>
                  <a:srgbClr val="0070C0"/>
                </a:solidFill>
              </a:rPr>
              <a:t>cerr</a:t>
            </a:r>
            <a:r>
              <a:rPr lang="hu-HU" sz="2400" i="1" dirty="0"/>
              <a:t> &lt;&lt; </a:t>
            </a:r>
            <a:r>
              <a:rPr lang="hu-HU" sz="2400" i="1" dirty="0">
                <a:solidFill>
                  <a:srgbClr val="FF0000"/>
                </a:solidFill>
              </a:rPr>
              <a:t>"x = " </a:t>
            </a:r>
            <a:r>
              <a:rPr lang="hu-HU" sz="2400" i="1" dirty="0"/>
              <a:t>&lt;&lt; x &lt;&lt; </a:t>
            </a:r>
            <a:r>
              <a:rPr lang="hu-HU" sz="2400" i="1" dirty="0">
                <a:solidFill>
                  <a:srgbClr val="C00000"/>
                </a:solidFill>
              </a:rPr>
              <a:t>'\n</a:t>
            </a:r>
            <a:r>
              <a:rPr lang="hu-HU" sz="2400" i="1" dirty="0" smtClean="0">
                <a:solidFill>
                  <a:srgbClr val="C00000"/>
                </a:solidFill>
              </a:rPr>
              <a:t>'</a:t>
            </a:r>
            <a:r>
              <a:rPr lang="hu-HU" sz="2400" i="1" dirty="0" smtClean="0"/>
              <a:t>;</a:t>
            </a:r>
          </a:p>
          <a:p>
            <a:pPr>
              <a:defRPr/>
            </a:pPr>
            <a:r>
              <a:rPr lang="hu-HU" sz="2800" dirty="0" smtClean="0"/>
              <a:t>ostream: tetszőleges típusú értékeket </a:t>
            </a:r>
            <a:r>
              <a:rPr lang="hu-HU" sz="2800" dirty="0"/>
              <a:t>karakterek sorozatává </a:t>
            </a:r>
            <a:r>
              <a:rPr lang="hu-HU" sz="2800" dirty="0" smtClean="0"/>
              <a:t>alakítsunk.</a:t>
            </a:r>
          </a:p>
          <a:p>
            <a:pPr>
              <a:defRPr/>
            </a:pPr>
            <a:r>
              <a:rPr lang="hu-HU" sz="2800" dirty="0" smtClean="0"/>
              <a:t>Az iostream fej</a:t>
            </a:r>
            <a:r>
              <a:rPr lang="hu-HU" sz="2800" dirty="0"/>
              <a:t>állomány kimenettel kapcsolatos </a:t>
            </a:r>
            <a:r>
              <a:rPr lang="hu-HU" sz="2800" dirty="0" smtClean="0"/>
              <a:t>részeit tartalmazza.</a:t>
            </a:r>
          </a:p>
          <a:p>
            <a:pPr>
              <a:defRPr/>
            </a:pPr>
            <a:r>
              <a:rPr lang="hu-HU" sz="2800" i="1" dirty="0"/>
              <a:t>ostream </a:t>
            </a:r>
            <a:r>
              <a:rPr lang="hu-HU" sz="2800" dirty="0"/>
              <a:t>egy bizonyos típusú karakterre </a:t>
            </a:r>
            <a:r>
              <a:rPr lang="hu-HU" sz="2800" dirty="0" smtClean="0"/>
              <a:t>alkalmazott változata a </a:t>
            </a:r>
            <a:r>
              <a:rPr lang="hu-HU" sz="2800" i="1" dirty="0"/>
              <a:t>basic_ostream </a:t>
            </a:r>
            <a:r>
              <a:rPr lang="hu-HU" sz="2800" dirty="0" smtClean="0"/>
              <a:t>sablonnak </a:t>
            </a:r>
            <a:r>
              <a:rPr lang="hu-HU" sz="2800" dirty="0" smtClean="0">
                <a:solidFill>
                  <a:schemeClr val="bg1">
                    <a:lumMod val="85000"/>
                  </a:schemeClr>
                </a:solidFill>
              </a:rPr>
              <a:t>(később)</a:t>
            </a:r>
            <a:endParaRPr lang="hu-HU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08ECF-F72C-4784-A02B-FEF9748FE764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nem írok </a:t>
            </a:r>
            <a:r>
              <a:rPr lang="hu-HU" dirty="0" err="1"/>
              <a:t>return</a:t>
            </a:r>
            <a:r>
              <a:rPr lang="hu-HU" dirty="0"/>
              <a:t> vagy </a:t>
            </a:r>
            <a:r>
              <a:rPr lang="hu-HU" dirty="0" err="1"/>
              <a:t>break-et</a:t>
            </a:r>
            <a:r>
              <a:rPr lang="hu-HU" dirty="0"/>
              <a:t>, akkor a vezérlés rácsorog a következő </a:t>
            </a:r>
            <a:r>
              <a:rPr lang="hu-HU" dirty="0" err="1" smtClean="0"/>
              <a:t>case-hez</a:t>
            </a:r>
            <a:r>
              <a:rPr lang="hu-HU" dirty="0" smtClean="0"/>
              <a:t>!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'u'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'e'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768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smtClean="0"/>
              <a:t>Az átcsorgás néha hasznos!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: 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'u'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...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775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v.2: </a:t>
            </a:r>
            <a:endParaRPr lang="hu-HU" dirty="0" smtClean="0"/>
          </a:p>
          <a:p>
            <a:pPr lvl="1"/>
            <a:r>
              <a:rPr lang="hu-HU" sz="2000" dirty="0" smtClean="0"/>
              <a:t>legyen </a:t>
            </a:r>
            <a:r>
              <a:rPr lang="hu-HU" sz="2000" dirty="0"/>
              <a:t>két tömbünk, </a:t>
            </a:r>
            <a:r>
              <a:rPr lang="hu-HU" sz="2000" dirty="0" smtClean="0"/>
              <a:t>így párosítva az elemeket!</a:t>
            </a:r>
          </a:p>
          <a:p>
            <a:pPr lvl="1"/>
            <a:endParaRPr lang="hu-HU" sz="2000" dirty="0" smtClean="0"/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from[] =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aeiou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to[] =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uaeio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i += </a:t>
            </a:r>
            <a:r>
              <a:rPr lang="hu-HU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 from[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==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 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to[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771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 történik, ha az egyik </a:t>
            </a:r>
            <a:r>
              <a:rPr lang="hu-HU" dirty="0" err="1" smtClean="0"/>
              <a:t>értékadásjelet</a:t>
            </a:r>
            <a:r>
              <a:rPr lang="hu-HU" dirty="0" smtClean="0"/>
              <a:t> </a:t>
            </a:r>
            <a:r>
              <a:rPr lang="hu-HU" dirty="0"/>
              <a:t>lefelejtem</a:t>
            </a:r>
            <a:r>
              <a:rPr lang="hu-HU" dirty="0" smtClean="0"/>
              <a:t>?</a:t>
            </a:r>
          </a:p>
          <a:p>
            <a:r>
              <a:rPr lang="hu-HU" dirty="0"/>
              <a:t>Javítsuk!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238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from[] =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aeiou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 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to[] =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uaeio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i +=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 from[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] ==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) 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to[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150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Hogy allokálunk?</a:t>
            </a:r>
          </a:p>
          <a:p>
            <a:r>
              <a:rPr lang="hu-HU" dirty="0" smtClean="0"/>
              <a:t>Mi van ha rosszul allokálunk?</a:t>
            </a:r>
          </a:p>
          <a:p>
            <a:r>
              <a:rPr lang="hu-HU" dirty="0" smtClean="0"/>
              <a:t>Egy automatikus allokáció hajtódik végre.</a:t>
            </a:r>
          </a:p>
          <a:p>
            <a:pPr lvl="1"/>
            <a:r>
              <a:rPr lang="hu-HU" dirty="0" smtClean="0"/>
              <a:t>A tömb mérete: 6 </a:t>
            </a:r>
            <a:r>
              <a:rPr lang="hu-HU" dirty="0" err="1" smtClean="0"/>
              <a:t>char</a:t>
            </a:r>
            <a:r>
              <a:rPr lang="hu-HU" dirty="0" smtClean="0"/>
              <a:t> hosszú! 5 + 1</a:t>
            </a:r>
          </a:p>
          <a:p>
            <a:r>
              <a:rPr lang="hu-HU" dirty="0" err="1" smtClean="0"/>
              <a:t>from</a:t>
            </a:r>
            <a:r>
              <a:rPr lang="hu-HU" dirty="0" smtClean="0"/>
              <a:t>[4] = ”</a:t>
            </a:r>
            <a:r>
              <a:rPr lang="hu-HU" dirty="0" err="1" smtClean="0"/>
              <a:t>asdfijkl</a:t>
            </a:r>
            <a:r>
              <a:rPr lang="hu-HU" dirty="0" smtClean="0"/>
              <a:t>”; </a:t>
            </a:r>
          </a:p>
          <a:p>
            <a:pPr lvl="1"/>
            <a:r>
              <a:rPr lang="hu-HU" dirty="0" smtClean="0"/>
              <a:t>az inicializáló </a:t>
            </a:r>
            <a:r>
              <a:rPr lang="hu-HU" dirty="0" err="1" smtClean="0"/>
              <a:t>string</a:t>
            </a:r>
            <a:r>
              <a:rPr lang="hu-HU" dirty="0" smtClean="0"/>
              <a:t> túl hosszú!</a:t>
            </a:r>
          </a:p>
          <a:p>
            <a:r>
              <a:rPr lang="hu-HU" dirty="0" err="1" smtClean="0"/>
              <a:t>from</a:t>
            </a:r>
            <a:r>
              <a:rPr lang="hu-HU" dirty="0" smtClean="0"/>
              <a:t>[15] = ”</a:t>
            </a:r>
            <a:r>
              <a:rPr lang="hu-HU" dirty="0" err="1" smtClean="0"/>
              <a:t>asdfijkl</a:t>
            </a:r>
            <a:r>
              <a:rPr lang="hu-HU" dirty="0" smtClean="0"/>
              <a:t>”;</a:t>
            </a:r>
          </a:p>
          <a:p>
            <a:pPr lvl="1"/>
            <a:r>
              <a:rPr lang="hu-HU" dirty="0" smtClean="0"/>
              <a:t>üres </a:t>
            </a:r>
            <a:r>
              <a:rPr lang="hu-HU" dirty="0" err="1" smtClean="0"/>
              <a:t>stringeket</a:t>
            </a:r>
            <a:r>
              <a:rPr lang="hu-HU" dirty="0" smtClean="0"/>
              <a:t> tölt fel a maradék helyekre!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45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42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from[] =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aeiou</a:t>
            </a:r>
            <a:r>
              <a:rPr lang="hu-HU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to[] =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uaeio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i +=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( from[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]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  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{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8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to[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46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47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lokális </a:t>
            </a:r>
            <a:r>
              <a:rPr lang="hu-HU" dirty="0" err="1" smtClean="0"/>
              <a:t>static</a:t>
            </a:r>
            <a:r>
              <a:rPr lang="hu-HU" dirty="0" smtClean="0"/>
              <a:t>, </a:t>
            </a:r>
            <a:r>
              <a:rPr lang="hu-HU" dirty="0"/>
              <a:t>egyszer allokálódik és a program végéig megmarad</a:t>
            </a:r>
            <a:r>
              <a:rPr lang="hu-HU" dirty="0" smtClean="0"/>
              <a:t>!</a:t>
            </a:r>
          </a:p>
          <a:p>
            <a:r>
              <a:rPr lang="hu-HU" dirty="0"/>
              <a:t>5-ig megyünk? Biztos ez? </a:t>
            </a:r>
            <a:r>
              <a:rPr lang="hu-HU" dirty="0" smtClean="0"/>
              <a:t>***!</a:t>
            </a:r>
          </a:p>
          <a:p>
            <a:r>
              <a:rPr lang="hu-HU" dirty="0" smtClean="0"/>
              <a:t>Javítsuk!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47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900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from[] =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aeiou</a:t>
            </a:r>
            <a:r>
              <a:rPr lang="hu-HU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to[] =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uaeio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(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from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) / </a:t>
            </a:r>
            <a:r>
              <a:rPr lang="hu-HU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(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from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hu-HU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] 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i += </a:t>
            </a:r>
            <a:r>
              <a:rPr lang="hu-HU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 from[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==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  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{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to[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48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61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bináris nulla jönne be a </a:t>
            </a:r>
            <a:r>
              <a:rPr lang="hu-HU" dirty="0" err="1"/>
              <a:t>ch-ban</a:t>
            </a:r>
            <a:r>
              <a:rPr lang="hu-HU" dirty="0"/>
              <a:t>, akkor megtalálná, viszont már </a:t>
            </a:r>
            <a:r>
              <a:rPr lang="hu-HU" dirty="0" smtClean="0"/>
              <a:t>túl </a:t>
            </a:r>
            <a:r>
              <a:rPr lang="hu-HU" dirty="0"/>
              <a:t>lenne indexelve és elszállna!</a:t>
            </a:r>
          </a:p>
          <a:p>
            <a:r>
              <a:rPr lang="hu-HU" dirty="0"/>
              <a:t>Ezért: -1-gyel csökkentettük a méretét a </a:t>
            </a:r>
            <a:r>
              <a:rPr lang="hu-HU" dirty="0" err="1"/>
              <a:t>ciklusfeltben</a:t>
            </a:r>
            <a:r>
              <a:rPr lang="hu-HU" dirty="0"/>
              <a:t>! Cserébe </a:t>
            </a:r>
            <a:r>
              <a:rPr lang="hu-HU" dirty="0" smtClean="0"/>
              <a:t>beírunk </a:t>
            </a:r>
            <a:r>
              <a:rPr lang="hu-HU" dirty="0"/>
              <a:t>+1 karaktert a </a:t>
            </a:r>
            <a:r>
              <a:rPr lang="hu-HU" dirty="0" err="1"/>
              <a:t>from-ba</a:t>
            </a:r>
            <a:r>
              <a:rPr lang="hu-HU" dirty="0"/>
              <a:t>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49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262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Adatfolyam – Kimenet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hu-HU" sz="2800" dirty="0"/>
              <a:t>karakter-operandust váró </a:t>
            </a:r>
            <a:r>
              <a:rPr lang="hu-HU" sz="2800" i="1" dirty="0"/>
              <a:t>operator</a:t>
            </a:r>
            <a:r>
              <a:rPr lang="hu-HU" sz="2800" i="1" dirty="0" smtClean="0"/>
              <a:t>&lt;&lt;()</a:t>
            </a:r>
          </a:p>
          <a:p>
            <a:pPr>
              <a:defRPr/>
            </a:pPr>
            <a:r>
              <a:rPr lang="hu-HU" sz="2800" dirty="0"/>
              <a:t>Az </a:t>
            </a:r>
            <a:r>
              <a:rPr lang="hu-HU" sz="2800" i="1" dirty="0"/>
              <a:t>operator &lt;&lt;() </a:t>
            </a:r>
            <a:r>
              <a:rPr lang="hu-HU" sz="2800" dirty="0"/>
              <a:t>mûvelet egy referenciát ad vissza ugyanarra az </a:t>
            </a:r>
            <a:r>
              <a:rPr lang="hu-HU" sz="2800" i="1" dirty="0"/>
              <a:t>ostream </a:t>
            </a:r>
            <a:r>
              <a:rPr lang="hu-HU" sz="2800" dirty="0"/>
              <a:t>objektumra, </a:t>
            </a:r>
            <a:r>
              <a:rPr lang="hu-HU" sz="2800" dirty="0" smtClean="0"/>
              <a:t>amelyre meghívtuk</a:t>
            </a:r>
            <a:r>
              <a:rPr lang="hu-HU" sz="2800" dirty="0"/>
              <a:t>, így azonnal alkalmazhatjuk rá a következõ </a:t>
            </a:r>
            <a:r>
              <a:rPr lang="hu-HU" sz="2800" i="1" dirty="0"/>
              <a:t>operator &lt;&lt;() </a:t>
            </a:r>
            <a:r>
              <a:rPr lang="hu-HU" sz="2800" dirty="0" smtClean="0"/>
              <a:t>mûveletet</a:t>
            </a:r>
          </a:p>
          <a:p>
            <a:pPr>
              <a:defRPr/>
            </a:pPr>
            <a:r>
              <a:rPr lang="hu-HU" sz="2800" i="1" dirty="0"/>
              <a:t>cerr &lt;&lt; "x = " &lt;&lt; x</a:t>
            </a:r>
            <a:r>
              <a:rPr lang="hu-HU" sz="2800" i="1" dirty="0" smtClean="0"/>
              <a:t>;</a:t>
            </a:r>
            <a:r>
              <a:rPr lang="hu-HU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hu-HU" sz="2800" dirty="0" smtClean="0"/>
              <a:t>ez megegyezik ezzel </a:t>
            </a:r>
            <a:r>
              <a:rPr lang="hu-HU" sz="2800" i="1" dirty="0"/>
              <a:t>(cerr.operator&lt;&lt;("x = ")).operator&lt;&lt;(x</a:t>
            </a:r>
            <a:r>
              <a:rPr lang="hu-HU" sz="2800" i="1" dirty="0" smtClean="0"/>
              <a:t>);</a:t>
            </a:r>
          </a:p>
          <a:p>
            <a:pPr>
              <a:defRPr/>
            </a:pPr>
            <a:r>
              <a:rPr lang="hu-HU" sz="2800" dirty="0" smtClean="0"/>
              <a:t>&lt;&lt; operátor túlterhelése saját típusokra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A2991A-3C96-4807-991C-02A5C74AAB71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23528" y="1600200"/>
            <a:ext cx="8820472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from[] =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aeiou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_"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to[] =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uaeio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8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(from)/</a:t>
            </a:r>
            <a:r>
              <a:rPr lang="en-US" sz="18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(from[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]) -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i +=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( from[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]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  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{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8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to[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50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22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4713387"/>
          </a:xfrm>
        </p:spPr>
        <p:txBody>
          <a:bodyPr/>
          <a:lstStyle/>
          <a:p>
            <a:pPr marL="0" indent="0">
              <a:buNone/>
            </a:pPr>
            <a:r>
              <a:rPr lang="hu-HU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cassert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hu-HU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from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[] = 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aeiou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_"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to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[] = 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uaeio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from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) == </a:t>
            </a:r>
            <a:r>
              <a:rPr lang="hu-HU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to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) ) ;  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 i &lt; </a:t>
            </a:r>
            <a:r>
              <a:rPr lang="hu-HU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from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)/</a:t>
            </a:r>
            <a:r>
              <a:rPr lang="hu-HU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from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[</a:t>
            </a: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]) - </a:t>
            </a: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i += </a:t>
            </a:r>
            <a:r>
              <a:rPr lang="hu-HU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)  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from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[i] ==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)  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	{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		</a:t>
            </a:r>
            <a:r>
              <a:rPr lang="hu-HU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to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[i];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51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425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assert</a:t>
            </a:r>
            <a:r>
              <a:rPr lang="hu-HU" dirty="0"/>
              <a:t> ha igaz, akkor megy tovább, ha hamis, akkor </a:t>
            </a:r>
            <a:r>
              <a:rPr lang="hu-HU" dirty="0" err="1"/>
              <a:t>cerr-re</a:t>
            </a:r>
            <a:r>
              <a:rPr lang="hu-HU" dirty="0"/>
              <a:t> ír!</a:t>
            </a:r>
          </a:p>
          <a:p>
            <a:r>
              <a:rPr lang="hu-HU" dirty="0"/>
              <a:t>Régen ez a </a:t>
            </a:r>
            <a:r>
              <a:rPr lang="hu-HU" dirty="0" err="1"/>
              <a:t>cassert</a:t>
            </a:r>
            <a:r>
              <a:rPr lang="hu-HU" dirty="0"/>
              <a:t> az </a:t>
            </a:r>
            <a:r>
              <a:rPr lang="hu-HU" dirty="0" err="1"/>
              <a:t>assert.c</a:t>
            </a:r>
            <a:r>
              <a:rPr lang="hu-HU" dirty="0"/>
              <a:t> volt!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52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58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525963"/>
          </a:xfrm>
        </p:spPr>
        <p:txBody>
          <a:bodyPr/>
          <a:lstStyle/>
          <a:p>
            <a:r>
              <a:rPr lang="hu-HU" dirty="0" smtClean="0"/>
              <a:t>v.3: egy tömb, két dimenzió!</a:t>
            </a:r>
          </a:p>
          <a:p>
            <a:pPr marL="0" indent="0">
              <a:buNone/>
            </a:pPr>
            <a:r>
              <a:rPr lang="hu-HU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hu-HU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conv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[][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] = { {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'u'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}, {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'e'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}, {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'i'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'e'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}, {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'o'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'i'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}, {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'u'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'o'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}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}; 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i &lt; </a:t>
            </a:r>
            <a:r>
              <a:rPr lang="hu-HU" sz="18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conv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) / </a:t>
            </a:r>
            <a:r>
              <a:rPr lang="hu-HU" sz="18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conv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[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]);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i +=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)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8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conv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[i][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] ==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	{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		</a:t>
            </a:r>
            <a:r>
              <a:rPr lang="hu-HU" sz="18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conv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[i][1];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53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202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 és a c++ nem ismer kétdimenziós tömböt, csak egydimenziós tömböt!</a:t>
            </a:r>
          </a:p>
          <a:p>
            <a:r>
              <a:rPr lang="hu-HU" dirty="0" err="1"/>
              <a:t>sizeof</a:t>
            </a:r>
            <a:r>
              <a:rPr lang="hu-HU" dirty="0"/>
              <a:t>(</a:t>
            </a:r>
            <a:r>
              <a:rPr lang="hu-HU" dirty="0" err="1"/>
              <a:t>conv</a:t>
            </a:r>
            <a:r>
              <a:rPr lang="hu-HU" dirty="0"/>
              <a:t>) == 10; </a:t>
            </a:r>
            <a:r>
              <a:rPr lang="hu-HU" dirty="0" err="1"/>
              <a:t>sizeof</a:t>
            </a:r>
            <a:r>
              <a:rPr lang="hu-HU" dirty="0"/>
              <a:t>(</a:t>
            </a:r>
            <a:r>
              <a:rPr lang="hu-HU" dirty="0" err="1"/>
              <a:t>conv</a:t>
            </a:r>
            <a:r>
              <a:rPr lang="hu-HU" dirty="0"/>
              <a:t>[0]) == 2</a:t>
            </a:r>
            <a:r>
              <a:rPr lang="hu-HU" dirty="0" smtClean="0"/>
              <a:t>;</a:t>
            </a:r>
          </a:p>
          <a:p>
            <a:r>
              <a:rPr lang="hu-HU" dirty="0"/>
              <a:t>ezeket az inicializálásokat nagyon könnyű elrontani!</a:t>
            </a:r>
          </a:p>
          <a:p>
            <a:r>
              <a:rPr lang="hu-HU" dirty="0"/>
              <a:t>Ha nem ugyanazok a típusok, akkor ez a megoldás már nem </a:t>
            </a:r>
            <a:r>
              <a:rPr lang="hu-HU" dirty="0" smtClean="0"/>
              <a:t>megy! Más a karakterkódolás </a:t>
            </a:r>
            <a:r>
              <a:rPr lang="hu-HU" dirty="0" err="1" smtClean="0"/>
              <a:t>pl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54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91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v.4: Csináljuk </a:t>
            </a:r>
            <a:r>
              <a:rPr lang="hu-HU" dirty="0" err="1" smtClean="0"/>
              <a:t>struct-tal</a:t>
            </a:r>
            <a:r>
              <a:rPr lang="hu-HU" dirty="0" smtClean="0"/>
              <a:t>!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conv_t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from;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to;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55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conv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_t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conv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[] = { {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'u'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}, ... }; 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i =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i &lt; </a:t>
            </a:r>
            <a:r>
              <a:rPr lang="hu-HU" sz="18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conv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)/</a:t>
            </a:r>
            <a:r>
              <a:rPr lang="hu-HU" sz="1800" dirty="0" err="1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conv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]);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i +=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)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8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conv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[i].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from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	{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		</a:t>
            </a:r>
            <a:r>
              <a:rPr lang="hu-HU" sz="18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conv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[i].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to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56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55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továbbra is él a régi </a:t>
            </a:r>
            <a:r>
              <a:rPr lang="hu-HU" dirty="0" err="1"/>
              <a:t>inicializáció</a:t>
            </a:r>
            <a:r>
              <a:rPr lang="hu-HU" dirty="0"/>
              <a:t>, mert struktúrákat is tudok így inicializálni!</a:t>
            </a:r>
          </a:p>
          <a:p>
            <a:r>
              <a:rPr lang="hu-HU" dirty="0"/>
              <a:t>Még mindig tudok rosszul inicializálni</a:t>
            </a:r>
            <a:r>
              <a:rPr lang="hu-HU" dirty="0" smtClean="0"/>
              <a:t>!</a:t>
            </a:r>
          </a:p>
          <a:p>
            <a:r>
              <a:rPr lang="hu-HU" dirty="0" smtClean="0"/>
              <a:t>A C-vel ellentétben a C++ </a:t>
            </a:r>
            <a:r>
              <a:rPr lang="hu-HU" dirty="0" err="1"/>
              <a:t>structnak</a:t>
            </a:r>
            <a:r>
              <a:rPr lang="hu-HU" dirty="0"/>
              <a:t> metódusai lehetnek.</a:t>
            </a:r>
          </a:p>
          <a:p>
            <a:r>
              <a:rPr lang="hu-HU" dirty="0"/>
              <a:t>A </a:t>
            </a:r>
            <a:r>
              <a:rPr lang="hu-HU" dirty="0" err="1"/>
              <a:t>struct</a:t>
            </a:r>
            <a:r>
              <a:rPr lang="hu-HU" dirty="0"/>
              <a:t> </a:t>
            </a:r>
            <a:r>
              <a:rPr lang="hu-HU" dirty="0" err="1"/>
              <a:t>default</a:t>
            </a:r>
            <a:r>
              <a:rPr lang="hu-HU" dirty="0"/>
              <a:t> láthatósága </a:t>
            </a:r>
            <a:r>
              <a:rPr lang="hu-HU" dirty="0" err="1"/>
              <a:t>public</a:t>
            </a:r>
            <a:r>
              <a:rPr lang="hu-HU" dirty="0"/>
              <a:t>, a </a:t>
            </a:r>
            <a:r>
              <a:rPr lang="hu-HU" dirty="0" err="1"/>
              <a:t>class-e</a:t>
            </a:r>
            <a:r>
              <a:rPr lang="hu-HU" dirty="0"/>
              <a:t> </a:t>
            </a:r>
            <a:r>
              <a:rPr lang="hu-HU" dirty="0" err="1"/>
              <a:t>private</a:t>
            </a:r>
            <a:r>
              <a:rPr lang="hu-HU" dirty="0"/>
              <a:t>, de minden más </a:t>
            </a:r>
            <a:r>
              <a:rPr lang="hu-HU" dirty="0" err="1"/>
              <a:t>megegyeznik</a:t>
            </a:r>
            <a:r>
              <a:rPr lang="hu-HU" dirty="0" smtClean="0"/>
              <a:t>!</a:t>
            </a:r>
          </a:p>
          <a:p>
            <a:r>
              <a:rPr lang="hu-HU" dirty="0" smtClean="0"/>
              <a:t>Javítsuk!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57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37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 </a:t>
            </a:r>
            <a:r>
              <a:rPr lang="hu-HU" dirty="0" err="1" smtClean="0"/>
              <a:t>vs</a:t>
            </a:r>
            <a:r>
              <a:rPr lang="hu-HU" dirty="0" smtClean="0"/>
              <a:t> </a:t>
            </a:r>
            <a:r>
              <a:rPr lang="hu-HU" dirty="0" err="1" smtClean="0"/>
              <a:t>C</a:t>
            </a:r>
            <a:r>
              <a:rPr lang="hu-HU" dirty="0" smtClean="0"/>
              <a:t>++ </a:t>
            </a:r>
            <a:r>
              <a:rPr lang="hu-HU" dirty="0" err="1" smtClean="0"/>
              <a:t>struct-ok</a:t>
            </a:r>
            <a:r>
              <a:rPr lang="hu-HU" dirty="0" smtClean="0"/>
              <a:t>: később!</a:t>
            </a:r>
          </a:p>
          <a:p>
            <a:r>
              <a:rPr lang="hu-HU" dirty="0" err="1" smtClean="0"/>
              <a:t>struct-ról</a:t>
            </a:r>
            <a:r>
              <a:rPr lang="hu-HU" dirty="0" smtClean="0"/>
              <a:t>, </a:t>
            </a:r>
            <a:r>
              <a:rPr lang="hu-HU" dirty="0" err="1" smtClean="0"/>
              <a:t>class-ról</a:t>
            </a:r>
            <a:r>
              <a:rPr lang="hu-HU" dirty="0" smtClean="0"/>
              <a:t> bővebben később!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58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97832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endParaRPr lang="hu-HU" sz="2000" dirty="0" smtClean="0"/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conv_t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conv_t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f_,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t_) : from (f_), to(t_) {}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from;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to;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59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36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Adatfolyam – Bemenet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r>
              <a:rPr lang="hu-HU" sz="2800" smtClean="0"/>
              <a:t>Kezelése hasonló a kimenetéhez.</a:t>
            </a:r>
          </a:p>
          <a:p>
            <a:r>
              <a:rPr lang="hu-HU" sz="2800" smtClean="0"/>
              <a:t>istream osztály biztosítja a &gt;&gt; operátort</a:t>
            </a:r>
          </a:p>
          <a:p>
            <a:r>
              <a:rPr lang="hu-HU" sz="2800" smtClean="0"/>
              <a:t>Felhasználói típusokhoz használhatjuk az operator&gt;&gt;()</a:t>
            </a:r>
          </a:p>
          <a:p>
            <a:r>
              <a:rPr lang="hu-HU" sz="2800" smtClean="0"/>
              <a:t>cin szabványos bemeneti adatfolyam, iostream írja le.</a:t>
            </a:r>
          </a:p>
          <a:p>
            <a:r>
              <a:rPr lang="en-US" sz="2800" i="1" smtClean="0"/>
              <a:t>istream&amp; istream::operator&gt;&gt;(T&amp; tvar)</a:t>
            </a:r>
            <a:endParaRPr lang="hu-HU" sz="2800" i="1" smtClean="0"/>
          </a:p>
          <a:p>
            <a:r>
              <a:rPr lang="hu-HU" sz="2800" smtClean="0"/>
              <a:t>T egy típus, melyre az istream::operator&gt;&gt; deklarált</a:t>
            </a:r>
          </a:p>
          <a:p>
            <a:endParaRPr lang="hu-HU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EE268A-D789-45E6-9086-F630E7323275}" type="slidenum">
              <a:rPr lang="hu-HU" smtClean="0"/>
              <a:pPr>
                <a:defRPr/>
              </a:pPr>
              <a:t>6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conv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_t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conv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[] = { {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'u'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}, ... }; 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i =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i &lt; </a:t>
            </a:r>
            <a:r>
              <a:rPr lang="hu-HU" sz="18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conv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)/</a:t>
            </a:r>
            <a:r>
              <a:rPr lang="hu-HU" sz="1800" dirty="0" err="1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conv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]); i+=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)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8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conv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[i].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from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	{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		</a:t>
            </a:r>
            <a:r>
              <a:rPr lang="hu-HU" sz="18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conv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[i].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to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60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62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Továbbra is figyeljünk az egyenlőségvizsgálatra</a:t>
            </a:r>
          </a:p>
          <a:p>
            <a:pPr lvl="1"/>
            <a:r>
              <a:rPr lang="hu-HU" dirty="0" smtClean="0"/>
              <a:t> </a:t>
            </a:r>
            <a:r>
              <a:rPr lang="hu-HU" dirty="0" smtClean="0">
                <a:solidFill>
                  <a:srgbClr val="0070C0"/>
                </a:solidFill>
              </a:rPr>
              <a:t>==</a:t>
            </a:r>
          </a:p>
          <a:p>
            <a:r>
              <a:rPr lang="hu-HU" dirty="0" err="1" smtClean="0"/>
              <a:t>struct-on</a:t>
            </a:r>
            <a:r>
              <a:rPr lang="hu-HU" dirty="0" smtClean="0"/>
              <a:t> belüli típusok megváltoztatása:</a:t>
            </a:r>
          </a:p>
          <a:p>
            <a:pPr lvl="1"/>
            <a:r>
              <a:rPr lang="hu-HU" dirty="0" smtClean="0"/>
              <a:t> </a:t>
            </a: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endParaRPr lang="hu-HU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C3E24-6835-4B57-B079-196586B4CB4F}" type="slidenum">
              <a:rPr lang="hu-HU" smtClean="0"/>
              <a:pPr>
                <a:defRPr/>
              </a:pPr>
              <a:t>61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293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Adatfolyam – Bemenet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r>
              <a:rPr lang="hu-HU" sz="2800" smtClean="0"/>
              <a:t>Az </a:t>
            </a:r>
            <a:r>
              <a:rPr lang="hu-HU" sz="2800" i="1" smtClean="0"/>
              <a:t>istream </a:t>
            </a:r>
            <a:r>
              <a:rPr lang="hu-HU" sz="2800" smtClean="0"/>
              <a:t>objektumok használatakor a leggyakoribb hiba, hogy a bemenet nem abban a formában érkezik, mint amit szeretnénk.</a:t>
            </a:r>
          </a:p>
          <a:p>
            <a:r>
              <a:rPr lang="hu-HU" sz="2800" smtClean="0"/>
              <a:t>Alapértelmezés szerint a logikai értékeket a </a:t>
            </a:r>
            <a:r>
              <a:rPr lang="hu-HU" sz="2800" i="1" smtClean="0"/>
              <a:t>0 </a:t>
            </a:r>
            <a:r>
              <a:rPr lang="hu-HU" sz="2800" smtClean="0"/>
              <a:t>(hamis) és az </a:t>
            </a:r>
            <a:r>
              <a:rPr lang="hu-HU" sz="2800" i="1" smtClean="0"/>
              <a:t>1 </a:t>
            </a:r>
            <a:r>
              <a:rPr lang="hu-HU" sz="2800" smtClean="0"/>
              <a:t>(igaz) érték jelzi, az egészeket tízes számrendszerben kell megadnunk, a lebegőpontos számok formája olyan, ahogy a C++ programokban írhatjuk őket.</a:t>
            </a:r>
          </a:p>
          <a:p>
            <a:r>
              <a:rPr lang="hu-HU" sz="2800" smtClean="0"/>
              <a:t>&gt;&gt; beolvasó-operátor átugorja a whitespaceket.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3E4AF5-3AF7-4CD3-9583-C8B216E84729}" type="slidenum">
              <a:rPr lang="hu-HU" smtClean="0"/>
              <a:pPr>
                <a:defRPr/>
              </a:pPr>
              <a:t>7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Adatfolyam – Bemenet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r>
              <a:rPr lang="hu-HU" sz="2800" smtClean="0"/>
              <a:t>Állapotok lekérése:</a:t>
            </a:r>
          </a:p>
          <a:p>
            <a:pPr lvl="1"/>
            <a:r>
              <a:rPr lang="hu-HU" sz="2400" smtClean="0"/>
              <a:t>good(): a megelőző bemeneti művelet sikeres volt.</a:t>
            </a:r>
          </a:p>
          <a:p>
            <a:pPr lvl="1"/>
            <a:r>
              <a:rPr lang="hu-HU" sz="2400" smtClean="0"/>
              <a:t>fail(): az adatfolyam érvénytelenné vált, de a karakterek nem vesztek el.</a:t>
            </a:r>
          </a:p>
          <a:p>
            <a:pPr lvl="1"/>
            <a:r>
              <a:rPr lang="hu-HU" sz="2400" smtClean="0"/>
              <a:t>bad(): akkor már el is vesztek.</a:t>
            </a:r>
          </a:p>
          <a:p>
            <a:r>
              <a:rPr lang="hu-HU" sz="2800" smtClean="0"/>
              <a:t>Ahogy már láttuk:</a:t>
            </a:r>
          </a:p>
          <a:p>
            <a:pPr lvl="1"/>
            <a:r>
              <a:rPr lang="hu-HU" sz="2400" smtClean="0"/>
              <a:t>get(), getline(): whitespacek beolvasása úgy, mint más karaktereké</a:t>
            </a:r>
          </a:p>
          <a:p>
            <a:pPr lvl="1"/>
            <a:r>
              <a:rPr lang="hu-HU" sz="2400" smtClean="0"/>
              <a:t>Az átmeneti tárban elhelyez egy 0 értéket a beolvasott karakterek után.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0E0DA-42E3-4F67-95A6-7F56F8AC5378}" type="slidenum">
              <a:rPr lang="hu-HU" smtClean="0"/>
              <a:pPr>
                <a:defRPr/>
              </a:pPr>
              <a:t>8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Adatfolyam – Módosítók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hu-HU" sz="2800" dirty="0" smtClean="0"/>
              <a:t>Több módosító a különböző formázás kezelésére.</a:t>
            </a:r>
          </a:p>
          <a:p>
            <a:pPr>
              <a:defRPr/>
            </a:pPr>
            <a:r>
              <a:rPr lang="hu-HU" sz="2800" dirty="0" smtClean="0"/>
              <a:t>&lt;iomanip&gt; fejállományban.</a:t>
            </a:r>
          </a:p>
          <a:p>
            <a:pPr>
              <a:defRPr/>
            </a:pPr>
            <a:r>
              <a:rPr lang="hu-HU" sz="2800" dirty="0" smtClean="0"/>
              <a:t>Amiről már hallottunk: skipws</a:t>
            </a:r>
          </a:p>
          <a:p>
            <a:pPr marL="0" indent="0">
              <a:buFont typeface="Arial" charset="0"/>
              <a:buNone/>
              <a:defRPr/>
            </a:pPr>
            <a:endParaRPr lang="hu-HU" sz="1800" dirty="0" smtClean="0"/>
          </a:p>
          <a:p>
            <a:pPr marL="0" lvl="2" indent="0">
              <a:buFont typeface="Arial" charset="0"/>
              <a:buNone/>
              <a:defRPr/>
            </a:pPr>
            <a:r>
              <a:rPr lang="hu-HU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0" lvl="2" indent="0">
              <a:buFont typeface="Arial" charset="0"/>
              <a:buNone/>
              <a:defRPr/>
            </a:pPr>
            <a:r>
              <a:rPr lang="hu-HU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#include &lt;iomanip&gt;</a:t>
            </a:r>
          </a:p>
          <a:p>
            <a:pPr marL="0" lvl="2" indent="0">
              <a:buFont typeface="Arial" charset="0"/>
              <a:buNone/>
              <a:defRPr/>
            </a:pPr>
            <a:r>
              <a:rPr lang="hu-HU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std;</a:t>
            </a:r>
          </a:p>
          <a:p>
            <a:pPr marL="0" lvl="2" indent="0">
              <a:buFont typeface="Arial" charset="0"/>
              <a:buNone/>
              <a:defRPr/>
            </a:pP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Font typeface="Arial" charset="0"/>
              <a:buNone/>
              <a:defRPr/>
            </a:pPr>
            <a:r>
              <a:rPr lang="hu-HU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main() 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Font typeface="Arial" charset="0"/>
              <a:buNone/>
              <a:defRPr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lvl="2" indent="0">
              <a:buFont typeface="Arial" charset="0"/>
              <a:buNone/>
              <a:defRPr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   cout &lt;&lt; </a:t>
            </a:r>
            <a:r>
              <a:rPr lang="hu-HU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endl;	</a:t>
            </a: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kimenet: 0</a:t>
            </a:r>
          </a:p>
          <a:p>
            <a:pPr marL="0" lvl="2" indent="0">
              <a:buFont typeface="Arial" charset="0"/>
              <a:buNone/>
              <a:defRPr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   cout &lt;&lt; boolalpha &lt;&lt; </a:t>
            </a:r>
            <a:r>
              <a:rPr lang="hu-HU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endl; 	</a:t>
            </a: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kimenet: true</a:t>
            </a:r>
          </a:p>
          <a:p>
            <a:pPr marL="0" lvl="2" indent="0">
              <a:buFont typeface="Arial" charset="0"/>
              <a:buNone/>
              <a:defRPr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69BCC-B997-4E08-874C-C1392C33C86B}" type="slidenum">
              <a:rPr lang="hu-HU" smtClean="0"/>
              <a:pPr>
                <a:defRPr/>
              </a:pPr>
              <a:t>9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1977</Words>
  <Application>Microsoft Office PowerPoint</Application>
  <PresentationFormat>Diavetítés a képernyőre (4:3 oldalarány)</PresentationFormat>
  <Paragraphs>630</Paragraphs>
  <Slides>61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61</vt:i4>
      </vt:variant>
    </vt:vector>
  </HeadingPairs>
  <TitlesOfParts>
    <vt:vector size="62" baseType="lpstr">
      <vt:lpstr>Office-téma</vt:lpstr>
      <vt:lpstr>Programozási Nyelvek (C++) Gyakorlat  Gyak 04.</vt:lpstr>
      <vt:lpstr>Tartalom – Stream-ek</vt:lpstr>
      <vt:lpstr>Adatfolyamok – Bevezető</vt:lpstr>
      <vt:lpstr>Adatfolyam – Kimenet</vt:lpstr>
      <vt:lpstr>Adatfolyam – Kimenet</vt:lpstr>
      <vt:lpstr>Adatfolyam – Bemenet</vt:lpstr>
      <vt:lpstr>Adatfolyam – Bemenet</vt:lpstr>
      <vt:lpstr>Adatfolyam – Bemenet</vt:lpstr>
      <vt:lpstr>Adatfolyam – Módosítók</vt:lpstr>
      <vt:lpstr>Adatfolyam – Módosítók</vt:lpstr>
      <vt:lpstr>Adatfolyam – Módosítók</vt:lpstr>
      <vt:lpstr>Adatfolyam – Fájl- és karakterláncok</vt:lpstr>
      <vt:lpstr>Adatfolyam – Fájl- és karakterláncok</vt:lpstr>
      <vt:lpstr>Adatfolyam – Fájl-adatfolyam</vt:lpstr>
      <vt:lpstr>Adatfolyam – Fájl-adatfolyam</vt:lpstr>
      <vt:lpstr>Adatfolyam – Fájl-adatfolyam</vt:lpstr>
      <vt:lpstr>Adatfolyam – Fájl-adatfolyam</vt:lpstr>
      <vt:lpstr>Adatfolyam – Karakter-folyamok</vt:lpstr>
      <vt:lpstr>Adatfolyam – Karakter-folyamok</vt:lpstr>
      <vt:lpstr>Adatfolyam – Ki- és bemeneti tár 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Nyelvek (C++) Gyakorlat</dc:title>
  <dc:creator>tmark</dc:creator>
  <cp:lastModifiedBy>tmark</cp:lastModifiedBy>
  <cp:revision>736</cp:revision>
  <dcterms:created xsi:type="dcterms:W3CDTF">2011-02-16T08:44:10Z</dcterms:created>
  <dcterms:modified xsi:type="dcterms:W3CDTF">2013-04-03T04:17:37Z</dcterms:modified>
</cp:coreProperties>
</file>