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9B278D7-054E-4FE1-8BA5-F2D60B9D80DF}" type="datetimeFigureOut">
              <a:rPr lang="hu-HU"/>
              <a:pPr>
                <a:defRPr/>
              </a:pPr>
              <a:t>2011.04.13.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A10100C-9971-434F-88FD-C4BECEAAF5F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7131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72CA0-CC8D-45EF-9D95-8E2D931A2A22}" type="datetime1">
              <a:rPr lang="hu-HU"/>
              <a:pPr>
                <a:defRPr/>
              </a:pPr>
              <a:t>2011.04.13.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61179-C2D3-46CD-8116-6180810121D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F5868-9CAD-45DE-9A95-378DE96A8B10}" type="datetime1">
              <a:rPr lang="hu-HU"/>
              <a:pPr>
                <a:defRPr/>
              </a:pPr>
              <a:t>2011.04.13.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44625-0117-46FF-BCBE-882495BCB8A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D1355-B81D-4F90-A1B9-6BE3C4157EE6}" type="datetime1">
              <a:rPr lang="hu-HU"/>
              <a:pPr>
                <a:defRPr/>
              </a:pPr>
              <a:t>2011.04.13.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CDE7-310B-44A9-B9DE-7FC55E59960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09E46-F262-436D-81FE-2F3A5AA1E1F6}" type="datetime1">
              <a:rPr lang="hu-HU"/>
              <a:pPr>
                <a:defRPr/>
              </a:pPr>
              <a:t>2011.04.13.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E186F-44BF-48D6-B86D-3875F740E03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D102F-140F-47F2-9F3F-2FED06F04214}" type="datetime1">
              <a:rPr lang="hu-HU"/>
              <a:pPr>
                <a:defRPr/>
              </a:pPr>
              <a:t>2011.04.13.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FF75B-6C10-4DE2-A16F-43F553E52A9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A1476-DE2C-4259-9A84-0A9B14378BBB}" type="datetime1">
              <a:rPr lang="hu-HU"/>
              <a:pPr>
                <a:defRPr/>
              </a:pPr>
              <a:t>2011.04.13.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1A07-ECCE-4688-850A-4CD1BC45591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088A2-3889-47E3-8253-0D9E4ABF45AC}" type="datetime1">
              <a:rPr lang="hu-HU"/>
              <a:pPr>
                <a:defRPr/>
              </a:pPr>
              <a:t>2011.04.13.</a:t>
            </a:fld>
            <a:endParaRPr lang="hu-HU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F0920-9888-4BB5-BE8D-9D890C2E219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13B49-F6C4-45CB-A1F1-26F17FF780D5}" type="datetime1">
              <a:rPr lang="hu-HU"/>
              <a:pPr>
                <a:defRPr/>
              </a:pPr>
              <a:t>2011.04.13.</a:t>
            </a:fld>
            <a:endParaRPr lang="hu-HU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06F81-99D7-4403-8496-23549FF8D77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7F8A2-FD5F-47DC-83BD-0DEDA285BD50}" type="datetime1">
              <a:rPr lang="hu-HU"/>
              <a:pPr>
                <a:defRPr/>
              </a:pPr>
              <a:t>2011.04.13.</a:t>
            </a:fld>
            <a:endParaRPr lang="hu-HU"/>
          </a:p>
        </p:txBody>
      </p:sp>
      <p:sp>
        <p:nvSpPr>
          <p:cNvPr id="3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70FD9-E066-496B-AE65-8AF912EF1D6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4676-037A-4C86-89EA-795EC68A2E95}" type="datetime1">
              <a:rPr lang="hu-HU"/>
              <a:pPr>
                <a:defRPr/>
              </a:pPr>
              <a:t>2011.04.13.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FFC3C-4A08-472C-B27B-BA41228B288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438D6-199D-4FC9-AC11-48D907BA5F39}" type="datetime1">
              <a:rPr lang="hu-HU"/>
              <a:pPr>
                <a:defRPr/>
              </a:pPr>
              <a:t>2011.04.13.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80224-03D5-4217-954E-67FE8C25AE8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9BB9B9-7C93-4E2F-BDEF-EE49A7B653FB}" type="datetime1">
              <a:rPr lang="hu-HU"/>
              <a:pPr>
                <a:defRPr/>
              </a:pPr>
              <a:t>2011.04.13.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A637021-26A8-47D4-BAAA-4052BE724DA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ím 1"/>
          <p:cNvSpPr>
            <a:spLocks noGrp="1"/>
          </p:cNvSpPr>
          <p:nvPr>
            <p:ph type="ctrTitle"/>
          </p:nvPr>
        </p:nvSpPr>
        <p:spPr>
          <a:xfrm>
            <a:off x="468313" y="1196975"/>
            <a:ext cx="8135937" cy="1470025"/>
          </a:xfrm>
        </p:spPr>
        <p:txBody>
          <a:bodyPr/>
          <a:lstStyle/>
          <a:p>
            <a:r>
              <a:rPr lang="hu-HU" sz="3600" dirty="0" smtClean="0"/>
              <a:t>Programozási Nyelvek (C++) Gyakorlat</a:t>
            </a:r>
            <a:br>
              <a:rPr lang="hu-HU" sz="3600" dirty="0" smtClean="0"/>
            </a:br>
            <a:r>
              <a:rPr lang="hu-HU" sz="2200" dirty="0" smtClean="0"/>
              <a:t/>
            </a:r>
            <a:br>
              <a:rPr lang="hu-HU" sz="2200" dirty="0" smtClean="0"/>
            </a:br>
            <a:r>
              <a:rPr lang="hu-HU" sz="2800" dirty="0" err="1" smtClean="0"/>
              <a:t>Gyak</a:t>
            </a:r>
            <a:r>
              <a:rPr lang="hu-HU" sz="2800" dirty="0" smtClean="0"/>
              <a:t> 05.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smtClean="0"/>
              <a:t>Török Márk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err="1" smtClean="0"/>
              <a:t>tmark</a:t>
            </a:r>
            <a:r>
              <a:rPr lang="hu-HU" sz="2600" dirty="0" smtClean="0"/>
              <a:t>@</a:t>
            </a:r>
            <a:r>
              <a:rPr lang="hu-HU" sz="2600" dirty="0" err="1" smtClean="0"/>
              <a:t>inf.elte.hu</a:t>
            </a:r>
            <a:endParaRPr lang="hu-HU" sz="26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smtClean="0"/>
              <a:t>D-2.620</a:t>
            </a:r>
            <a:endParaRPr lang="hu-HU" sz="26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A65A8-1833-4266-810C-2831B9DAEEFE}" type="slidenum">
              <a:rPr lang="hu-HU"/>
              <a:pPr>
                <a:defRPr/>
              </a:pPr>
              <a:t>1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Kódelemzés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>
                <a:latin typeface="Arial" charset="0"/>
              </a:rPr>
              <a:t>tömbös verzió – javítása:</a:t>
            </a:r>
            <a:endParaRPr lang="hu-HU" sz="2400" dirty="0">
              <a:latin typeface="Arial" charset="0"/>
            </a:endParaRPr>
          </a:p>
          <a:p>
            <a:pPr lvl="1"/>
            <a:r>
              <a:rPr lang="hu-HU" sz="2400" dirty="0" err="1" smtClean="0">
                <a:latin typeface="Arial" charset="0"/>
              </a:rPr>
              <a:t>from</a:t>
            </a:r>
            <a:r>
              <a:rPr lang="hu-HU" sz="2400" dirty="0" smtClean="0">
                <a:latin typeface="Arial" charset="0"/>
              </a:rPr>
              <a:t> illetve </a:t>
            </a:r>
            <a:r>
              <a:rPr lang="hu-HU" sz="2400" dirty="0" err="1" smtClean="0">
                <a:latin typeface="Arial" charset="0"/>
              </a:rPr>
              <a:t>to</a:t>
            </a:r>
            <a:r>
              <a:rPr lang="hu-HU" sz="2400" dirty="0" smtClean="0">
                <a:latin typeface="Arial" charset="0"/>
              </a:rPr>
              <a:t> tömbök láthatóságát a lehető legkisebbre csökkenteni.</a:t>
            </a:r>
          </a:p>
          <a:p>
            <a:pPr lvl="1"/>
            <a:r>
              <a:rPr lang="hu-HU" sz="2400" dirty="0" smtClean="0">
                <a:latin typeface="Arial" charset="0"/>
              </a:rPr>
              <a:t>Rekord típuselemek bevezetése</a:t>
            </a:r>
          </a:p>
          <a:p>
            <a:pPr marL="0" indent="0">
              <a:buNone/>
            </a:pPr>
            <a:endParaRPr lang="hu-HU" sz="2400" dirty="0">
              <a:latin typeface="Arial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Arial" charset="0"/>
              </a:rPr>
              <a:t>	</a:t>
            </a:r>
            <a:r>
              <a:rPr lang="hu-HU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struct</a:t>
            </a:r>
            <a:r>
              <a:rPr lang="hu-HU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hu-HU" sz="2400" dirty="0" err="1" smtClean="0">
                <a:latin typeface="Arial" charset="0"/>
              </a:rPr>
              <a:t>conv</a:t>
            </a:r>
            <a:r>
              <a:rPr lang="hu-HU" sz="2400" dirty="0" smtClean="0">
                <a:latin typeface="Arial" charset="0"/>
              </a:rPr>
              <a:t>_t {</a:t>
            </a:r>
          </a:p>
          <a:p>
            <a:pPr marL="0" indent="0">
              <a:buNone/>
            </a:pPr>
            <a:r>
              <a:rPr lang="hu-HU" sz="2400" dirty="0" smtClean="0">
                <a:latin typeface="Arial" charset="0"/>
              </a:rPr>
              <a:t>		</a:t>
            </a:r>
            <a:r>
              <a:rPr lang="hu-HU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char</a:t>
            </a:r>
            <a:r>
              <a:rPr lang="hu-HU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hu-HU" sz="2400" dirty="0" err="1" smtClean="0">
                <a:latin typeface="Arial" charset="0"/>
              </a:rPr>
              <a:t>from</a:t>
            </a:r>
            <a:r>
              <a:rPr lang="hu-HU" sz="2400" dirty="0" smtClean="0">
                <a:latin typeface="Arial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Arial" charset="0"/>
              </a:rPr>
              <a:t>	</a:t>
            </a:r>
            <a:r>
              <a:rPr lang="hu-HU" sz="2400" dirty="0" smtClean="0">
                <a:latin typeface="Arial" charset="0"/>
              </a:rPr>
              <a:t>	</a:t>
            </a:r>
            <a:r>
              <a:rPr lang="hu-HU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char</a:t>
            </a:r>
            <a:r>
              <a:rPr lang="hu-HU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hu-HU" sz="2400" dirty="0" err="1" smtClean="0">
                <a:latin typeface="Arial" charset="0"/>
              </a:rPr>
              <a:t>to</a:t>
            </a:r>
            <a:r>
              <a:rPr lang="hu-HU" sz="2400" dirty="0" smtClean="0">
                <a:latin typeface="Arial" charset="0"/>
              </a:rPr>
              <a:t>;</a:t>
            </a:r>
            <a:endParaRPr lang="hu-HU" sz="2400" dirty="0">
              <a:latin typeface="Arial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Arial" charset="0"/>
              </a:rPr>
              <a:t>	}</a:t>
            </a:r>
            <a:endParaRPr lang="hu-HU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7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Kódelemzés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>
                <a:latin typeface="Arial" charset="0"/>
              </a:rPr>
              <a:t>tömbös verzió (2):</a:t>
            </a:r>
          </a:p>
          <a:p>
            <a:pPr marL="0" indent="0">
              <a:buNone/>
            </a:pPr>
            <a:endParaRPr lang="hu-HU" sz="2400" dirty="0" smtClean="0">
              <a:latin typeface="Arial" charset="0"/>
            </a:endParaRPr>
          </a:p>
          <a:p>
            <a:pPr marL="1257300" lvl="3" indent="0">
              <a:buNone/>
            </a:pPr>
            <a:r>
              <a:rPr lang="hu-HU" dirty="0" err="1" smtClean="0">
                <a:latin typeface="Arial" charset="0"/>
              </a:rPr>
              <a:t>char</a:t>
            </a:r>
            <a:r>
              <a:rPr lang="hu-HU" dirty="0" smtClean="0">
                <a:latin typeface="Arial" charset="0"/>
              </a:rPr>
              <a:t> </a:t>
            </a:r>
            <a:r>
              <a:rPr lang="hu-HU" dirty="0" err="1" smtClean="0">
                <a:latin typeface="Arial" charset="0"/>
              </a:rPr>
              <a:t>conv</a:t>
            </a:r>
            <a:r>
              <a:rPr lang="hu-HU" dirty="0" smtClean="0">
                <a:latin typeface="Arial" charset="0"/>
              </a:rPr>
              <a:t>(</a:t>
            </a:r>
            <a:r>
              <a:rPr lang="hu-HU" dirty="0" err="1" smtClean="0">
                <a:latin typeface="Arial" charset="0"/>
              </a:rPr>
              <a:t>char</a:t>
            </a:r>
            <a:r>
              <a:rPr lang="hu-HU" dirty="0" smtClean="0">
                <a:latin typeface="Arial" charset="0"/>
              </a:rPr>
              <a:t> </a:t>
            </a:r>
            <a:r>
              <a:rPr lang="hu-HU" dirty="0" err="1" smtClean="0">
                <a:latin typeface="Arial" charset="0"/>
              </a:rPr>
              <a:t>ch</a:t>
            </a:r>
            <a:r>
              <a:rPr lang="hu-HU" dirty="0" smtClean="0">
                <a:latin typeface="Arial" charset="0"/>
              </a:rPr>
              <a:t>) {</a:t>
            </a:r>
          </a:p>
          <a:p>
            <a:pPr marL="1257300" lvl="3" indent="0">
              <a:buNone/>
            </a:pPr>
            <a:r>
              <a:rPr lang="hu-HU" dirty="0" smtClean="0">
                <a:latin typeface="Arial" charset="0"/>
              </a:rPr>
              <a:t>	</a:t>
            </a:r>
            <a:r>
              <a:rPr lang="hu-HU" dirty="0" err="1" smtClean="0">
                <a:latin typeface="Arial" charset="0"/>
              </a:rPr>
              <a:t>conv</a:t>
            </a:r>
            <a:r>
              <a:rPr lang="hu-HU" dirty="0" smtClean="0">
                <a:latin typeface="Arial" charset="0"/>
              </a:rPr>
              <a:t>_t </a:t>
            </a:r>
            <a:r>
              <a:rPr lang="hu-HU" dirty="0" err="1" smtClean="0">
                <a:latin typeface="Arial" charset="0"/>
              </a:rPr>
              <a:t>t</a:t>
            </a:r>
            <a:r>
              <a:rPr lang="hu-HU" dirty="0" smtClean="0">
                <a:latin typeface="Arial" charset="0"/>
              </a:rPr>
              <a:t>[] = { {’a’‚’</a:t>
            </a:r>
            <a:r>
              <a:rPr lang="hu-HU" dirty="0" err="1" smtClean="0">
                <a:latin typeface="Arial" charset="0"/>
              </a:rPr>
              <a:t>A</a:t>
            </a:r>
            <a:r>
              <a:rPr lang="hu-HU" dirty="0" smtClean="0">
                <a:latin typeface="Arial" charset="0"/>
              </a:rPr>
              <a:t>’}, …};  // rekord típusú konstans.</a:t>
            </a:r>
          </a:p>
          <a:p>
            <a:pPr marL="1257300" lvl="3" indent="0">
              <a:buNone/>
            </a:pPr>
            <a:r>
              <a:rPr lang="hu-HU" dirty="0">
                <a:latin typeface="Arial" charset="0"/>
              </a:rPr>
              <a:t>	</a:t>
            </a:r>
            <a:r>
              <a:rPr lang="hu-HU" dirty="0" err="1" smtClean="0">
                <a:latin typeface="Arial" charset="0"/>
              </a:rPr>
              <a:t>for</a:t>
            </a:r>
            <a:r>
              <a:rPr lang="hu-HU" dirty="0" smtClean="0">
                <a:latin typeface="Arial" charset="0"/>
              </a:rPr>
              <a:t>(int i=0; i&lt;</a:t>
            </a:r>
            <a:r>
              <a:rPr lang="hu-HU" dirty="0" err="1" smtClean="0">
                <a:latin typeface="Arial" charset="0"/>
              </a:rPr>
              <a:t>sizeof</a:t>
            </a:r>
            <a:r>
              <a:rPr lang="hu-HU" dirty="0" smtClean="0">
                <a:latin typeface="Arial" charset="0"/>
              </a:rPr>
              <a:t>(t)/</a:t>
            </a:r>
            <a:r>
              <a:rPr lang="hu-HU" dirty="0" err="1" smtClean="0">
                <a:latin typeface="Arial" charset="0"/>
              </a:rPr>
              <a:t>sizeof</a:t>
            </a:r>
            <a:r>
              <a:rPr lang="hu-HU" dirty="0" smtClean="0">
                <a:latin typeface="Arial" charset="0"/>
              </a:rPr>
              <a:t>(t[0]); ++i) {</a:t>
            </a:r>
          </a:p>
          <a:p>
            <a:pPr marL="1257300" lvl="3" indent="0">
              <a:buNone/>
            </a:pPr>
            <a:r>
              <a:rPr lang="hu-HU" dirty="0" smtClean="0">
                <a:latin typeface="Arial" charset="0"/>
              </a:rPr>
              <a:t>		</a:t>
            </a:r>
            <a:r>
              <a:rPr lang="hu-HU" dirty="0" err="1" smtClean="0">
                <a:latin typeface="Arial" charset="0"/>
              </a:rPr>
              <a:t>if</a:t>
            </a:r>
            <a:r>
              <a:rPr lang="hu-HU" dirty="0" smtClean="0">
                <a:latin typeface="Arial" charset="0"/>
              </a:rPr>
              <a:t>(t[i].</a:t>
            </a:r>
            <a:r>
              <a:rPr lang="hu-HU" dirty="0" err="1" smtClean="0">
                <a:latin typeface="Arial" charset="0"/>
              </a:rPr>
              <a:t>from</a:t>
            </a:r>
            <a:r>
              <a:rPr lang="hu-HU" dirty="0" smtClean="0">
                <a:latin typeface="Arial" charset="0"/>
              </a:rPr>
              <a:t> == </a:t>
            </a:r>
            <a:r>
              <a:rPr lang="hu-HU" dirty="0" err="1" smtClean="0">
                <a:latin typeface="Arial" charset="0"/>
              </a:rPr>
              <a:t>ch</a:t>
            </a:r>
            <a:r>
              <a:rPr lang="hu-HU" dirty="0" smtClean="0">
                <a:latin typeface="Arial" charset="0"/>
              </a:rPr>
              <a:t>) </a:t>
            </a:r>
            <a:r>
              <a:rPr lang="hu-HU" dirty="0" err="1" smtClean="0">
                <a:latin typeface="Arial" charset="0"/>
              </a:rPr>
              <a:t>return</a:t>
            </a:r>
            <a:r>
              <a:rPr lang="hu-HU" dirty="0" smtClean="0">
                <a:latin typeface="Arial" charset="0"/>
              </a:rPr>
              <a:t> t[i].</a:t>
            </a:r>
            <a:r>
              <a:rPr lang="hu-HU" dirty="0" err="1" smtClean="0">
                <a:latin typeface="Arial" charset="0"/>
              </a:rPr>
              <a:t>to</a:t>
            </a:r>
            <a:r>
              <a:rPr lang="hu-HU" dirty="0" smtClean="0">
                <a:latin typeface="Arial" charset="0"/>
              </a:rPr>
              <a:t>;</a:t>
            </a:r>
          </a:p>
          <a:p>
            <a:pPr marL="1257300" lvl="3" indent="0">
              <a:buNone/>
            </a:pPr>
            <a:r>
              <a:rPr lang="hu-HU" dirty="0">
                <a:latin typeface="Arial" charset="0"/>
              </a:rPr>
              <a:t>	</a:t>
            </a:r>
            <a:r>
              <a:rPr lang="hu-HU" dirty="0" smtClean="0">
                <a:latin typeface="Arial" charset="0"/>
              </a:rPr>
              <a:t>}</a:t>
            </a:r>
            <a:endParaRPr lang="hu-HU" dirty="0">
              <a:latin typeface="Arial" charset="0"/>
            </a:endParaRPr>
          </a:p>
          <a:p>
            <a:pPr marL="1257300" lvl="3" indent="0">
              <a:buNone/>
            </a:pPr>
            <a:r>
              <a:rPr lang="hu-HU" dirty="0" smtClean="0">
                <a:latin typeface="Arial" charset="0"/>
              </a:rPr>
              <a:t>	</a:t>
            </a:r>
            <a:r>
              <a:rPr lang="hu-HU" dirty="0" err="1" smtClean="0">
                <a:latin typeface="Arial" charset="0"/>
              </a:rPr>
              <a:t>return</a:t>
            </a:r>
            <a:r>
              <a:rPr lang="hu-HU" dirty="0" smtClean="0">
                <a:latin typeface="Arial" charset="0"/>
              </a:rPr>
              <a:t> </a:t>
            </a:r>
            <a:r>
              <a:rPr lang="hu-HU" dirty="0" err="1" smtClean="0">
                <a:latin typeface="Arial" charset="0"/>
              </a:rPr>
              <a:t>ch</a:t>
            </a:r>
            <a:r>
              <a:rPr lang="hu-HU" dirty="0" smtClean="0">
                <a:latin typeface="Arial" charset="0"/>
              </a:rPr>
              <a:t>;</a:t>
            </a:r>
            <a:endParaRPr lang="hu-HU" dirty="0">
              <a:latin typeface="Arial" charset="0"/>
            </a:endParaRPr>
          </a:p>
          <a:p>
            <a:pPr marL="1257300" lvl="3" indent="0">
              <a:buNone/>
            </a:pPr>
            <a:r>
              <a:rPr lang="hu-HU" dirty="0" smtClean="0">
                <a:latin typeface="Arial" charset="0"/>
              </a:rPr>
              <a:t>}</a:t>
            </a:r>
            <a:endParaRPr lang="hu-HU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Kódelemzés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>
                <a:latin typeface="Arial" charset="0"/>
              </a:rPr>
              <a:t>Feladat: kérjünk be 10 db számjegyet, majd fordított sorrendben írassuk ki!</a:t>
            </a:r>
          </a:p>
        </p:txBody>
      </p:sp>
    </p:spTree>
    <p:extLst>
      <p:ext uri="{BB962C8B-B14F-4D97-AF65-F5344CB8AC3E}">
        <p14:creationId xmlns:p14="http://schemas.microsoft.com/office/powerpoint/2010/main" val="37354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Kódelemzés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57300" lvl="3" indent="0">
              <a:buNone/>
            </a:pPr>
            <a:r>
              <a:rPr lang="hu-HU" dirty="0" smtClean="0">
                <a:latin typeface="Arial" charset="0"/>
              </a:rPr>
              <a:t>#</a:t>
            </a:r>
            <a:r>
              <a:rPr lang="hu-HU" dirty="0" err="1" smtClean="0">
                <a:latin typeface="Arial" charset="0"/>
              </a:rPr>
              <a:t>include</a:t>
            </a:r>
            <a:r>
              <a:rPr lang="hu-HU" dirty="0" smtClean="0">
                <a:latin typeface="Arial" charset="0"/>
              </a:rPr>
              <a:t> &lt;</a:t>
            </a:r>
            <a:r>
              <a:rPr lang="hu-HU" dirty="0" err="1" smtClean="0">
                <a:latin typeface="Arial" charset="0"/>
              </a:rPr>
              <a:t>iostream</a:t>
            </a:r>
            <a:r>
              <a:rPr lang="hu-HU" dirty="0" smtClean="0">
                <a:latin typeface="Arial" charset="0"/>
              </a:rPr>
              <a:t>&gt;</a:t>
            </a:r>
          </a:p>
          <a:p>
            <a:pPr marL="1257300" lvl="3" indent="0">
              <a:buNone/>
            </a:pPr>
            <a:r>
              <a:rPr lang="hu-HU" dirty="0" err="1">
                <a:latin typeface="Arial" charset="0"/>
              </a:rPr>
              <a:t>u</a:t>
            </a:r>
            <a:r>
              <a:rPr lang="hu-HU" dirty="0" err="1" smtClean="0">
                <a:latin typeface="Arial" charset="0"/>
              </a:rPr>
              <a:t>sing</a:t>
            </a:r>
            <a:r>
              <a:rPr lang="hu-HU" dirty="0" smtClean="0">
                <a:latin typeface="Arial" charset="0"/>
              </a:rPr>
              <a:t> </a:t>
            </a:r>
            <a:r>
              <a:rPr lang="hu-HU" dirty="0" err="1" smtClean="0">
                <a:latin typeface="Arial" charset="0"/>
              </a:rPr>
              <a:t>namespace</a:t>
            </a:r>
            <a:r>
              <a:rPr lang="hu-HU" dirty="0" smtClean="0">
                <a:latin typeface="Arial" charset="0"/>
              </a:rPr>
              <a:t> </a:t>
            </a:r>
            <a:r>
              <a:rPr lang="hu-HU" dirty="0" err="1" smtClean="0">
                <a:latin typeface="Arial" charset="0"/>
              </a:rPr>
              <a:t>std</a:t>
            </a:r>
            <a:r>
              <a:rPr lang="hu-HU" dirty="0" smtClean="0">
                <a:latin typeface="Arial" charset="0"/>
              </a:rPr>
              <a:t>;</a:t>
            </a:r>
          </a:p>
          <a:p>
            <a:pPr marL="1257300" lvl="3" indent="0">
              <a:buNone/>
            </a:pPr>
            <a:r>
              <a:rPr lang="hu-HU" dirty="0" smtClean="0">
                <a:latin typeface="Arial" charset="0"/>
              </a:rPr>
              <a:t>int main() {</a:t>
            </a:r>
          </a:p>
          <a:p>
            <a:pPr marL="1257300" lvl="3" indent="0">
              <a:buNone/>
            </a:pPr>
            <a:r>
              <a:rPr lang="hu-HU" dirty="0" smtClean="0">
                <a:latin typeface="Arial" charset="0"/>
              </a:rPr>
              <a:t>	</a:t>
            </a:r>
            <a:r>
              <a:rPr lang="hu-HU" dirty="0" err="1" smtClean="0">
                <a:latin typeface="Arial" charset="0"/>
              </a:rPr>
              <a:t>const</a:t>
            </a:r>
            <a:r>
              <a:rPr lang="hu-HU" dirty="0" smtClean="0">
                <a:latin typeface="Arial" charset="0"/>
              </a:rPr>
              <a:t> int n = 10;</a:t>
            </a:r>
            <a:endParaRPr lang="hu-HU" dirty="0">
              <a:latin typeface="Arial" charset="0"/>
            </a:endParaRPr>
          </a:p>
          <a:p>
            <a:pPr marL="1257300" lvl="3" indent="0">
              <a:buNone/>
            </a:pPr>
            <a:r>
              <a:rPr lang="hu-HU" dirty="0" smtClean="0">
                <a:latin typeface="Arial" charset="0"/>
              </a:rPr>
              <a:t>	int t[n];</a:t>
            </a:r>
          </a:p>
          <a:p>
            <a:pPr marL="1257300" lvl="3" indent="0">
              <a:buNone/>
            </a:pPr>
            <a:r>
              <a:rPr lang="hu-HU" dirty="0">
                <a:latin typeface="Arial" charset="0"/>
              </a:rPr>
              <a:t>	</a:t>
            </a:r>
            <a:r>
              <a:rPr lang="hu-HU" dirty="0" err="1" smtClean="0">
                <a:latin typeface="Arial" charset="0"/>
              </a:rPr>
              <a:t>for</a:t>
            </a:r>
            <a:r>
              <a:rPr lang="hu-HU" dirty="0" smtClean="0">
                <a:latin typeface="Arial" charset="0"/>
              </a:rPr>
              <a:t>(int i=0; i&lt;n; ++i) { </a:t>
            </a:r>
          </a:p>
          <a:p>
            <a:pPr marL="1257300" lvl="3" indent="0">
              <a:buNone/>
            </a:pPr>
            <a:r>
              <a:rPr lang="hu-HU" dirty="0">
                <a:latin typeface="Arial" charset="0"/>
              </a:rPr>
              <a:t>	</a:t>
            </a:r>
            <a:r>
              <a:rPr lang="hu-HU" dirty="0" smtClean="0">
                <a:latin typeface="Arial" charset="0"/>
              </a:rPr>
              <a:t>	cin &gt;&gt; t[i]; </a:t>
            </a:r>
          </a:p>
          <a:p>
            <a:pPr marL="1257300" lvl="3" indent="0">
              <a:buNone/>
            </a:pPr>
            <a:r>
              <a:rPr lang="hu-HU" dirty="0">
                <a:latin typeface="Arial" charset="0"/>
              </a:rPr>
              <a:t>	</a:t>
            </a:r>
            <a:r>
              <a:rPr lang="hu-HU" dirty="0" smtClean="0">
                <a:latin typeface="Arial" charset="0"/>
              </a:rPr>
              <a:t>}</a:t>
            </a:r>
          </a:p>
          <a:p>
            <a:pPr marL="1257300" lvl="3" indent="0">
              <a:buNone/>
            </a:pPr>
            <a:r>
              <a:rPr lang="hu-HU" dirty="0">
                <a:latin typeface="Arial" charset="0"/>
              </a:rPr>
              <a:t>	</a:t>
            </a:r>
            <a:r>
              <a:rPr lang="hu-HU" dirty="0" err="1" smtClean="0">
                <a:latin typeface="Arial" charset="0"/>
              </a:rPr>
              <a:t>for</a:t>
            </a:r>
            <a:r>
              <a:rPr lang="hu-HU" dirty="0" smtClean="0">
                <a:latin typeface="Arial" charset="0"/>
              </a:rPr>
              <a:t>(int i=n-1; i&gt;=0; </a:t>
            </a:r>
            <a:r>
              <a:rPr lang="hu-HU" dirty="0" err="1" smtClean="0">
                <a:latin typeface="Arial" charset="0"/>
              </a:rPr>
              <a:t>--i</a:t>
            </a:r>
            <a:r>
              <a:rPr lang="hu-HU" dirty="0" smtClean="0">
                <a:latin typeface="Arial" charset="0"/>
              </a:rPr>
              <a:t>) {</a:t>
            </a:r>
          </a:p>
          <a:p>
            <a:pPr marL="1257300" lvl="3" indent="0">
              <a:buNone/>
            </a:pPr>
            <a:r>
              <a:rPr lang="hu-HU" dirty="0">
                <a:latin typeface="Arial" charset="0"/>
              </a:rPr>
              <a:t>	</a:t>
            </a:r>
            <a:r>
              <a:rPr lang="hu-HU" dirty="0" smtClean="0">
                <a:latin typeface="Arial" charset="0"/>
              </a:rPr>
              <a:t>	</a:t>
            </a:r>
            <a:r>
              <a:rPr lang="hu-HU" dirty="0" err="1" smtClean="0">
                <a:latin typeface="Arial" charset="0"/>
              </a:rPr>
              <a:t>cout</a:t>
            </a:r>
            <a:r>
              <a:rPr lang="hu-HU" dirty="0" smtClean="0">
                <a:latin typeface="Arial" charset="0"/>
              </a:rPr>
              <a:t> &lt;&lt; t[i]; </a:t>
            </a:r>
          </a:p>
          <a:p>
            <a:pPr marL="1257300" lvl="3" indent="0">
              <a:buNone/>
            </a:pPr>
            <a:r>
              <a:rPr lang="hu-HU" dirty="0">
                <a:latin typeface="Arial" charset="0"/>
              </a:rPr>
              <a:t>	</a:t>
            </a:r>
            <a:r>
              <a:rPr lang="hu-HU" dirty="0" smtClean="0">
                <a:latin typeface="Arial" charset="0"/>
              </a:rPr>
              <a:t>}</a:t>
            </a:r>
          </a:p>
          <a:p>
            <a:pPr marL="1257300" lvl="3" indent="0">
              <a:buNone/>
            </a:pPr>
            <a:r>
              <a:rPr lang="hu-HU" dirty="0">
                <a:latin typeface="Arial" charset="0"/>
              </a:rPr>
              <a:t>	</a:t>
            </a:r>
            <a:r>
              <a:rPr lang="hu-HU" dirty="0" err="1" smtClean="0">
                <a:latin typeface="Arial" charset="0"/>
              </a:rPr>
              <a:t>return</a:t>
            </a:r>
            <a:r>
              <a:rPr lang="hu-HU" dirty="0" smtClean="0">
                <a:latin typeface="Arial" charset="0"/>
              </a:rPr>
              <a:t> 0;</a:t>
            </a:r>
          </a:p>
          <a:p>
            <a:pPr marL="1257300" lvl="3" indent="0">
              <a:buNone/>
            </a:pPr>
            <a:r>
              <a:rPr lang="hu-HU" dirty="0" smtClean="0">
                <a:latin typeface="Arial" charset="0"/>
              </a:rPr>
              <a:t>}</a:t>
            </a:r>
          </a:p>
          <a:p>
            <a:pPr marL="0" indent="0">
              <a:buNone/>
            </a:pPr>
            <a:endParaRPr lang="hu-HU" sz="2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Kódelemzés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>
                <a:latin typeface="Arial" charset="0"/>
              </a:rPr>
              <a:t>Logikai ’</a:t>
            </a:r>
            <a:r>
              <a:rPr lang="hu-HU" sz="2800" dirty="0" err="1" smtClean="0">
                <a:latin typeface="Arial" charset="0"/>
              </a:rPr>
              <a:t>és</a:t>
            </a:r>
            <a:r>
              <a:rPr lang="hu-HU" sz="2800" dirty="0" smtClean="0">
                <a:latin typeface="Arial" charset="0"/>
              </a:rPr>
              <a:t>’ (&amp;&amp;) művelet: balról jobbra értékel, ha a bal oldal hamis, tovább már nem is vizsgál.</a:t>
            </a:r>
          </a:p>
          <a:p>
            <a:pPr marL="1257300" lvl="3" indent="0">
              <a:buNone/>
            </a:pPr>
            <a:r>
              <a:rPr lang="hu-HU" dirty="0" smtClean="0">
                <a:latin typeface="Arial" charset="0"/>
              </a:rPr>
              <a:t>#</a:t>
            </a:r>
            <a:r>
              <a:rPr lang="hu-HU" dirty="0" err="1" smtClean="0">
                <a:latin typeface="Arial" charset="0"/>
              </a:rPr>
              <a:t>include</a:t>
            </a:r>
            <a:r>
              <a:rPr lang="hu-HU" dirty="0" smtClean="0">
                <a:latin typeface="Arial" charset="0"/>
              </a:rPr>
              <a:t> &lt;</a:t>
            </a:r>
            <a:r>
              <a:rPr lang="hu-HU" dirty="0" err="1" smtClean="0">
                <a:latin typeface="Arial" charset="0"/>
              </a:rPr>
              <a:t>iostream</a:t>
            </a:r>
            <a:r>
              <a:rPr lang="hu-HU" dirty="0" smtClean="0">
                <a:latin typeface="Arial" charset="0"/>
              </a:rPr>
              <a:t>&gt;</a:t>
            </a:r>
          </a:p>
          <a:p>
            <a:pPr marL="1257300" lvl="3" indent="0">
              <a:buNone/>
            </a:pPr>
            <a:r>
              <a:rPr lang="hu-HU" dirty="0" err="1">
                <a:latin typeface="Arial" charset="0"/>
              </a:rPr>
              <a:t>u</a:t>
            </a:r>
            <a:r>
              <a:rPr lang="hu-HU" dirty="0" err="1" smtClean="0">
                <a:latin typeface="Arial" charset="0"/>
              </a:rPr>
              <a:t>sing</a:t>
            </a:r>
            <a:r>
              <a:rPr lang="hu-HU" dirty="0" smtClean="0">
                <a:latin typeface="Arial" charset="0"/>
              </a:rPr>
              <a:t> </a:t>
            </a:r>
            <a:r>
              <a:rPr lang="hu-HU" dirty="0" err="1" smtClean="0">
                <a:latin typeface="Arial" charset="0"/>
              </a:rPr>
              <a:t>namespace</a:t>
            </a:r>
            <a:r>
              <a:rPr lang="hu-HU" dirty="0" smtClean="0">
                <a:latin typeface="Arial" charset="0"/>
              </a:rPr>
              <a:t> </a:t>
            </a:r>
            <a:r>
              <a:rPr lang="hu-HU" dirty="0" err="1" smtClean="0">
                <a:latin typeface="Arial" charset="0"/>
              </a:rPr>
              <a:t>std</a:t>
            </a:r>
            <a:r>
              <a:rPr lang="hu-HU" dirty="0" smtClean="0">
                <a:latin typeface="Arial" charset="0"/>
              </a:rPr>
              <a:t>;</a:t>
            </a:r>
          </a:p>
          <a:p>
            <a:pPr marL="1257300" lvl="3" indent="0">
              <a:buNone/>
            </a:pPr>
            <a:r>
              <a:rPr lang="hu-HU" dirty="0" smtClean="0">
                <a:latin typeface="Arial" charset="0"/>
              </a:rPr>
              <a:t>int main() {</a:t>
            </a:r>
          </a:p>
          <a:p>
            <a:pPr marL="1257300" lvl="3" indent="0">
              <a:buNone/>
            </a:pPr>
            <a:r>
              <a:rPr lang="hu-HU" dirty="0" smtClean="0">
                <a:latin typeface="Arial" charset="0"/>
              </a:rPr>
              <a:t>	</a:t>
            </a:r>
            <a:r>
              <a:rPr lang="hu-HU" dirty="0" err="1" smtClean="0">
                <a:latin typeface="Arial" charset="0"/>
              </a:rPr>
              <a:t>const</a:t>
            </a:r>
            <a:r>
              <a:rPr lang="hu-HU" dirty="0" smtClean="0">
                <a:latin typeface="Arial" charset="0"/>
              </a:rPr>
              <a:t> int i, n = 10;</a:t>
            </a:r>
            <a:endParaRPr lang="hu-HU" dirty="0">
              <a:latin typeface="Arial" charset="0"/>
            </a:endParaRPr>
          </a:p>
          <a:p>
            <a:pPr marL="1257300" lvl="3" indent="0">
              <a:buNone/>
            </a:pPr>
            <a:r>
              <a:rPr lang="hu-HU" dirty="0" smtClean="0">
                <a:latin typeface="Arial" charset="0"/>
              </a:rPr>
              <a:t>	int t[n];</a:t>
            </a:r>
          </a:p>
          <a:p>
            <a:pPr marL="1257300" lvl="3" indent="0">
              <a:buNone/>
            </a:pPr>
            <a:r>
              <a:rPr lang="hu-HU" dirty="0">
                <a:latin typeface="Arial" charset="0"/>
              </a:rPr>
              <a:t>	</a:t>
            </a:r>
            <a:r>
              <a:rPr lang="hu-HU" dirty="0" err="1" smtClean="0">
                <a:latin typeface="Arial" charset="0"/>
              </a:rPr>
              <a:t>for</a:t>
            </a:r>
            <a:r>
              <a:rPr lang="hu-HU" dirty="0" smtClean="0">
                <a:latin typeface="Arial" charset="0"/>
              </a:rPr>
              <a:t>(i=0; i&lt;n &amp;&amp; cin &gt;&gt; t[i]; ++</a:t>
            </a:r>
            <a:r>
              <a:rPr lang="hu-HU" dirty="0" err="1" smtClean="0">
                <a:latin typeface="Arial" charset="0"/>
              </a:rPr>
              <a:t>i</a:t>
            </a:r>
            <a:r>
              <a:rPr lang="hu-HU" dirty="0" smtClean="0">
                <a:latin typeface="Arial" charset="0"/>
              </a:rPr>
              <a:t>);</a:t>
            </a:r>
          </a:p>
          <a:p>
            <a:pPr marL="1257300" lvl="3" indent="0">
              <a:buNone/>
            </a:pPr>
            <a:r>
              <a:rPr lang="hu-HU" dirty="0">
                <a:latin typeface="Arial" charset="0"/>
              </a:rPr>
              <a:t>	</a:t>
            </a:r>
            <a:r>
              <a:rPr lang="hu-HU" dirty="0" err="1" smtClean="0">
                <a:latin typeface="Arial" charset="0"/>
              </a:rPr>
              <a:t>for</a:t>
            </a:r>
            <a:r>
              <a:rPr lang="hu-HU" dirty="0" smtClean="0">
                <a:latin typeface="Arial" charset="0"/>
              </a:rPr>
              <a:t>(</a:t>
            </a:r>
            <a:r>
              <a:rPr lang="hu-HU" dirty="0" err="1" smtClean="0">
                <a:latin typeface="Arial" charset="0"/>
              </a:rPr>
              <a:t>--i</a:t>
            </a:r>
            <a:r>
              <a:rPr lang="hu-HU" dirty="0" smtClean="0">
                <a:latin typeface="Arial" charset="0"/>
              </a:rPr>
              <a:t>; i&gt;=0; </a:t>
            </a:r>
            <a:r>
              <a:rPr lang="hu-HU" dirty="0" err="1" smtClean="0">
                <a:latin typeface="Arial" charset="0"/>
              </a:rPr>
              <a:t>i--</a:t>
            </a:r>
            <a:r>
              <a:rPr lang="hu-HU" dirty="0" smtClean="0">
                <a:latin typeface="Arial" charset="0"/>
              </a:rPr>
              <a:t>) {</a:t>
            </a:r>
          </a:p>
          <a:p>
            <a:pPr marL="1257300" lvl="3" indent="0">
              <a:buNone/>
            </a:pPr>
            <a:r>
              <a:rPr lang="hu-HU" dirty="0">
                <a:latin typeface="Arial" charset="0"/>
              </a:rPr>
              <a:t>	</a:t>
            </a:r>
            <a:r>
              <a:rPr lang="hu-HU" dirty="0" smtClean="0">
                <a:latin typeface="Arial" charset="0"/>
              </a:rPr>
              <a:t>	</a:t>
            </a:r>
            <a:r>
              <a:rPr lang="hu-HU" dirty="0" err="1" smtClean="0">
                <a:latin typeface="Arial" charset="0"/>
              </a:rPr>
              <a:t>cout</a:t>
            </a:r>
            <a:r>
              <a:rPr lang="hu-HU" dirty="0" smtClean="0">
                <a:latin typeface="Arial" charset="0"/>
              </a:rPr>
              <a:t> &lt;&lt; t[i]; </a:t>
            </a:r>
          </a:p>
          <a:p>
            <a:pPr marL="1257300" lvl="3" indent="0">
              <a:buNone/>
            </a:pPr>
            <a:r>
              <a:rPr lang="hu-HU" dirty="0">
                <a:latin typeface="Arial" charset="0"/>
              </a:rPr>
              <a:t>	</a:t>
            </a:r>
            <a:r>
              <a:rPr lang="hu-HU" dirty="0" smtClean="0">
                <a:latin typeface="Arial" charset="0"/>
              </a:rPr>
              <a:t>}</a:t>
            </a:r>
          </a:p>
          <a:p>
            <a:pPr marL="1257300" lvl="3" indent="0">
              <a:buNone/>
            </a:pPr>
            <a:r>
              <a:rPr lang="hu-HU" dirty="0">
                <a:latin typeface="Arial" charset="0"/>
              </a:rPr>
              <a:t>	</a:t>
            </a:r>
            <a:r>
              <a:rPr lang="hu-HU" dirty="0" err="1" smtClean="0">
                <a:latin typeface="Arial" charset="0"/>
              </a:rPr>
              <a:t>return</a:t>
            </a:r>
            <a:r>
              <a:rPr lang="hu-HU" dirty="0" smtClean="0">
                <a:latin typeface="Arial" charset="0"/>
              </a:rPr>
              <a:t> 0;</a:t>
            </a:r>
          </a:p>
          <a:p>
            <a:pPr marL="1257300" lvl="3" indent="0">
              <a:buNone/>
            </a:pPr>
            <a:r>
              <a:rPr lang="hu-HU" dirty="0" smtClean="0">
                <a:latin typeface="Arial" charset="0"/>
              </a:rPr>
              <a:t>}</a:t>
            </a:r>
          </a:p>
          <a:p>
            <a:pPr marL="0" indent="0">
              <a:buNone/>
            </a:pPr>
            <a:endParaRPr lang="hu-HU" sz="2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Kódelemzés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>
                <a:latin typeface="Arial" charset="0"/>
              </a:rPr>
              <a:t>Vektorokról: </a:t>
            </a:r>
          </a:p>
          <a:p>
            <a:pPr lvl="1"/>
            <a:r>
              <a:rPr lang="hu-HU" sz="2400" dirty="0" smtClean="0">
                <a:latin typeface="Arial" charset="0"/>
              </a:rPr>
              <a:t>int t[10];		t[0] … t[9]</a:t>
            </a:r>
          </a:p>
          <a:p>
            <a:pPr lvl="1"/>
            <a:r>
              <a:rPr lang="hu-HU" sz="2400" dirty="0" smtClean="0">
                <a:latin typeface="Arial" charset="0"/>
              </a:rPr>
              <a:t>A tömb elemei mintha int típusúak lennének, t pedig </a:t>
            </a:r>
            <a:r>
              <a:rPr lang="hu-HU" sz="2400" dirty="0" err="1" smtClean="0">
                <a:latin typeface="Arial" charset="0"/>
              </a:rPr>
              <a:t>const</a:t>
            </a:r>
            <a:r>
              <a:rPr lang="hu-HU" sz="2400" dirty="0" smtClean="0">
                <a:latin typeface="Arial" charset="0"/>
              </a:rPr>
              <a:t> int*.</a:t>
            </a:r>
          </a:p>
        </p:txBody>
      </p:sp>
    </p:spTree>
    <p:extLst>
      <p:ext uri="{BB962C8B-B14F-4D97-AF65-F5344CB8AC3E}">
        <p14:creationId xmlns:p14="http://schemas.microsoft.com/office/powerpoint/2010/main" val="28199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Kódelemzés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>
                <a:latin typeface="Arial" charset="0"/>
              </a:rPr>
              <a:t>Abban az esetben, ha a feladatot az int* típussal szeretnénk megoldani.</a:t>
            </a:r>
          </a:p>
          <a:p>
            <a:pPr marL="0" indent="0">
              <a:buNone/>
            </a:pPr>
            <a:r>
              <a:rPr lang="hu-HU" sz="2400" dirty="0" smtClean="0">
                <a:latin typeface="Arial" charset="0"/>
              </a:rPr>
              <a:t>int *</a:t>
            </a:r>
            <a:r>
              <a:rPr lang="hu-HU" sz="2400" dirty="0" err="1" smtClean="0">
                <a:latin typeface="Arial" charset="0"/>
              </a:rPr>
              <a:t>tp</a:t>
            </a:r>
            <a:r>
              <a:rPr lang="hu-HU" sz="2400" dirty="0" smtClean="0">
                <a:latin typeface="Arial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Arial" charset="0"/>
              </a:rPr>
              <a:t>int *p = </a:t>
            </a:r>
            <a:r>
              <a:rPr lang="hu-HU" sz="2400" dirty="0" err="1" smtClean="0">
                <a:latin typeface="Arial" charset="0"/>
              </a:rPr>
              <a:t>new</a:t>
            </a:r>
            <a:r>
              <a:rPr lang="hu-HU" sz="2400" dirty="0" smtClean="0">
                <a:latin typeface="Arial" charset="0"/>
              </a:rPr>
              <a:t> int;</a:t>
            </a:r>
          </a:p>
          <a:p>
            <a:pPr marL="0" indent="0">
              <a:buNone/>
            </a:pPr>
            <a:r>
              <a:rPr lang="hu-HU" sz="2400" dirty="0" err="1" smtClean="0">
                <a:latin typeface="Arial" charset="0"/>
              </a:rPr>
              <a:t>delete</a:t>
            </a:r>
            <a:r>
              <a:rPr lang="hu-HU" sz="2400" dirty="0" smtClean="0">
                <a:latin typeface="Arial" charset="0"/>
              </a:rPr>
              <a:t> p;</a:t>
            </a:r>
            <a:endParaRPr lang="hu-HU" sz="2400" dirty="0">
              <a:latin typeface="Arial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Arial" charset="0"/>
              </a:rPr>
              <a:t>int *</a:t>
            </a:r>
            <a:r>
              <a:rPr lang="hu-HU" sz="2400" dirty="0" err="1" smtClean="0">
                <a:latin typeface="Arial" charset="0"/>
              </a:rPr>
              <a:t>tp</a:t>
            </a:r>
            <a:r>
              <a:rPr lang="hu-HU" sz="2400" dirty="0" smtClean="0">
                <a:latin typeface="Arial" charset="0"/>
              </a:rPr>
              <a:t> = </a:t>
            </a:r>
            <a:r>
              <a:rPr lang="hu-HU" sz="2400" dirty="0" err="1" smtClean="0">
                <a:latin typeface="Arial" charset="0"/>
              </a:rPr>
              <a:t>new</a:t>
            </a:r>
            <a:r>
              <a:rPr lang="hu-HU" sz="2400" dirty="0" smtClean="0">
                <a:latin typeface="Arial" charset="0"/>
              </a:rPr>
              <a:t> int[n];</a:t>
            </a:r>
          </a:p>
          <a:p>
            <a:pPr marL="0" indent="0">
              <a:buNone/>
            </a:pPr>
            <a:r>
              <a:rPr lang="hu-HU" sz="2400" dirty="0" err="1" smtClean="0">
                <a:latin typeface="Arial" charset="0"/>
              </a:rPr>
              <a:t>delete</a:t>
            </a:r>
            <a:r>
              <a:rPr lang="hu-HU" sz="2400" dirty="0" smtClean="0">
                <a:latin typeface="Arial" charset="0"/>
              </a:rPr>
              <a:t> []</a:t>
            </a:r>
            <a:r>
              <a:rPr lang="hu-HU" sz="2400" dirty="0" err="1" smtClean="0">
                <a:latin typeface="Arial" charset="0"/>
              </a:rPr>
              <a:t>tp</a:t>
            </a:r>
            <a:r>
              <a:rPr lang="hu-HU" sz="2400" dirty="0" smtClean="0">
                <a:latin typeface="Arial" charset="0"/>
              </a:rPr>
              <a:t>;</a:t>
            </a:r>
          </a:p>
          <a:p>
            <a:pPr marL="0" indent="0">
              <a:buNone/>
            </a:pPr>
            <a:endParaRPr lang="hu-HU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4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Kódelemzés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 smtClean="0">
                <a:latin typeface="Arial" charset="0"/>
              </a:rPr>
              <a:t>int s = 10;</a:t>
            </a:r>
          </a:p>
          <a:p>
            <a:pPr marL="0" indent="0">
              <a:buNone/>
            </a:pPr>
            <a:r>
              <a:rPr lang="hu-HU" sz="2000" dirty="0" smtClean="0">
                <a:latin typeface="Arial" charset="0"/>
              </a:rPr>
              <a:t>int *</a:t>
            </a:r>
            <a:r>
              <a:rPr lang="hu-HU" sz="2000" dirty="0" err="1" smtClean="0">
                <a:latin typeface="Arial" charset="0"/>
              </a:rPr>
              <a:t>tp</a:t>
            </a:r>
            <a:r>
              <a:rPr lang="hu-HU" sz="2000" dirty="0" smtClean="0">
                <a:latin typeface="Arial" charset="0"/>
              </a:rPr>
              <a:t> = </a:t>
            </a:r>
            <a:r>
              <a:rPr lang="hu-HU" sz="2000" dirty="0" err="1" smtClean="0">
                <a:latin typeface="Arial" charset="0"/>
              </a:rPr>
              <a:t>new</a:t>
            </a:r>
            <a:r>
              <a:rPr lang="hu-HU" sz="2000" dirty="0" smtClean="0">
                <a:latin typeface="Arial" charset="0"/>
              </a:rPr>
              <a:t> int[s]; </a:t>
            </a:r>
          </a:p>
          <a:p>
            <a:pPr marL="0" indent="0">
              <a:buNone/>
            </a:pPr>
            <a:r>
              <a:rPr lang="hu-HU" sz="2000" dirty="0" err="1" smtClean="0">
                <a:latin typeface="Arial" charset="0"/>
              </a:rPr>
              <a:t>for</a:t>
            </a:r>
            <a:r>
              <a:rPr lang="hu-HU" sz="2000" dirty="0" smtClean="0">
                <a:latin typeface="Arial" charset="0"/>
              </a:rPr>
              <a:t>(int i=0; cin &gt;&gt; t[i]; ++</a:t>
            </a:r>
            <a:r>
              <a:rPr lang="hu-HU" sz="2000" dirty="0" err="1" smtClean="0">
                <a:latin typeface="Arial" charset="0"/>
              </a:rPr>
              <a:t>i</a:t>
            </a:r>
            <a:r>
              <a:rPr lang="hu-HU" sz="2000" dirty="0" smtClean="0">
                <a:latin typeface="Arial" charset="0"/>
              </a:rPr>
              <a:t>){</a:t>
            </a:r>
          </a:p>
          <a:p>
            <a:pPr marL="0" indent="0">
              <a:buNone/>
            </a:pPr>
            <a:r>
              <a:rPr lang="hu-HU" sz="2000" dirty="0">
                <a:latin typeface="Arial" charset="0"/>
              </a:rPr>
              <a:t>	</a:t>
            </a:r>
            <a:r>
              <a:rPr lang="hu-HU" sz="2000" dirty="0" err="1" smtClean="0">
                <a:latin typeface="Arial" charset="0"/>
              </a:rPr>
              <a:t>if</a:t>
            </a:r>
            <a:r>
              <a:rPr lang="hu-HU" sz="2000" dirty="0" smtClean="0">
                <a:latin typeface="Arial" charset="0"/>
              </a:rPr>
              <a:t>(i == s) {</a:t>
            </a:r>
          </a:p>
          <a:p>
            <a:pPr marL="0" indent="0">
              <a:buNone/>
            </a:pPr>
            <a:r>
              <a:rPr lang="hu-HU" sz="2000" dirty="0" smtClean="0">
                <a:latin typeface="Arial" charset="0"/>
              </a:rPr>
              <a:t>		</a:t>
            </a:r>
            <a:r>
              <a:rPr lang="hu-HU" sz="2000" dirty="0" err="1" smtClean="0">
                <a:latin typeface="Arial" charset="0"/>
              </a:rPr>
              <a:t>grow</a:t>
            </a:r>
            <a:r>
              <a:rPr lang="hu-HU" sz="2000" dirty="0" smtClean="0">
                <a:latin typeface="Arial" charset="0"/>
              </a:rPr>
              <a:t> (</a:t>
            </a:r>
            <a:r>
              <a:rPr lang="hu-HU" sz="2000" dirty="0" err="1" smtClean="0">
                <a:latin typeface="Arial" charset="0"/>
              </a:rPr>
              <a:t>tp</a:t>
            </a:r>
            <a:r>
              <a:rPr lang="hu-HU" sz="2000" dirty="0" smtClean="0">
                <a:latin typeface="Arial" charset="0"/>
              </a:rPr>
              <a:t>, s)</a:t>
            </a:r>
            <a:endParaRPr lang="hu-HU" sz="2000" dirty="0">
              <a:latin typeface="Arial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Arial" charset="0"/>
              </a:rPr>
              <a:t>	}</a:t>
            </a:r>
          </a:p>
          <a:p>
            <a:pPr marL="0" indent="0">
              <a:buNone/>
            </a:pPr>
            <a:r>
              <a:rPr lang="hu-HU" sz="2000" dirty="0" smtClean="0">
                <a:latin typeface="Arial" charset="0"/>
              </a:rPr>
              <a:t>}</a:t>
            </a:r>
          </a:p>
          <a:p>
            <a:pPr marL="0" indent="0">
              <a:buNone/>
            </a:pPr>
            <a:r>
              <a:rPr lang="hu-HU" sz="2000" dirty="0" err="1" smtClean="0">
                <a:latin typeface="Arial" charset="0"/>
              </a:rPr>
              <a:t>void</a:t>
            </a:r>
            <a:r>
              <a:rPr lang="hu-HU" sz="2000" dirty="0" smtClean="0">
                <a:latin typeface="Arial" charset="0"/>
              </a:rPr>
              <a:t> </a:t>
            </a:r>
            <a:r>
              <a:rPr lang="hu-HU" sz="2000" dirty="0" err="1" smtClean="0">
                <a:latin typeface="Arial" charset="0"/>
              </a:rPr>
              <a:t>grow</a:t>
            </a:r>
            <a:r>
              <a:rPr lang="hu-HU" sz="2000" dirty="0" smtClean="0">
                <a:latin typeface="Arial" charset="0"/>
              </a:rPr>
              <a:t>(int &amp;*p, int </a:t>
            </a:r>
            <a:r>
              <a:rPr lang="hu-HU" sz="2000" dirty="0" err="1" smtClean="0">
                <a:latin typeface="Arial" charset="0"/>
              </a:rPr>
              <a:t>&amp;s</a:t>
            </a:r>
            <a:r>
              <a:rPr lang="hu-HU" sz="2000" dirty="0" smtClean="0">
                <a:latin typeface="Arial" charset="0"/>
              </a:rPr>
              <a:t>) {  // referencia szerint adjuk át, 	int *</a:t>
            </a:r>
            <a:r>
              <a:rPr lang="hu-HU" sz="2000" dirty="0" err="1" smtClean="0">
                <a:latin typeface="Arial" charset="0"/>
              </a:rPr>
              <a:t>np</a:t>
            </a:r>
            <a:r>
              <a:rPr lang="hu-HU" sz="2000" dirty="0" smtClean="0">
                <a:latin typeface="Arial" charset="0"/>
              </a:rPr>
              <a:t> = </a:t>
            </a:r>
            <a:r>
              <a:rPr lang="hu-HU" sz="2000" dirty="0" err="1" smtClean="0">
                <a:latin typeface="Arial" charset="0"/>
              </a:rPr>
              <a:t>new</a:t>
            </a:r>
            <a:r>
              <a:rPr lang="hu-HU" sz="2000" dirty="0" smtClean="0">
                <a:latin typeface="Arial" charset="0"/>
              </a:rPr>
              <a:t> 	</a:t>
            </a:r>
            <a:r>
              <a:rPr lang="hu-HU" sz="2000" dirty="0" err="1" smtClean="0">
                <a:latin typeface="Arial" charset="0"/>
              </a:rPr>
              <a:t>int</a:t>
            </a:r>
            <a:r>
              <a:rPr lang="hu-HU" sz="2000" dirty="0" smtClean="0">
                <a:latin typeface="Arial" charset="0"/>
              </a:rPr>
              <a:t>[2*s];  // </a:t>
            </a:r>
            <a:r>
              <a:rPr lang="hu-HU" sz="2000" dirty="0">
                <a:latin typeface="Arial" charset="0"/>
              </a:rPr>
              <a:t>mert s-t is változtatni </a:t>
            </a:r>
            <a:r>
              <a:rPr lang="hu-HU" sz="2000" dirty="0" smtClean="0">
                <a:latin typeface="Arial" charset="0"/>
              </a:rPr>
              <a:t>szeretnénk</a:t>
            </a:r>
          </a:p>
          <a:p>
            <a:pPr marL="0" indent="0">
              <a:buNone/>
            </a:pPr>
            <a:r>
              <a:rPr lang="hu-HU" sz="2000" dirty="0">
                <a:latin typeface="Arial" charset="0"/>
              </a:rPr>
              <a:t>	</a:t>
            </a:r>
            <a:r>
              <a:rPr lang="hu-HU" sz="2000" dirty="0" err="1" smtClean="0">
                <a:latin typeface="Arial" charset="0"/>
              </a:rPr>
              <a:t>for</a:t>
            </a:r>
            <a:r>
              <a:rPr lang="hu-HU" sz="2000" dirty="0" smtClean="0">
                <a:latin typeface="Arial" charset="0"/>
              </a:rPr>
              <a:t>(int i = 0; i&lt;s; ++i) {  </a:t>
            </a:r>
            <a:r>
              <a:rPr lang="hu-HU" sz="2000" dirty="0" err="1" smtClean="0">
                <a:latin typeface="Arial" charset="0"/>
              </a:rPr>
              <a:t>np</a:t>
            </a:r>
            <a:r>
              <a:rPr lang="hu-HU" sz="2000" dirty="0" smtClean="0">
                <a:latin typeface="Arial" charset="0"/>
              </a:rPr>
              <a:t>[</a:t>
            </a:r>
            <a:r>
              <a:rPr lang="hu-HU" sz="2000" dirty="0" err="1" smtClean="0">
                <a:latin typeface="Arial" charset="0"/>
              </a:rPr>
              <a:t>i</a:t>
            </a:r>
            <a:r>
              <a:rPr lang="hu-HU" sz="2000" dirty="0" smtClean="0">
                <a:latin typeface="Arial" charset="0"/>
              </a:rPr>
              <a:t>] = p[i]; }</a:t>
            </a:r>
          </a:p>
          <a:p>
            <a:pPr marL="0" indent="0">
              <a:buNone/>
            </a:pPr>
            <a:r>
              <a:rPr lang="hu-HU" sz="2000" dirty="0">
                <a:latin typeface="Arial" charset="0"/>
              </a:rPr>
              <a:t>	</a:t>
            </a:r>
            <a:r>
              <a:rPr lang="hu-HU" sz="2000" dirty="0" err="1" smtClean="0">
                <a:latin typeface="Arial" charset="0"/>
              </a:rPr>
              <a:t>delete</a:t>
            </a:r>
            <a:r>
              <a:rPr lang="hu-HU" sz="2000" dirty="0" smtClean="0">
                <a:latin typeface="Arial" charset="0"/>
              </a:rPr>
              <a:t>[] p;</a:t>
            </a:r>
          </a:p>
          <a:p>
            <a:pPr marL="0" indent="0">
              <a:buNone/>
            </a:pPr>
            <a:r>
              <a:rPr lang="hu-HU" sz="2000" dirty="0">
                <a:latin typeface="Arial" charset="0"/>
              </a:rPr>
              <a:t>	</a:t>
            </a:r>
            <a:r>
              <a:rPr lang="hu-HU" sz="2000" dirty="0" smtClean="0">
                <a:latin typeface="Arial" charset="0"/>
              </a:rPr>
              <a:t>p = </a:t>
            </a:r>
            <a:r>
              <a:rPr lang="hu-HU" sz="2000" dirty="0" err="1" smtClean="0">
                <a:latin typeface="Arial" charset="0"/>
              </a:rPr>
              <a:t>np</a:t>
            </a:r>
            <a:r>
              <a:rPr lang="hu-HU" sz="2000" dirty="0" smtClean="0">
                <a:latin typeface="Arial" charset="0"/>
              </a:rPr>
              <a:t>;  // A p címe már </a:t>
            </a:r>
            <a:r>
              <a:rPr lang="hu-HU" sz="2000" dirty="0" err="1" smtClean="0">
                <a:latin typeface="Arial" charset="0"/>
              </a:rPr>
              <a:t>np</a:t>
            </a:r>
            <a:r>
              <a:rPr lang="hu-HU" sz="2000" dirty="0" smtClean="0">
                <a:latin typeface="Arial" charset="0"/>
              </a:rPr>
              <a:t> lesz, de a </a:t>
            </a:r>
            <a:r>
              <a:rPr lang="hu-HU" sz="2000" dirty="0" err="1" smtClean="0">
                <a:latin typeface="Arial" charset="0"/>
              </a:rPr>
              <a:t>kívűlről</a:t>
            </a:r>
            <a:r>
              <a:rPr lang="hu-HU" sz="2000" dirty="0" smtClean="0">
                <a:latin typeface="Arial" charset="0"/>
              </a:rPr>
              <a:t> p-ként ismert</a:t>
            </a:r>
          </a:p>
          <a:p>
            <a:pPr marL="0" indent="0">
              <a:buNone/>
            </a:pPr>
            <a:r>
              <a:rPr lang="hu-HU" sz="2000" dirty="0">
                <a:latin typeface="Arial" charset="0"/>
              </a:rPr>
              <a:t>	</a:t>
            </a:r>
            <a:r>
              <a:rPr lang="hu-HU" sz="2000" dirty="0" smtClean="0">
                <a:latin typeface="Arial" charset="0"/>
              </a:rPr>
              <a:t>s *= 2;</a:t>
            </a:r>
            <a:endParaRPr lang="hu-HU" sz="2000" dirty="0">
              <a:latin typeface="Arial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03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Kódelemzés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 smtClean="0">
                <a:latin typeface="Arial" charset="0"/>
              </a:rPr>
              <a:t>#</a:t>
            </a:r>
            <a:r>
              <a:rPr lang="hu-HU" sz="2000" dirty="0" err="1" smtClean="0">
                <a:latin typeface="Arial" charset="0"/>
              </a:rPr>
              <a:t>include</a:t>
            </a:r>
            <a:r>
              <a:rPr lang="hu-HU" sz="2000" dirty="0" smtClean="0">
                <a:latin typeface="Arial" charset="0"/>
              </a:rPr>
              <a:t> &lt;</a:t>
            </a:r>
            <a:r>
              <a:rPr lang="hu-HU" sz="2000" dirty="0" err="1" smtClean="0">
                <a:latin typeface="Arial" charset="0"/>
              </a:rPr>
              <a:t>iostream</a:t>
            </a:r>
            <a:r>
              <a:rPr lang="hu-HU" sz="2000" dirty="0" smtClean="0">
                <a:latin typeface="Arial" charset="0"/>
              </a:rPr>
              <a:t>&gt;</a:t>
            </a:r>
          </a:p>
          <a:p>
            <a:pPr marL="0" indent="0">
              <a:buNone/>
            </a:pPr>
            <a:r>
              <a:rPr lang="hu-HU" sz="2000" dirty="0" smtClean="0">
                <a:latin typeface="Arial" charset="0"/>
              </a:rPr>
              <a:t>#</a:t>
            </a:r>
            <a:r>
              <a:rPr lang="hu-HU" sz="2000" dirty="0" err="1" smtClean="0">
                <a:latin typeface="Arial" charset="0"/>
              </a:rPr>
              <a:t>include</a:t>
            </a:r>
            <a:r>
              <a:rPr lang="hu-HU" sz="2000" dirty="0" smtClean="0">
                <a:latin typeface="Arial" charset="0"/>
              </a:rPr>
              <a:t> &lt;</a:t>
            </a:r>
            <a:r>
              <a:rPr lang="hu-HU" sz="2000" dirty="0" err="1" smtClean="0">
                <a:latin typeface="Arial" charset="0"/>
              </a:rPr>
              <a:t>vector</a:t>
            </a:r>
            <a:r>
              <a:rPr lang="hu-HU" sz="2000" dirty="0" smtClean="0">
                <a:latin typeface="Arial" charset="0"/>
              </a:rPr>
              <a:t>&gt;</a:t>
            </a:r>
          </a:p>
          <a:p>
            <a:pPr marL="0" indent="0">
              <a:buNone/>
            </a:pPr>
            <a:r>
              <a:rPr lang="hu-HU" sz="2000" dirty="0" err="1" smtClean="0">
                <a:latin typeface="Arial" charset="0"/>
              </a:rPr>
              <a:t>using</a:t>
            </a:r>
            <a:r>
              <a:rPr lang="hu-HU" sz="2000" dirty="0" smtClean="0">
                <a:latin typeface="Arial" charset="0"/>
              </a:rPr>
              <a:t> </a:t>
            </a:r>
            <a:r>
              <a:rPr lang="hu-HU" sz="2000" dirty="0" err="1" smtClean="0">
                <a:latin typeface="Arial" charset="0"/>
              </a:rPr>
              <a:t>namespace</a:t>
            </a:r>
            <a:r>
              <a:rPr lang="hu-HU" sz="2000" dirty="0" smtClean="0">
                <a:latin typeface="Arial" charset="0"/>
              </a:rPr>
              <a:t> </a:t>
            </a:r>
            <a:r>
              <a:rPr lang="hu-HU" sz="2000" dirty="0" err="1" smtClean="0">
                <a:latin typeface="Arial" charset="0"/>
              </a:rPr>
              <a:t>std</a:t>
            </a:r>
            <a:r>
              <a:rPr lang="hu-HU" sz="2000" dirty="0" smtClean="0">
                <a:latin typeface="Arial" charset="0"/>
              </a:rPr>
              <a:t>;</a:t>
            </a:r>
          </a:p>
          <a:p>
            <a:pPr marL="0" indent="0">
              <a:buNone/>
            </a:pPr>
            <a:r>
              <a:rPr lang="hu-HU" sz="2000" dirty="0" smtClean="0">
                <a:latin typeface="Arial" charset="0"/>
              </a:rPr>
              <a:t>int main() {</a:t>
            </a:r>
          </a:p>
          <a:p>
            <a:pPr marL="0" indent="0">
              <a:buNone/>
            </a:pPr>
            <a:r>
              <a:rPr lang="hu-HU" sz="2000" dirty="0" smtClean="0">
                <a:latin typeface="Arial" charset="0"/>
              </a:rPr>
              <a:t>	</a:t>
            </a:r>
            <a:r>
              <a:rPr lang="hu-HU" sz="2000" dirty="0" err="1" smtClean="0">
                <a:latin typeface="Arial" charset="0"/>
              </a:rPr>
              <a:t>vector</a:t>
            </a:r>
            <a:r>
              <a:rPr lang="hu-HU" sz="2000" dirty="0" smtClean="0">
                <a:latin typeface="Arial" charset="0"/>
              </a:rPr>
              <a:t>&lt;int&gt; v; // int típusú vektor</a:t>
            </a:r>
          </a:p>
          <a:p>
            <a:pPr marL="0" indent="0">
              <a:buNone/>
            </a:pPr>
            <a:r>
              <a:rPr lang="hu-HU" sz="2000" dirty="0">
                <a:latin typeface="Arial" charset="0"/>
              </a:rPr>
              <a:t>	</a:t>
            </a:r>
            <a:r>
              <a:rPr lang="hu-HU" sz="2000" dirty="0" smtClean="0">
                <a:latin typeface="Arial" charset="0"/>
              </a:rPr>
              <a:t>int x;  // </a:t>
            </a:r>
            <a:r>
              <a:rPr lang="hu-HU" sz="2000" dirty="0" err="1" smtClean="0">
                <a:latin typeface="Arial" charset="0"/>
              </a:rPr>
              <a:t>buffer</a:t>
            </a:r>
            <a:r>
              <a:rPr lang="hu-HU" sz="2000" dirty="0" smtClean="0">
                <a:latin typeface="Arial" charset="0"/>
              </a:rPr>
              <a:t>, amibe majd olvasunk</a:t>
            </a:r>
          </a:p>
          <a:p>
            <a:pPr marL="0" indent="0">
              <a:buNone/>
            </a:pPr>
            <a:r>
              <a:rPr lang="hu-HU" sz="2000" dirty="0" smtClean="0">
                <a:latin typeface="Arial" charset="0"/>
              </a:rPr>
              <a:t>	</a:t>
            </a:r>
            <a:r>
              <a:rPr lang="hu-HU" sz="2000" dirty="0" err="1" smtClean="0">
                <a:latin typeface="Arial" charset="0"/>
              </a:rPr>
              <a:t>while</a:t>
            </a:r>
            <a:r>
              <a:rPr lang="hu-HU" sz="2000" dirty="0" smtClean="0">
                <a:latin typeface="Arial" charset="0"/>
              </a:rPr>
              <a:t>(cin &gt;&gt; x) { </a:t>
            </a:r>
            <a:r>
              <a:rPr lang="hu-HU" sz="2000" dirty="0" err="1" smtClean="0">
                <a:latin typeface="Arial" charset="0"/>
              </a:rPr>
              <a:t>v.push</a:t>
            </a:r>
            <a:r>
              <a:rPr lang="hu-HU" sz="2000" dirty="0" smtClean="0">
                <a:latin typeface="Arial" charset="0"/>
              </a:rPr>
              <a:t>_back(x); }  // Ha nem lenne hely, akkor</a:t>
            </a:r>
          </a:p>
          <a:p>
            <a:pPr marL="0" indent="0">
              <a:buNone/>
            </a:pPr>
            <a:r>
              <a:rPr lang="hu-HU" sz="2000" dirty="0">
                <a:latin typeface="Arial" charset="0"/>
              </a:rPr>
              <a:t>	</a:t>
            </a:r>
            <a:r>
              <a:rPr lang="hu-HU" sz="2000" dirty="0" smtClean="0">
                <a:latin typeface="Arial" charset="0"/>
              </a:rPr>
              <a:t>				// megnöveli magát.</a:t>
            </a:r>
          </a:p>
          <a:p>
            <a:pPr marL="0" indent="0">
              <a:buNone/>
            </a:pPr>
            <a:r>
              <a:rPr lang="hu-HU" sz="2000" dirty="0">
                <a:latin typeface="Arial" charset="0"/>
              </a:rPr>
              <a:t>	</a:t>
            </a:r>
            <a:r>
              <a:rPr lang="hu-HU" sz="2000" dirty="0" err="1" smtClean="0">
                <a:latin typeface="Arial" charset="0"/>
              </a:rPr>
              <a:t>for</a:t>
            </a:r>
            <a:r>
              <a:rPr lang="hu-HU" sz="2000" dirty="0" smtClean="0">
                <a:latin typeface="Arial" charset="0"/>
              </a:rPr>
              <a:t>(int i = </a:t>
            </a:r>
            <a:r>
              <a:rPr lang="hu-HU" sz="2000" dirty="0" err="1" smtClean="0">
                <a:latin typeface="Arial" charset="0"/>
              </a:rPr>
              <a:t>v.size</a:t>
            </a:r>
            <a:r>
              <a:rPr lang="hu-HU" sz="2000" dirty="0" smtClean="0">
                <a:latin typeface="Arial" charset="0"/>
              </a:rPr>
              <a:t>()-1; i&gt;=0; </a:t>
            </a:r>
            <a:r>
              <a:rPr lang="hu-HU" sz="2000" dirty="0" err="1" smtClean="0">
                <a:latin typeface="Arial" charset="0"/>
              </a:rPr>
              <a:t>--i</a:t>
            </a:r>
            <a:r>
              <a:rPr lang="hu-HU" sz="2000" dirty="0" smtClean="0">
                <a:latin typeface="Arial" charset="0"/>
              </a:rPr>
              <a:t>) {  // v[o] v[1] …v[n]  == </a:t>
            </a:r>
            <a:r>
              <a:rPr lang="hu-HU" sz="2000" dirty="0" err="1" smtClean="0">
                <a:latin typeface="Arial" charset="0"/>
              </a:rPr>
              <a:t>v.size</a:t>
            </a:r>
            <a:r>
              <a:rPr lang="hu-HU" sz="2000" dirty="0" smtClean="0">
                <a:latin typeface="Arial" charset="0"/>
              </a:rPr>
              <a:t>()</a:t>
            </a:r>
          </a:p>
          <a:p>
            <a:pPr marL="0" indent="0">
              <a:buNone/>
            </a:pPr>
            <a:r>
              <a:rPr lang="hu-HU" sz="2000" dirty="0" smtClean="0">
                <a:latin typeface="Arial" charset="0"/>
              </a:rPr>
              <a:t>		</a:t>
            </a:r>
            <a:r>
              <a:rPr lang="hu-HU" sz="2000" dirty="0" err="1" smtClean="0">
                <a:latin typeface="Arial" charset="0"/>
              </a:rPr>
              <a:t>cout</a:t>
            </a:r>
            <a:r>
              <a:rPr lang="hu-HU" sz="2000" dirty="0" smtClean="0">
                <a:latin typeface="Arial" charset="0"/>
              </a:rPr>
              <a:t> &lt;&lt; v[i] &lt;&lt; </a:t>
            </a:r>
            <a:r>
              <a:rPr lang="hu-HU" sz="2000" dirty="0" err="1" smtClean="0">
                <a:latin typeface="Arial" charset="0"/>
              </a:rPr>
              <a:t>endl</a:t>
            </a:r>
            <a:r>
              <a:rPr lang="hu-HU" sz="2000" dirty="0" smtClean="0">
                <a:latin typeface="Arial" charset="0"/>
              </a:rPr>
              <a:t>;</a:t>
            </a:r>
            <a:endParaRPr lang="hu-HU" sz="2000" dirty="0">
              <a:latin typeface="Arial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Arial" charset="0"/>
              </a:rPr>
              <a:t>	}</a:t>
            </a:r>
          </a:p>
          <a:p>
            <a:pPr marL="0" indent="0">
              <a:buNone/>
            </a:pPr>
            <a:r>
              <a:rPr lang="hu-HU" sz="2000" dirty="0">
                <a:latin typeface="Arial" charset="0"/>
              </a:rPr>
              <a:t>	</a:t>
            </a:r>
            <a:r>
              <a:rPr lang="hu-HU" sz="2000" dirty="0" err="1" smtClean="0">
                <a:latin typeface="Arial" charset="0"/>
              </a:rPr>
              <a:t>return</a:t>
            </a:r>
            <a:r>
              <a:rPr lang="hu-HU" sz="2000" smtClean="0">
                <a:latin typeface="Arial" charset="0"/>
              </a:rPr>
              <a:t> 0;</a:t>
            </a:r>
            <a:endParaRPr lang="hu-HU" sz="2000" dirty="0">
              <a:latin typeface="Arial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338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Kódelemzés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>
                <a:latin typeface="Arial" charset="0"/>
              </a:rPr>
              <a:t>Feladat:</a:t>
            </a:r>
          </a:p>
          <a:p>
            <a:pPr lvl="1"/>
            <a:r>
              <a:rPr lang="hu-HU" sz="2400" dirty="0" smtClean="0">
                <a:latin typeface="Arial" charset="0"/>
              </a:rPr>
              <a:t>Függvény írása, amelyben az angol ABC magánhangzóit kisbetűsről nagybetűsre változtatja át.</a:t>
            </a:r>
          </a:p>
          <a:p>
            <a:pPr lvl="1"/>
            <a:r>
              <a:rPr lang="hu-HU" sz="2400" dirty="0" smtClean="0">
                <a:latin typeface="Arial" charset="0"/>
              </a:rPr>
              <a:t>További célkitűzés: optimalizálás</a:t>
            </a:r>
          </a:p>
          <a:p>
            <a:pPr lvl="2"/>
            <a:r>
              <a:rPr lang="hu-HU" sz="2000" dirty="0" smtClean="0">
                <a:latin typeface="Arial" charset="0"/>
              </a:rPr>
              <a:t>Leggyorsabb</a:t>
            </a:r>
          </a:p>
          <a:p>
            <a:pPr lvl="2"/>
            <a:r>
              <a:rPr lang="hu-HU" sz="2000" dirty="0" smtClean="0">
                <a:latin typeface="Arial" charset="0"/>
              </a:rPr>
              <a:t>Legkevesebb memória felhasználásával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Kódelemzés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>
                <a:latin typeface="Arial" charset="0"/>
              </a:rPr>
              <a:t>Lehetőségeink:</a:t>
            </a:r>
          </a:p>
          <a:p>
            <a:pPr lvl="1"/>
            <a:r>
              <a:rPr lang="hu-HU" sz="2400" dirty="0" smtClean="0">
                <a:latin typeface="Arial" charset="0"/>
              </a:rPr>
              <a:t>Két tömbbel</a:t>
            </a:r>
          </a:p>
          <a:p>
            <a:pPr lvl="1"/>
            <a:r>
              <a:rPr lang="hu-HU" sz="2400" dirty="0" err="1" smtClean="0">
                <a:latin typeface="Arial" charset="0"/>
              </a:rPr>
              <a:t>Switch</a:t>
            </a:r>
            <a:r>
              <a:rPr lang="hu-HU" sz="2400" dirty="0" smtClean="0">
                <a:latin typeface="Arial" charset="0"/>
              </a:rPr>
              <a:t> – méretre optimalizálva</a:t>
            </a:r>
            <a:endParaRPr lang="hu-HU" sz="2400" dirty="0" smtClean="0">
              <a:latin typeface="Arial" charset="0"/>
            </a:endParaRPr>
          </a:p>
          <a:p>
            <a:endParaRPr lang="hu-HU" sz="28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7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Kódelemzés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err="1" smtClean="0">
                <a:latin typeface="Arial" charset="0"/>
              </a:rPr>
              <a:t>switch-es</a:t>
            </a:r>
            <a:r>
              <a:rPr lang="hu-HU" sz="2800" dirty="0" smtClean="0">
                <a:latin typeface="Arial" charset="0"/>
              </a:rPr>
              <a:t> verzió:</a:t>
            </a:r>
          </a:p>
          <a:p>
            <a:pPr lvl="1"/>
            <a:r>
              <a:rPr lang="hu-HU" sz="2400" dirty="0" smtClean="0">
                <a:latin typeface="Arial" charset="0"/>
              </a:rPr>
              <a:t>Átalakításhoz egy konverter függvény:</a:t>
            </a:r>
            <a:endParaRPr lang="hu-HU" sz="2400" dirty="0">
              <a:latin typeface="Arial" charset="0"/>
            </a:endParaRPr>
          </a:p>
          <a:p>
            <a:pPr marL="0" indent="0">
              <a:buNone/>
            </a:pPr>
            <a:endParaRPr lang="hu-HU" sz="2000" dirty="0" smtClean="0">
              <a:latin typeface="Arial" charset="0"/>
            </a:endParaRPr>
          </a:p>
          <a:p>
            <a:pPr marL="800100" lvl="2" indent="0">
              <a:buNone/>
            </a:pPr>
            <a:r>
              <a:rPr lang="hu-HU" sz="1800" dirty="0" err="1" smtClean="0">
                <a:latin typeface="Arial" charset="0"/>
              </a:rPr>
              <a:t>char</a:t>
            </a:r>
            <a:r>
              <a:rPr lang="hu-HU" sz="1800" dirty="0" smtClean="0">
                <a:latin typeface="Arial" charset="0"/>
              </a:rPr>
              <a:t> </a:t>
            </a:r>
            <a:r>
              <a:rPr lang="hu-HU" sz="1800" dirty="0" err="1" smtClean="0">
                <a:latin typeface="Arial" charset="0"/>
              </a:rPr>
              <a:t>conv</a:t>
            </a:r>
            <a:r>
              <a:rPr lang="hu-HU" sz="1800" dirty="0" smtClean="0">
                <a:latin typeface="Arial" charset="0"/>
              </a:rPr>
              <a:t>(</a:t>
            </a:r>
            <a:r>
              <a:rPr lang="hu-HU" sz="1800" dirty="0" err="1" smtClean="0">
                <a:latin typeface="Arial" charset="0"/>
              </a:rPr>
              <a:t>char</a:t>
            </a:r>
            <a:r>
              <a:rPr lang="hu-HU" sz="1800" dirty="0" smtClean="0">
                <a:latin typeface="Arial" charset="0"/>
              </a:rPr>
              <a:t> </a:t>
            </a:r>
            <a:r>
              <a:rPr lang="hu-HU" sz="1800" dirty="0" err="1" smtClean="0">
                <a:latin typeface="Arial" charset="0"/>
              </a:rPr>
              <a:t>ch</a:t>
            </a:r>
            <a:r>
              <a:rPr lang="hu-HU" sz="1800" dirty="0" smtClean="0">
                <a:latin typeface="Arial" charset="0"/>
              </a:rPr>
              <a:t>) {</a:t>
            </a:r>
          </a:p>
          <a:p>
            <a:pPr marL="800100" lvl="2" indent="0">
              <a:buNone/>
            </a:pPr>
            <a:r>
              <a:rPr lang="hu-HU" sz="1800" dirty="0">
                <a:latin typeface="Arial" charset="0"/>
              </a:rPr>
              <a:t> </a:t>
            </a:r>
            <a:r>
              <a:rPr lang="hu-HU" sz="1800" dirty="0" smtClean="0">
                <a:latin typeface="Arial" charset="0"/>
              </a:rPr>
              <a:t>   </a:t>
            </a:r>
            <a:r>
              <a:rPr lang="hu-HU" sz="1800" dirty="0" err="1" smtClean="0">
                <a:latin typeface="Arial" charset="0"/>
              </a:rPr>
              <a:t>switch</a:t>
            </a:r>
            <a:r>
              <a:rPr lang="hu-HU" sz="1800" dirty="0" smtClean="0">
                <a:latin typeface="Arial" charset="0"/>
              </a:rPr>
              <a:t>(</a:t>
            </a:r>
            <a:r>
              <a:rPr lang="hu-HU" sz="1800" dirty="0" err="1" smtClean="0">
                <a:latin typeface="Arial" charset="0"/>
              </a:rPr>
              <a:t>ch</a:t>
            </a:r>
            <a:r>
              <a:rPr lang="hu-HU" sz="1800" dirty="0" smtClean="0">
                <a:latin typeface="Arial" charset="0"/>
              </a:rPr>
              <a:t>) {</a:t>
            </a:r>
          </a:p>
          <a:p>
            <a:pPr marL="800100" lvl="2" indent="0">
              <a:buNone/>
            </a:pPr>
            <a:r>
              <a:rPr lang="hu-HU" sz="1800" dirty="0" smtClean="0">
                <a:latin typeface="Arial" charset="0"/>
              </a:rPr>
              <a:t>		</a:t>
            </a:r>
            <a:r>
              <a:rPr lang="hu-HU" sz="1800" dirty="0" err="1" smtClean="0">
                <a:latin typeface="Arial" charset="0"/>
              </a:rPr>
              <a:t>case</a:t>
            </a:r>
            <a:r>
              <a:rPr lang="hu-HU" sz="1800" dirty="0" smtClean="0">
                <a:latin typeface="Arial" charset="0"/>
              </a:rPr>
              <a:t> ’a’: </a:t>
            </a:r>
            <a:r>
              <a:rPr lang="hu-HU" sz="1800" dirty="0" err="1" smtClean="0">
                <a:latin typeface="Arial" charset="0"/>
              </a:rPr>
              <a:t>return</a:t>
            </a:r>
            <a:r>
              <a:rPr lang="hu-HU" sz="1800" dirty="0" smtClean="0">
                <a:latin typeface="Arial" charset="0"/>
              </a:rPr>
              <a:t> ’</a:t>
            </a:r>
            <a:r>
              <a:rPr lang="hu-HU" sz="1800" dirty="0" err="1" smtClean="0">
                <a:latin typeface="Arial" charset="0"/>
              </a:rPr>
              <a:t>A</a:t>
            </a:r>
            <a:r>
              <a:rPr lang="hu-HU" sz="1800" dirty="0" smtClean="0">
                <a:latin typeface="Arial" charset="0"/>
              </a:rPr>
              <a:t>’;</a:t>
            </a:r>
          </a:p>
          <a:p>
            <a:pPr marL="800100" lvl="2" indent="0">
              <a:buNone/>
            </a:pPr>
            <a:r>
              <a:rPr lang="hu-HU" sz="1800" dirty="0">
                <a:latin typeface="Arial" charset="0"/>
              </a:rPr>
              <a:t>	</a:t>
            </a:r>
            <a:r>
              <a:rPr lang="hu-HU" sz="1800" dirty="0" smtClean="0">
                <a:latin typeface="Arial" charset="0"/>
              </a:rPr>
              <a:t>	…</a:t>
            </a:r>
          </a:p>
          <a:p>
            <a:pPr marL="800100" lvl="2" indent="0">
              <a:buNone/>
            </a:pPr>
            <a:r>
              <a:rPr lang="hu-HU" sz="1800" dirty="0">
                <a:latin typeface="Arial" charset="0"/>
              </a:rPr>
              <a:t>	</a:t>
            </a:r>
            <a:r>
              <a:rPr lang="hu-HU" sz="1800" dirty="0" smtClean="0">
                <a:latin typeface="Arial" charset="0"/>
              </a:rPr>
              <a:t>	</a:t>
            </a:r>
            <a:r>
              <a:rPr lang="hu-HU" sz="1800" dirty="0" err="1" smtClean="0">
                <a:latin typeface="Arial" charset="0"/>
              </a:rPr>
              <a:t>default</a:t>
            </a:r>
            <a:r>
              <a:rPr lang="hu-HU" sz="1800" dirty="0" smtClean="0">
                <a:latin typeface="Arial" charset="0"/>
              </a:rPr>
              <a:t>: </a:t>
            </a:r>
            <a:r>
              <a:rPr lang="hu-HU" sz="1800" dirty="0" err="1" smtClean="0">
                <a:latin typeface="Arial" charset="0"/>
              </a:rPr>
              <a:t>return</a:t>
            </a:r>
            <a:r>
              <a:rPr lang="hu-HU" sz="1800" dirty="0" smtClean="0">
                <a:latin typeface="Arial" charset="0"/>
              </a:rPr>
              <a:t> </a:t>
            </a:r>
            <a:r>
              <a:rPr lang="hu-HU" sz="1800" dirty="0" err="1" smtClean="0">
                <a:latin typeface="Arial" charset="0"/>
              </a:rPr>
              <a:t>ch</a:t>
            </a:r>
            <a:r>
              <a:rPr lang="hu-HU" sz="1800" dirty="0" smtClean="0">
                <a:latin typeface="Arial" charset="0"/>
              </a:rPr>
              <a:t>;</a:t>
            </a:r>
          </a:p>
          <a:p>
            <a:pPr marL="800100" lvl="2" indent="0">
              <a:buNone/>
            </a:pPr>
            <a:r>
              <a:rPr lang="hu-HU" sz="1800" dirty="0">
                <a:latin typeface="Arial" charset="0"/>
              </a:rPr>
              <a:t>	</a:t>
            </a:r>
            <a:r>
              <a:rPr lang="hu-HU" sz="1800" dirty="0" smtClean="0">
                <a:latin typeface="Arial" charset="0"/>
              </a:rPr>
              <a:t>	// Ha egy ágba se megy bele, akkor</a:t>
            </a:r>
          </a:p>
          <a:p>
            <a:pPr marL="800100" lvl="2" indent="0">
              <a:buNone/>
            </a:pPr>
            <a:r>
              <a:rPr lang="hu-HU" sz="1800" dirty="0">
                <a:latin typeface="Arial" charset="0"/>
              </a:rPr>
              <a:t>	</a:t>
            </a:r>
            <a:r>
              <a:rPr lang="hu-HU" sz="1800" dirty="0" smtClean="0">
                <a:latin typeface="Arial" charset="0"/>
              </a:rPr>
              <a:t>	// adja vissza az eredeti karaktert</a:t>
            </a:r>
            <a:endParaRPr lang="hu-HU" sz="1800" dirty="0">
              <a:latin typeface="Arial" charset="0"/>
            </a:endParaRPr>
          </a:p>
          <a:p>
            <a:pPr marL="800100" lvl="2" indent="0">
              <a:buNone/>
            </a:pPr>
            <a:r>
              <a:rPr lang="hu-HU" sz="1800" dirty="0" smtClean="0">
                <a:latin typeface="Arial" charset="0"/>
              </a:rPr>
              <a:t>	   }</a:t>
            </a:r>
            <a:endParaRPr lang="hu-HU" sz="1800" dirty="0">
              <a:latin typeface="Arial" charset="0"/>
            </a:endParaRPr>
          </a:p>
          <a:p>
            <a:pPr marL="800100" lvl="2" indent="0">
              <a:buNone/>
            </a:pPr>
            <a:r>
              <a:rPr lang="hu-HU" sz="1800" dirty="0" smtClean="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44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Kódelemzés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err="1" smtClean="0">
                <a:latin typeface="Arial" charset="0"/>
              </a:rPr>
              <a:t>switch-es</a:t>
            </a:r>
            <a:r>
              <a:rPr lang="hu-HU" sz="2800" dirty="0" smtClean="0">
                <a:latin typeface="Arial" charset="0"/>
              </a:rPr>
              <a:t> verzió:</a:t>
            </a:r>
          </a:p>
          <a:p>
            <a:pPr lvl="1"/>
            <a:r>
              <a:rPr lang="hu-HU" sz="2400" dirty="0" smtClean="0">
                <a:latin typeface="Arial" charset="0"/>
              </a:rPr>
              <a:t>Átalakításhoz egy konverter függvény (2),</a:t>
            </a:r>
          </a:p>
          <a:p>
            <a:pPr lvl="1"/>
            <a:r>
              <a:rPr lang="hu-HU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break</a:t>
            </a:r>
            <a:r>
              <a:rPr lang="hu-HU" sz="2400" dirty="0" smtClean="0">
                <a:latin typeface="Arial" charset="0"/>
              </a:rPr>
              <a:t> utasításnak nagyon fontos szerepe van, mert ha nem lenne, akkor mindig a </a:t>
            </a:r>
            <a:r>
              <a:rPr lang="hu-HU" sz="2400" dirty="0" err="1" smtClean="0">
                <a:latin typeface="Arial" charset="0"/>
              </a:rPr>
              <a:t>defaultba</a:t>
            </a:r>
            <a:r>
              <a:rPr lang="hu-HU" sz="2400" dirty="0" smtClean="0">
                <a:latin typeface="Arial" charset="0"/>
              </a:rPr>
              <a:t> is belemenne.</a:t>
            </a:r>
            <a:endParaRPr lang="hu-HU" sz="2000" dirty="0" smtClean="0">
              <a:latin typeface="Arial" charset="0"/>
            </a:endParaRPr>
          </a:p>
          <a:p>
            <a:pPr marL="1257300" lvl="3" indent="0">
              <a:buNone/>
            </a:pPr>
            <a:r>
              <a:rPr lang="hu-HU" sz="1800" dirty="0" err="1" smtClean="0">
                <a:latin typeface="Arial" charset="0"/>
              </a:rPr>
              <a:t>char</a:t>
            </a:r>
            <a:r>
              <a:rPr lang="hu-HU" sz="1800" dirty="0" smtClean="0">
                <a:latin typeface="Arial" charset="0"/>
              </a:rPr>
              <a:t> </a:t>
            </a:r>
            <a:r>
              <a:rPr lang="hu-HU" sz="1800" dirty="0" err="1" smtClean="0">
                <a:latin typeface="Arial" charset="0"/>
              </a:rPr>
              <a:t>conv</a:t>
            </a:r>
            <a:r>
              <a:rPr lang="hu-HU" sz="1800" dirty="0" smtClean="0">
                <a:latin typeface="Arial" charset="0"/>
              </a:rPr>
              <a:t>(</a:t>
            </a:r>
            <a:r>
              <a:rPr lang="hu-HU" sz="1800" dirty="0" err="1" smtClean="0">
                <a:latin typeface="Arial" charset="0"/>
              </a:rPr>
              <a:t>char</a:t>
            </a:r>
            <a:r>
              <a:rPr lang="hu-HU" sz="1800" dirty="0" smtClean="0">
                <a:latin typeface="Arial" charset="0"/>
              </a:rPr>
              <a:t> </a:t>
            </a:r>
            <a:r>
              <a:rPr lang="hu-HU" sz="1800" dirty="0" err="1" smtClean="0">
                <a:latin typeface="Arial" charset="0"/>
              </a:rPr>
              <a:t>ch</a:t>
            </a:r>
            <a:r>
              <a:rPr lang="hu-HU" sz="1800" dirty="0" smtClean="0">
                <a:latin typeface="Arial" charset="0"/>
              </a:rPr>
              <a:t>) {</a:t>
            </a:r>
          </a:p>
          <a:p>
            <a:pPr marL="1257300" lvl="3" indent="0">
              <a:buNone/>
            </a:pPr>
            <a:r>
              <a:rPr lang="hu-HU" sz="1800" dirty="0">
                <a:latin typeface="Arial" charset="0"/>
              </a:rPr>
              <a:t>	</a:t>
            </a:r>
            <a:r>
              <a:rPr lang="hu-HU" sz="1800" dirty="0" smtClean="0">
                <a:latin typeface="Arial" charset="0"/>
              </a:rPr>
              <a:t>  </a:t>
            </a:r>
            <a:r>
              <a:rPr lang="hu-HU" sz="1800" dirty="0" err="1" smtClean="0">
                <a:latin typeface="Arial" charset="0"/>
              </a:rPr>
              <a:t>char</a:t>
            </a:r>
            <a:r>
              <a:rPr lang="hu-HU" sz="1800" dirty="0" smtClean="0">
                <a:latin typeface="Arial" charset="0"/>
              </a:rPr>
              <a:t> </a:t>
            </a:r>
            <a:r>
              <a:rPr lang="hu-HU" sz="1800" dirty="0" err="1" smtClean="0">
                <a:latin typeface="Arial" charset="0"/>
              </a:rPr>
              <a:t>ret</a:t>
            </a:r>
            <a:r>
              <a:rPr lang="hu-HU" sz="1800" dirty="0" smtClean="0">
                <a:latin typeface="Arial" charset="0"/>
              </a:rPr>
              <a:t>;</a:t>
            </a:r>
            <a:endParaRPr lang="hu-HU" sz="1800" dirty="0" smtClean="0">
              <a:latin typeface="Arial" charset="0"/>
            </a:endParaRPr>
          </a:p>
          <a:p>
            <a:pPr marL="1257300" lvl="3" indent="0">
              <a:buNone/>
            </a:pPr>
            <a:r>
              <a:rPr lang="hu-HU" sz="1800" dirty="0">
                <a:latin typeface="Arial" charset="0"/>
              </a:rPr>
              <a:t> </a:t>
            </a:r>
            <a:r>
              <a:rPr lang="hu-HU" sz="1800" dirty="0" smtClean="0">
                <a:latin typeface="Arial" charset="0"/>
              </a:rPr>
              <a:t>   </a:t>
            </a:r>
            <a:r>
              <a:rPr lang="hu-HU" sz="1800" dirty="0" err="1" smtClean="0">
                <a:latin typeface="Arial" charset="0"/>
              </a:rPr>
              <a:t>switch</a:t>
            </a:r>
            <a:r>
              <a:rPr lang="hu-HU" sz="1800" dirty="0" smtClean="0">
                <a:latin typeface="Arial" charset="0"/>
              </a:rPr>
              <a:t>(</a:t>
            </a:r>
            <a:r>
              <a:rPr lang="hu-HU" sz="1800" dirty="0" err="1" smtClean="0">
                <a:latin typeface="Arial" charset="0"/>
              </a:rPr>
              <a:t>ch</a:t>
            </a:r>
            <a:r>
              <a:rPr lang="hu-HU" sz="1800" dirty="0" smtClean="0">
                <a:latin typeface="Arial" charset="0"/>
              </a:rPr>
              <a:t>) {</a:t>
            </a:r>
          </a:p>
          <a:p>
            <a:pPr marL="1257300" lvl="3" indent="0">
              <a:buNone/>
            </a:pPr>
            <a:r>
              <a:rPr lang="hu-HU" sz="1800" dirty="0" smtClean="0">
                <a:latin typeface="Arial" charset="0"/>
              </a:rPr>
              <a:t>		</a:t>
            </a:r>
            <a:r>
              <a:rPr lang="hu-HU" sz="1800" dirty="0" err="1" smtClean="0">
                <a:latin typeface="Arial" charset="0"/>
              </a:rPr>
              <a:t>case</a:t>
            </a:r>
            <a:r>
              <a:rPr lang="hu-HU" sz="1800" dirty="0" smtClean="0">
                <a:latin typeface="Arial" charset="0"/>
              </a:rPr>
              <a:t> ’a’: </a:t>
            </a:r>
            <a:r>
              <a:rPr lang="hu-HU" sz="1800" dirty="0" err="1" smtClean="0">
                <a:latin typeface="Arial" charset="0"/>
              </a:rPr>
              <a:t>ret</a:t>
            </a:r>
            <a:r>
              <a:rPr lang="hu-HU" sz="1800" dirty="0" smtClean="0">
                <a:latin typeface="Arial" charset="0"/>
              </a:rPr>
              <a:t> = ’</a:t>
            </a:r>
            <a:r>
              <a:rPr lang="hu-HU" sz="1800" dirty="0" err="1" smtClean="0">
                <a:latin typeface="Arial" charset="0"/>
              </a:rPr>
              <a:t>A</a:t>
            </a:r>
            <a:r>
              <a:rPr lang="hu-HU" sz="1800" dirty="0" smtClean="0">
                <a:latin typeface="Arial" charset="0"/>
              </a:rPr>
              <a:t>’; </a:t>
            </a:r>
            <a:r>
              <a:rPr lang="hu-HU" sz="1800" dirty="0" err="1" smtClean="0">
                <a:latin typeface="Arial" charset="0"/>
              </a:rPr>
              <a:t>break</a:t>
            </a:r>
            <a:r>
              <a:rPr lang="hu-HU" sz="1800" dirty="0" smtClean="0">
                <a:latin typeface="Arial" charset="0"/>
              </a:rPr>
              <a:t>;</a:t>
            </a:r>
          </a:p>
          <a:p>
            <a:pPr marL="1257300" lvl="3" indent="0">
              <a:buNone/>
            </a:pPr>
            <a:r>
              <a:rPr lang="hu-HU" sz="1800" dirty="0">
                <a:latin typeface="Arial" charset="0"/>
              </a:rPr>
              <a:t>	</a:t>
            </a:r>
            <a:r>
              <a:rPr lang="hu-HU" sz="1800" dirty="0" smtClean="0">
                <a:latin typeface="Arial" charset="0"/>
              </a:rPr>
              <a:t>	…</a:t>
            </a:r>
          </a:p>
          <a:p>
            <a:pPr marL="1257300" lvl="3" indent="0">
              <a:buNone/>
            </a:pPr>
            <a:r>
              <a:rPr lang="hu-HU" sz="1800" dirty="0">
                <a:latin typeface="Arial" charset="0"/>
              </a:rPr>
              <a:t>	</a:t>
            </a:r>
            <a:r>
              <a:rPr lang="hu-HU" sz="1800" dirty="0" smtClean="0">
                <a:latin typeface="Arial" charset="0"/>
              </a:rPr>
              <a:t>	</a:t>
            </a:r>
            <a:r>
              <a:rPr lang="hu-HU" sz="1800" dirty="0" err="1" smtClean="0">
                <a:latin typeface="Arial" charset="0"/>
              </a:rPr>
              <a:t>default</a:t>
            </a:r>
            <a:r>
              <a:rPr lang="hu-HU" sz="1800" dirty="0" smtClean="0">
                <a:latin typeface="Arial" charset="0"/>
              </a:rPr>
              <a:t>: </a:t>
            </a:r>
            <a:r>
              <a:rPr lang="hu-HU" sz="1800" dirty="0" err="1" smtClean="0">
                <a:latin typeface="Arial" charset="0"/>
              </a:rPr>
              <a:t>ret</a:t>
            </a:r>
            <a:r>
              <a:rPr lang="hu-HU" sz="1800" dirty="0" smtClean="0">
                <a:latin typeface="Arial" charset="0"/>
              </a:rPr>
              <a:t> = </a:t>
            </a:r>
            <a:r>
              <a:rPr lang="hu-HU" sz="1800" dirty="0" err="1" smtClean="0">
                <a:latin typeface="Arial" charset="0"/>
              </a:rPr>
              <a:t>ch</a:t>
            </a:r>
            <a:r>
              <a:rPr lang="hu-HU" sz="1800" dirty="0" smtClean="0">
                <a:latin typeface="Arial" charset="0"/>
              </a:rPr>
              <a:t>;</a:t>
            </a:r>
          </a:p>
          <a:p>
            <a:pPr marL="1257300" lvl="3" indent="0">
              <a:buNone/>
            </a:pPr>
            <a:r>
              <a:rPr lang="hu-HU" sz="1800" dirty="0" smtClean="0">
                <a:latin typeface="Arial" charset="0"/>
              </a:rPr>
              <a:t>	   }</a:t>
            </a:r>
          </a:p>
          <a:p>
            <a:pPr marL="1257300" lvl="3" indent="0">
              <a:buNone/>
            </a:pPr>
            <a:r>
              <a:rPr lang="hu-HU" sz="1800" dirty="0">
                <a:latin typeface="Arial" charset="0"/>
              </a:rPr>
              <a:t>	 </a:t>
            </a:r>
            <a:r>
              <a:rPr lang="hu-HU" sz="1800" dirty="0" smtClean="0">
                <a:latin typeface="Arial" charset="0"/>
              </a:rPr>
              <a:t>  </a:t>
            </a:r>
            <a:r>
              <a:rPr lang="hu-HU" sz="1800" dirty="0" err="1" smtClean="0">
                <a:latin typeface="Arial" charset="0"/>
              </a:rPr>
              <a:t>return</a:t>
            </a:r>
            <a:r>
              <a:rPr lang="hu-HU" sz="1800" dirty="0" smtClean="0">
                <a:latin typeface="Arial" charset="0"/>
              </a:rPr>
              <a:t> </a:t>
            </a:r>
            <a:r>
              <a:rPr lang="hu-HU" sz="1800" dirty="0" err="1" smtClean="0">
                <a:latin typeface="Arial" charset="0"/>
              </a:rPr>
              <a:t>ret</a:t>
            </a:r>
            <a:r>
              <a:rPr lang="hu-HU" sz="1800" dirty="0" smtClean="0">
                <a:latin typeface="Arial" charset="0"/>
              </a:rPr>
              <a:t>;</a:t>
            </a:r>
            <a:endParaRPr lang="hu-HU" sz="1800" dirty="0">
              <a:latin typeface="Arial" charset="0"/>
            </a:endParaRPr>
          </a:p>
          <a:p>
            <a:pPr marL="1257300" lvl="3" indent="0">
              <a:buNone/>
            </a:pPr>
            <a:r>
              <a:rPr lang="hu-HU" sz="1800" dirty="0" smtClean="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09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Kódelemzés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err="1" smtClean="0">
                <a:latin typeface="Arial" charset="0"/>
              </a:rPr>
              <a:t>switch-es</a:t>
            </a:r>
            <a:r>
              <a:rPr lang="hu-HU" sz="2800" dirty="0" smtClean="0">
                <a:latin typeface="Arial" charset="0"/>
              </a:rPr>
              <a:t> verzió:</a:t>
            </a:r>
          </a:p>
          <a:p>
            <a:pPr lvl="1"/>
            <a:r>
              <a:rPr lang="hu-HU" sz="2400" dirty="0" smtClean="0">
                <a:latin typeface="Arial" charset="0"/>
              </a:rPr>
              <a:t>Átalakításhoz egy konverter függvény (3),</a:t>
            </a:r>
          </a:p>
          <a:p>
            <a:pPr lvl="1"/>
            <a:r>
              <a:rPr lang="hu-HU" sz="2400" dirty="0" err="1" smtClean="0">
                <a:latin typeface="Arial" charset="0"/>
              </a:rPr>
              <a:t>default</a:t>
            </a:r>
            <a:r>
              <a:rPr lang="hu-HU" sz="2400" dirty="0" smtClean="0">
                <a:latin typeface="Arial" charset="0"/>
              </a:rPr>
              <a:t> elhagyható!</a:t>
            </a:r>
          </a:p>
          <a:p>
            <a:pPr marL="457200" lvl="1" indent="0">
              <a:buNone/>
            </a:pPr>
            <a:endParaRPr lang="hu-HU" sz="2000" dirty="0" smtClean="0">
              <a:latin typeface="Arial" charset="0"/>
            </a:endParaRPr>
          </a:p>
          <a:p>
            <a:pPr marL="1257300" lvl="3" indent="0">
              <a:buNone/>
            </a:pPr>
            <a:r>
              <a:rPr lang="hu-HU" sz="1800" dirty="0" err="1" smtClean="0">
                <a:latin typeface="Arial" charset="0"/>
              </a:rPr>
              <a:t>char</a:t>
            </a:r>
            <a:r>
              <a:rPr lang="hu-HU" sz="1800" dirty="0" smtClean="0">
                <a:latin typeface="Arial" charset="0"/>
              </a:rPr>
              <a:t> </a:t>
            </a:r>
            <a:r>
              <a:rPr lang="hu-HU" sz="1800" dirty="0" err="1" smtClean="0">
                <a:latin typeface="Arial" charset="0"/>
              </a:rPr>
              <a:t>conv</a:t>
            </a:r>
            <a:r>
              <a:rPr lang="hu-HU" sz="1800" dirty="0" smtClean="0">
                <a:latin typeface="Arial" charset="0"/>
              </a:rPr>
              <a:t>(</a:t>
            </a:r>
            <a:r>
              <a:rPr lang="hu-HU" sz="1800" dirty="0" err="1" smtClean="0">
                <a:latin typeface="Arial" charset="0"/>
              </a:rPr>
              <a:t>char</a:t>
            </a:r>
            <a:r>
              <a:rPr lang="hu-HU" sz="1800" dirty="0" smtClean="0">
                <a:latin typeface="Arial" charset="0"/>
              </a:rPr>
              <a:t> </a:t>
            </a:r>
            <a:r>
              <a:rPr lang="hu-HU" sz="1800" dirty="0" err="1" smtClean="0">
                <a:latin typeface="Arial" charset="0"/>
              </a:rPr>
              <a:t>ch</a:t>
            </a:r>
            <a:r>
              <a:rPr lang="hu-HU" sz="1800" dirty="0" smtClean="0">
                <a:latin typeface="Arial" charset="0"/>
              </a:rPr>
              <a:t>) {</a:t>
            </a:r>
          </a:p>
          <a:p>
            <a:pPr marL="1257300" lvl="3" indent="0">
              <a:buNone/>
            </a:pPr>
            <a:r>
              <a:rPr lang="hu-HU" sz="1800" dirty="0">
                <a:latin typeface="Arial" charset="0"/>
              </a:rPr>
              <a:t>	</a:t>
            </a:r>
            <a:r>
              <a:rPr lang="hu-HU" sz="1800" dirty="0" smtClean="0">
                <a:latin typeface="Arial" charset="0"/>
              </a:rPr>
              <a:t> </a:t>
            </a:r>
            <a:r>
              <a:rPr lang="hu-HU" sz="1800" dirty="0" err="1" smtClean="0">
                <a:latin typeface="Arial" charset="0"/>
              </a:rPr>
              <a:t>switch</a:t>
            </a:r>
            <a:r>
              <a:rPr lang="hu-HU" sz="1800" dirty="0" smtClean="0">
                <a:latin typeface="Arial" charset="0"/>
              </a:rPr>
              <a:t>(</a:t>
            </a:r>
            <a:r>
              <a:rPr lang="hu-HU" sz="1800" dirty="0" err="1" smtClean="0">
                <a:latin typeface="Arial" charset="0"/>
              </a:rPr>
              <a:t>ch</a:t>
            </a:r>
            <a:r>
              <a:rPr lang="hu-HU" sz="1800" dirty="0" smtClean="0">
                <a:latin typeface="Arial" charset="0"/>
              </a:rPr>
              <a:t>) {</a:t>
            </a:r>
          </a:p>
          <a:p>
            <a:pPr marL="1257300" lvl="3" indent="0">
              <a:buNone/>
            </a:pPr>
            <a:r>
              <a:rPr lang="hu-HU" sz="1800" dirty="0" smtClean="0">
                <a:latin typeface="Arial" charset="0"/>
              </a:rPr>
              <a:t>		</a:t>
            </a:r>
            <a:r>
              <a:rPr lang="hu-HU" sz="1800" dirty="0" err="1" smtClean="0">
                <a:latin typeface="Arial" charset="0"/>
              </a:rPr>
              <a:t>case</a:t>
            </a:r>
            <a:r>
              <a:rPr lang="hu-HU" sz="1800" dirty="0" smtClean="0">
                <a:latin typeface="Arial" charset="0"/>
              </a:rPr>
              <a:t> ’a’: </a:t>
            </a:r>
            <a:r>
              <a:rPr lang="hu-HU" sz="1800" dirty="0" err="1" smtClean="0">
                <a:latin typeface="Arial" charset="0"/>
              </a:rPr>
              <a:t>ch</a:t>
            </a:r>
            <a:r>
              <a:rPr lang="hu-HU" sz="1800" dirty="0" smtClean="0">
                <a:latin typeface="Arial" charset="0"/>
              </a:rPr>
              <a:t> = ’</a:t>
            </a:r>
            <a:r>
              <a:rPr lang="hu-HU" sz="1800" dirty="0" err="1" smtClean="0">
                <a:latin typeface="Arial" charset="0"/>
              </a:rPr>
              <a:t>A</a:t>
            </a:r>
            <a:r>
              <a:rPr lang="hu-HU" sz="1800" dirty="0" smtClean="0">
                <a:latin typeface="Arial" charset="0"/>
              </a:rPr>
              <a:t>’; </a:t>
            </a:r>
            <a:r>
              <a:rPr lang="hu-HU" sz="1800" dirty="0" err="1" smtClean="0">
                <a:latin typeface="Arial" charset="0"/>
              </a:rPr>
              <a:t>break</a:t>
            </a:r>
            <a:r>
              <a:rPr lang="hu-HU" sz="1800" dirty="0" smtClean="0">
                <a:latin typeface="Arial" charset="0"/>
              </a:rPr>
              <a:t>;</a:t>
            </a:r>
          </a:p>
          <a:p>
            <a:pPr marL="1257300" lvl="3" indent="0">
              <a:buNone/>
            </a:pPr>
            <a:r>
              <a:rPr lang="hu-HU" sz="1800" dirty="0">
                <a:latin typeface="Arial" charset="0"/>
              </a:rPr>
              <a:t>	</a:t>
            </a:r>
            <a:r>
              <a:rPr lang="hu-HU" sz="1800" dirty="0" smtClean="0">
                <a:latin typeface="Arial" charset="0"/>
              </a:rPr>
              <a:t>	…</a:t>
            </a:r>
          </a:p>
          <a:p>
            <a:pPr marL="1257300" lvl="3" indent="0">
              <a:buNone/>
            </a:pPr>
            <a:r>
              <a:rPr lang="hu-HU" sz="1800" dirty="0" smtClean="0">
                <a:latin typeface="Arial" charset="0"/>
              </a:rPr>
              <a:t>	   }</a:t>
            </a:r>
          </a:p>
          <a:p>
            <a:pPr marL="1257300" lvl="3" indent="0">
              <a:buNone/>
            </a:pPr>
            <a:r>
              <a:rPr lang="hu-HU" sz="1800" dirty="0">
                <a:latin typeface="Arial" charset="0"/>
              </a:rPr>
              <a:t>	 </a:t>
            </a:r>
            <a:r>
              <a:rPr lang="hu-HU" sz="1800" dirty="0" smtClean="0">
                <a:latin typeface="Arial" charset="0"/>
              </a:rPr>
              <a:t>  </a:t>
            </a:r>
            <a:r>
              <a:rPr lang="hu-HU" sz="1800" dirty="0" err="1" smtClean="0">
                <a:latin typeface="Arial" charset="0"/>
              </a:rPr>
              <a:t>return</a:t>
            </a:r>
            <a:r>
              <a:rPr lang="hu-HU" sz="1800" dirty="0" smtClean="0">
                <a:latin typeface="Arial" charset="0"/>
              </a:rPr>
              <a:t> </a:t>
            </a:r>
            <a:r>
              <a:rPr lang="hu-HU" sz="1800" dirty="0" err="1" smtClean="0">
                <a:latin typeface="Arial" charset="0"/>
              </a:rPr>
              <a:t>ch</a:t>
            </a:r>
            <a:r>
              <a:rPr lang="hu-HU" sz="1800" dirty="0" smtClean="0">
                <a:latin typeface="Arial" charset="0"/>
              </a:rPr>
              <a:t>;</a:t>
            </a:r>
            <a:endParaRPr lang="hu-HU" sz="1800" dirty="0">
              <a:latin typeface="Arial" charset="0"/>
            </a:endParaRPr>
          </a:p>
          <a:p>
            <a:pPr marL="1257300" lvl="3" indent="0">
              <a:buNone/>
            </a:pPr>
            <a:r>
              <a:rPr lang="hu-HU" sz="1800" dirty="0" smtClean="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99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Kódelemzés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>
                <a:latin typeface="Arial" charset="0"/>
              </a:rPr>
              <a:t>tömbös verzió:</a:t>
            </a:r>
          </a:p>
          <a:p>
            <a:pPr lvl="1"/>
            <a:r>
              <a:rPr lang="hu-HU" sz="2400" dirty="0" smtClean="0">
                <a:latin typeface="Arial" charset="0"/>
              </a:rPr>
              <a:t>Megvalósításhoz tömbök használata.</a:t>
            </a:r>
          </a:p>
          <a:p>
            <a:pPr lvl="1"/>
            <a:r>
              <a:rPr lang="hu-HU" sz="2400" dirty="0" smtClean="0">
                <a:latin typeface="Arial" charset="0"/>
              </a:rPr>
              <a:t>Egy tömb a forráskaraktereknek, egy másik a célkaraktereknek.</a:t>
            </a:r>
          </a:p>
          <a:p>
            <a:pPr lvl="1"/>
            <a:r>
              <a:rPr lang="hu-HU" sz="2400" dirty="0" smtClean="0">
                <a:latin typeface="Arial" charset="0"/>
              </a:rPr>
              <a:t>Továbbá szükséges egy metódus, mely megvalósítja a transzformációt.</a:t>
            </a:r>
          </a:p>
          <a:p>
            <a:pPr marL="0" indent="0">
              <a:buNone/>
            </a:pPr>
            <a:endParaRPr lang="hu-HU" b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2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Kódelemzés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>
                <a:latin typeface="Arial" charset="0"/>
              </a:rPr>
              <a:t>tömbös verzió:</a:t>
            </a:r>
          </a:p>
          <a:p>
            <a:pPr lvl="1"/>
            <a:r>
              <a:rPr lang="hu-HU" sz="2400" dirty="0" smtClean="0">
                <a:latin typeface="Arial" charset="0"/>
              </a:rPr>
              <a:t>Megvalósítás (1):</a:t>
            </a:r>
            <a:endParaRPr lang="hu-HU" sz="2400" dirty="0">
              <a:latin typeface="Arial" charset="0"/>
            </a:endParaRPr>
          </a:p>
          <a:p>
            <a:pPr marL="800100" lvl="2" indent="0">
              <a:buNone/>
            </a:pPr>
            <a:r>
              <a:rPr lang="hu-HU" sz="2000" dirty="0" err="1" smtClean="0">
                <a:latin typeface="Arial" charset="0"/>
              </a:rPr>
              <a:t>char</a:t>
            </a:r>
            <a:r>
              <a:rPr lang="hu-HU" sz="2000" dirty="0" smtClean="0">
                <a:latin typeface="Arial" charset="0"/>
              </a:rPr>
              <a:t> </a:t>
            </a:r>
            <a:r>
              <a:rPr lang="hu-HU" sz="2000" dirty="0" err="1">
                <a:latin typeface="Arial" charset="0"/>
              </a:rPr>
              <a:t>from</a:t>
            </a:r>
            <a:r>
              <a:rPr lang="hu-HU" sz="2000" dirty="0">
                <a:latin typeface="Arial" charset="0"/>
              </a:rPr>
              <a:t>[] = {’a’,’e’‚’i’‚’o’‚’u’};</a:t>
            </a:r>
          </a:p>
          <a:p>
            <a:pPr marL="800100" lvl="2" indent="0">
              <a:buNone/>
            </a:pPr>
            <a:r>
              <a:rPr lang="hu-HU" sz="2000" dirty="0" err="1">
                <a:latin typeface="Arial" charset="0"/>
              </a:rPr>
              <a:t>char</a:t>
            </a:r>
            <a:r>
              <a:rPr lang="hu-HU" sz="2000" dirty="0">
                <a:latin typeface="Arial" charset="0"/>
              </a:rPr>
              <a:t> </a:t>
            </a:r>
            <a:r>
              <a:rPr lang="hu-HU" sz="2000" dirty="0" err="1">
                <a:latin typeface="Arial" charset="0"/>
              </a:rPr>
              <a:t>to</a:t>
            </a:r>
            <a:r>
              <a:rPr lang="hu-HU" sz="2000" dirty="0">
                <a:latin typeface="Arial" charset="0"/>
              </a:rPr>
              <a:t>[] = {’A’,’E’‚’I’‚’O’‚’U</a:t>
            </a:r>
            <a:r>
              <a:rPr lang="hu-HU" sz="2000" dirty="0" smtClean="0">
                <a:latin typeface="Arial" charset="0"/>
              </a:rPr>
              <a:t>’};</a:t>
            </a:r>
          </a:p>
          <a:p>
            <a:pPr marL="800100" lvl="2" indent="0">
              <a:buNone/>
            </a:pPr>
            <a:r>
              <a:rPr lang="hu-HU" sz="2000" dirty="0" err="1" smtClean="0">
                <a:latin typeface="Arial" charset="0"/>
              </a:rPr>
              <a:t>char</a:t>
            </a:r>
            <a:r>
              <a:rPr lang="hu-HU" sz="2000" dirty="0" smtClean="0">
                <a:latin typeface="Arial" charset="0"/>
              </a:rPr>
              <a:t> </a:t>
            </a:r>
            <a:r>
              <a:rPr lang="hu-HU" sz="2000" dirty="0" err="1" smtClean="0">
                <a:latin typeface="Arial" charset="0"/>
              </a:rPr>
              <a:t>conv</a:t>
            </a:r>
            <a:r>
              <a:rPr lang="hu-HU" sz="2000" dirty="0" smtClean="0">
                <a:latin typeface="Arial" charset="0"/>
              </a:rPr>
              <a:t>(</a:t>
            </a:r>
            <a:r>
              <a:rPr lang="hu-HU" sz="2000" dirty="0" err="1" smtClean="0">
                <a:latin typeface="Arial" charset="0"/>
              </a:rPr>
              <a:t>char</a:t>
            </a:r>
            <a:r>
              <a:rPr lang="hu-HU" sz="2000" dirty="0" smtClean="0">
                <a:latin typeface="Arial" charset="0"/>
              </a:rPr>
              <a:t>);</a:t>
            </a:r>
          </a:p>
          <a:p>
            <a:pPr marL="800100" lvl="2" indent="0">
              <a:buNone/>
            </a:pPr>
            <a:r>
              <a:rPr lang="hu-HU" sz="2000" dirty="0">
                <a:latin typeface="Arial" charset="0"/>
              </a:rPr>
              <a:t>i</a:t>
            </a:r>
            <a:r>
              <a:rPr lang="hu-HU" sz="2000" dirty="0" smtClean="0">
                <a:latin typeface="Arial" charset="0"/>
              </a:rPr>
              <a:t>nt main() {</a:t>
            </a:r>
          </a:p>
          <a:p>
            <a:pPr marL="800100" lvl="2" indent="0">
              <a:buNone/>
            </a:pPr>
            <a:r>
              <a:rPr lang="hu-HU" sz="2000" dirty="0" smtClean="0">
                <a:latin typeface="Arial" charset="0"/>
              </a:rPr>
              <a:t>	  …</a:t>
            </a:r>
          </a:p>
          <a:p>
            <a:pPr marL="800100" lvl="2" indent="0">
              <a:buNone/>
            </a:pPr>
            <a:r>
              <a:rPr lang="hu-HU" sz="2000" dirty="0" smtClean="0">
                <a:latin typeface="Arial" charset="0"/>
              </a:rPr>
              <a:t>}</a:t>
            </a:r>
          </a:p>
          <a:p>
            <a:pPr marL="800100" lvl="2" indent="0">
              <a:buNone/>
            </a:pPr>
            <a:r>
              <a:rPr lang="hu-HU" sz="2000" dirty="0" err="1" smtClean="0">
                <a:latin typeface="Arial" charset="0"/>
              </a:rPr>
              <a:t>char</a:t>
            </a:r>
            <a:r>
              <a:rPr lang="hu-HU" sz="2000" dirty="0" smtClean="0">
                <a:latin typeface="Arial" charset="0"/>
              </a:rPr>
              <a:t> </a:t>
            </a:r>
            <a:r>
              <a:rPr lang="hu-HU" sz="2000" dirty="0" err="1" smtClean="0">
                <a:latin typeface="Arial" charset="0"/>
              </a:rPr>
              <a:t>conv</a:t>
            </a:r>
            <a:r>
              <a:rPr lang="hu-HU" sz="2000" dirty="0" smtClean="0">
                <a:latin typeface="Arial" charset="0"/>
              </a:rPr>
              <a:t>(</a:t>
            </a:r>
            <a:r>
              <a:rPr lang="hu-HU" sz="2000" dirty="0" err="1" smtClean="0">
                <a:latin typeface="Arial" charset="0"/>
              </a:rPr>
              <a:t>char</a:t>
            </a:r>
            <a:r>
              <a:rPr lang="hu-HU" sz="2000" dirty="0" smtClean="0">
                <a:latin typeface="Arial" charset="0"/>
              </a:rPr>
              <a:t> </a:t>
            </a:r>
            <a:r>
              <a:rPr lang="hu-HU" sz="2000" dirty="0" err="1" smtClean="0">
                <a:latin typeface="Arial" charset="0"/>
              </a:rPr>
              <a:t>ch</a:t>
            </a:r>
            <a:r>
              <a:rPr lang="hu-HU" sz="2000" dirty="0" smtClean="0">
                <a:latin typeface="Arial" charset="0"/>
              </a:rPr>
              <a:t>) {</a:t>
            </a:r>
          </a:p>
          <a:p>
            <a:pPr marL="800100" lvl="2" indent="0">
              <a:buNone/>
            </a:pPr>
            <a:r>
              <a:rPr lang="hu-HU" sz="2000" dirty="0">
                <a:latin typeface="Arial" charset="0"/>
              </a:rPr>
              <a:t>	</a:t>
            </a:r>
            <a:r>
              <a:rPr lang="hu-HU" sz="2000" dirty="0" smtClean="0">
                <a:latin typeface="Arial" charset="0"/>
              </a:rPr>
              <a:t>  </a:t>
            </a:r>
            <a:r>
              <a:rPr lang="hu-HU" sz="2000" dirty="0" err="1" smtClean="0">
                <a:latin typeface="Arial" charset="0"/>
              </a:rPr>
              <a:t>for</a:t>
            </a:r>
            <a:r>
              <a:rPr lang="hu-HU" sz="2000" dirty="0" smtClean="0">
                <a:latin typeface="Arial" charset="0"/>
              </a:rPr>
              <a:t> (int i=0; i&lt;5; ++i)  </a:t>
            </a:r>
            <a:r>
              <a:rPr lang="hu-HU" sz="2000" dirty="0" err="1" smtClean="0">
                <a:latin typeface="Arial" charset="0"/>
              </a:rPr>
              <a:t>if</a:t>
            </a:r>
            <a:r>
              <a:rPr lang="hu-HU" sz="2000" dirty="0" smtClean="0">
                <a:latin typeface="Arial" charset="0"/>
              </a:rPr>
              <a:t>(</a:t>
            </a:r>
            <a:r>
              <a:rPr lang="hu-HU" sz="2000" dirty="0" err="1" smtClean="0">
                <a:latin typeface="Arial" charset="0"/>
              </a:rPr>
              <a:t>ch</a:t>
            </a:r>
            <a:r>
              <a:rPr lang="hu-HU" sz="2000" dirty="0" smtClean="0">
                <a:latin typeface="Arial" charset="0"/>
              </a:rPr>
              <a:t> == </a:t>
            </a:r>
            <a:r>
              <a:rPr lang="hu-HU" sz="2000" dirty="0" err="1" smtClean="0">
                <a:latin typeface="Arial" charset="0"/>
              </a:rPr>
              <a:t>from</a:t>
            </a:r>
            <a:r>
              <a:rPr lang="hu-HU" sz="2000" dirty="0" smtClean="0">
                <a:latin typeface="Arial" charset="0"/>
              </a:rPr>
              <a:t>[i])  </a:t>
            </a:r>
            <a:r>
              <a:rPr lang="hu-HU" sz="2000" dirty="0" err="1" smtClean="0">
                <a:latin typeface="Arial" charset="0"/>
              </a:rPr>
              <a:t>return</a:t>
            </a:r>
            <a:r>
              <a:rPr lang="hu-HU" sz="2000" dirty="0" smtClean="0">
                <a:latin typeface="Arial" charset="0"/>
              </a:rPr>
              <a:t> </a:t>
            </a:r>
            <a:r>
              <a:rPr lang="hu-HU" sz="2000" dirty="0" err="1" smtClean="0">
                <a:latin typeface="Arial" charset="0"/>
              </a:rPr>
              <a:t>to</a:t>
            </a:r>
            <a:r>
              <a:rPr lang="hu-HU" sz="2000" dirty="0" smtClean="0">
                <a:latin typeface="Arial" charset="0"/>
              </a:rPr>
              <a:t>[</a:t>
            </a:r>
            <a:r>
              <a:rPr lang="hu-HU" sz="2000" dirty="0" err="1" smtClean="0">
                <a:latin typeface="Arial" charset="0"/>
              </a:rPr>
              <a:t>i</a:t>
            </a:r>
            <a:r>
              <a:rPr lang="hu-HU" sz="2000" dirty="0" smtClean="0">
                <a:latin typeface="Arial" charset="0"/>
              </a:rPr>
              <a:t>];</a:t>
            </a:r>
            <a:endParaRPr lang="hu-HU" sz="2000" dirty="0">
              <a:latin typeface="Arial" charset="0"/>
            </a:endParaRPr>
          </a:p>
          <a:p>
            <a:pPr marL="800100" lvl="2" indent="0">
              <a:buNone/>
            </a:pPr>
            <a:r>
              <a:rPr lang="hu-HU" sz="2000" dirty="0" smtClean="0">
                <a:latin typeface="Arial" charset="0"/>
              </a:rPr>
              <a:t>	  </a:t>
            </a:r>
            <a:r>
              <a:rPr lang="hu-HU" sz="2000" dirty="0" err="1" smtClean="0">
                <a:latin typeface="Arial" charset="0"/>
              </a:rPr>
              <a:t>return</a:t>
            </a:r>
            <a:r>
              <a:rPr lang="hu-HU" sz="2000" dirty="0" smtClean="0">
                <a:latin typeface="Arial" charset="0"/>
              </a:rPr>
              <a:t> </a:t>
            </a:r>
            <a:r>
              <a:rPr lang="hu-HU" sz="2000" dirty="0" err="1" smtClean="0">
                <a:latin typeface="Arial" charset="0"/>
              </a:rPr>
              <a:t>ch</a:t>
            </a:r>
            <a:r>
              <a:rPr lang="hu-HU" sz="2000" dirty="0" smtClean="0">
                <a:latin typeface="Arial" charset="0"/>
              </a:rPr>
              <a:t>;</a:t>
            </a:r>
            <a:endParaRPr lang="hu-HU" sz="2000" dirty="0">
              <a:latin typeface="Arial" charset="0"/>
            </a:endParaRPr>
          </a:p>
          <a:p>
            <a:pPr marL="800100" lvl="2" indent="0">
              <a:buNone/>
            </a:pPr>
            <a:r>
              <a:rPr lang="hu-HU" sz="2000" dirty="0" smtClean="0">
                <a:latin typeface="Arial" charset="0"/>
              </a:rPr>
              <a:t>}</a:t>
            </a:r>
            <a:endParaRPr lang="hu-HU" sz="2000" dirty="0">
              <a:latin typeface="Arial" charset="0"/>
            </a:endParaRPr>
          </a:p>
          <a:p>
            <a:pPr marL="0" indent="0">
              <a:buNone/>
            </a:pPr>
            <a:endParaRPr lang="hu-HU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Kódelemzés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>
                <a:latin typeface="Arial" charset="0"/>
              </a:rPr>
              <a:t>tömbös verzió – javítása:</a:t>
            </a:r>
          </a:p>
          <a:p>
            <a:pPr lvl="1"/>
            <a:r>
              <a:rPr lang="hu-HU" sz="2400" dirty="0" smtClean="0">
                <a:latin typeface="Arial" charset="0"/>
              </a:rPr>
              <a:t>i &lt; 5: konstans tömb esetén a méret lekérdezhető (</a:t>
            </a:r>
            <a:r>
              <a:rPr lang="hu-HU" sz="2400" dirty="0" err="1" smtClean="0">
                <a:latin typeface="Arial" charset="0"/>
              </a:rPr>
              <a:t>sizeof</a:t>
            </a:r>
            <a:r>
              <a:rPr lang="hu-HU" sz="2400" dirty="0">
                <a:latin typeface="Arial" charset="0"/>
              </a:rPr>
              <a:t> </a:t>
            </a:r>
            <a:r>
              <a:rPr lang="hu-HU" sz="2400" dirty="0" smtClean="0">
                <a:latin typeface="Arial" charset="0"/>
              </a:rPr>
              <a:t>metódussal)</a:t>
            </a:r>
          </a:p>
          <a:p>
            <a:pPr lvl="1"/>
            <a:r>
              <a:rPr lang="hu-HU" sz="2400" dirty="0" smtClean="0">
                <a:latin typeface="Arial" charset="0"/>
              </a:rPr>
              <a:t>i &lt; </a:t>
            </a:r>
            <a:r>
              <a:rPr lang="hu-HU" sz="2400" dirty="0" err="1" smtClean="0">
                <a:latin typeface="Arial" charset="0"/>
              </a:rPr>
              <a:t>sizeof</a:t>
            </a:r>
            <a:r>
              <a:rPr lang="hu-HU" sz="2400" dirty="0" smtClean="0">
                <a:latin typeface="Arial" charset="0"/>
              </a:rPr>
              <a:t>(</a:t>
            </a:r>
            <a:r>
              <a:rPr lang="hu-HU" sz="2400" dirty="0" err="1" smtClean="0">
                <a:latin typeface="Arial" charset="0"/>
              </a:rPr>
              <a:t>from</a:t>
            </a:r>
            <a:r>
              <a:rPr lang="hu-HU" sz="2400" dirty="0" smtClean="0">
                <a:latin typeface="Arial" charset="0"/>
              </a:rPr>
              <a:t>)</a:t>
            </a:r>
          </a:p>
          <a:p>
            <a:pPr lvl="1"/>
            <a:r>
              <a:rPr lang="hu-HU" sz="2400" dirty="0" smtClean="0">
                <a:latin typeface="Arial" charset="0"/>
              </a:rPr>
              <a:t>Ez most jó, mert a </a:t>
            </a:r>
            <a:r>
              <a:rPr lang="hu-HU" sz="2400" dirty="0" err="1" smtClean="0">
                <a:latin typeface="Arial" charset="0"/>
              </a:rPr>
              <a:t>char</a:t>
            </a:r>
            <a:r>
              <a:rPr lang="hu-HU" sz="2400" dirty="0" smtClean="0">
                <a:latin typeface="Arial" charset="0"/>
              </a:rPr>
              <a:t> 1 </a:t>
            </a:r>
            <a:r>
              <a:rPr lang="hu-HU" sz="2400" dirty="0" err="1" smtClean="0">
                <a:latin typeface="Arial" charset="0"/>
              </a:rPr>
              <a:t>byte-ot</a:t>
            </a:r>
            <a:r>
              <a:rPr lang="hu-HU" sz="2400" dirty="0" smtClean="0">
                <a:latin typeface="Arial" charset="0"/>
              </a:rPr>
              <a:t> foglal.</a:t>
            </a:r>
          </a:p>
          <a:p>
            <a:pPr lvl="1"/>
            <a:r>
              <a:rPr lang="hu-HU" sz="2400" dirty="0" smtClean="0">
                <a:latin typeface="Arial" charset="0"/>
              </a:rPr>
              <a:t>Mi van a többi esetén? </a:t>
            </a:r>
            <a:r>
              <a:rPr lang="hu-HU" sz="2400" dirty="0">
                <a:latin typeface="Arial" charset="0"/>
              </a:rPr>
              <a:t>i</a:t>
            </a:r>
            <a:r>
              <a:rPr lang="hu-HU" sz="2400" dirty="0" smtClean="0">
                <a:latin typeface="Arial" charset="0"/>
              </a:rPr>
              <a:t>nt?</a:t>
            </a:r>
          </a:p>
          <a:p>
            <a:pPr lvl="1"/>
            <a:r>
              <a:rPr lang="hu-HU" sz="2400" dirty="0" smtClean="0">
                <a:latin typeface="Arial" charset="0"/>
              </a:rPr>
              <a:t>int 4 </a:t>
            </a:r>
            <a:r>
              <a:rPr lang="hu-HU" sz="2400" dirty="0" err="1" smtClean="0">
                <a:latin typeface="Arial" charset="0"/>
              </a:rPr>
              <a:t>byte-ot</a:t>
            </a:r>
            <a:r>
              <a:rPr lang="hu-HU" sz="2400" dirty="0" smtClean="0">
                <a:latin typeface="Arial" charset="0"/>
              </a:rPr>
              <a:t> foglal. </a:t>
            </a:r>
          </a:p>
          <a:p>
            <a:pPr lvl="1"/>
            <a:r>
              <a:rPr lang="hu-HU" sz="2400" dirty="0" smtClean="0">
                <a:latin typeface="Arial" charset="0"/>
              </a:rPr>
              <a:t>i &lt; </a:t>
            </a:r>
            <a:r>
              <a:rPr lang="hu-HU" sz="2400" dirty="0" err="1" smtClean="0">
                <a:latin typeface="Arial" charset="0"/>
              </a:rPr>
              <a:t>sizeof</a:t>
            </a:r>
            <a:r>
              <a:rPr lang="hu-HU" sz="2400" dirty="0" smtClean="0">
                <a:latin typeface="Arial" charset="0"/>
              </a:rPr>
              <a:t>(</a:t>
            </a:r>
            <a:r>
              <a:rPr lang="hu-HU" sz="2400" dirty="0" err="1" smtClean="0">
                <a:latin typeface="Arial" charset="0"/>
              </a:rPr>
              <a:t>from</a:t>
            </a:r>
            <a:r>
              <a:rPr lang="hu-HU" sz="2400" dirty="0" smtClean="0">
                <a:latin typeface="Arial" charset="0"/>
              </a:rPr>
              <a:t>) </a:t>
            </a:r>
            <a:r>
              <a:rPr lang="hu-HU" b="1" dirty="0" smtClean="0">
                <a:solidFill>
                  <a:srgbClr val="FF0000"/>
                </a:solidFill>
                <a:latin typeface="Arial" charset="0"/>
              </a:rPr>
              <a:t>/</a:t>
            </a:r>
            <a:r>
              <a:rPr lang="hu-HU" sz="2400" dirty="0" smtClean="0">
                <a:latin typeface="Arial" charset="0"/>
              </a:rPr>
              <a:t> </a:t>
            </a:r>
            <a:r>
              <a:rPr lang="hu-HU" sz="2400" dirty="0" err="1" smtClean="0">
                <a:latin typeface="Arial" charset="0"/>
              </a:rPr>
              <a:t>sizeof</a:t>
            </a:r>
            <a:r>
              <a:rPr lang="hu-HU" sz="2400" dirty="0" smtClean="0">
                <a:latin typeface="Arial" charset="0"/>
              </a:rPr>
              <a:t>(</a:t>
            </a:r>
            <a:r>
              <a:rPr lang="hu-HU" sz="2400" dirty="0" err="1" smtClean="0">
                <a:latin typeface="Arial" charset="0"/>
              </a:rPr>
              <a:t>from</a:t>
            </a:r>
            <a:r>
              <a:rPr lang="hu-HU" sz="2400" dirty="0" smtClean="0">
                <a:latin typeface="Arial" charset="0"/>
              </a:rPr>
              <a:t>[0])</a:t>
            </a:r>
            <a:endParaRPr lang="hu-HU" dirty="0">
              <a:latin typeface="Arial" charset="0"/>
            </a:endParaRPr>
          </a:p>
          <a:p>
            <a:pPr marL="457200" lvl="1" indent="0">
              <a:buNone/>
            </a:pPr>
            <a:endParaRPr lang="hu-HU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08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427</Words>
  <Application>Microsoft Office PowerPoint</Application>
  <PresentationFormat>Diavetítés a képernyőre (4:3 oldalarány)</PresentationFormat>
  <Paragraphs>166</Paragraphs>
  <Slides>18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19" baseType="lpstr">
      <vt:lpstr>Office-téma</vt:lpstr>
      <vt:lpstr>Programozási Nyelvek (C++) Gyakorlat  Gyak 05.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Nyelvek (C++) Gyakorlat</dc:title>
  <dc:creator>tmark</dc:creator>
  <cp:lastModifiedBy>tmark</cp:lastModifiedBy>
  <cp:revision>435</cp:revision>
  <dcterms:created xsi:type="dcterms:W3CDTF">2011-02-16T08:44:10Z</dcterms:created>
  <dcterms:modified xsi:type="dcterms:W3CDTF">2011-04-13T05:57:39Z</dcterms:modified>
</cp:coreProperties>
</file>