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8"/>
  </p:notesMasterIdLst>
  <p:sldIdLst>
    <p:sldId id="256" r:id="rId2"/>
    <p:sldId id="284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8" r:id="rId31"/>
    <p:sldId id="285" r:id="rId32"/>
    <p:sldId id="289" r:id="rId33"/>
    <p:sldId id="290" r:id="rId34"/>
    <p:sldId id="291" r:id="rId35"/>
    <p:sldId id="292" r:id="rId36"/>
    <p:sldId id="293" r:id="rId37"/>
    <p:sldId id="317" r:id="rId38"/>
    <p:sldId id="295" r:id="rId39"/>
    <p:sldId id="296" r:id="rId40"/>
    <p:sldId id="297" r:id="rId41"/>
    <p:sldId id="28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38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9" r:id="rId83"/>
    <p:sldId id="348" r:id="rId84"/>
    <p:sldId id="358" r:id="rId85"/>
    <p:sldId id="359" r:id="rId86"/>
    <p:sldId id="360" r:id="rId87"/>
    <p:sldId id="363" r:id="rId88"/>
    <p:sldId id="365" r:id="rId89"/>
    <p:sldId id="362" r:id="rId90"/>
    <p:sldId id="361" r:id="rId91"/>
    <p:sldId id="364" r:id="rId92"/>
    <p:sldId id="366" r:id="rId93"/>
    <p:sldId id="367" r:id="rId94"/>
    <p:sldId id="368" r:id="rId95"/>
    <p:sldId id="369" r:id="rId96"/>
    <p:sldId id="370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71" r:id="rId114"/>
    <p:sldId id="347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90" r:id="rId132"/>
    <p:sldId id="391" r:id="rId133"/>
    <p:sldId id="388" r:id="rId134"/>
    <p:sldId id="389" r:id="rId135"/>
    <p:sldId id="392" r:id="rId136"/>
    <p:sldId id="393" r:id="rId13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A16"/>
    <a:srgbClr val="FF7C80"/>
    <a:srgbClr val="FF5050"/>
    <a:srgbClr val="FF5B5B"/>
    <a:srgbClr val="D0C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9B278D7-054E-4FE1-8BA5-F2D60B9D80DF}" type="datetimeFigureOut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A10100C-9971-434F-88FD-C4BECEAAF5F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131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72CA0-CC8D-45EF-9D95-8E2D931A2A22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61179-C2D3-46CD-8116-6180810121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F5868-9CAD-45DE-9A95-378DE96A8B10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44625-0117-46FF-BCBE-882495BCB8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D1355-B81D-4F90-A1B9-6BE3C4157EE6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CDE7-310B-44A9-B9DE-7FC55E59960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09E46-F262-436D-81FE-2F3A5AA1E1F6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E186F-44BF-48D6-B86D-3875F740E03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D102F-140F-47F2-9F3F-2FED06F04214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FF75B-6C10-4DE2-A16F-43F553E52A9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A1476-DE2C-4259-9A84-0A9B14378BBB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1A07-ECCE-4688-850A-4CD1BC45591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088A2-3889-47E3-8253-0D9E4ABF45AC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F0920-9888-4BB5-BE8D-9D890C2E219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13B49-F6C4-45CB-A1F1-26F17FF780D5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06F81-99D7-4403-8496-23549FF8D77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7F8A2-FD5F-47DC-83BD-0DEDA285BD50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70FD9-E066-496B-AE65-8AF912EF1D6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4676-037A-4C86-89EA-795EC68A2E95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FFC3C-4A08-472C-B27B-BA41228B288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438D6-199D-4FC9-AC11-48D907BA5F39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80224-03D5-4217-954E-67FE8C25AE8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9BB9B9-7C93-4E2F-BDEF-EE49A7B653FB}" type="datetime1">
              <a:rPr lang="hu-HU"/>
              <a:pPr>
                <a:defRPr/>
              </a:pPr>
              <a:t>2013.04.09.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A637021-26A8-47D4-BAAA-4052BE724DA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135937" cy="1470025"/>
          </a:xfrm>
        </p:spPr>
        <p:txBody>
          <a:bodyPr/>
          <a:lstStyle/>
          <a:p>
            <a:r>
              <a:rPr lang="hu-HU" sz="3600" dirty="0" smtClean="0"/>
              <a:t>Programozási Nyelvek (C++) Gyakorlat</a:t>
            </a:r>
            <a:br>
              <a:rPr lang="hu-HU" sz="3600" dirty="0" smtClean="0"/>
            </a:br>
            <a:r>
              <a:rPr lang="hu-HU" sz="2200" dirty="0" smtClean="0"/>
              <a:t/>
            </a:r>
            <a:br>
              <a:rPr lang="hu-HU" sz="2200" dirty="0" smtClean="0"/>
            </a:br>
            <a:r>
              <a:rPr lang="hu-HU" sz="2800" dirty="0" err="1" smtClean="0"/>
              <a:t>Gyak</a:t>
            </a:r>
            <a:r>
              <a:rPr lang="hu-HU" sz="2800" smtClean="0"/>
              <a:t> 06.</a:t>
            </a:r>
            <a:endParaRPr lang="hu-HU" sz="2800" dirty="0" smtClean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smtClean="0"/>
              <a:t>Török Márk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smtClean="0"/>
              <a:t>tmark@caesar.elte.hu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smtClean="0"/>
              <a:t>D-2.620</a:t>
            </a:r>
            <a:endParaRPr lang="hu-HU" sz="2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A65A8-1833-4266-810C-2831B9DAEEFE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Vissza az előző példához!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1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Array</a:t>
            </a:r>
            <a:r>
              <a:rPr lang="hu-HU" dirty="0" err="1"/>
              <a:t>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Ctor</a:t>
            </a:r>
            <a:r>
              <a:rPr lang="hu-HU" dirty="0" smtClean="0"/>
              <a:t> hívás</a:t>
            </a:r>
          </a:p>
          <a:p>
            <a:pPr lvl="1"/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 (implicit)</a:t>
            </a:r>
          </a:p>
          <a:p>
            <a:pPr lvl="1"/>
            <a:r>
              <a:rPr lang="hu-HU" dirty="0" smtClean="0"/>
              <a:t>Paraméter nélküli saját (explicit deklarált)</a:t>
            </a:r>
          </a:p>
          <a:p>
            <a:pPr lvl="1"/>
            <a:r>
              <a:rPr lang="hu-HU" dirty="0" smtClean="0"/>
              <a:t>Paraméteres, </a:t>
            </a:r>
            <a:r>
              <a:rPr lang="hu-HU" dirty="0" err="1" smtClean="0"/>
              <a:t>default</a:t>
            </a:r>
            <a:r>
              <a:rPr lang="hu-HU" dirty="0" smtClean="0"/>
              <a:t> értékkel rendelkező </a:t>
            </a:r>
            <a:r>
              <a:rPr lang="hu-HU" dirty="0" err="1" smtClean="0"/>
              <a:t>ctor</a:t>
            </a:r>
            <a:endParaRPr lang="hu-HU" dirty="0"/>
          </a:p>
          <a:p>
            <a:pPr marL="914400" lvl="2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carr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38479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Arrays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smtClean="0"/>
              <a:t>Ha más értékekre szeretnénk beállítani, </a:t>
            </a:r>
            <a:r>
              <a:rPr lang="hu-HU" dirty="0" err="1" smtClean="0"/>
              <a:t>ctor</a:t>
            </a:r>
            <a:r>
              <a:rPr lang="hu-HU" dirty="0" smtClean="0"/>
              <a:t> hívás szükséges:</a:t>
            </a:r>
          </a:p>
          <a:p>
            <a:endParaRPr lang="hu-HU" dirty="0" smtClean="0"/>
          </a:p>
          <a:p>
            <a:pPr marL="0" indent="0"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carr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] = {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”alma”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),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”körte”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),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”dió”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 };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175288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scope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Globális – fájl</a:t>
            </a:r>
          </a:p>
          <a:p>
            <a:pPr lvl="1"/>
            <a:r>
              <a:rPr lang="hu-HU" dirty="0" smtClean="0"/>
              <a:t>Változók, függvények, ...</a:t>
            </a:r>
          </a:p>
          <a:p>
            <a:r>
              <a:rPr lang="hu-HU" dirty="0" smtClean="0"/>
              <a:t>Lokális – blokk</a:t>
            </a:r>
          </a:p>
          <a:p>
            <a:pPr lvl="1"/>
            <a:r>
              <a:rPr lang="hu-HU" dirty="0" smtClean="0"/>
              <a:t>Változók</a:t>
            </a:r>
          </a:p>
          <a:p>
            <a:r>
              <a:rPr lang="hu-HU" dirty="0" smtClean="0"/>
              <a:t>Nem lokális – osztály szintű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scope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hu-HU" dirty="0" smtClean="0"/>
          </a:p>
          <a:p>
            <a:pPr lvl="1"/>
            <a:r>
              <a:rPr lang="hu-HU" dirty="0" smtClean="0"/>
              <a:t>Változók, függvények, …</a:t>
            </a: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9125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scope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Operátorok</a:t>
            </a:r>
          </a:p>
          <a:p>
            <a:pPr lvl="1"/>
            <a:r>
              <a:rPr lang="hu-HU" dirty="0"/>
              <a:t>:: 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hu-HU" dirty="0" err="1">
                <a:solidFill>
                  <a:schemeClr val="bg1">
                    <a:lumMod val="65000"/>
                  </a:schemeClr>
                </a:solidFill>
              </a:rPr>
              <a:t>scope-resolution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 operator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hu-HU" dirty="0" smtClean="0"/>
          </a:p>
          <a:p>
            <a:pPr lvl="1"/>
            <a:r>
              <a:rPr lang="hu-HU" dirty="0" smtClean="0"/>
              <a:t>.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direct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membership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 operator)</a:t>
            </a:r>
          </a:p>
          <a:p>
            <a:pPr lvl="1"/>
            <a:r>
              <a:rPr lang="hu-HU" dirty="0" smtClean="0"/>
              <a:t>-&gt;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indirect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membership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 operator)</a:t>
            </a:r>
          </a:p>
          <a:p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44283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Statikus tag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Egyszer jön létre, függetlenül a létrehozott példányok számától.</a:t>
            </a:r>
          </a:p>
          <a:p>
            <a:r>
              <a:rPr lang="hu-HU" dirty="0" smtClean="0"/>
              <a:t>Akkor jön létre, amikor az első példányát az osztálynak példányosítjuk.</a:t>
            </a:r>
          </a:p>
          <a:p>
            <a:r>
              <a:rPr lang="hu-HU" dirty="0" smtClean="0"/>
              <a:t>Megosztásra kerül a többi példány között.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82525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Statikus tag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Clazz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counter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counter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+=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getCounter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() { </a:t>
            </a:r>
            <a:r>
              <a:rPr lang="hu-HU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counter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counter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4979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Statikus tag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c1;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c2;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c2.getCounter() &lt;&lt;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</a:t>
            </a:r>
            <a:endParaRPr lang="hu-HU" sz="1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c3;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c2.getCounter() &lt;&lt;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3</a:t>
            </a:r>
            <a:endParaRPr lang="hu-HU" sz="1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23906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Statikus tag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Osztályon kívül definiálom</a:t>
            </a:r>
          </a:p>
          <a:p>
            <a:r>
              <a:rPr lang="hu-HU" dirty="0" smtClean="0"/>
              <a:t>Oka: nem tudjuk, hogy mennyi memória kell az objektumnak, ezért külön.</a:t>
            </a:r>
          </a:p>
          <a:p>
            <a:r>
              <a:rPr lang="hu-HU" dirty="0" err="1" smtClean="0"/>
              <a:t>Inicializáció</a:t>
            </a:r>
            <a:endParaRPr lang="hu-HU" dirty="0" smtClean="0"/>
          </a:p>
          <a:p>
            <a:pPr lvl="1"/>
            <a:r>
              <a:rPr lang="hu-HU" dirty="0" smtClean="0"/>
              <a:t>Oda, ahol a végrehajtás van, nem ahol az osztálydefiníció</a:t>
            </a:r>
            <a:endParaRPr lang="hu-HU" dirty="0"/>
          </a:p>
          <a:p>
            <a:pPr lvl="1"/>
            <a:r>
              <a:rPr lang="hu-HU" dirty="0" smtClean="0"/>
              <a:t>Típus</a:t>
            </a:r>
          </a:p>
          <a:p>
            <a:pPr lvl="1"/>
            <a:r>
              <a:rPr lang="hu-HU" dirty="0" err="1" smtClean="0"/>
              <a:t>Scope</a:t>
            </a:r>
            <a:r>
              <a:rPr lang="hu-HU" dirty="0" smtClean="0"/>
              <a:t> operátor</a:t>
            </a:r>
          </a:p>
          <a:p>
            <a:pPr lvl="1"/>
            <a:r>
              <a:rPr lang="hu-HU" dirty="0" smtClean="0"/>
              <a:t>Nincs </a:t>
            </a:r>
            <a:r>
              <a:rPr lang="hu-HU" dirty="0" err="1" smtClean="0"/>
              <a:t>static</a:t>
            </a:r>
            <a:r>
              <a:rPr lang="hu-HU" dirty="0" smtClean="0"/>
              <a:t>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6452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hu-HU" dirty="0" smtClean="0"/>
              <a:t>Statikus tag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Természetesen kivételek mindig vannak!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Clazz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u="sng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</a:t>
            </a:r>
            <a:r>
              <a:rPr lang="en-US" sz="2400" b="1" u="sng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u="sng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};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73508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Statikus tag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fordul: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Clazz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::string s(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asdf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};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55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Stack-em</a:t>
            </a:r>
            <a:r>
              <a:rPr lang="hu-HU" sz="2800" dirty="0" smtClean="0"/>
              <a:t>: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4932040" y="2204864"/>
            <a:ext cx="504056" cy="3888432"/>
            <a:chOff x="2267744" y="2132856"/>
            <a:chExt cx="504056" cy="3888432"/>
          </a:xfrm>
        </p:grpSpPr>
        <p:sp>
          <p:nvSpPr>
            <p:cNvPr id="5" name="Téglalap 4"/>
            <p:cNvSpPr/>
            <p:nvPr/>
          </p:nvSpPr>
          <p:spPr>
            <a:xfrm>
              <a:off x="2267744" y="2132856"/>
              <a:ext cx="504056" cy="38884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>
              <a:off x="2267744" y="5157192"/>
              <a:ext cx="50405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10" name="Egyenes összekötő nyíllal 9"/>
          <p:cNvCxnSpPr/>
          <p:nvPr/>
        </p:nvCxnSpPr>
        <p:spPr>
          <a:xfrm>
            <a:off x="3635896" y="523740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2064104" y="5083517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Base-pointer</a:t>
            </a:r>
            <a:endParaRPr lang="hu-HU" sz="1400" dirty="0"/>
          </a:p>
        </p:txBody>
      </p:sp>
      <p:cxnSp>
        <p:nvCxnSpPr>
          <p:cNvPr id="15" name="Egyenes összekötő nyíllal 14"/>
          <p:cNvCxnSpPr/>
          <p:nvPr/>
        </p:nvCxnSpPr>
        <p:spPr>
          <a:xfrm>
            <a:off x="3635896" y="3093467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2024029" y="2939578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Stack-pointer</a:t>
            </a:r>
            <a:endParaRPr lang="hu-HU" sz="1400" dirty="0"/>
          </a:p>
        </p:txBody>
      </p:sp>
      <p:cxnSp>
        <p:nvCxnSpPr>
          <p:cNvPr id="9" name="Egyenes összekötő nyíllal 8"/>
          <p:cNvCxnSpPr/>
          <p:nvPr/>
        </p:nvCxnSpPr>
        <p:spPr>
          <a:xfrm>
            <a:off x="3635896" y="494116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1190531" y="4787279"/>
            <a:ext cx="2072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Visszatérési érték helye</a:t>
            </a:r>
          </a:p>
        </p:txBody>
      </p:sp>
      <p:cxnSp>
        <p:nvCxnSpPr>
          <p:cNvPr id="19" name="Egyenes összekötő 18"/>
          <p:cNvCxnSpPr/>
          <p:nvPr/>
        </p:nvCxnSpPr>
        <p:spPr>
          <a:xfrm>
            <a:off x="4932040" y="4721621"/>
            <a:ext cx="5040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>
            <a:off x="3635896" y="55892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2989037" y="53658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y</a:t>
            </a:r>
          </a:p>
        </p:txBody>
      </p:sp>
      <p:sp>
        <p:nvSpPr>
          <p:cNvPr id="20" name="Téglalap 19"/>
          <p:cNvSpPr/>
          <p:nvPr/>
        </p:nvSpPr>
        <p:spPr>
          <a:xfrm>
            <a:off x="4932040" y="5517232"/>
            <a:ext cx="504056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989037" y="566124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</a:t>
            </a:r>
          </a:p>
        </p:txBody>
      </p:sp>
      <p:cxnSp>
        <p:nvCxnSpPr>
          <p:cNvPr id="18" name="Egyenes összekötő nyíllal 17"/>
          <p:cNvCxnSpPr/>
          <p:nvPr/>
        </p:nvCxnSpPr>
        <p:spPr>
          <a:xfrm>
            <a:off x="3635896" y="574995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églalap 20"/>
          <p:cNvSpPr/>
          <p:nvPr/>
        </p:nvSpPr>
        <p:spPr>
          <a:xfrm>
            <a:off x="4932040" y="5669632"/>
            <a:ext cx="504056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4932040" y="4437112"/>
            <a:ext cx="504056" cy="28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Egyenes összekötő nyíllal 23"/>
          <p:cNvCxnSpPr/>
          <p:nvPr/>
        </p:nvCxnSpPr>
        <p:spPr>
          <a:xfrm>
            <a:off x="3635896" y="457936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3038729" y="4394700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i</a:t>
            </a:r>
          </a:p>
        </p:txBody>
      </p:sp>
      <p:sp>
        <p:nvSpPr>
          <p:cNvPr id="26" name="Téglalap 25"/>
          <p:cNvSpPr/>
          <p:nvPr/>
        </p:nvSpPr>
        <p:spPr>
          <a:xfrm>
            <a:off x="4932040" y="4191492"/>
            <a:ext cx="504056" cy="24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8" name="Egyenes összekötő nyíllal 27"/>
          <p:cNvCxnSpPr/>
          <p:nvPr/>
        </p:nvCxnSpPr>
        <p:spPr>
          <a:xfrm>
            <a:off x="3635896" y="431430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doboz 28"/>
          <p:cNvSpPr txBox="1"/>
          <p:nvPr/>
        </p:nvSpPr>
        <p:spPr>
          <a:xfrm>
            <a:off x="2989037" y="41604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x</a:t>
            </a:r>
            <a:endParaRPr lang="hu-HU" sz="1400" dirty="0"/>
          </a:p>
        </p:txBody>
      </p:sp>
      <p:cxnSp>
        <p:nvCxnSpPr>
          <p:cNvPr id="32" name="Egyenes összekötő nyíllal 31"/>
          <p:cNvCxnSpPr/>
          <p:nvPr/>
        </p:nvCxnSpPr>
        <p:spPr>
          <a:xfrm flipH="1">
            <a:off x="5580112" y="4314301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6607592" y="416303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3.0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6151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Statikus tag </a:t>
            </a:r>
            <a:r>
              <a:rPr lang="hu-HU" sz="2800" dirty="0" smtClean="0">
                <a:solidFill>
                  <a:schemeClr val="bg1">
                    <a:lumMod val="65000"/>
                  </a:schemeClr>
                </a:solidFill>
              </a:rPr>
              <a:t>(javítás)</a:t>
            </a:r>
            <a:endParaRPr lang="hu-H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Clazz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s;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  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::s = 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"hello"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4046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Speciális tagfüggvények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, ha nem definiálunk egyet</a:t>
            </a:r>
          </a:p>
          <a:p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dtor</a:t>
            </a:r>
            <a:r>
              <a:rPr lang="hu-HU" dirty="0" smtClean="0"/>
              <a:t>, ha nem definiálunk egyet</a:t>
            </a:r>
          </a:p>
          <a:p>
            <a:r>
              <a:rPr lang="hu-HU" dirty="0" err="1" smtClean="0"/>
              <a:t>Copy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, ha nem definiálunk egyet</a:t>
            </a:r>
          </a:p>
          <a:p>
            <a:r>
              <a:rPr lang="hu-HU" dirty="0" smtClean="0"/>
              <a:t>Értékadás operátort, ha nem definiálunk egyet</a:t>
            </a:r>
          </a:p>
          <a:p>
            <a:r>
              <a:rPr lang="hu-HU" dirty="0" smtClean="0"/>
              <a:t>&amp; (cím, </a:t>
            </a:r>
            <a:r>
              <a:rPr lang="hu-HU" dirty="0" err="1" smtClean="0"/>
              <a:t>address</a:t>
            </a:r>
            <a:r>
              <a:rPr lang="hu-HU" dirty="0" smtClean="0"/>
              <a:t>) operátor, ha nem </a:t>
            </a:r>
            <a:r>
              <a:rPr lang="hu-HU" dirty="0" err="1" smtClean="0"/>
              <a:t>def</a:t>
            </a:r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37814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70BA16"/>
          </a:solidFill>
        </p:spPr>
        <p:txBody>
          <a:bodyPr/>
          <a:lstStyle/>
          <a:p>
            <a:pPr algn="l"/>
            <a:r>
              <a:rPr lang="hu-HU" dirty="0" smtClean="0"/>
              <a:t>További két speciális tag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C++11:</a:t>
            </a:r>
          </a:p>
          <a:p>
            <a:pPr lvl="1"/>
            <a:r>
              <a:rPr lang="hu-HU" dirty="0" err="1" smtClean="0"/>
              <a:t>move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endParaRPr lang="hu-HU" dirty="0" smtClean="0"/>
          </a:p>
          <a:p>
            <a:pPr lvl="1"/>
            <a:r>
              <a:rPr lang="hu-HU" dirty="0" err="1" smtClean="0"/>
              <a:t>move</a:t>
            </a:r>
            <a:r>
              <a:rPr lang="hu-HU" dirty="0" smtClean="0"/>
              <a:t> </a:t>
            </a:r>
            <a:r>
              <a:rPr lang="hu-HU" dirty="0" err="1" smtClean="0"/>
              <a:t>assignment</a:t>
            </a:r>
            <a:r>
              <a:rPr lang="hu-HU" dirty="0" smtClean="0"/>
              <a:t> operator, értékadás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7315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70BA16"/>
          </a:solidFill>
        </p:spPr>
        <p:txBody>
          <a:bodyPr/>
          <a:lstStyle/>
          <a:p>
            <a:pPr algn="l"/>
            <a:r>
              <a:rPr lang="hu-HU" dirty="0" err="1" smtClean="0"/>
              <a:t>new</a:t>
            </a:r>
            <a:r>
              <a:rPr lang="hu-HU" dirty="0" smtClean="0"/>
              <a:t> (</a:t>
            </a:r>
            <a:r>
              <a:rPr lang="hu-HU" dirty="0" err="1"/>
              <a:t>p</a:t>
            </a:r>
            <a:r>
              <a:rPr lang="hu-HU" dirty="0" err="1" smtClean="0"/>
              <a:t>lacement</a:t>
            </a:r>
            <a:r>
              <a:rPr lang="hu-HU" dirty="0" smtClean="0"/>
              <a:t> </a:t>
            </a:r>
            <a:r>
              <a:rPr lang="hu-HU" dirty="0" err="1" smtClean="0"/>
              <a:t>new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Már egy előre allokált helyen helyezzük el az újonnan </a:t>
            </a:r>
            <a:r>
              <a:rPr lang="hu-HU" dirty="0" err="1" smtClean="0"/>
              <a:t>objectet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(string)];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*p = 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string(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"hi"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q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string(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"hi"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 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561945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Operátor túlterhelése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Függvénytúlterhelés</a:t>
            </a:r>
          </a:p>
          <a:p>
            <a:pPr lvl="1"/>
            <a:r>
              <a:rPr lang="hu-HU" dirty="0" smtClean="0"/>
              <a:t>Függvény-polimorfizmus</a:t>
            </a:r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553734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Consolas" pitchFamily="49" charset="0"/>
                <a:cs typeface="Consolas" pitchFamily="49" charset="0"/>
              </a:rPr>
              <a:t>&lt;&lt;</a:t>
            </a:r>
            <a:r>
              <a:rPr lang="hu-HU" dirty="0" smtClean="0"/>
              <a:t> (</a:t>
            </a:r>
            <a:r>
              <a:rPr lang="hu-HU" dirty="0" err="1" smtClean="0"/>
              <a:t>toString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&lt;&lt;</a:t>
            </a:r>
            <a:r>
              <a:rPr lang="hu-HU" dirty="0" smtClean="0"/>
              <a:t> túlterhelése</a:t>
            </a:r>
          </a:p>
          <a:p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cout-tal</a:t>
            </a:r>
            <a:r>
              <a:rPr lang="hu-HU" dirty="0" smtClean="0"/>
              <a:t> használható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2000" dirty="0" err="1">
                <a:latin typeface="Consolas" pitchFamily="49" charset="0"/>
                <a:cs typeface="Consolas" pitchFamily="49" charset="0"/>
              </a:rPr>
              <a:t>ostream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&amp; </a:t>
            </a:r>
            <a:r>
              <a:rPr lang="hu-H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&lt;&lt;(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ostream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&amp;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Clazz&amp;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os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&lt;&lt; ... 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display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contents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041461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Kovertálás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Clazz</a:t>
            </a:r>
            <a:r>
              <a:rPr lang="hu-HU" dirty="0" smtClean="0"/>
              <a:t>: kurrens osztályunk</a:t>
            </a:r>
          </a:p>
          <a:p>
            <a:r>
              <a:rPr lang="hu-HU" dirty="0" err="1" smtClean="0"/>
              <a:t>type</a:t>
            </a:r>
            <a:r>
              <a:rPr lang="hu-HU" dirty="0" smtClean="0"/>
              <a:t>_</a:t>
            </a:r>
            <a:r>
              <a:rPr lang="hu-HU" dirty="0" err="1" smtClean="0"/>
              <a:t>name</a:t>
            </a:r>
            <a:r>
              <a:rPr lang="hu-HU" dirty="0" smtClean="0"/>
              <a:t>, amire konvertálni szeretnénk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1780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Konvertálás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i_;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i) :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_(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 {}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i_; 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c =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c;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 == 12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26685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Implementáljuk a Sor adatszerkezetet: </a:t>
            </a:r>
            <a:r>
              <a:rPr lang="hu-HU" dirty="0" err="1" smtClean="0"/>
              <a:t>Queue</a:t>
            </a:r>
            <a:endParaRPr lang="hu-HU" dirty="0" smtClean="0"/>
          </a:p>
          <a:p>
            <a:r>
              <a:rPr lang="hu-HU" dirty="0" smtClean="0"/>
              <a:t>int típusú elemeket tárolunk.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57542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Queue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p; 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~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isEmpty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isFull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queueCount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insert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i);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remove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i);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50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Stack-em</a:t>
            </a:r>
            <a:r>
              <a:rPr lang="hu-HU" sz="2800" dirty="0" smtClean="0"/>
              <a:t>: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4932040" y="2204864"/>
            <a:ext cx="504056" cy="38884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4932040" y="5229200"/>
            <a:ext cx="504056" cy="86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nyíllal 9"/>
          <p:cNvCxnSpPr/>
          <p:nvPr/>
        </p:nvCxnSpPr>
        <p:spPr>
          <a:xfrm>
            <a:off x="3635896" y="523740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2064104" y="5083517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Base-pointer</a:t>
            </a:r>
            <a:endParaRPr lang="hu-HU" sz="1400" dirty="0"/>
          </a:p>
        </p:txBody>
      </p:sp>
      <p:cxnSp>
        <p:nvCxnSpPr>
          <p:cNvPr id="15" name="Egyenes összekötő nyíllal 14"/>
          <p:cNvCxnSpPr/>
          <p:nvPr/>
        </p:nvCxnSpPr>
        <p:spPr>
          <a:xfrm>
            <a:off x="3635896" y="3093467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2024029" y="2939578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Stack-pointer</a:t>
            </a:r>
            <a:endParaRPr lang="hu-HU" sz="1400" dirty="0"/>
          </a:p>
        </p:txBody>
      </p:sp>
      <p:cxnSp>
        <p:nvCxnSpPr>
          <p:cNvPr id="9" name="Egyenes összekötő nyíllal 8"/>
          <p:cNvCxnSpPr/>
          <p:nvPr/>
        </p:nvCxnSpPr>
        <p:spPr>
          <a:xfrm>
            <a:off x="3635896" y="494116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1190531" y="4787279"/>
            <a:ext cx="2072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Visszatérési érték helye</a:t>
            </a:r>
          </a:p>
        </p:txBody>
      </p:sp>
      <p:cxnSp>
        <p:nvCxnSpPr>
          <p:cNvPr id="19" name="Egyenes összekötő 18"/>
          <p:cNvCxnSpPr/>
          <p:nvPr/>
        </p:nvCxnSpPr>
        <p:spPr>
          <a:xfrm>
            <a:off x="4932040" y="4721621"/>
            <a:ext cx="5040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>
            <a:off x="3635896" y="55892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2989037" y="53658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y</a:t>
            </a:r>
          </a:p>
        </p:txBody>
      </p:sp>
      <p:sp>
        <p:nvSpPr>
          <p:cNvPr id="20" name="Téglalap 19"/>
          <p:cNvSpPr/>
          <p:nvPr/>
        </p:nvSpPr>
        <p:spPr>
          <a:xfrm>
            <a:off x="4932040" y="5517232"/>
            <a:ext cx="504056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989037" y="566124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</a:t>
            </a:r>
          </a:p>
        </p:txBody>
      </p:sp>
      <p:cxnSp>
        <p:nvCxnSpPr>
          <p:cNvPr id="18" name="Egyenes összekötő nyíllal 17"/>
          <p:cNvCxnSpPr/>
          <p:nvPr/>
        </p:nvCxnSpPr>
        <p:spPr>
          <a:xfrm>
            <a:off x="3635896" y="574995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églalap 20"/>
          <p:cNvSpPr/>
          <p:nvPr/>
        </p:nvSpPr>
        <p:spPr>
          <a:xfrm>
            <a:off x="4932040" y="5669632"/>
            <a:ext cx="504056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4932040" y="4437112"/>
            <a:ext cx="504056" cy="28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Egyenes összekötő nyíllal 23"/>
          <p:cNvCxnSpPr/>
          <p:nvPr/>
        </p:nvCxnSpPr>
        <p:spPr>
          <a:xfrm>
            <a:off x="3635896" y="457936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3038729" y="4394700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i</a:t>
            </a:r>
          </a:p>
        </p:txBody>
      </p:sp>
      <p:sp>
        <p:nvSpPr>
          <p:cNvPr id="26" name="Téglalap 25"/>
          <p:cNvSpPr/>
          <p:nvPr/>
        </p:nvSpPr>
        <p:spPr>
          <a:xfrm>
            <a:off x="4932040" y="4191492"/>
            <a:ext cx="504056" cy="24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8" name="Egyenes összekötő nyíllal 27"/>
          <p:cNvCxnSpPr/>
          <p:nvPr/>
        </p:nvCxnSpPr>
        <p:spPr>
          <a:xfrm>
            <a:off x="3635896" y="431430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doboz 28"/>
          <p:cNvSpPr txBox="1"/>
          <p:nvPr/>
        </p:nvSpPr>
        <p:spPr>
          <a:xfrm>
            <a:off x="2989037" y="41604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x</a:t>
            </a:r>
            <a:endParaRPr lang="hu-HU" sz="1400" dirty="0"/>
          </a:p>
        </p:txBody>
      </p:sp>
      <p:cxnSp>
        <p:nvCxnSpPr>
          <p:cNvPr id="32" name="Egyenes összekötő nyíllal 31"/>
          <p:cNvCxnSpPr/>
          <p:nvPr/>
        </p:nvCxnSpPr>
        <p:spPr>
          <a:xfrm flipH="1">
            <a:off x="5580112" y="4314301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6607592" y="416303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3.0</a:t>
            </a:r>
            <a:endParaRPr lang="hu-HU" sz="1400" dirty="0"/>
          </a:p>
        </p:txBody>
      </p:sp>
      <p:sp>
        <p:nvSpPr>
          <p:cNvPr id="17" name="Téglalap 16"/>
          <p:cNvSpPr/>
          <p:nvPr/>
        </p:nvSpPr>
        <p:spPr>
          <a:xfrm>
            <a:off x="4932040" y="3645024"/>
            <a:ext cx="504056" cy="546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0" name="Egyenes összekötő nyíllal 29"/>
          <p:cNvCxnSpPr/>
          <p:nvPr/>
        </p:nvCxnSpPr>
        <p:spPr>
          <a:xfrm>
            <a:off x="3635896" y="391825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/>
          <p:cNvSpPr txBox="1"/>
          <p:nvPr/>
        </p:nvSpPr>
        <p:spPr>
          <a:xfrm>
            <a:off x="2064104" y="3764369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Base-pointer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5417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hu-HU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QUEUE_SIZE 10</a:t>
            </a: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Queue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[QUEUE_SIZE];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p;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 ...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92432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hu-HU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QUEUE_SIZE 10</a:t>
            </a: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Queue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p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 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size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   p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36527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tömbös ábrázolás hátrányai:</a:t>
            </a:r>
          </a:p>
          <a:p>
            <a:pPr lvl="1"/>
            <a:r>
              <a:rPr lang="hu-HU" dirty="0" smtClean="0"/>
              <a:t>Törlés esetén az elemek mozgatása (</a:t>
            </a:r>
            <a:r>
              <a:rPr lang="hu-HU" dirty="0" err="1" smtClean="0"/>
              <a:t>shiftelése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Erőforrásigény</a:t>
            </a:r>
          </a:p>
          <a:p>
            <a:pPr lvl="1"/>
            <a:r>
              <a:rPr lang="hu-HU" dirty="0" smtClean="0"/>
              <a:t>Ciklikusságot hogy jelöljük?</a:t>
            </a:r>
          </a:p>
          <a:p>
            <a:endParaRPr lang="hu-HU" dirty="0" smtClean="0"/>
          </a:p>
          <a:p>
            <a:r>
              <a:rPr lang="hu-HU" dirty="0" smtClean="0"/>
              <a:t>Keressünk más megoldást!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70307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smtClean="0"/>
              <a:t>Használjuk a láncolt lista adatszerkezetet (ADS)</a:t>
            </a:r>
          </a:p>
          <a:p>
            <a:endParaRPr lang="hu-HU" dirty="0" smtClean="0"/>
          </a:p>
          <a:p>
            <a:r>
              <a:rPr lang="hu-HU" dirty="0" smtClean="0"/>
              <a:t>Minden eleme (továbbiakban </a:t>
            </a:r>
            <a:r>
              <a:rPr lang="hu-HU" dirty="0" err="1" smtClean="0"/>
              <a:t>node</a:t>
            </a:r>
            <a:r>
              <a:rPr lang="hu-HU" dirty="0" smtClean="0"/>
              <a:t>) a sorunknak tárolja az értéket és a következő elemre mutató mutatót.</a:t>
            </a:r>
          </a:p>
          <a:p>
            <a:pPr marL="0" indent="0">
              <a:buNone/>
            </a:pPr>
            <a:endParaRPr lang="hu-HU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1072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Node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Node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next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hu-HU" dirty="0" smtClean="0"/>
          </a:p>
          <a:p>
            <a:r>
              <a:rPr lang="hu-HU" dirty="0" smtClean="0"/>
              <a:t>Egyszeresen láncolt lista</a:t>
            </a:r>
          </a:p>
          <a:p>
            <a:r>
              <a:rPr lang="hu-HU" dirty="0" smtClean="0"/>
              <a:t>Az utolsó láncszem mutatója :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dirty="0" smtClean="0"/>
              <a:t> vagy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C++11-ben 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hu-H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39238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Queue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Node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Node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next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};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Node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* front;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 sor elejére mutató pointer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Node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* back;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 sor végére mutató pointer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items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az elemek száma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qsize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 sor kapacitása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...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95917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Node</a:t>
            </a:r>
            <a:r>
              <a:rPr lang="hu-HU" dirty="0" smtClean="0"/>
              <a:t> típus definíciója az osztályon belülre került.</a:t>
            </a:r>
          </a:p>
          <a:p>
            <a:r>
              <a:rPr lang="hu-HU" dirty="0" smtClean="0"/>
              <a:t>Elkerüljük a globális </a:t>
            </a:r>
            <a:r>
              <a:rPr lang="hu-HU" dirty="0" err="1" smtClean="0"/>
              <a:t>Node</a:t>
            </a:r>
            <a:r>
              <a:rPr lang="hu-HU" dirty="0" smtClean="0"/>
              <a:t> típusokat – ha vannak. Ha nincsenek, akkor később sem lesz baj.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92433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Inicializálás</a:t>
            </a:r>
          </a:p>
          <a:p>
            <a:pPr marL="0" indent="0">
              <a:buNone/>
            </a:pP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qs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front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back = 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items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qsize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qs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Grrrhhhhhää%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##@...!!!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10511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smtClean="0"/>
              <a:t>Emlékezzünk csak: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qsize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 sor kapacitása</a:t>
            </a:r>
          </a:p>
          <a:p>
            <a:r>
              <a:rPr lang="hu-HU" dirty="0" smtClean="0"/>
              <a:t>Konstans változóhoz nem tudunk hozzárendelni értéket! </a:t>
            </a:r>
          </a:p>
          <a:p>
            <a:pPr lvl="1"/>
            <a:r>
              <a:rPr lang="hu-HU" dirty="0" smtClean="0"/>
              <a:t>= nem megy</a:t>
            </a:r>
          </a:p>
          <a:p>
            <a:r>
              <a:rPr lang="hu-HU" dirty="0" smtClean="0"/>
              <a:t>Inicializálni viszont tudjuk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93827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qs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 :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qsize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qs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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front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back = 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items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31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f a statikus változókra konkrét címen hivatkozik,</a:t>
            </a:r>
          </a:p>
          <a:p>
            <a:r>
              <a:rPr lang="hu-HU" dirty="0" smtClean="0"/>
              <a:t>A paramétereire a bázis-pointeren keresztül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2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smtClean="0"/>
              <a:t>Szebben! Általánosabb és biztonságosabb (is)</a:t>
            </a:r>
          </a:p>
          <a:p>
            <a:pPr marL="0" indent="0">
              <a:buNone/>
            </a:pP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qs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 :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qsize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qs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), front(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rear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items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6983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err="1" smtClean="0"/>
              <a:t>Inicializációs</a:t>
            </a:r>
            <a:r>
              <a:rPr lang="hu-HU" dirty="0" smtClean="0"/>
              <a:t> lista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inicializációs</a:t>
            </a:r>
            <a:r>
              <a:rPr lang="hu-HU" dirty="0"/>
              <a:t> lista:</a:t>
            </a:r>
          </a:p>
          <a:p>
            <a:pPr lvl="1"/>
            <a:r>
              <a:rPr lang="hu-HU" dirty="0"/>
              <a:t>Amikor az </a:t>
            </a:r>
            <a:r>
              <a:rPr lang="hu-HU" dirty="0" err="1"/>
              <a:t>object</a:t>
            </a:r>
            <a:r>
              <a:rPr lang="hu-HU" dirty="0"/>
              <a:t> már létrejött</a:t>
            </a:r>
          </a:p>
          <a:p>
            <a:pPr lvl="1"/>
            <a:r>
              <a:rPr lang="hu-HU" dirty="0"/>
              <a:t>De még nem futott le egy sor kód sem.</a:t>
            </a:r>
          </a:p>
          <a:p>
            <a:r>
              <a:rPr lang="hu-HU" dirty="0" smtClean="0"/>
              <a:t>Csak </a:t>
            </a:r>
            <a:r>
              <a:rPr lang="hu-HU" dirty="0" err="1" smtClean="0"/>
              <a:t>ctor</a:t>
            </a:r>
            <a:r>
              <a:rPr lang="hu-HU" dirty="0" smtClean="0"/>
              <a:t> estén használható!</a:t>
            </a:r>
          </a:p>
          <a:p>
            <a:r>
              <a:rPr lang="hu-HU" dirty="0" err="1" smtClean="0"/>
              <a:t>non-static</a:t>
            </a:r>
            <a:r>
              <a:rPr lang="hu-HU" dirty="0" smtClean="0"/>
              <a:t> </a:t>
            </a:r>
            <a:r>
              <a:rPr lang="hu-HU" dirty="0" err="1" smtClean="0"/>
              <a:t>const</a:t>
            </a:r>
            <a:r>
              <a:rPr lang="hu-HU" dirty="0" smtClean="0"/>
              <a:t> típusú változók inicializálására</a:t>
            </a:r>
          </a:p>
          <a:p>
            <a:pPr lvl="1"/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(C++11-ben változott)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580475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70BA16"/>
          </a:solidFill>
        </p:spPr>
        <p:txBody>
          <a:bodyPr/>
          <a:lstStyle/>
          <a:p>
            <a:pPr algn="l"/>
            <a:r>
              <a:rPr lang="hu-HU" dirty="0" smtClean="0"/>
              <a:t>C++11-ben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i_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b_ = </a:t>
            </a:r>
            <a:r>
              <a:rPr lang="hu-HU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hu-HU" dirty="0" smtClean="0"/>
              <a:t>Ekvivalens ezzel:</a:t>
            </a:r>
          </a:p>
          <a:p>
            <a:pPr marL="0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 : i_(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), b_(</a:t>
            </a:r>
            <a:r>
              <a:rPr lang="hu-HU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 { ... 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095556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nem int típusú értékeket akarunk eltárolni, hanem </a:t>
            </a:r>
            <a:r>
              <a:rPr lang="hu-HU" dirty="0" err="1" smtClean="0"/>
              <a:t>customtype-okat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94377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Queue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~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isEmpty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isFull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queueCount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insert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Item&amp;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item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remove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Item&amp;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item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71021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 - </a:t>
            </a:r>
            <a:r>
              <a:rPr lang="hu-HU" dirty="0" err="1" smtClean="0"/>
              <a:t>dtor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::~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Queue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Node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(front !=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amíg a sor nem üres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{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temp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= front;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front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mentése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front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= front-&gt;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next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köv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node-ra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töröljük a kurrens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front-ot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23459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 – </a:t>
            </a:r>
            <a:r>
              <a:rPr lang="hu-HU" dirty="0" err="1" smtClean="0"/>
              <a:t>assignment</a:t>
            </a:r>
            <a:r>
              <a:rPr lang="hu-HU" dirty="0" smtClean="0"/>
              <a:t> &amp; </a:t>
            </a:r>
            <a:r>
              <a:rPr lang="hu-HU" dirty="0" err="1" smtClean="0"/>
              <a:t>cctor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Queue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Queue(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Queue &amp; q) :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qsize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 }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Queue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=(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Queue &amp; q) {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*this;}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//...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45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Nézzünk egy példát: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buffer[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l;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++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u="sng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y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= f(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3.14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k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); </a:t>
            </a:r>
            <a:endParaRPr lang="hu-HU" sz="18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26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Stack-em</a:t>
            </a:r>
            <a:r>
              <a:rPr lang="hu-HU" sz="2800" dirty="0" smtClean="0"/>
              <a:t>: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4932040" y="2204864"/>
            <a:ext cx="504056" cy="38884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4932040" y="5229200"/>
            <a:ext cx="504056" cy="86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nyíllal 9"/>
          <p:cNvCxnSpPr/>
          <p:nvPr/>
        </p:nvCxnSpPr>
        <p:spPr>
          <a:xfrm>
            <a:off x="3635896" y="523740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2064104" y="5083517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Base-pointer</a:t>
            </a:r>
            <a:endParaRPr lang="hu-HU" sz="1400" dirty="0"/>
          </a:p>
        </p:txBody>
      </p:sp>
      <p:cxnSp>
        <p:nvCxnSpPr>
          <p:cNvPr id="9" name="Egyenes összekötő nyíllal 8"/>
          <p:cNvCxnSpPr/>
          <p:nvPr/>
        </p:nvCxnSpPr>
        <p:spPr>
          <a:xfrm>
            <a:off x="3635896" y="494116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1190531" y="4787279"/>
            <a:ext cx="2072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Visszatérési érték helye</a:t>
            </a:r>
          </a:p>
        </p:txBody>
      </p:sp>
      <p:cxnSp>
        <p:nvCxnSpPr>
          <p:cNvPr id="19" name="Egyenes összekötő 18"/>
          <p:cNvCxnSpPr/>
          <p:nvPr/>
        </p:nvCxnSpPr>
        <p:spPr>
          <a:xfrm>
            <a:off x="4932040" y="4721621"/>
            <a:ext cx="5040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>
            <a:off x="3635896" y="55892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2989037" y="53658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y</a:t>
            </a:r>
          </a:p>
        </p:txBody>
      </p:sp>
      <p:sp>
        <p:nvSpPr>
          <p:cNvPr id="20" name="Téglalap 19"/>
          <p:cNvSpPr/>
          <p:nvPr/>
        </p:nvSpPr>
        <p:spPr>
          <a:xfrm>
            <a:off x="4932040" y="5517232"/>
            <a:ext cx="504056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989037" y="566124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</a:t>
            </a:r>
          </a:p>
        </p:txBody>
      </p:sp>
      <p:cxnSp>
        <p:nvCxnSpPr>
          <p:cNvPr id="18" name="Egyenes összekötő nyíllal 17"/>
          <p:cNvCxnSpPr/>
          <p:nvPr/>
        </p:nvCxnSpPr>
        <p:spPr>
          <a:xfrm>
            <a:off x="3635896" y="574995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églalap 20"/>
          <p:cNvSpPr/>
          <p:nvPr/>
        </p:nvSpPr>
        <p:spPr>
          <a:xfrm>
            <a:off x="4932040" y="5669632"/>
            <a:ext cx="504056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4932040" y="4437112"/>
            <a:ext cx="504056" cy="28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Egyenes összekötő nyíllal 23"/>
          <p:cNvCxnSpPr/>
          <p:nvPr/>
        </p:nvCxnSpPr>
        <p:spPr>
          <a:xfrm>
            <a:off x="3635896" y="457936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3038729" y="4394700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i</a:t>
            </a:r>
          </a:p>
        </p:txBody>
      </p:sp>
      <p:sp>
        <p:nvSpPr>
          <p:cNvPr id="26" name="Téglalap 25"/>
          <p:cNvSpPr/>
          <p:nvPr/>
        </p:nvSpPr>
        <p:spPr>
          <a:xfrm>
            <a:off x="4932040" y="4191492"/>
            <a:ext cx="504056" cy="24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8" name="Egyenes összekötő nyíllal 27"/>
          <p:cNvCxnSpPr/>
          <p:nvPr/>
        </p:nvCxnSpPr>
        <p:spPr>
          <a:xfrm>
            <a:off x="3635896" y="431430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doboz 28"/>
          <p:cNvSpPr txBox="1"/>
          <p:nvPr/>
        </p:nvSpPr>
        <p:spPr>
          <a:xfrm>
            <a:off x="2989037" y="41604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x</a:t>
            </a:r>
            <a:endParaRPr lang="hu-HU" sz="1400" dirty="0"/>
          </a:p>
        </p:txBody>
      </p:sp>
      <p:cxnSp>
        <p:nvCxnSpPr>
          <p:cNvPr id="32" name="Egyenes összekötő nyíllal 31"/>
          <p:cNvCxnSpPr/>
          <p:nvPr/>
        </p:nvCxnSpPr>
        <p:spPr>
          <a:xfrm flipH="1">
            <a:off x="5580112" y="4314301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6607592" y="416303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3.0</a:t>
            </a:r>
            <a:endParaRPr lang="hu-HU" sz="1400" dirty="0"/>
          </a:p>
        </p:txBody>
      </p:sp>
      <p:sp>
        <p:nvSpPr>
          <p:cNvPr id="17" name="Téglalap 16"/>
          <p:cNvSpPr/>
          <p:nvPr/>
        </p:nvSpPr>
        <p:spPr>
          <a:xfrm>
            <a:off x="4932040" y="3645024"/>
            <a:ext cx="504056" cy="546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0" name="Egyenes összekötő nyíllal 29"/>
          <p:cNvCxnSpPr/>
          <p:nvPr/>
        </p:nvCxnSpPr>
        <p:spPr>
          <a:xfrm>
            <a:off x="3635896" y="391825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/>
          <p:cNvSpPr txBox="1"/>
          <p:nvPr/>
        </p:nvSpPr>
        <p:spPr>
          <a:xfrm>
            <a:off x="2064104" y="3764369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Base-pointer</a:t>
            </a:r>
            <a:endParaRPr lang="hu-HU" sz="1400" dirty="0"/>
          </a:p>
        </p:txBody>
      </p:sp>
      <p:sp>
        <p:nvSpPr>
          <p:cNvPr id="33" name="Téglalap 32"/>
          <p:cNvSpPr/>
          <p:nvPr/>
        </p:nvSpPr>
        <p:spPr>
          <a:xfrm>
            <a:off x="4932040" y="3399404"/>
            <a:ext cx="504056" cy="24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Egyenes összekötő nyíllal 26"/>
          <p:cNvCxnSpPr/>
          <p:nvPr/>
        </p:nvCxnSpPr>
        <p:spPr>
          <a:xfrm>
            <a:off x="3635896" y="352221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/>
          <p:cNvSpPr txBox="1"/>
          <p:nvPr/>
        </p:nvSpPr>
        <p:spPr>
          <a:xfrm>
            <a:off x="2596048" y="3368325"/>
            <a:ext cx="638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buffer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6287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buffer</a:t>
            </a:r>
            <a:r>
              <a:rPr lang="hu-HU" dirty="0" smtClean="0"/>
              <a:t> címe:</a:t>
            </a:r>
          </a:p>
          <a:p>
            <a:pPr lvl="1"/>
            <a:r>
              <a:rPr lang="hu-HU" dirty="0" smtClean="0"/>
              <a:t>Bázis-pointer + valamennyi!</a:t>
            </a:r>
          </a:p>
          <a:p>
            <a:pPr lvl="1"/>
            <a:r>
              <a:rPr lang="hu-HU" dirty="0" smtClean="0"/>
              <a:t>Ez függ a típustól!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3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Stack-em</a:t>
            </a:r>
            <a:r>
              <a:rPr lang="hu-HU" sz="2800" dirty="0" smtClean="0"/>
              <a:t>: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4932040" y="2204864"/>
            <a:ext cx="504056" cy="38884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4932040" y="5229200"/>
            <a:ext cx="504056" cy="86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nyíllal 9"/>
          <p:cNvCxnSpPr/>
          <p:nvPr/>
        </p:nvCxnSpPr>
        <p:spPr>
          <a:xfrm>
            <a:off x="3635896" y="523740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2064104" y="5083517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Base-pointer</a:t>
            </a:r>
            <a:endParaRPr lang="hu-HU" sz="1400" dirty="0"/>
          </a:p>
        </p:txBody>
      </p:sp>
      <p:cxnSp>
        <p:nvCxnSpPr>
          <p:cNvPr id="9" name="Egyenes összekötő nyíllal 8"/>
          <p:cNvCxnSpPr/>
          <p:nvPr/>
        </p:nvCxnSpPr>
        <p:spPr>
          <a:xfrm>
            <a:off x="3635896" y="494116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1190531" y="4787279"/>
            <a:ext cx="2072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Visszatérési érték helye</a:t>
            </a:r>
          </a:p>
        </p:txBody>
      </p:sp>
      <p:cxnSp>
        <p:nvCxnSpPr>
          <p:cNvPr id="19" name="Egyenes összekötő 18"/>
          <p:cNvCxnSpPr/>
          <p:nvPr/>
        </p:nvCxnSpPr>
        <p:spPr>
          <a:xfrm>
            <a:off x="4932040" y="4721621"/>
            <a:ext cx="5040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>
            <a:off x="3635896" y="55892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2989037" y="53658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y</a:t>
            </a:r>
          </a:p>
        </p:txBody>
      </p:sp>
      <p:sp>
        <p:nvSpPr>
          <p:cNvPr id="20" name="Téglalap 19"/>
          <p:cNvSpPr/>
          <p:nvPr/>
        </p:nvSpPr>
        <p:spPr>
          <a:xfrm>
            <a:off x="4932040" y="5517232"/>
            <a:ext cx="504056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989037" y="566124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</a:t>
            </a:r>
          </a:p>
        </p:txBody>
      </p:sp>
      <p:cxnSp>
        <p:nvCxnSpPr>
          <p:cNvPr id="18" name="Egyenes összekötő nyíllal 17"/>
          <p:cNvCxnSpPr/>
          <p:nvPr/>
        </p:nvCxnSpPr>
        <p:spPr>
          <a:xfrm>
            <a:off x="3635896" y="574995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églalap 20"/>
          <p:cNvSpPr/>
          <p:nvPr/>
        </p:nvSpPr>
        <p:spPr>
          <a:xfrm>
            <a:off x="4932040" y="5669632"/>
            <a:ext cx="504056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4932040" y="4437112"/>
            <a:ext cx="504056" cy="28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Egyenes összekötő nyíllal 23"/>
          <p:cNvCxnSpPr/>
          <p:nvPr/>
        </p:nvCxnSpPr>
        <p:spPr>
          <a:xfrm>
            <a:off x="3635896" y="457936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3038729" y="4394700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i</a:t>
            </a:r>
          </a:p>
        </p:txBody>
      </p:sp>
      <p:sp>
        <p:nvSpPr>
          <p:cNvPr id="26" name="Téglalap 25"/>
          <p:cNvSpPr/>
          <p:nvPr/>
        </p:nvSpPr>
        <p:spPr>
          <a:xfrm>
            <a:off x="4932040" y="4191492"/>
            <a:ext cx="504056" cy="24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8" name="Egyenes összekötő nyíllal 27"/>
          <p:cNvCxnSpPr/>
          <p:nvPr/>
        </p:nvCxnSpPr>
        <p:spPr>
          <a:xfrm>
            <a:off x="3635896" y="431430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doboz 28"/>
          <p:cNvSpPr txBox="1"/>
          <p:nvPr/>
        </p:nvSpPr>
        <p:spPr>
          <a:xfrm>
            <a:off x="2989037" y="41604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x</a:t>
            </a:r>
            <a:endParaRPr lang="hu-HU" sz="1400" dirty="0"/>
          </a:p>
        </p:txBody>
      </p:sp>
      <p:cxnSp>
        <p:nvCxnSpPr>
          <p:cNvPr id="32" name="Egyenes összekötő nyíllal 31"/>
          <p:cNvCxnSpPr/>
          <p:nvPr/>
        </p:nvCxnSpPr>
        <p:spPr>
          <a:xfrm flipH="1">
            <a:off x="5580112" y="4314301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6607592" y="416303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3.0</a:t>
            </a:r>
            <a:endParaRPr lang="hu-HU" sz="1400" dirty="0"/>
          </a:p>
        </p:txBody>
      </p:sp>
      <p:sp>
        <p:nvSpPr>
          <p:cNvPr id="17" name="Téglalap 16"/>
          <p:cNvSpPr/>
          <p:nvPr/>
        </p:nvSpPr>
        <p:spPr>
          <a:xfrm>
            <a:off x="4932040" y="3645024"/>
            <a:ext cx="504056" cy="546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0" name="Egyenes összekötő nyíllal 29"/>
          <p:cNvCxnSpPr/>
          <p:nvPr/>
        </p:nvCxnSpPr>
        <p:spPr>
          <a:xfrm>
            <a:off x="3635896" y="391825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/>
          <p:cNvSpPr txBox="1"/>
          <p:nvPr/>
        </p:nvSpPr>
        <p:spPr>
          <a:xfrm>
            <a:off x="2064104" y="3764369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Base-pointer</a:t>
            </a:r>
            <a:endParaRPr lang="hu-HU" sz="1400" dirty="0"/>
          </a:p>
        </p:txBody>
      </p:sp>
      <p:sp>
        <p:nvSpPr>
          <p:cNvPr id="33" name="Téglalap 32"/>
          <p:cNvSpPr/>
          <p:nvPr/>
        </p:nvSpPr>
        <p:spPr>
          <a:xfrm>
            <a:off x="4932040" y="3399404"/>
            <a:ext cx="504056" cy="24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Egyenes összekötő nyíllal 26"/>
          <p:cNvCxnSpPr/>
          <p:nvPr/>
        </p:nvCxnSpPr>
        <p:spPr>
          <a:xfrm>
            <a:off x="3635896" y="352221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/>
          <p:cNvSpPr txBox="1"/>
          <p:nvPr/>
        </p:nvSpPr>
        <p:spPr>
          <a:xfrm>
            <a:off x="2596048" y="3368325"/>
            <a:ext cx="638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buffer</a:t>
            </a:r>
            <a:endParaRPr lang="hu-HU" sz="1400" dirty="0"/>
          </a:p>
        </p:txBody>
      </p:sp>
      <p:sp>
        <p:nvSpPr>
          <p:cNvPr id="12" name="Téglalap 11"/>
          <p:cNvSpPr/>
          <p:nvPr/>
        </p:nvSpPr>
        <p:spPr>
          <a:xfrm>
            <a:off x="4932040" y="2996952"/>
            <a:ext cx="504056" cy="2232248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Egyenes összekötő nyíllal 22"/>
          <p:cNvCxnSpPr/>
          <p:nvPr/>
        </p:nvCxnSpPr>
        <p:spPr>
          <a:xfrm flipH="1">
            <a:off x="5580112" y="2492896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/>
          <p:cNvSpPr txBox="1"/>
          <p:nvPr/>
        </p:nvSpPr>
        <p:spPr>
          <a:xfrm>
            <a:off x="6732240" y="2204864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stackframe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4679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történik, ha elhagyom a függvényt?</a:t>
            </a:r>
          </a:p>
          <a:p>
            <a:r>
              <a:rPr lang="hu-HU" dirty="0" smtClean="0"/>
              <a:t>Nyilván a vezérlés ott folytatódik, ahol hívtam a függvényt.</a:t>
            </a:r>
          </a:p>
          <a:p>
            <a:r>
              <a:rPr lang="hu-HU" dirty="0" smtClean="0"/>
              <a:t>Ekkor a </a:t>
            </a:r>
            <a:r>
              <a:rPr lang="hu-HU" dirty="0" err="1" smtClean="0"/>
              <a:t>stack</a:t>
            </a:r>
            <a:r>
              <a:rPr lang="hu-HU" dirty="0" smtClean="0"/>
              <a:t> ürül?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77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Stack-em</a:t>
            </a:r>
            <a:r>
              <a:rPr lang="hu-HU" sz="2800" dirty="0" smtClean="0"/>
              <a:t>:</a:t>
            </a:r>
          </a:p>
          <a:p>
            <a:pPr lvl="1"/>
            <a:r>
              <a:rPr lang="hu-HU" sz="2400" dirty="0" smtClean="0"/>
              <a:t>Ezt hívjuk visszagörgetésnek</a:t>
            </a:r>
          </a:p>
          <a:p>
            <a:pPr lvl="1"/>
            <a:r>
              <a:rPr lang="hu-HU" sz="2400" dirty="0" smtClean="0"/>
              <a:t>Vagy:</a:t>
            </a:r>
            <a:br>
              <a:rPr lang="hu-HU" sz="2400" dirty="0" smtClean="0"/>
            </a:br>
            <a:r>
              <a:rPr lang="hu-HU" sz="2400" dirty="0" err="1" smtClean="0"/>
              <a:t>Stack</a:t>
            </a:r>
            <a:r>
              <a:rPr lang="hu-HU" sz="2400" dirty="0" smtClean="0"/>
              <a:t> </a:t>
            </a:r>
            <a:r>
              <a:rPr lang="hu-HU" sz="2400" dirty="0" err="1" smtClean="0"/>
              <a:t>unwinding</a:t>
            </a:r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19</a:t>
            </a:fld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4932040" y="2204864"/>
            <a:ext cx="504056" cy="38884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4932040" y="5229200"/>
            <a:ext cx="504056" cy="86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nyíllal 9"/>
          <p:cNvCxnSpPr/>
          <p:nvPr/>
        </p:nvCxnSpPr>
        <p:spPr>
          <a:xfrm>
            <a:off x="3635896" y="523740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2064104" y="5083517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Base-pointer</a:t>
            </a:r>
            <a:endParaRPr lang="hu-HU" sz="1400" dirty="0"/>
          </a:p>
        </p:txBody>
      </p:sp>
      <p:cxnSp>
        <p:nvCxnSpPr>
          <p:cNvPr id="9" name="Egyenes összekötő nyíllal 8"/>
          <p:cNvCxnSpPr/>
          <p:nvPr/>
        </p:nvCxnSpPr>
        <p:spPr>
          <a:xfrm>
            <a:off x="3635896" y="494116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1190531" y="4787279"/>
            <a:ext cx="2072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Visszatérési érték helye</a:t>
            </a:r>
          </a:p>
        </p:txBody>
      </p:sp>
      <p:cxnSp>
        <p:nvCxnSpPr>
          <p:cNvPr id="19" name="Egyenes összekötő 18"/>
          <p:cNvCxnSpPr/>
          <p:nvPr/>
        </p:nvCxnSpPr>
        <p:spPr>
          <a:xfrm>
            <a:off x="4932040" y="4721621"/>
            <a:ext cx="5040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>
            <a:off x="3635896" y="55892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2989037" y="53658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y</a:t>
            </a:r>
          </a:p>
        </p:txBody>
      </p:sp>
      <p:sp>
        <p:nvSpPr>
          <p:cNvPr id="20" name="Téglalap 19"/>
          <p:cNvSpPr/>
          <p:nvPr/>
        </p:nvSpPr>
        <p:spPr>
          <a:xfrm>
            <a:off x="4932040" y="5517232"/>
            <a:ext cx="504056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989037" y="566124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</a:t>
            </a:r>
          </a:p>
        </p:txBody>
      </p:sp>
      <p:cxnSp>
        <p:nvCxnSpPr>
          <p:cNvPr id="18" name="Egyenes összekötő nyíllal 17"/>
          <p:cNvCxnSpPr/>
          <p:nvPr/>
        </p:nvCxnSpPr>
        <p:spPr>
          <a:xfrm>
            <a:off x="3635896" y="574995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églalap 20"/>
          <p:cNvSpPr/>
          <p:nvPr/>
        </p:nvSpPr>
        <p:spPr>
          <a:xfrm>
            <a:off x="4932040" y="5669632"/>
            <a:ext cx="504056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Egyenes összekötő nyíllal 14"/>
          <p:cNvCxnSpPr/>
          <p:nvPr/>
        </p:nvCxnSpPr>
        <p:spPr>
          <a:xfrm flipH="1">
            <a:off x="5724128" y="494116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6660232" y="4753880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Bemásolódik az i </a:t>
            </a:r>
            <a:br>
              <a:rPr lang="hu-HU" sz="1400" dirty="0" smtClean="0"/>
            </a:br>
            <a:r>
              <a:rPr lang="hu-HU" sz="1400" dirty="0" smtClean="0"/>
              <a:t>értéke ide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0624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Függvényhívás</a:t>
            </a:r>
          </a:p>
          <a:p>
            <a:pPr lvl="1"/>
            <a:r>
              <a:rPr lang="hu-HU" dirty="0" smtClean="0"/>
              <a:t>Hogy néz ez ki a </a:t>
            </a:r>
            <a:r>
              <a:rPr lang="hu-HU" dirty="0" err="1" smtClean="0"/>
              <a:t>stack-en</a:t>
            </a:r>
            <a:r>
              <a:rPr lang="hu-HU" dirty="0" smtClean="0"/>
              <a:t>?</a:t>
            </a:r>
          </a:p>
          <a:p>
            <a:r>
              <a:rPr lang="hu-HU" dirty="0" smtClean="0"/>
              <a:t>Összetett típusok</a:t>
            </a:r>
          </a:p>
          <a:p>
            <a:pPr lvl="1"/>
            <a:r>
              <a:rPr lang="hu-HU" dirty="0" err="1" smtClean="0"/>
              <a:t>struct</a:t>
            </a:r>
            <a:r>
              <a:rPr lang="hu-HU" dirty="0" smtClean="0"/>
              <a:t>, </a:t>
            </a:r>
            <a:r>
              <a:rPr lang="hu-HU" dirty="0" err="1" smtClean="0"/>
              <a:t>class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6606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FF7C80"/>
          </a:solidFill>
        </p:spPr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A kérdés joggal merülhet fel:</a:t>
            </a:r>
          </a:p>
          <a:p>
            <a:pPr lvl="1"/>
            <a:r>
              <a:rPr lang="hu-HU" sz="2400" dirty="0" smtClean="0"/>
              <a:t>Miért jobbról pakolja be a </a:t>
            </a:r>
            <a:r>
              <a:rPr lang="hu-HU" sz="2400" dirty="0" err="1" smtClean="0"/>
              <a:t>stack-be</a:t>
            </a:r>
            <a:r>
              <a:rPr lang="hu-HU" sz="2400" dirty="0" smtClean="0"/>
              <a:t> </a:t>
            </a:r>
            <a:r>
              <a:rPr lang="hu-HU" sz="2400" dirty="0" err="1" smtClean="0"/>
              <a:t>a</a:t>
            </a:r>
            <a:r>
              <a:rPr lang="hu-HU" sz="2400" dirty="0" smtClean="0"/>
              <a:t> dolgokat!</a:t>
            </a:r>
          </a:p>
          <a:p>
            <a:r>
              <a:rPr lang="hu-HU" sz="2800" dirty="0" smtClean="0"/>
              <a:t>A </a:t>
            </a:r>
            <a:r>
              <a:rPr lang="hu-HU" sz="2800" dirty="0" err="1" smtClean="0"/>
              <a:t>default</a:t>
            </a:r>
            <a:r>
              <a:rPr lang="hu-HU" sz="2800" dirty="0" smtClean="0"/>
              <a:t> érték miatt!</a:t>
            </a:r>
          </a:p>
          <a:p>
            <a:r>
              <a:rPr lang="hu-HU" sz="2800" dirty="0" smtClean="0"/>
              <a:t>C++</a:t>
            </a:r>
            <a:r>
              <a:rPr lang="hu-HU" sz="2800" dirty="0" err="1" smtClean="0"/>
              <a:t>-ben</a:t>
            </a:r>
            <a:r>
              <a:rPr lang="hu-HU" sz="2800" dirty="0" smtClean="0"/>
              <a:t> </a:t>
            </a:r>
            <a:r>
              <a:rPr lang="hu-HU" sz="2800" dirty="0" err="1" smtClean="0"/>
              <a:t>default</a:t>
            </a:r>
            <a:r>
              <a:rPr lang="hu-HU" sz="2800" dirty="0" smtClean="0"/>
              <a:t> értéke csak az utolsó paraméternek lehet.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39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buffer[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l;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++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f(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f(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8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f(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++*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f(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3.14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&amp;k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hu-HU" sz="2400" dirty="0"/>
          </a:p>
          <a:p>
            <a:r>
              <a:rPr lang="hu-HU" sz="2400" dirty="0" smtClean="0"/>
              <a:t>Ne feledjük! Most is érték szerint adtam át a paramétert, csak most az érték egy pointerérték!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3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Szívás: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f(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k itt 4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++*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k itt 5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f(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3.14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&amp;k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);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Továbbá nem világos, hogy konstans esetén hogyan használjuk a cím szerinti paraméterátadást: ++1 az 2?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5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Referencia </a:t>
            </a:r>
            <a:r>
              <a:rPr lang="hu-HU" dirty="0"/>
              <a:t>szerinti </a:t>
            </a:r>
            <a:r>
              <a:rPr lang="hu-HU" dirty="0" smtClean="0"/>
              <a:t>paraméterátadás</a:t>
            </a:r>
          </a:p>
          <a:p>
            <a:pPr lvl="1"/>
            <a:r>
              <a:rPr lang="hu-HU" dirty="0" smtClean="0"/>
              <a:t>Ahelyett</a:t>
            </a:r>
            <a:r>
              <a:rPr lang="hu-HU" dirty="0"/>
              <a:t>, hogy azt mondom, hogy pointert adok át, inkább referenciát adok </a:t>
            </a:r>
            <a:r>
              <a:rPr lang="hu-HU" dirty="0" smtClean="0"/>
              <a:t>át!</a:t>
            </a: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int</a:t>
            </a:r>
            <a:r>
              <a:rPr lang="fr-FR" dirty="0" smtClean="0"/>
              <a:t> </a:t>
            </a:r>
            <a:r>
              <a:rPr lang="fr-FR" dirty="0"/>
              <a:t>f(</a:t>
            </a:r>
            <a:r>
              <a:rPr lang="fr-FR" dirty="0">
                <a:solidFill>
                  <a:srgbClr val="00B050"/>
                </a:solidFill>
              </a:rPr>
              <a:t>double</a:t>
            </a:r>
            <a:r>
              <a:rPr lang="fr-FR" dirty="0"/>
              <a:t> x, </a:t>
            </a:r>
            <a:r>
              <a:rPr lang="fr-FR" dirty="0">
                <a:solidFill>
                  <a:srgbClr val="00B050"/>
                </a:solidFill>
              </a:rPr>
              <a:t>int</a:t>
            </a:r>
            <a:r>
              <a:rPr lang="fr-FR" dirty="0"/>
              <a:t> &amp;ip)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3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referencia szerint adom át a k-t, akkor ő nem másolódik le.</a:t>
            </a:r>
          </a:p>
          <a:p>
            <a:pPr lvl="1"/>
            <a:r>
              <a:rPr lang="hu-HU" dirty="0" smtClean="0"/>
              <a:t>Egy </a:t>
            </a:r>
            <a:r>
              <a:rPr lang="hu-HU" dirty="0"/>
              <a:t>újabb nevet adok egy már létező tárterületnek.</a:t>
            </a:r>
          </a:p>
          <a:p>
            <a:r>
              <a:rPr lang="hu-HU" dirty="0" smtClean="0"/>
              <a:t> </a:t>
            </a: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j = k;</a:t>
            </a:r>
          </a:p>
          <a:p>
            <a:pPr lvl="1"/>
            <a:r>
              <a:rPr lang="hu-HU" dirty="0" smtClean="0"/>
              <a:t>létrehozok </a:t>
            </a:r>
            <a:r>
              <a:rPr lang="hu-HU" dirty="0"/>
              <a:t>egy új tárterületet, és az értéke másolódjon be a </a:t>
            </a:r>
            <a:r>
              <a:rPr lang="hu-HU" dirty="0" smtClean="0"/>
              <a:t>j által jelölt </a:t>
            </a:r>
            <a:r>
              <a:rPr lang="hu-HU" dirty="0"/>
              <a:t>területre.</a:t>
            </a:r>
          </a:p>
          <a:p>
            <a:r>
              <a:rPr lang="hu-HU" dirty="0" smtClean="0"/>
              <a:t> </a:t>
            </a: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err="1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 = k;</a:t>
            </a:r>
          </a:p>
          <a:p>
            <a:pPr lvl="1"/>
            <a:r>
              <a:rPr lang="hu-HU" dirty="0" smtClean="0"/>
              <a:t>egy </a:t>
            </a:r>
            <a:r>
              <a:rPr lang="hu-HU" dirty="0"/>
              <a:t>újabb nevet adok egy már létező tárterületnek.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36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Hibák:</a:t>
            </a:r>
          </a:p>
          <a:p>
            <a:pPr lvl="1"/>
            <a:r>
              <a:rPr lang="sv-SE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dirty="0">
                <a:latin typeface="Consolas" pitchFamily="49" charset="0"/>
                <a:cs typeface="Consolas" pitchFamily="49" charset="0"/>
              </a:rPr>
              <a:t> &amp;i = 4;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sv-SE" dirty="0" smtClean="0"/>
              <a:t>szintakt </a:t>
            </a:r>
            <a:r>
              <a:rPr lang="sv-SE" dirty="0"/>
              <a:t>hiba!</a:t>
            </a:r>
            <a:endParaRPr lang="hu-HU" dirty="0" smtClean="0"/>
          </a:p>
          <a:p>
            <a:pPr lvl="1"/>
            <a:r>
              <a:rPr lang="hu-HU" dirty="0" smtClean="0"/>
              <a:t>Ha </a:t>
            </a:r>
            <a:r>
              <a:rPr lang="hu-HU" dirty="0"/>
              <a:t>egy </a:t>
            </a:r>
            <a:r>
              <a:rPr lang="hu-HU" dirty="0" err="1"/>
              <a:t>konstantssal</a:t>
            </a:r>
            <a:r>
              <a:rPr lang="hu-HU" dirty="0"/>
              <a:t> hívom meg a függvényt:</a:t>
            </a:r>
          </a:p>
          <a:p>
            <a:pPr lvl="2"/>
            <a:r>
              <a:rPr lang="hu-HU" dirty="0" smtClean="0"/>
              <a:t>f(3</a:t>
            </a:r>
            <a:r>
              <a:rPr lang="hu-HU" dirty="0"/>
              <a:t>, 4), akkor hiba</a:t>
            </a:r>
            <a:r>
              <a:rPr lang="hu-HU" dirty="0" smtClean="0"/>
              <a:t>!</a:t>
            </a:r>
            <a:r>
              <a:rPr lang="hu-HU" dirty="0"/>
              <a:t>	</a:t>
            </a:r>
          </a:p>
          <a:p>
            <a:pPr lvl="1"/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k = 4;</a:t>
            </a:r>
          </a:p>
          <a:p>
            <a:pPr lvl="2"/>
            <a:r>
              <a:rPr lang="hu-HU" dirty="0" smtClean="0"/>
              <a:t>Nem </a:t>
            </a:r>
            <a:r>
              <a:rPr lang="hu-HU" dirty="0"/>
              <a:t>lehet meg++</a:t>
            </a:r>
            <a:r>
              <a:rPr lang="hu-HU" dirty="0" err="1"/>
              <a:t>-olni</a:t>
            </a:r>
            <a:r>
              <a:rPr lang="hu-HU" dirty="0" smtClean="0"/>
              <a:t>!</a:t>
            </a:r>
          </a:p>
          <a:p>
            <a:pPr lvl="1"/>
            <a:r>
              <a:rPr lang="en-US" dirty="0"/>
              <a:t>A </a:t>
            </a:r>
            <a:r>
              <a:rPr lang="en-US" dirty="0" err="1">
                <a:solidFill>
                  <a:srgbClr val="00B050"/>
                </a:solidFill>
              </a:rPr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int-nek</a:t>
            </a:r>
            <a:r>
              <a:rPr lang="en-US" dirty="0"/>
              <a:t> a </a:t>
            </a:r>
            <a:r>
              <a:rPr lang="en-US" dirty="0" err="1"/>
              <a:t>másolatát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változtathatom</a:t>
            </a:r>
            <a:r>
              <a:rPr lang="en-US" dirty="0"/>
              <a:t>!</a:t>
            </a:r>
          </a:p>
          <a:p>
            <a:pPr lvl="2"/>
            <a:r>
              <a:rPr lang="en-US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US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/>
              <a:t>...</a:t>
            </a:r>
          </a:p>
          <a:p>
            <a:pPr lvl="2"/>
            <a:r>
              <a:rPr lang="en-US" dirty="0" err="1" smtClean="0"/>
              <a:t>Ekkor</a:t>
            </a:r>
            <a:r>
              <a:rPr lang="en-US" dirty="0" smtClean="0"/>
              <a:t> </a:t>
            </a:r>
            <a:r>
              <a:rPr lang="en-US" dirty="0" err="1"/>
              <a:t>viszont</a:t>
            </a:r>
            <a:r>
              <a:rPr lang="en-US" dirty="0"/>
              <a:t> ++</a:t>
            </a:r>
            <a:r>
              <a:rPr lang="en-US" dirty="0" err="1"/>
              <a:t>i</a:t>
            </a:r>
            <a:r>
              <a:rPr lang="en-US" dirty="0"/>
              <a:t>-t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csinálhatom</a:t>
            </a:r>
            <a:r>
              <a:rPr lang="en-US" dirty="0"/>
              <a:t>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04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err="1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 = 4 </a:t>
            </a:r>
            <a:r>
              <a:rPr lang="hu-HU" dirty="0"/>
              <a:t>lehet</a:t>
            </a:r>
            <a:r>
              <a:rPr lang="hu-HU" dirty="0" smtClean="0"/>
              <a:t>?</a:t>
            </a:r>
          </a:p>
          <a:p>
            <a:r>
              <a:rPr lang="hu-HU" dirty="0"/>
              <a:t>Igen, ekkor </a:t>
            </a:r>
            <a:r>
              <a:rPr lang="hu-HU" dirty="0" smtClean="0"/>
              <a:t>keletkezik egy </a:t>
            </a:r>
            <a:r>
              <a:rPr lang="hu-HU" dirty="0"/>
              <a:t>temporális változó, a 4 érték oda bemásolódik, és azt mutatja az i!</a:t>
            </a:r>
          </a:p>
          <a:p>
            <a:r>
              <a:rPr lang="hu-HU" dirty="0" smtClean="0"/>
              <a:t>Ezt </a:t>
            </a:r>
            <a:r>
              <a:rPr lang="hu-HU" dirty="0"/>
              <a:t>tudva:</a:t>
            </a:r>
          </a:p>
          <a:p>
            <a:pPr lvl="1"/>
            <a:r>
              <a:rPr lang="hu-HU" dirty="0" smtClean="0"/>
              <a:t>f(3.14</a:t>
            </a:r>
            <a:r>
              <a:rPr lang="hu-HU" dirty="0"/>
              <a:t>, 4) is hívható, mert itt szintén egy temporális helyre jön létre a változó!</a:t>
            </a:r>
          </a:p>
          <a:p>
            <a:pPr lvl="1"/>
            <a:r>
              <a:rPr lang="hu-HU" dirty="0" smtClean="0"/>
              <a:t>Ha </a:t>
            </a:r>
            <a:r>
              <a:rPr lang="hu-HU" dirty="0"/>
              <a:t>f(3.14, k)</a:t>
            </a:r>
            <a:r>
              <a:rPr lang="hu-HU" dirty="0" err="1"/>
              <a:t>-t</a:t>
            </a:r>
            <a:r>
              <a:rPr lang="hu-HU" dirty="0"/>
              <a:t> hívok, akkor ténylegesen a </a:t>
            </a:r>
            <a:r>
              <a:rPr lang="hu-HU" dirty="0" smtClean="0"/>
              <a:t>k-t </a:t>
            </a:r>
            <a:r>
              <a:rPr lang="hu-HU" dirty="0"/>
              <a:t>hívom!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9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</a:t>
            </a:r>
            <a:r>
              <a:rPr lang="hu-HU" dirty="0"/>
              <a:t>van akkor, ha k nem </a:t>
            </a:r>
            <a:r>
              <a:rPr lang="hu-HU" dirty="0" err="1" smtClean="0">
                <a:solidFill>
                  <a:srgbClr val="00B050"/>
                </a:solidFill>
              </a:rPr>
              <a:t>const</a:t>
            </a:r>
            <a:r>
              <a:rPr lang="hu-HU" dirty="0"/>
              <a:t>, de a formális paraméter igen?</a:t>
            </a:r>
          </a:p>
          <a:p>
            <a:r>
              <a:rPr lang="hu-HU" dirty="0" smtClean="0"/>
              <a:t>Konstansságot </a:t>
            </a:r>
            <a:r>
              <a:rPr lang="hu-HU" dirty="0"/>
              <a:t>tilos veszíteni, de szabad nyerni!</a:t>
            </a:r>
          </a:p>
          <a:p>
            <a:r>
              <a:rPr lang="hu-HU" dirty="0" smtClean="0"/>
              <a:t>Konstans </a:t>
            </a:r>
            <a:r>
              <a:rPr lang="hu-HU" dirty="0"/>
              <a:t>referenciaátadásokat gyakran használunk optimalizálásnál. Nem akarunk másolni annyit.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65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Paraméterátadás</a:t>
            </a:r>
          </a:p>
          <a:p>
            <a:pPr lvl="1"/>
            <a:r>
              <a:rPr lang="hu-HU" dirty="0" smtClean="0"/>
              <a:t>Érték</a:t>
            </a:r>
          </a:p>
          <a:p>
            <a:pPr lvl="1"/>
            <a:r>
              <a:rPr lang="hu-HU" dirty="0" smtClean="0"/>
              <a:t>Referencia</a:t>
            </a:r>
          </a:p>
          <a:p>
            <a:pPr lvl="1"/>
            <a:r>
              <a:rPr lang="hu-HU" dirty="0" smtClean="0"/>
              <a:t>Cím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Brrrrrhhh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hu-HU" dirty="0" smtClean="0"/>
              <a:t>Viszont!</a:t>
            </a:r>
          </a:p>
          <a:p>
            <a:pPr lvl="1"/>
            <a:r>
              <a:rPr lang="hu-HU" dirty="0" smtClean="0"/>
              <a:t>Mindegyik érték szerint adódik át!</a:t>
            </a:r>
          </a:p>
          <a:p>
            <a:pPr lvl="2"/>
            <a:r>
              <a:rPr lang="hu-HU" dirty="0" smtClean="0"/>
              <a:t>Még a referencia és a cím szerinti is. A címek, referenciák, mint memóriacímek érték szerint adódnak át!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17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sz="2800" dirty="0" smtClean="0"/>
              <a:t>Objektum orientált programozás bevezetése</a:t>
            </a:r>
          </a:p>
          <a:p>
            <a:r>
              <a:rPr lang="hu-HU" sz="2800" dirty="0" smtClean="0"/>
              <a:t>C++ a C-t kiterjeszti, hogy biztosítsa az objektum elvű megközelítést </a:t>
            </a:r>
          </a:p>
          <a:p>
            <a:pPr lvl="3"/>
            <a:r>
              <a:rPr lang="hu-HU" sz="1800" dirty="0" smtClean="0">
                <a:solidFill>
                  <a:schemeClr val="bg1">
                    <a:lumMod val="65000"/>
                  </a:schemeClr>
                </a:solidFill>
              </a:rPr>
              <a:t>és e design mentén haladva lehetőségünk legyen jobb kódot írni </a:t>
            </a:r>
            <a:r>
              <a:rPr lang="hu-HU" sz="18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</a:t>
            </a:r>
            <a:endParaRPr lang="hu-HU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hu-HU" sz="1800" dirty="0" smtClean="0">
                <a:solidFill>
                  <a:schemeClr val="bg1">
                    <a:lumMod val="65000"/>
                  </a:schemeClr>
                </a:solidFill>
              </a:rPr>
              <a:t>Azóta ez a megközelítés más nyelvek esetén sokat javult </a:t>
            </a:r>
            <a:r>
              <a:rPr lang="hu-HU" sz="18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</a:t>
            </a:r>
            <a:endParaRPr lang="hu-HU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hu-HU" sz="2400" dirty="0" smtClean="0"/>
              <a:t>(Adat)absztrakció</a:t>
            </a:r>
          </a:p>
          <a:p>
            <a:pPr lvl="1"/>
            <a:r>
              <a:rPr lang="hu-HU" sz="2400" dirty="0" err="1" smtClean="0"/>
              <a:t>Enkapszuláció</a:t>
            </a:r>
            <a:r>
              <a:rPr lang="hu-HU" sz="2400" dirty="0" smtClean="0"/>
              <a:t> (</a:t>
            </a:r>
            <a:r>
              <a:rPr lang="hu-HU" sz="2400" dirty="0" err="1" smtClean="0"/>
              <a:t>encapsulation</a:t>
            </a:r>
            <a:r>
              <a:rPr lang="hu-HU" sz="2400" dirty="0" smtClean="0"/>
              <a:t>)</a:t>
            </a:r>
          </a:p>
          <a:p>
            <a:pPr lvl="1"/>
            <a:r>
              <a:rPr lang="hu-HU" sz="2400" dirty="0" err="1" smtClean="0"/>
              <a:t>Polymorphism</a:t>
            </a:r>
            <a:endParaRPr lang="hu-HU" sz="2400" dirty="0" smtClean="0"/>
          </a:p>
          <a:p>
            <a:pPr lvl="1"/>
            <a:r>
              <a:rPr lang="hu-HU" sz="2400" dirty="0" err="1" smtClean="0"/>
              <a:t>Information</a:t>
            </a:r>
            <a:r>
              <a:rPr lang="hu-HU" sz="2400" dirty="0" smtClean="0"/>
              <a:t> </a:t>
            </a:r>
            <a:r>
              <a:rPr lang="hu-HU" sz="2400" dirty="0" err="1" smtClean="0"/>
              <a:t>hiding</a:t>
            </a:r>
            <a:endParaRPr lang="hu-HU" sz="2400" dirty="0" smtClean="0"/>
          </a:p>
          <a:p>
            <a:pPr lvl="1"/>
            <a:r>
              <a:rPr lang="hu-HU" sz="2400" dirty="0" err="1" smtClean="0"/>
              <a:t>Inheritance</a:t>
            </a:r>
            <a:endParaRPr lang="hu-HU" sz="2400" dirty="0" smtClean="0"/>
          </a:p>
          <a:p>
            <a:pPr lvl="1"/>
            <a:r>
              <a:rPr lang="hu-HU" sz="2400" dirty="0" err="1" smtClean="0"/>
              <a:t>Reusability</a:t>
            </a:r>
            <a:r>
              <a:rPr lang="hu-HU" sz="2400" dirty="0" smtClean="0"/>
              <a:t> of </a:t>
            </a:r>
            <a:r>
              <a:rPr lang="hu-HU" sz="2400" dirty="0" err="1" smtClean="0"/>
              <a:t>code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2533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Logikailag összetartozó műveletek, típusok, változók összefogása</a:t>
            </a:r>
          </a:p>
          <a:p>
            <a:r>
              <a:rPr lang="hu-HU" dirty="0"/>
              <a:t>Összetartozó </a:t>
            </a:r>
            <a:r>
              <a:rPr lang="hu-HU" i="1" dirty="0"/>
              <a:t>„dolgok”</a:t>
            </a:r>
            <a:r>
              <a:rPr lang="hu-HU" dirty="0"/>
              <a:t> egységbe </a:t>
            </a:r>
            <a:r>
              <a:rPr lang="hu-HU" dirty="0" smtClean="0"/>
              <a:t>zárása</a:t>
            </a:r>
          </a:p>
          <a:p>
            <a:r>
              <a:rPr lang="hu-HU" dirty="0"/>
              <a:t>(Adat)absztrakció </a:t>
            </a:r>
            <a:r>
              <a:rPr lang="hu-HU" dirty="0" smtClean="0"/>
              <a:t>támogatása</a:t>
            </a:r>
          </a:p>
          <a:p>
            <a:pPr lvl="1"/>
            <a:r>
              <a:rPr lang="hu-HU" dirty="0" err="1" smtClean="0"/>
              <a:t>típusértékhalmaz</a:t>
            </a:r>
            <a:r>
              <a:rPr lang="hu-HU" dirty="0" smtClean="0"/>
              <a:t> </a:t>
            </a:r>
            <a:r>
              <a:rPr lang="hu-HU" dirty="0"/>
              <a:t>+ </a:t>
            </a:r>
            <a:r>
              <a:rPr lang="hu-HU" dirty="0" smtClean="0"/>
              <a:t>műveletek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5350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long</a:t>
            </a:r>
            <a:r>
              <a:rPr lang="hu-HU" dirty="0" smtClean="0"/>
              <a:t> és </a:t>
            </a:r>
            <a:r>
              <a:rPr lang="hu-HU" dirty="0" err="1" smtClean="0"/>
              <a:t>float</a:t>
            </a:r>
            <a:r>
              <a:rPr lang="hu-HU" dirty="0" smtClean="0"/>
              <a:t> ugyan akkora memóriaterületet foglal le.</a:t>
            </a:r>
          </a:p>
          <a:p>
            <a:r>
              <a:rPr lang="hu-HU" dirty="0" smtClean="0"/>
              <a:t>A műveletei mégis mások.</a:t>
            </a:r>
          </a:p>
          <a:p>
            <a:r>
              <a:rPr lang="hu-HU" dirty="0" smtClean="0"/>
              <a:t>Amikor deklarálunk egy változót, nem csupán memóriaterület méretét határozzuk meg, hanem azt is, hogy milyen műveleteket lehet azon a változón használni.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3603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Azaz, egy primitív (vagy alap-) típusnál meghatározásra kerül</a:t>
            </a:r>
          </a:p>
          <a:p>
            <a:pPr lvl="1"/>
            <a:r>
              <a:rPr lang="hu-HU" dirty="0" smtClean="0"/>
              <a:t>Mekkora memóriaterületet foglalunk le</a:t>
            </a:r>
          </a:p>
          <a:p>
            <a:pPr lvl="1"/>
            <a:r>
              <a:rPr lang="hu-HU" dirty="0" smtClean="0"/>
              <a:t>A memóriában való ábrázolást </a:t>
            </a:r>
          </a:p>
          <a:p>
            <a:pPr lvl="2"/>
            <a:r>
              <a:rPr lang="hu-HU" dirty="0" err="1" smtClean="0"/>
              <a:t>long</a:t>
            </a:r>
            <a:r>
              <a:rPr lang="hu-HU" dirty="0" smtClean="0"/>
              <a:t>, </a:t>
            </a:r>
            <a:r>
              <a:rPr lang="hu-HU" dirty="0" err="1" smtClean="0"/>
              <a:t>float</a:t>
            </a:r>
            <a:r>
              <a:rPr lang="hu-HU" dirty="0" smtClean="0"/>
              <a:t> ugyanakkora területen tárolódik, de más ábrázolással!</a:t>
            </a:r>
          </a:p>
          <a:p>
            <a:pPr lvl="1"/>
            <a:r>
              <a:rPr lang="hu-HU" dirty="0" smtClean="0"/>
              <a:t>Milyen műveletek értelmezhetőek a változókon.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2187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saját típust </a:t>
            </a:r>
            <a:r>
              <a:rPr lang="hu-HU" dirty="0"/>
              <a:t>(</a:t>
            </a:r>
            <a:r>
              <a:rPr lang="hu-HU" dirty="0" err="1" smtClean="0"/>
              <a:t>user-defined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) szeretnénk létrehozni, ezeket biztosítanunk kell.</a:t>
            </a:r>
          </a:p>
          <a:p>
            <a:r>
              <a:rPr lang="hu-HU" dirty="0" smtClean="0"/>
              <a:t>C++</a:t>
            </a:r>
            <a:r>
              <a:rPr lang="hu-HU" dirty="0" err="1" smtClean="0"/>
              <a:t>-ben</a:t>
            </a:r>
            <a:r>
              <a:rPr lang="hu-HU" dirty="0"/>
              <a:t> </a:t>
            </a:r>
            <a:r>
              <a:rPr lang="hu-HU" dirty="0" err="1" smtClean="0"/>
              <a:t>class-t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(is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)</a:t>
            </a:r>
            <a:r>
              <a:rPr lang="hu-HU" dirty="0" smtClean="0"/>
              <a:t> használunk saját típusok megvalósítására.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3986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 smtClean="0"/>
              <a:t>Az osztály specifikációja két részre tagolható</a:t>
            </a:r>
          </a:p>
          <a:p>
            <a:pPr lvl="1"/>
            <a:r>
              <a:rPr lang="hu-HU" dirty="0" smtClean="0"/>
              <a:t>Az osztály deklarációjára</a:t>
            </a:r>
          </a:p>
          <a:p>
            <a:pPr lvl="2"/>
            <a:r>
              <a:rPr lang="hu-HU" dirty="0" smtClean="0"/>
              <a:t>Az osztály leírása</a:t>
            </a:r>
          </a:p>
          <a:p>
            <a:pPr lvl="2"/>
            <a:r>
              <a:rPr lang="hu-HU" dirty="0" smtClean="0"/>
              <a:t>Mezők, függvények</a:t>
            </a:r>
          </a:p>
          <a:p>
            <a:pPr lvl="2"/>
            <a:r>
              <a:rPr lang="hu-HU" dirty="0" smtClean="0"/>
              <a:t>Publikus </a:t>
            </a:r>
            <a:r>
              <a:rPr lang="hu-HU" dirty="0" err="1" smtClean="0"/>
              <a:t>interface</a:t>
            </a:r>
            <a:r>
              <a:rPr lang="hu-HU" dirty="0" smtClean="0"/>
              <a:t> adása</a:t>
            </a:r>
          </a:p>
          <a:p>
            <a:pPr lvl="1"/>
            <a:r>
              <a:rPr lang="hu-HU" dirty="0" smtClean="0"/>
              <a:t>Az osztályhoz tartozó függvények </a:t>
            </a:r>
            <a:r>
              <a:rPr lang="hu-HU" dirty="0" err="1" smtClean="0"/>
              <a:t>impementálására</a:t>
            </a:r>
            <a:endParaRPr lang="hu-HU" dirty="0" smtClean="0"/>
          </a:p>
          <a:p>
            <a:r>
              <a:rPr lang="hu-HU" dirty="0" smtClean="0"/>
              <a:t>Azaz: az osztály deklarációja leírja, hogy használjuk az osztályt, a definíciója leírja, hogy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1200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osztály deklarációja, </a:t>
            </a:r>
            <a:r>
              <a:rPr lang="hu-HU" dirty="0" err="1" smtClean="0"/>
              <a:t>interface-e</a:t>
            </a:r>
            <a:r>
              <a:rPr lang="hu-HU" dirty="0" smtClean="0"/>
              <a:t> </a:t>
            </a:r>
            <a:r>
              <a:rPr lang="hu-HU" dirty="0" err="1" smtClean="0"/>
              <a:t>header</a:t>
            </a:r>
            <a:r>
              <a:rPr lang="hu-HU" dirty="0" smtClean="0"/>
              <a:t> fájlba (.h, </a:t>
            </a:r>
            <a:r>
              <a:rPr lang="hu-HU" dirty="0" err="1" smtClean="0"/>
              <a:t>hpp</a:t>
            </a:r>
            <a:r>
              <a:rPr lang="hu-HU" dirty="0" smtClean="0"/>
              <a:t>)</a:t>
            </a:r>
          </a:p>
          <a:p>
            <a:r>
              <a:rPr lang="hu-HU" dirty="0" smtClean="0"/>
              <a:t>A hozzá tartozó implementáció a forrásállományba (.</a:t>
            </a:r>
            <a:r>
              <a:rPr lang="hu-HU" dirty="0" err="1" smtClean="0"/>
              <a:t>cpp</a:t>
            </a:r>
            <a:r>
              <a:rPr lang="hu-HU" dirty="0" smtClean="0"/>
              <a:t>, .</a:t>
            </a:r>
            <a:r>
              <a:rPr lang="hu-HU" dirty="0" err="1" smtClean="0"/>
              <a:t>cxx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6887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Példa </a:t>
            </a:r>
            <a:r>
              <a:rPr lang="hu-HU" dirty="0" err="1" smtClean="0"/>
              <a:t>header-re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ifndef</a:t>
            </a: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CLAZZ_H_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CLAZZ_H_</a:t>
            </a:r>
          </a:p>
          <a:p>
            <a:pPr marL="0" indent="0">
              <a:buNone/>
            </a:pP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Clazz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6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hu-HU" sz="16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6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hu-HU" sz="16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setStr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s);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f();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getChar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}; 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pontosvessző!!! Kötelező!!!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endif</a:t>
            </a:r>
            <a:endParaRPr lang="hu-HU" sz="16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203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Használat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Objektum: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c1;</a:t>
            </a:r>
          </a:p>
          <a:p>
            <a:pPr marL="0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c2;</a:t>
            </a:r>
          </a:p>
          <a:p>
            <a:pPr marL="0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c1.getChar(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4814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Láthatósági módosítók </a:t>
            </a:r>
            <a:r>
              <a:rPr lang="hu-HU" sz="2800" dirty="0" smtClean="0">
                <a:solidFill>
                  <a:schemeClr val="bg1">
                    <a:lumMod val="65000"/>
                  </a:schemeClr>
                </a:solidFill>
              </a:rPr>
              <a:t>(Access </a:t>
            </a:r>
            <a:r>
              <a:rPr lang="hu-HU" sz="2800" dirty="0" err="1" smtClean="0">
                <a:solidFill>
                  <a:schemeClr val="bg1">
                    <a:lumMod val="65000"/>
                  </a:schemeClr>
                </a:solidFill>
              </a:rPr>
              <a:t>modifiers</a:t>
            </a:r>
            <a:r>
              <a:rPr lang="hu-HU" sz="28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hu-H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private</a:t>
            </a:r>
            <a:r>
              <a:rPr lang="hu-HU" dirty="0"/>
              <a:t> </a:t>
            </a:r>
            <a:r>
              <a:rPr lang="hu-HU" dirty="0" smtClean="0"/>
              <a:t>és </a:t>
            </a:r>
            <a:r>
              <a:rPr lang="hu-HU" dirty="0" err="1" smtClean="0"/>
              <a:t>public</a:t>
            </a:r>
            <a:r>
              <a:rPr lang="hu-HU" dirty="0" smtClean="0"/>
              <a:t>,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hu-HU" dirty="0" err="1" smtClean="0">
                <a:solidFill>
                  <a:schemeClr val="bg1">
                    <a:lumMod val="65000"/>
                  </a:schemeClr>
                </a:solidFill>
              </a:rPr>
              <a:t>protected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 később)</a:t>
            </a:r>
          </a:p>
          <a:p>
            <a:r>
              <a:rPr lang="hu-HU" dirty="0" smtClean="0"/>
              <a:t>Hozzáférés a tagokhoz:</a:t>
            </a:r>
          </a:p>
          <a:p>
            <a:pPr lvl="1"/>
            <a:r>
              <a:rPr lang="hu-HU" dirty="0" smtClean="0"/>
              <a:t>Függvény</a:t>
            </a:r>
          </a:p>
          <a:p>
            <a:pPr lvl="1"/>
            <a:r>
              <a:rPr lang="hu-HU" dirty="0" smtClean="0"/>
              <a:t>Változó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6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Stack-em</a:t>
            </a:r>
            <a:r>
              <a:rPr lang="hu-HU" sz="2800" dirty="0" smtClean="0"/>
              <a:t>:</a:t>
            </a:r>
          </a:p>
          <a:p>
            <a:pPr lvl="1"/>
            <a:r>
              <a:rPr lang="hu-HU" sz="2400" dirty="0" err="1" smtClean="0"/>
              <a:t>Stack-pointer</a:t>
            </a:r>
            <a:r>
              <a:rPr lang="hu-HU" sz="2400" dirty="0" smtClean="0"/>
              <a:t>: A </a:t>
            </a:r>
            <a:r>
              <a:rPr lang="hu-HU" sz="2400" dirty="0" err="1" smtClean="0"/>
              <a:t>stack-ünk</a:t>
            </a:r>
            <a:r>
              <a:rPr lang="hu-HU" sz="2400" dirty="0" smtClean="0"/>
              <a:t> tetejét </a:t>
            </a:r>
            <a:r>
              <a:rPr lang="hu-HU" sz="2400" dirty="0" err="1" smtClean="0"/>
              <a:t>jelőli</a:t>
            </a:r>
            <a:endParaRPr lang="hu-HU" sz="2400" dirty="0" smtClean="0"/>
          </a:p>
          <a:p>
            <a:pPr lvl="1"/>
            <a:r>
              <a:rPr lang="hu-HU" sz="2400" dirty="0" err="1" smtClean="0"/>
              <a:t>Base-pointer</a:t>
            </a:r>
            <a:r>
              <a:rPr lang="hu-HU" sz="2400" dirty="0" smtClean="0"/>
              <a:t>: egy függvényhívás esetén </a:t>
            </a:r>
            <a:br>
              <a:rPr lang="hu-HU" sz="2400" dirty="0" smtClean="0"/>
            </a:br>
            <a:r>
              <a:rPr lang="hu-HU" sz="2400" dirty="0" smtClean="0"/>
              <a:t>a függvényhívás kezdeti helye a </a:t>
            </a:r>
            <a:r>
              <a:rPr lang="hu-HU" sz="2400" dirty="0" err="1" smtClean="0"/>
              <a:t>stack-ben</a:t>
            </a:r>
            <a:r>
              <a:rPr lang="hu-HU" sz="2400" dirty="0" smtClean="0"/>
              <a:t>.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6876256" y="2158773"/>
            <a:ext cx="504056" cy="3888432"/>
            <a:chOff x="2267744" y="2132856"/>
            <a:chExt cx="504056" cy="3888432"/>
          </a:xfrm>
        </p:grpSpPr>
        <p:sp>
          <p:nvSpPr>
            <p:cNvPr id="5" name="Téglalap 4"/>
            <p:cNvSpPr/>
            <p:nvPr/>
          </p:nvSpPr>
          <p:spPr>
            <a:xfrm>
              <a:off x="2267744" y="2132856"/>
              <a:ext cx="504056" cy="38884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>
              <a:off x="2267744" y="5157192"/>
              <a:ext cx="50405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10" name="Egyenes összekötő nyíllal 9"/>
          <p:cNvCxnSpPr/>
          <p:nvPr/>
        </p:nvCxnSpPr>
        <p:spPr>
          <a:xfrm>
            <a:off x="5683240" y="5183109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4211960" y="5029220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Base-pointer</a:t>
            </a:r>
            <a:endParaRPr lang="hu-HU" sz="1400" dirty="0"/>
          </a:p>
        </p:txBody>
      </p:sp>
      <p:cxnSp>
        <p:nvCxnSpPr>
          <p:cNvPr id="15" name="Egyenes összekötő nyíllal 14"/>
          <p:cNvCxnSpPr/>
          <p:nvPr/>
        </p:nvCxnSpPr>
        <p:spPr>
          <a:xfrm>
            <a:off x="5652120" y="4442901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4211960" y="4289012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Stack-pointer</a:t>
            </a:r>
            <a:endParaRPr lang="hu-HU" sz="1400" dirty="0"/>
          </a:p>
        </p:txBody>
      </p:sp>
      <p:cxnSp>
        <p:nvCxnSpPr>
          <p:cNvPr id="18" name="Egyenes összekötő 17"/>
          <p:cNvCxnSpPr/>
          <p:nvPr/>
        </p:nvCxnSpPr>
        <p:spPr>
          <a:xfrm>
            <a:off x="6876256" y="4422802"/>
            <a:ext cx="5040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2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private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Az osztályban elhelyezett tagok alapból </a:t>
            </a:r>
            <a:r>
              <a:rPr lang="hu-HU" dirty="0" err="1" smtClean="0"/>
              <a:t>private-ok</a:t>
            </a:r>
            <a:endParaRPr lang="hu-HU" dirty="0" smtClean="0"/>
          </a:p>
          <a:p>
            <a:pPr lvl="1"/>
            <a:r>
              <a:rPr lang="hu-HU" dirty="0" smtClean="0"/>
              <a:t>Adatok elrejtése</a:t>
            </a:r>
          </a:p>
          <a:p>
            <a:pPr lvl="1"/>
            <a:r>
              <a:rPr lang="hu-HU" dirty="0" smtClean="0"/>
              <a:t>Csak osztályon belülről érhető el a függvény, változó…</a:t>
            </a:r>
          </a:p>
          <a:p>
            <a:pPr lvl="1"/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1244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Egységbe zárás és absztrakció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/>
              <a:t>Egységbe zárás</a:t>
            </a:r>
            <a:r>
              <a:rPr lang="hu-HU" dirty="0" smtClean="0"/>
              <a:t>:</a:t>
            </a:r>
          </a:p>
          <a:p>
            <a:pPr lvl="1"/>
            <a:r>
              <a:rPr lang="hu-HU" dirty="0"/>
              <a:t>ami egybe tartozik, az legyen </a:t>
            </a:r>
            <a:r>
              <a:rPr lang="hu-HU" dirty="0" smtClean="0"/>
              <a:t>egyben</a:t>
            </a:r>
          </a:p>
          <a:p>
            <a:r>
              <a:rPr lang="hu-HU" dirty="0"/>
              <a:t>Absztrakció: vonatkoztassunk el a </a:t>
            </a:r>
            <a:r>
              <a:rPr lang="hu-HU" dirty="0" smtClean="0"/>
              <a:t>részletektől</a:t>
            </a:r>
          </a:p>
          <a:p>
            <a:pPr lvl="1"/>
            <a:r>
              <a:rPr lang="hu-HU" dirty="0"/>
              <a:t>rejtsük el a részleteket a többi komponens </a:t>
            </a:r>
            <a:r>
              <a:rPr lang="hu-HU" dirty="0" smtClean="0"/>
              <a:t>elől</a:t>
            </a:r>
          </a:p>
          <a:p>
            <a:endParaRPr lang="hu-HU" dirty="0"/>
          </a:p>
          <a:p>
            <a:r>
              <a:rPr lang="hu-HU" dirty="0"/>
              <a:t>Moduláris programozást támogató </a:t>
            </a:r>
            <a:r>
              <a:rPr lang="hu-HU" dirty="0" smtClean="0"/>
              <a:t>nyelvek</a:t>
            </a:r>
          </a:p>
          <a:p>
            <a:pPr lvl="1"/>
            <a:r>
              <a:rPr lang="hu-HU" dirty="0" smtClean="0"/>
              <a:t>Modula-2, </a:t>
            </a:r>
            <a:r>
              <a:rPr lang="hu-HU" dirty="0" err="1" smtClean="0"/>
              <a:t>Haskell</a:t>
            </a:r>
            <a:r>
              <a:rPr lang="hu-HU" dirty="0" smtClean="0"/>
              <a:t>, </a:t>
            </a:r>
            <a:r>
              <a:rPr lang="hu-HU" dirty="0" err="1" smtClean="0"/>
              <a:t>Ruby</a:t>
            </a:r>
            <a:r>
              <a:rPr lang="hu-HU" dirty="0" smtClean="0"/>
              <a:t>, Python, Ada (is)</a:t>
            </a:r>
          </a:p>
          <a:p>
            <a:r>
              <a:rPr lang="hu-HU" dirty="0"/>
              <a:t>Objektum-elvű nyelvek: osztály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547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Példa </a:t>
            </a:r>
            <a:r>
              <a:rPr lang="hu-HU" dirty="0" err="1" smtClean="0"/>
              <a:t>header-re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ifndef</a:t>
            </a: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CLAZZ_H_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CLAZZ_H_</a:t>
            </a:r>
          </a:p>
          <a:p>
            <a:pPr marL="0" indent="0">
              <a:buNone/>
            </a:pP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Clazz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6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hu-HU" sz="16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6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default</a:t>
            </a:r>
            <a:endParaRPr lang="hu-HU" sz="16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setStr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s);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f();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getChar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}; 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pontosvessző!!! Kötelező!!!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endif</a:t>
            </a:r>
            <a:endParaRPr lang="hu-HU" sz="16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482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Structs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Classes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C:</a:t>
            </a:r>
          </a:p>
          <a:p>
            <a:pPr lvl="1"/>
            <a:r>
              <a:rPr lang="hu-HU" dirty="0" smtClean="0"/>
              <a:t>1:0</a:t>
            </a:r>
          </a:p>
          <a:p>
            <a:r>
              <a:rPr lang="hu-HU" dirty="0" smtClean="0"/>
              <a:t>C++:</a:t>
            </a:r>
          </a:p>
          <a:p>
            <a:pPr lvl="1"/>
            <a:r>
              <a:rPr lang="hu-HU" dirty="0" smtClean="0"/>
              <a:t>1:2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29712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Structs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C:</a:t>
            </a:r>
          </a:p>
          <a:p>
            <a:pPr lvl="1"/>
            <a:r>
              <a:rPr lang="hu-HU" dirty="0" smtClean="0"/>
              <a:t>Csak mezők egybefoglalására</a:t>
            </a:r>
          </a:p>
          <a:p>
            <a:r>
              <a:rPr lang="hu-HU" dirty="0" smtClean="0"/>
              <a:t>C++:</a:t>
            </a:r>
          </a:p>
          <a:p>
            <a:pPr lvl="1"/>
            <a:r>
              <a:rPr lang="hu-HU" dirty="0" smtClean="0"/>
              <a:t>Mezők és függvények is lehetnek benne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9325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Structs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C++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Megegyezik az osztály fogalmával</a:t>
            </a:r>
          </a:p>
          <a:p>
            <a:pPr lvl="1"/>
            <a:r>
              <a:rPr lang="hu-HU" dirty="0" smtClean="0"/>
              <a:t>Különbség: </a:t>
            </a:r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public</a:t>
            </a:r>
            <a:r>
              <a:rPr lang="hu-HU" dirty="0" smtClean="0"/>
              <a:t> minden függvény és változó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2696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Implementálás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Hasonló, mint a már ismert függvényimplementáció</a:t>
            </a:r>
          </a:p>
          <a:p>
            <a:r>
              <a:rPr lang="hu-HU" dirty="0" smtClean="0"/>
              <a:t>Két adalék:</a:t>
            </a:r>
          </a:p>
          <a:p>
            <a:pPr lvl="1"/>
            <a:r>
              <a:rPr lang="hu-HU" dirty="0" smtClean="0"/>
              <a:t>Nevesíteni kell az osztályt, ahol elérjük a függvényt</a:t>
            </a:r>
          </a:p>
          <a:p>
            <a:pPr lvl="2"/>
            <a:r>
              <a:rPr lang="hu-HU" dirty="0" smtClean="0"/>
              <a:t>Ehhez a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smtClean="0"/>
              <a:t> operátor (</a:t>
            </a:r>
            <a:r>
              <a:rPr lang="hu-HU" dirty="0" err="1" smtClean="0"/>
              <a:t>scope-resolution</a:t>
            </a:r>
            <a:r>
              <a:rPr lang="hu-HU" dirty="0" smtClean="0"/>
              <a:t> operator)</a:t>
            </a:r>
          </a:p>
          <a:p>
            <a:pPr lvl="1"/>
            <a:r>
              <a:rPr lang="hu-HU" dirty="0" smtClean="0"/>
              <a:t>Privát mezők, függvények elérése</a:t>
            </a:r>
          </a:p>
          <a:p>
            <a:r>
              <a:rPr lang="hu-HU" dirty="0" err="1" smtClean="0"/>
              <a:t>Qualified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getChar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hu-HU" dirty="0" err="1" smtClean="0"/>
              <a:t>Unqualified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8446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Implementálás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clazz.h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getChar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idx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];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7938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err="1"/>
              <a:t>I</a:t>
            </a:r>
            <a:r>
              <a:rPr lang="hu-HU" dirty="0" err="1" smtClean="0"/>
              <a:t>nline</a:t>
            </a:r>
            <a:r>
              <a:rPr lang="hu-HU" dirty="0" smtClean="0"/>
              <a:t>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 smtClean="0"/>
              <a:t>Ha egy függvény definícióját az osztály deklarációjában adjuk meg, a függvény automatikusan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inline</a:t>
            </a:r>
            <a:r>
              <a:rPr lang="hu-HU" dirty="0" smtClean="0"/>
              <a:t> függvény lesz.</a:t>
            </a:r>
          </a:p>
          <a:p>
            <a:r>
              <a:rPr lang="hu-HU" dirty="0" smtClean="0"/>
              <a:t>Másik lehetőség:</a:t>
            </a:r>
          </a:p>
          <a:p>
            <a:pPr marL="0" indent="0">
              <a:buNone/>
            </a:pPr>
            <a:endParaRPr lang="hu-HU" sz="1800" dirty="0" smtClean="0"/>
          </a:p>
          <a:p>
            <a:pPr marL="0" indent="0">
              <a:buNone/>
            </a:pP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::f()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709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err="1"/>
              <a:t>I</a:t>
            </a:r>
            <a:r>
              <a:rPr lang="hu-HU" dirty="0" err="1" smtClean="0"/>
              <a:t>nline</a:t>
            </a:r>
            <a:r>
              <a:rPr lang="hu-HU" dirty="0" smtClean="0"/>
              <a:t>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 smtClean="0"/>
              <a:t>De!</a:t>
            </a:r>
          </a:p>
          <a:p>
            <a:r>
              <a:rPr lang="hu-HU" dirty="0" err="1" smtClean="0"/>
              <a:t>Mindenüt</a:t>
            </a:r>
            <a:r>
              <a:rPr lang="hu-HU" dirty="0" smtClean="0"/>
              <a:t> definiálnunk kell, ahol használjuk őket.</a:t>
            </a:r>
          </a:p>
          <a:p>
            <a:r>
              <a:rPr lang="hu-HU" dirty="0" smtClean="0"/>
              <a:t>Ha azt akarjuk, hogy az </a:t>
            </a:r>
            <a:r>
              <a:rPr lang="hu-HU" dirty="0" err="1" smtClean="0"/>
              <a:t>inline</a:t>
            </a:r>
            <a:r>
              <a:rPr lang="hu-HU" dirty="0" smtClean="0"/>
              <a:t> függvények elérhetőek legyen minden olyan helyen, ahol használjuk is őket (</a:t>
            </a:r>
            <a:r>
              <a:rPr lang="hu-HU" dirty="0" err="1" smtClean="0"/>
              <a:t>multifile</a:t>
            </a:r>
            <a:r>
              <a:rPr lang="hu-HU" dirty="0" smtClean="0"/>
              <a:t> project), rakjuk a </a:t>
            </a:r>
            <a:r>
              <a:rPr lang="hu-HU" dirty="0" err="1" smtClean="0"/>
              <a:t>header-be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definícióját.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79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Nézzünk egy példát:</a:t>
            </a:r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buffer[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l;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++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hívási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környezet, aki meghívja ezt a függvényt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k előzőleg deklarált változó!</a:t>
            </a:r>
            <a:endParaRPr lang="hu-HU" sz="1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= f(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3.14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k);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03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Metóduselérés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c1, c2;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c1.f();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216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 létrehozott objektum a saját változóival dolgozik</a:t>
            </a:r>
          </a:p>
          <a:p>
            <a:r>
              <a:rPr lang="hu-HU" dirty="0" smtClean="0"/>
              <a:t>Minden létrehozott objektum ugyan azokat a függvényeket tartalmazza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2075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clazz.h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c;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c.set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”alma”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c.getChar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c.set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korte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c.getChar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2691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Interface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Használat:</a:t>
            </a:r>
          </a:p>
          <a:p>
            <a:pPr lvl="1"/>
            <a:r>
              <a:rPr lang="hu-HU" dirty="0" smtClean="0"/>
              <a:t>Marad minden a régiben</a:t>
            </a:r>
          </a:p>
          <a:p>
            <a:r>
              <a:rPr lang="hu-HU" dirty="0" smtClean="0"/>
              <a:t>Belül:</a:t>
            </a:r>
          </a:p>
          <a:p>
            <a:pPr lvl="1"/>
            <a:r>
              <a:rPr lang="hu-HU" dirty="0"/>
              <a:t>Újra </a:t>
            </a:r>
            <a:r>
              <a:rPr lang="hu-HU" dirty="0" smtClean="0"/>
              <a:t>tervezés</a:t>
            </a:r>
          </a:p>
          <a:p>
            <a:pPr lvl="1"/>
            <a:r>
              <a:rPr lang="hu-HU" dirty="0" smtClean="0"/>
              <a:t>Optimalizálás</a:t>
            </a:r>
          </a:p>
          <a:p>
            <a:pPr lvl="1"/>
            <a:r>
              <a:rPr lang="hu-HU" dirty="0" smtClean="0"/>
              <a:t>…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957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class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lass</a:t>
            </a:r>
            <a:r>
              <a:rPr lang="hu-HU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/>
              <a:t>className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private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i="1" dirty="0" smtClean="0"/>
              <a:t>data </a:t>
            </a:r>
            <a:r>
              <a:rPr lang="en-US" i="1" dirty="0"/>
              <a:t>member declarations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i="1" dirty="0" smtClean="0"/>
              <a:t>member </a:t>
            </a:r>
            <a:r>
              <a:rPr lang="en-US" i="1" dirty="0"/>
              <a:t>function prototypes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936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Ctor</a:t>
            </a:r>
            <a:r>
              <a:rPr lang="hu-HU" dirty="0" smtClean="0"/>
              <a:t> &amp; Co.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Konstruktor és </a:t>
            </a:r>
            <a:r>
              <a:rPr lang="hu-HU" dirty="0" err="1" smtClean="0"/>
              <a:t>destruktor</a:t>
            </a:r>
            <a:endParaRPr lang="hu-HU" dirty="0" smtClean="0"/>
          </a:p>
          <a:p>
            <a:r>
              <a:rPr lang="hu-HU" dirty="0" smtClean="0"/>
              <a:t>Emlékezzünk vissza:</a:t>
            </a: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D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c;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= {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’c’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c = {…};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comp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29357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Ctor</a:t>
            </a:r>
            <a:r>
              <a:rPr lang="hu-HU" dirty="0" smtClean="0"/>
              <a:t> &amp; </a:t>
            </a:r>
            <a:r>
              <a:rPr lang="hu-HU" dirty="0" err="1" smtClean="0"/>
              <a:t>Co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Hiba, mert</a:t>
            </a: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/>
              <a:t>adatokhoz nem tudunk az osztályon kívülről hozzáférni.</a:t>
            </a:r>
          </a:p>
          <a:p>
            <a:r>
              <a:rPr lang="hu-HU" dirty="0" smtClean="0"/>
              <a:t>Hogy férünk hozzá?</a:t>
            </a:r>
          </a:p>
          <a:p>
            <a:pPr lvl="1"/>
            <a:r>
              <a:rPr lang="hu-HU" dirty="0" smtClean="0"/>
              <a:t>Tagokon keresztül</a:t>
            </a:r>
          </a:p>
          <a:p>
            <a:pPr lvl="1"/>
            <a:r>
              <a:rPr lang="hu-HU" dirty="0" smtClean="0"/>
              <a:t>Megfelelő függvények meghívásával be tudom állítani az adott objektum értékeit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32744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Ctor</a:t>
            </a:r>
            <a:r>
              <a:rPr lang="hu-HU" dirty="0" smtClean="0"/>
              <a:t> &amp; Co.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De!</a:t>
            </a:r>
          </a:p>
          <a:p>
            <a:r>
              <a:rPr lang="hu-HU" dirty="0" smtClean="0"/>
              <a:t>Nekünk olyan kell, ami:</a:t>
            </a:r>
          </a:p>
          <a:p>
            <a:pPr lvl="1"/>
            <a:r>
              <a:rPr lang="hu-HU" dirty="0" smtClean="0"/>
              <a:t>Automatikusan hajtódjon végre</a:t>
            </a:r>
          </a:p>
          <a:p>
            <a:pPr lvl="1"/>
            <a:r>
              <a:rPr lang="hu-HU" dirty="0"/>
              <a:t>Inicializáljon</a:t>
            </a:r>
            <a:r>
              <a:rPr lang="hu-HU" dirty="0" smtClean="0"/>
              <a:t>!</a:t>
            </a:r>
          </a:p>
          <a:p>
            <a:pPr lvl="1"/>
            <a:r>
              <a:rPr lang="hu-HU" dirty="0" smtClean="0"/>
              <a:t>Csak egyszer! Amikor inicializálunk!</a:t>
            </a:r>
          </a:p>
          <a:p>
            <a:pPr lvl="1"/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6801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Ctor</a:t>
            </a:r>
            <a:r>
              <a:rPr lang="hu-HU" dirty="0" smtClean="0"/>
              <a:t> &amp; Co.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Hogy néz ez ki?</a:t>
            </a:r>
          </a:p>
          <a:p>
            <a:pPr lvl="1"/>
            <a:r>
              <a:rPr lang="hu-HU" dirty="0" smtClean="0"/>
              <a:t>Nevének meg kell egyezni az osztály nevével</a:t>
            </a:r>
          </a:p>
          <a:p>
            <a:pPr lvl="1"/>
            <a:r>
              <a:rPr lang="hu-HU" dirty="0" smtClean="0"/>
              <a:t>Nincs visszatérési értéke (</a:t>
            </a:r>
            <a:r>
              <a:rPr lang="hu-HU" dirty="0" err="1" smtClean="0"/>
              <a:t>void</a:t>
            </a:r>
            <a:r>
              <a:rPr lang="hu-HU" dirty="0" smtClean="0"/>
              <a:t> sem!)</a:t>
            </a:r>
          </a:p>
          <a:p>
            <a:pPr lvl="1"/>
            <a:r>
              <a:rPr lang="hu-HU" dirty="0" smtClean="0"/>
              <a:t>Lehetnek paraméterei</a:t>
            </a:r>
          </a:p>
          <a:p>
            <a:pPr lvl="1"/>
            <a:r>
              <a:rPr lang="hu-HU" dirty="0" smtClean="0"/>
              <a:t>Láthatósági módosítok befolyásolhatják a hozzáférését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14801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Ctor</a:t>
            </a:r>
            <a:r>
              <a:rPr lang="hu-HU" dirty="0" smtClean="0"/>
              <a:t> &amp; Co.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Clazz</a:t>
            </a:r>
            <a:endParaRPr lang="hu-HU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//…</a:t>
            </a:r>
            <a:endParaRPr lang="hu-HU" sz="2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i);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947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Nézzünk egy példát: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buffer[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l;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++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8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hu-HU" sz="2400" dirty="0" smtClean="0"/>
              <a:t>Ha:</a:t>
            </a:r>
            <a:endParaRPr lang="hu-HU" sz="2000" dirty="0" smtClean="0"/>
          </a:p>
          <a:p>
            <a:pPr lvl="1"/>
            <a:r>
              <a:rPr lang="hu-HU" sz="2400" dirty="0"/>
              <a:t>	y = f(</a:t>
            </a:r>
            <a:r>
              <a:rPr lang="hu-HU" sz="2400" dirty="0">
                <a:solidFill>
                  <a:srgbClr val="00B0F0"/>
                </a:solidFill>
              </a:rPr>
              <a:t>3</a:t>
            </a:r>
            <a:r>
              <a:rPr lang="hu-HU" sz="2400" dirty="0"/>
              <a:t>, k</a:t>
            </a:r>
            <a:r>
              <a:rPr lang="hu-HU" sz="2400" dirty="0" smtClean="0"/>
              <a:t>);</a:t>
            </a:r>
          </a:p>
          <a:p>
            <a:pPr lvl="1"/>
            <a:r>
              <a:rPr lang="hu-HU" sz="2400" dirty="0" smtClean="0"/>
              <a:t>3 -&gt; 3.0 lesz.</a:t>
            </a:r>
          </a:p>
          <a:p>
            <a:pPr lvl="1"/>
            <a:r>
              <a:rPr lang="hu-HU" sz="2400" dirty="0" err="1"/>
              <a:t>c</a:t>
            </a:r>
            <a:r>
              <a:rPr lang="hu-HU" sz="2400" dirty="0" err="1" smtClean="0"/>
              <a:t>har</a:t>
            </a:r>
            <a:r>
              <a:rPr lang="hu-HU" sz="2400" dirty="0" smtClean="0"/>
              <a:t> érték esetén hibát dob, nincs </a:t>
            </a:r>
            <a:r>
              <a:rPr lang="hu-HU" sz="2400" dirty="0" err="1" smtClean="0"/>
              <a:t>convertálás</a:t>
            </a:r>
            <a:r>
              <a:rPr lang="hu-HU" sz="2400" dirty="0" smtClean="0"/>
              <a:t>!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46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err="1" smtClean="0"/>
              <a:t>Ctor</a:t>
            </a:r>
            <a:r>
              <a:rPr lang="hu-HU" dirty="0" smtClean="0"/>
              <a:t> &amp; Co. (Hint)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Veszélyek! Ugorjunk vissza a paraméterátadáshoz!</a:t>
            </a:r>
          </a:p>
          <a:p>
            <a:r>
              <a:rPr lang="hu-HU" dirty="0" smtClean="0"/>
              <a:t>Formális paraméter mint változódeklaráció.</a:t>
            </a:r>
          </a:p>
          <a:p>
            <a:r>
              <a:rPr lang="hu-HU" dirty="0" smtClean="0"/>
              <a:t>Mi történik, ha a mezőnév és a formális paraméter neve megegyezik? És ha értékül szeretném egyiket a másiknak adni?</a:t>
            </a:r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8557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err="1" smtClean="0"/>
              <a:t>Ctor</a:t>
            </a:r>
            <a:r>
              <a:rPr lang="hu-HU" dirty="0" smtClean="0"/>
              <a:t> &amp; Co.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0384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err="1" smtClean="0"/>
              <a:t>Ctor</a:t>
            </a:r>
            <a:r>
              <a:rPr lang="hu-HU" dirty="0" smtClean="0"/>
              <a:t> &amp; Co.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c(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hell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c.getName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Output: kapunk egy üres sort! -&gt;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$ ./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a.out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$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89663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err="1" smtClean="0"/>
              <a:t>Ctor</a:t>
            </a:r>
            <a:r>
              <a:rPr lang="hu-HU" dirty="0" smtClean="0"/>
              <a:t> &amp; Co.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name</a:t>
            </a:r>
            <a:r>
              <a:rPr lang="hu-HU" dirty="0" smtClean="0"/>
              <a:t> = </a:t>
            </a:r>
            <a:r>
              <a:rPr lang="hu-HU" dirty="0" err="1" smtClean="0"/>
              <a:t>name</a:t>
            </a:r>
            <a:endParaRPr lang="hu-HU" dirty="0" smtClean="0"/>
          </a:p>
          <a:p>
            <a:r>
              <a:rPr lang="hu-HU" dirty="0" smtClean="0"/>
              <a:t>Az értékadás mind a két oldalán a formális paraméter szerepel!</a:t>
            </a:r>
          </a:p>
          <a:p>
            <a:r>
              <a:rPr lang="hu-HU" dirty="0" smtClean="0"/>
              <a:t>Miért is?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27317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FF7C80"/>
          </a:solidFill>
        </p:spPr>
        <p:txBody>
          <a:bodyPr/>
          <a:lstStyle/>
          <a:p>
            <a:pPr algn="l"/>
            <a:r>
              <a:rPr lang="hu-HU" dirty="0" err="1" smtClean="0"/>
              <a:t>Ctor</a:t>
            </a:r>
            <a:r>
              <a:rPr lang="hu-HU" dirty="0" smtClean="0"/>
              <a:t> &amp; Co.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Shadowing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A külső blokkban deklarált változó elfedésre kerül a belső blokkban deklarált változó által.</a:t>
            </a:r>
          </a:p>
          <a:p>
            <a:pPr lvl="1"/>
            <a:r>
              <a:rPr lang="hu-HU" dirty="0" smtClean="0"/>
              <a:t>A belső blokkban mintha egy külön változódeklaráció történt volna.</a:t>
            </a:r>
          </a:p>
          <a:p>
            <a:endParaRPr lang="hu-HU" dirty="0" smtClean="0"/>
          </a:p>
          <a:p>
            <a:r>
              <a:rPr lang="hu-HU" dirty="0" smtClean="0"/>
              <a:t>Más nyelvekben:</a:t>
            </a:r>
          </a:p>
          <a:p>
            <a:pPr lvl="1"/>
            <a:r>
              <a:rPr lang="hu-HU" dirty="0" smtClean="0"/>
              <a:t>Változó, alprogram, típus </a:t>
            </a:r>
            <a:r>
              <a:rPr lang="hu-HU" dirty="0" err="1" smtClean="0"/>
              <a:t>shadowing</a:t>
            </a:r>
            <a:r>
              <a:rPr lang="hu-HU" dirty="0" smtClean="0"/>
              <a:t> is létezik.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8360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err="1" smtClean="0"/>
              <a:t>Ctor</a:t>
            </a:r>
            <a:r>
              <a:rPr lang="hu-HU" dirty="0" smtClean="0"/>
              <a:t> &amp; Co.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_;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_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_; 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0506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err="1" smtClean="0"/>
              <a:t>Ctor</a:t>
            </a:r>
            <a:r>
              <a:rPr lang="hu-HU" dirty="0" smtClean="0"/>
              <a:t> &amp; Co.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Naming</a:t>
            </a:r>
            <a:r>
              <a:rPr lang="hu-HU" dirty="0" smtClean="0"/>
              <a:t> </a:t>
            </a:r>
            <a:r>
              <a:rPr lang="hu-HU" dirty="0" err="1" smtClean="0"/>
              <a:t>Convetion</a:t>
            </a:r>
            <a:r>
              <a:rPr lang="hu-HU" dirty="0" err="1"/>
              <a:t>s</a:t>
            </a:r>
            <a:endParaRPr lang="hu-HU" dirty="0" smtClean="0"/>
          </a:p>
          <a:p>
            <a:r>
              <a:rPr lang="hu-HU" dirty="0" smtClean="0"/>
              <a:t>Változónevek esetén:</a:t>
            </a:r>
          </a:p>
          <a:p>
            <a:pPr lvl="1"/>
            <a:r>
              <a:rPr lang="hu-HU" dirty="0" err="1" smtClean="0"/>
              <a:t>lowercase</a:t>
            </a:r>
            <a:r>
              <a:rPr lang="hu-HU" dirty="0" smtClean="0"/>
              <a:t>, közte aláhúzással (opcionális)</a:t>
            </a:r>
          </a:p>
          <a:p>
            <a:pPr marL="1169988" lvl="1" indent="0"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OK</a:t>
            </a:r>
          </a:p>
          <a:p>
            <a:pPr marL="1169988" lvl="1" indent="0"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myname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OK</a:t>
            </a:r>
          </a:p>
          <a:p>
            <a:pPr marL="1169988" lvl="1" indent="0"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myName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Grrxxxxhhhh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!!!</a:t>
            </a:r>
          </a:p>
          <a:p>
            <a:r>
              <a:rPr lang="hu-HU" dirty="0" smtClean="0"/>
              <a:t>Osztályban </a:t>
            </a:r>
            <a:r>
              <a:rPr lang="hu-HU" i="1" dirty="0" err="1" smtClean="0"/>
              <a:t>data-members</a:t>
            </a:r>
            <a:r>
              <a:rPr lang="hu-HU" dirty="0" smtClean="0"/>
              <a:t>:</a:t>
            </a:r>
          </a:p>
          <a:p>
            <a:pPr marL="1169988" lvl="1" indent="0">
              <a:buNone/>
            </a:pP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_;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OK</a:t>
            </a:r>
          </a:p>
          <a:p>
            <a:pPr marL="1169988" lvl="1" indent="0">
              <a:buNone/>
            </a:pP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myname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OK</a:t>
            </a:r>
          </a:p>
          <a:p>
            <a:pPr marL="457200" lvl="1" indent="0">
              <a:buNone/>
            </a:pPr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83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Ctor</a:t>
            </a:r>
            <a:r>
              <a:rPr lang="hu-HU" dirty="0" smtClean="0"/>
              <a:t> &amp; Co.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Konstruktorok használata, hívása</a:t>
            </a:r>
          </a:p>
          <a:p>
            <a:r>
              <a:rPr lang="hu-HU" dirty="0" smtClean="0"/>
              <a:t>Explicit hívása:</a:t>
            </a:r>
          </a:p>
          <a:p>
            <a:pPr marL="457200" lvl="1" indent="0">
              <a:buNone/>
            </a:pPr>
            <a:r>
              <a:rPr lang="hu-HU" dirty="0" err="1" smtClean="0"/>
              <a:t>Clazz</a:t>
            </a:r>
            <a:r>
              <a:rPr lang="hu-HU" dirty="0" smtClean="0"/>
              <a:t> c = </a:t>
            </a:r>
            <a:r>
              <a:rPr lang="hu-HU" dirty="0" err="1" smtClean="0"/>
              <a:t>Clazz</a:t>
            </a:r>
            <a:r>
              <a:rPr lang="hu-HU" dirty="0" smtClean="0"/>
              <a:t>(</a:t>
            </a:r>
            <a:r>
              <a:rPr lang="hu-HU" dirty="0" smtClean="0">
                <a:solidFill>
                  <a:srgbClr val="FF0000"/>
                </a:solidFill>
              </a:rPr>
              <a:t>”alma”</a:t>
            </a:r>
            <a:r>
              <a:rPr lang="hu-HU" dirty="0" smtClean="0"/>
              <a:t>);</a:t>
            </a:r>
            <a:endParaRPr lang="hu-HU" dirty="0"/>
          </a:p>
          <a:p>
            <a:r>
              <a:rPr lang="hu-HU" dirty="0" smtClean="0"/>
              <a:t>Implicit hívás esetén:</a:t>
            </a:r>
          </a:p>
          <a:p>
            <a:pPr marL="457200" lvl="1" indent="0">
              <a:buNone/>
            </a:pPr>
            <a:r>
              <a:rPr lang="hu-HU" dirty="0" err="1" smtClean="0"/>
              <a:t>Clazz</a:t>
            </a:r>
            <a:r>
              <a:rPr lang="hu-HU" dirty="0" smtClean="0"/>
              <a:t> c(</a:t>
            </a:r>
            <a:r>
              <a:rPr lang="hu-HU" dirty="0" smtClean="0">
                <a:solidFill>
                  <a:srgbClr val="FF0000"/>
                </a:solidFill>
              </a:rPr>
              <a:t>”alma”</a:t>
            </a:r>
            <a:r>
              <a:rPr lang="hu-HU" dirty="0" smtClean="0"/>
              <a:t>);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52711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Ctor</a:t>
            </a:r>
            <a:r>
              <a:rPr lang="hu-HU" dirty="0" smtClean="0"/>
              <a:t> &amp; Co.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</a:t>
            </a:r>
            <a:r>
              <a:rPr lang="hu-HU" sz="2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Dinamikus memóriafoglalás</a:t>
            </a:r>
          </a:p>
          <a:p>
            <a:pPr marL="457200" lvl="1" indent="0">
              <a:buNone/>
            </a:pPr>
            <a:r>
              <a:rPr lang="hu-HU" dirty="0" err="1"/>
              <a:t>Clazz</a:t>
            </a:r>
            <a:r>
              <a:rPr lang="hu-HU" dirty="0"/>
              <a:t> </a:t>
            </a:r>
            <a:r>
              <a:rPr lang="hu-HU" dirty="0" smtClean="0"/>
              <a:t>*pc </a:t>
            </a:r>
            <a:r>
              <a:rPr lang="hu-HU" dirty="0"/>
              <a:t>= </a:t>
            </a:r>
            <a:r>
              <a:rPr lang="hu-HU" dirty="0" err="1">
                <a:solidFill>
                  <a:srgbClr val="C00000"/>
                </a:solidFill>
              </a:rPr>
              <a:t>new</a:t>
            </a:r>
            <a:r>
              <a:rPr lang="hu-HU" dirty="0"/>
              <a:t> </a:t>
            </a:r>
            <a:r>
              <a:rPr lang="hu-HU" dirty="0" err="1"/>
              <a:t>Clazz</a:t>
            </a:r>
            <a:r>
              <a:rPr lang="hu-HU" dirty="0"/>
              <a:t>(</a:t>
            </a:r>
            <a:r>
              <a:rPr lang="hu-HU" dirty="0">
                <a:solidFill>
                  <a:srgbClr val="FF0000"/>
                </a:solidFill>
              </a:rPr>
              <a:t>”alma”</a:t>
            </a:r>
            <a:r>
              <a:rPr lang="hu-HU" dirty="0"/>
              <a:t>);</a:t>
            </a:r>
          </a:p>
          <a:p>
            <a:r>
              <a:rPr lang="hu-HU" dirty="0" smtClean="0"/>
              <a:t>Létrehoz egy </a:t>
            </a:r>
            <a:r>
              <a:rPr lang="hu-HU" dirty="0" err="1" smtClean="0"/>
              <a:t>Clazz</a:t>
            </a:r>
            <a:r>
              <a:rPr lang="hu-HU" dirty="0" smtClean="0"/>
              <a:t> </a:t>
            </a:r>
            <a:r>
              <a:rPr lang="hu-HU" dirty="0" err="1" smtClean="0"/>
              <a:t>objectet</a:t>
            </a:r>
            <a:r>
              <a:rPr lang="hu-HU" dirty="0" smtClean="0"/>
              <a:t> a paramétereknek megfelelően.</a:t>
            </a:r>
          </a:p>
          <a:p>
            <a:r>
              <a:rPr lang="hu-HU" dirty="0" smtClean="0"/>
              <a:t>Az </a:t>
            </a:r>
            <a:r>
              <a:rPr lang="hu-HU" dirty="0" err="1" smtClean="0"/>
              <a:t>object</a:t>
            </a:r>
            <a:r>
              <a:rPr lang="hu-HU" dirty="0" smtClean="0"/>
              <a:t> címét hozzárendeli a pc pointerhez.</a:t>
            </a:r>
          </a:p>
          <a:p>
            <a:r>
              <a:rPr lang="hu-HU" dirty="0" smtClean="0"/>
              <a:t>Nincs az </a:t>
            </a:r>
            <a:r>
              <a:rPr lang="hu-HU" dirty="0" err="1" smtClean="0"/>
              <a:t>objecthez</a:t>
            </a:r>
            <a:r>
              <a:rPr lang="hu-HU" dirty="0" smtClean="0"/>
              <a:t> név rendelve, elérése csak a pointeren keresztül biztosított.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54220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err="1" smtClean="0"/>
              <a:t>Ctor</a:t>
            </a:r>
            <a:r>
              <a:rPr lang="hu-HU" dirty="0" smtClean="0"/>
              <a:t> &amp; Co.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”alma”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age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//…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c(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korte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c.getName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korte</a:t>
            </a:r>
            <a:endParaRPr lang="hu-HU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c.getAge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12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c1(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”szilva”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24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c1.getName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szilva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c1.getAge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();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69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Stack-em</a:t>
            </a:r>
            <a:r>
              <a:rPr lang="hu-HU" sz="2800" dirty="0" smtClean="0"/>
              <a:t>: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4932040" y="2204864"/>
            <a:ext cx="504056" cy="3888432"/>
            <a:chOff x="2267744" y="2132856"/>
            <a:chExt cx="504056" cy="3888432"/>
          </a:xfrm>
        </p:grpSpPr>
        <p:sp>
          <p:nvSpPr>
            <p:cNvPr id="5" name="Téglalap 4"/>
            <p:cNvSpPr/>
            <p:nvPr/>
          </p:nvSpPr>
          <p:spPr>
            <a:xfrm>
              <a:off x="2267744" y="2132856"/>
              <a:ext cx="504056" cy="38884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>
              <a:off x="2267744" y="5157192"/>
              <a:ext cx="50405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10" name="Egyenes összekötő nyíllal 9"/>
          <p:cNvCxnSpPr/>
          <p:nvPr/>
        </p:nvCxnSpPr>
        <p:spPr>
          <a:xfrm>
            <a:off x="3635896" y="523740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2064104" y="5083517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Base-pointer</a:t>
            </a:r>
            <a:endParaRPr lang="hu-HU" sz="1400" dirty="0"/>
          </a:p>
        </p:txBody>
      </p:sp>
      <p:cxnSp>
        <p:nvCxnSpPr>
          <p:cNvPr id="15" name="Egyenes összekötő nyíllal 14"/>
          <p:cNvCxnSpPr/>
          <p:nvPr/>
        </p:nvCxnSpPr>
        <p:spPr>
          <a:xfrm>
            <a:off x="3635896" y="3093467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2024029" y="2939578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Stack-pointer</a:t>
            </a:r>
            <a:endParaRPr lang="hu-HU" sz="1400" dirty="0"/>
          </a:p>
        </p:txBody>
      </p:sp>
      <p:cxnSp>
        <p:nvCxnSpPr>
          <p:cNvPr id="9" name="Egyenes összekötő nyíllal 8"/>
          <p:cNvCxnSpPr/>
          <p:nvPr/>
        </p:nvCxnSpPr>
        <p:spPr>
          <a:xfrm>
            <a:off x="3635896" y="494116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1190531" y="4787279"/>
            <a:ext cx="2072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Visszatérési érték helye</a:t>
            </a:r>
          </a:p>
        </p:txBody>
      </p:sp>
      <p:cxnSp>
        <p:nvCxnSpPr>
          <p:cNvPr id="19" name="Egyenes összekötő 18"/>
          <p:cNvCxnSpPr/>
          <p:nvPr/>
        </p:nvCxnSpPr>
        <p:spPr>
          <a:xfrm>
            <a:off x="4932040" y="4721621"/>
            <a:ext cx="5040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explicit nem adunk meg konstruktort, akkor is lehetőségünk van konstruktor hívásra.</a:t>
            </a:r>
          </a:p>
          <a:p>
            <a:r>
              <a:rPr lang="hu-HU" dirty="0" smtClean="0"/>
              <a:t>C++ automatikusan ad nekünk egyet.</a:t>
            </a:r>
          </a:p>
          <a:p>
            <a:r>
              <a:rPr lang="hu-HU" dirty="0" smtClean="0"/>
              <a:t>Így néz ki: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 {}</a:t>
            </a:r>
          </a:p>
          <a:p>
            <a:r>
              <a:rPr lang="hu-HU" dirty="0" smtClean="0"/>
              <a:t>Ha van explicit konstruktor, nem lesz </a:t>
            </a:r>
            <a:r>
              <a:rPr lang="hu-HU" dirty="0" err="1" smtClean="0"/>
              <a:t>default</a:t>
            </a:r>
            <a:r>
              <a:rPr lang="hu-HU" dirty="0"/>
              <a:t> </a:t>
            </a:r>
            <a:r>
              <a:rPr lang="hu-HU" dirty="0" err="1" smtClean="0"/>
              <a:t>ctorunk</a:t>
            </a:r>
            <a:r>
              <a:rPr lang="hu-HU" dirty="0" smtClean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08234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FF7C80"/>
          </a:solidFill>
        </p:spPr>
        <p:txBody>
          <a:bodyPr/>
          <a:lstStyle/>
          <a:p>
            <a:pPr algn="l"/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Van egy paraméteres </a:t>
            </a:r>
            <a:r>
              <a:rPr lang="hu-HU" dirty="0" err="1" smtClean="0"/>
              <a:t>ctor-unk</a:t>
            </a:r>
            <a:r>
              <a:rPr lang="hu-HU" dirty="0" smtClean="0"/>
              <a:t>.</a:t>
            </a:r>
          </a:p>
          <a:p>
            <a:r>
              <a:rPr lang="hu-HU" dirty="0" smtClean="0"/>
              <a:t>Szeretnénk egy </a:t>
            </a:r>
            <a:r>
              <a:rPr lang="hu-HU" dirty="0" err="1" smtClean="0"/>
              <a:t>default</a:t>
            </a:r>
            <a:r>
              <a:rPr lang="hu-HU" dirty="0" smtClean="0"/>
              <a:t>, paraméter nélküli </a:t>
            </a:r>
            <a:r>
              <a:rPr lang="hu-HU" dirty="0" err="1" smtClean="0"/>
              <a:t>ctor-t</a:t>
            </a:r>
            <a:r>
              <a:rPr lang="hu-HU" dirty="0" smtClean="0"/>
              <a:t>.</a:t>
            </a:r>
          </a:p>
          <a:p>
            <a:r>
              <a:rPr lang="hu-HU" dirty="0" smtClean="0"/>
              <a:t>Mivel nem szolgáltat a C++ nekünk a továbbiakban ilyet, ezért meg kell írnunk!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47874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FF7C80"/>
          </a:solidFill>
        </p:spPr>
        <p:txBody>
          <a:bodyPr/>
          <a:lstStyle/>
          <a:p>
            <a:pPr algn="l"/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 lehetőségünk van:</a:t>
            </a:r>
          </a:p>
          <a:p>
            <a:pPr lvl="1"/>
            <a:r>
              <a:rPr lang="hu-HU" dirty="0"/>
              <a:t>Írunk egy paraméter nélküli </a:t>
            </a:r>
            <a:r>
              <a:rPr lang="hu-HU" dirty="0" err="1"/>
              <a:t>ctor-t</a:t>
            </a:r>
            <a:r>
              <a:rPr lang="hu-HU" dirty="0" smtClean="0"/>
              <a:t>:</a:t>
            </a:r>
          </a:p>
          <a:p>
            <a:pPr marL="457200" lvl="1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() {  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Adunk a paraméteres </a:t>
            </a:r>
            <a:r>
              <a:rPr lang="hu-HU" dirty="0" err="1" smtClean="0"/>
              <a:t>ctor-unknak</a:t>
            </a:r>
            <a:r>
              <a:rPr lang="hu-HU" dirty="0" smtClean="0"/>
              <a:t> </a:t>
            </a:r>
            <a:r>
              <a:rPr lang="hu-HU" dirty="0" err="1" smtClean="0"/>
              <a:t>default</a:t>
            </a:r>
            <a:r>
              <a:rPr lang="hu-HU" dirty="0" smtClean="0"/>
              <a:t> értékeket:</a:t>
            </a:r>
          </a:p>
          <a:p>
            <a:pPr marL="457200" lvl="1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”alma”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 			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 {   }</a:t>
            </a:r>
          </a:p>
          <a:p>
            <a:pPr lvl="3"/>
            <a:endParaRPr lang="hu-HU" dirty="0" smtClean="0"/>
          </a:p>
          <a:p>
            <a:r>
              <a:rPr lang="hu-HU" dirty="0" smtClean="0"/>
              <a:t>Csak egy </a:t>
            </a:r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ctor-unk</a:t>
            </a:r>
            <a:r>
              <a:rPr lang="hu-HU" dirty="0" smtClean="0"/>
              <a:t> lehet!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6026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hu-HU" dirty="0" smtClean="0"/>
              <a:t>Ha lehet, biztosítsunk </a:t>
            </a:r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ctor-t</a:t>
            </a:r>
            <a:r>
              <a:rPr lang="hu-HU" dirty="0" smtClean="0"/>
              <a:t>.</a:t>
            </a:r>
          </a:p>
          <a:p>
            <a:r>
              <a:rPr lang="hu-HU" dirty="0" smtClean="0"/>
              <a:t>Mindig a mezők kezdeti értékét állítsuk be vele.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64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FF7C80"/>
          </a:solidFill>
        </p:spPr>
        <p:txBody>
          <a:bodyPr/>
          <a:lstStyle/>
          <a:p>
            <a:pPr algn="l"/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Mit jelent a következő:</a:t>
            </a:r>
          </a:p>
          <a:p>
            <a:pPr marL="989013" lvl="1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c; 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ctor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hívás implicit.</a:t>
            </a:r>
          </a:p>
          <a:p>
            <a:pPr marL="989013" lvl="1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c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hívás </a:t>
            </a:r>
            <a:r>
              <a:rPr lang="hu-HU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expl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marL="989013" lvl="1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*pc = 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implicit</a:t>
            </a:r>
          </a:p>
          <a:p>
            <a:r>
              <a:rPr lang="hu-HU" dirty="0" smtClean="0"/>
              <a:t>És mit jelentenek ezek?</a:t>
            </a:r>
            <a:endParaRPr lang="hu-HU" dirty="0"/>
          </a:p>
          <a:p>
            <a:pPr marL="989013" lvl="1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c(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”alma”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ctor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hívás</a:t>
            </a:r>
          </a:p>
          <a:p>
            <a:pPr marL="989013" lvl="1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c(); 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fgv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deklaráció</a:t>
            </a:r>
          </a:p>
          <a:p>
            <a:pPr marL="989013" lvl="1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c; 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ctor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hívás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03531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Dtor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objectünk</a:t>
            </a:r>
            <a:r>
              <a:rPr lang="hu-HU" dirty="0" smtClean="0"/>
              <a:t> által lefoglalt memóriát szabadítja fel.</a:t>
            </a:r>
          </a:p>
          <a:p>
            <a:r>
              <a:rPr lang="hu-HU" dirty="0" smtClean="0"/>
              <a:t>Programunk automatikusan hívja meg</a:t>
            </a:r>
          </a:p>
          <a:p>
            <a:r>
              <a:rPr lang="hu-HU" dirty="0" smtClean="0"/>
              <a:t> 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</a:t>
            </a:r>
            <a:endParaRPr lang="hu-HU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2317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Dtor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Neve megegyezik az osztály nevével.</a:t>
            </a:r>
          </a:p>
          <a:p>
            <a:pPr marL="893763" lvl="1" indent="0">
              <a:buNone/>
            </a:pPr>
            <a:r>
              <a:rPr lang="hu-HU" sz="24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::~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() {   }</a:t>
            </a:r>
          </a:p>
          <a:p>
            <a:r>
              <a:rPr lang="hu-HU" dirty="0" smtClean="0"/>
              <a:t>Nincs visszatérési értéke és visszatérési típusa</a:t>
            </a:r>
          </a:p>
          <a:p>
            <a:r>
              <a:rPr lang="hu-HU" dirty="0" smtClean="0"/>
              <a:t>Nincsenek paraméterei.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46281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Dtor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Explicit nem hívjuk meg!</a:t>
            </a:r>
          </a:p>
          <a:p>
            <a:pPr lvl="1"/>
            <a:r>
              <a:rPr lang="hu-HU" dirty="0" smtClean="0"/>
              <a:t>Ha mégis, akkor „</a:t>
            </a:r>
            <a:r>
              <a:rPr lang="hu-HU" dirty="0" err="1" smtClean="0"/>
              <a:t>double</a:t>
            </a:r>
            <a:r>
              <a:rPr lang="hu-HU" dirty="0" smtClean="0"/>
              <a:t> free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corruption</a:t>
            </a:r>
            <a:r>
              <a:rPr lang="hu-HU" dirty="0" smtClean="0"/>
              <a:t>”, jön a </a:t>
            </a:r>
            <a:r>
              <a:rPr lang="hu-HU" dirty="0" err="1" smtClean="0"/>
              <a:t>backtrace</a:t>
            </a:r>
            <a:r>
              <a:rPr lang="hu-HU" dirty="0" smtClean="0"/>
              <a:t> és a </a:t>
            </a:r>
            <a:r>
              <a:rPr lang="hu-HU" dirty="0" err="1" smtClean="0"/>
              <a:t>memorymap</a:t>
            </a:r>
            <a:endParaRPr lang="hu-HU" dirty="0" smtClean="0"/>
          </a:p>
          <a:p>
            <a:pPr lvl="1"/>
            <a:r>
              <a:rPr lang="hu-HU" dirty="0" err="1" smtClean="0"/>
              <a:t>Hf</a:t>
            </a:r>
            <a:r>
              <a:rPr lang="hu-HU" dirty="0" smtClean="0"/>
              <a:t>: kipróbálni otthon!</a:t>
            </a:r>
          </a:p>
          <a:p>
            <a:r>
              <a:rPr lang="hu-HU" dirty="0" smtClean="0"/>
              <a:t>Automatikusan meghívásra kerül, ahogy elhagyjuk azt a blokkot, ahol az </a:t>
            </a:r>
            <a:r>
              <a:rPr lang="hu-HU" dirty="0" err="1" smtClean="0"/>
              <a:t>objectunket</a:t>
            </a:r>
            <a:r>
              <a:rPr lang="hu-HU" dirty="0" smtClean="0"/>
              <a:t> deklaráltuk.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8579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Dtor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a 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sz="2400" dirty="0" smtClean="0">
                <a:solidFill>
                  <a:srgbClr val="C00000"/>
                </a:solidFill>
              </a:rPr>
              <a:t> </a:t>
            </a:r>
            <a:r>
              <a:rPr lang="hu-HU" dirty="0" smtClean="0"/>
              <a:t>operátorral hoztuk létre az </a:t>
            </a:r>
            <a:r>
              <a:rPr lang="hu-HU" dirty="0" err="1" smtClean="0"/>
              <a:t>objektet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Heapen</a:t>
            </a:r>
            <a:r>
              <a:rPr lang="hu-HU" dirty="0" smtClean="0"/>
              <a:t> helyezkedik el. Pointer mutat rá.</a:t>
            </a:r>
          </a:p>
          <a:p>
            <a:pPr lvl="1"/>
            <a:r>
              <a:rPr lang="hu-HU" dirty="0" smtClean="0"/>
              <a:t>Ezt fel tudjuk szabadítani a 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hu-HU" dirty="0" err="1" smtClean="0"/>
              <a:t>-tel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Ha ezt nem tesszük meg mi, nem szabadul fel az adott terület!</a:t>
            </a:r>
          </a:p>
          <a:p>
            <a:pPr lvl="1"/>
            <a:endParaRPr lang="hu-HU" dirty="0" smtClean="0"/>
          </a:p>
          <a:p>
            <a:pPr marL="0" lvl="1" indent="0">
              <a:buNone/>
            </a:pPr>
            <a:r>
              <a:rPr lang="hu-HU" dirty="0" err="1" smtClean="0"/>
              <a:t>Clazz</a:t>
            </a:r>
            <a:r>
              <a:rPr lang="hu-HU" dirty="0" smtClean="0"/>
              <a:t> *pc = </a:t>
            </a:r>
            <a:r>
              <a:rPr lang="hu-HU" dirty="0" err="1" smtClean="0">
                <a:solidFill>
                  <a:srgbClr val="C00000"/>
                </a:solidFill>
              </a:rPr>
              <a:t>new</a:t>
            </a:r>
            <a:r>
              <a:rPr lang="hu-HU" dirty="0" smtClean="0"/>
              <a:t> </a:t>
            </a:r>
            <a:r>
              <a:rPr lang="hu-HU" dirty="0" err="1" smtClean="0"/>
              <a:t>Clazz</a:t>
            </a:r>
            <a:r>
              <a:rPr lang="hu-HU" dirty="0" smtClean="0"/>
              <a:t>(</a:t>
            </a:r>
            <a:r>
              <a:rPr lang="hu-HU" dirty="0" smtClean="0">
                <a:solidFill>
                  <a:srgbClr val="FF0000"/>
                </a:solidFill>
              </a:rPr>
              <a:t>”alma”</a:t>
            </a:r>
            <a:r>
              <a:rPr lang="hu-HU" dirty="0" smtClean="0"/>
              <a:t>);</a:t>
            </a:r>
          </a:p>
          <a:p>
            <a:pPr marL="0" lvl="1" indent="0">
              <a:buNone/>
            </a:pPr>
            <a:r>
              <a:rPr lang="hu-HU" dirty="0" err="1" smtClean="0">
                <a:solidFill>
                  <a:srgbClr val="C00000"/>
                </a:solidFill>
              </a:rPr>
              <a:t>delete</a:t>
            </a:r>
            <a:r>
              <a:rPr lang="hu-HU" dirty="0" smtClean="0"/>
              <a:t> pc;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93738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FF7C80"/>
          </a:solidFill>
        </p:spPr>
        <p:txBody>
          <a:bodyPr/>
          <a:lstStyle/>
          <a:p>
            <a:pPr algn="l"/>
            <a:r>
              <a:rPr lang="hu-HU" dirty="0" err="1" smtClean="0"/>
              <a:t>Dtor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nem adunk meg explicit </a:t>
            </a:r>
            <a:r>
              <a:rPr lang="hu-HU" dirty="0" err="1" smtClean="0"/>
              <a:t>destruktort</a:t>
            </a:r>
            <a:r>
              <a:rPr lang="hu-HU" dirty="0" smtClean="0"/>
              <a:t>, akkor a program generál nekünk egyet, és az kerül meghívásra.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515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Nézzünk egy példát: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f(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buffer[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l;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++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u="sng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y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= f(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3.14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k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); </a:t>
            </a:r>
            <a:endParaRPr lang="hu-HU" sz="18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93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err="1" smtClean="0"/>
              <a:t>Dtor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c;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//…</a:t>
            </a:r>
            <a:endParaRPr lang="hu-HU" sz="1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800" dirty="0" smtClean="0"/>
          </a:p>
          <a:p>
            <a:r>
              <a:rPr lang="hu-HU" dirty="0" smtClean="0"/>
              <a:t>Egy belső blokk létrehozása.</a:t>
            </a:r>
          </a:p>
          <a:p>
            <a:pPr lvl="1"/>
            <a:r>
              <a:rPr lang="hu-HU" dirty="0" smtClean="0"/>
              <a:t>Így a </a:t>
            </a:r>
            <a:r>
              <a:rPr lang="hu-HU" dirty="0" err="1" smtClean="0"/>
              <a:t>dtor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return</a:t>
            </a:r>
            <a:r>
              <a:rPr lang="hu-HU" dirty="0" smtClean="0"/>
              <a:t> előtt meghívódik.</a:t>
            </a:r>
          </a:p>
          <a:p>
            <a:pPr lvl="1"/>
            <a:r>
              <a:rPr lang="hu-HU" dirty="0" smtClean="0"/>
              <a:t>Ablakozó rendszernél ajánlott, így a </a:t>
            </a:r>
            <a:r>
              <a:rPr lang="hu-HU" dirty="0" err="1" smtClean="0"/>
              <a:t>dtor</a:t>
            </a:r>
            <a:r>
              <a:rPr lang="hu-HU" dirty="0" smtClean="0"/>
              <a:t> üzenete még megjelenik, mielőtt </a:t>
            </a:r>
            <a:r>
              <a:rPr lang="hu-HU" dirty="0" err="1" smtClean="0"/>
              <a:t>terminálna</a:t>
            </a:r>
            <a:r>
              <a:rPr lang="hu-HU" dirty="0" smtClean="0"/>
              <a:t> a programunk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28088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70BA16"/>
          </a:solidFill>
        </p:spPr>
        <p:txBody>
          <a:bodyPr/>
          <a:lstStyle/>
          <a:p>
            <a:pPr algn="l"/>
            <a:r>
              <a:rPr lang="hu-HU" dirty="0" err="1" smtClean="0"/>
              <a:t>Inicializáció</a:t>
            </a:r>
            <a:r>
              <a:rPr lang="hu-HU" dirty="0" smtClean="0"/>
              <a:t> másképp! (C++11)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c1 = {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”alma”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24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};</a:t>
            </a:r>
          </a:p>
          <a:p>
            <a:pPr marL="0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c2 = { 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”alma”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c3 = {  };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 smtClean="0"/>
              <a:t>Mi történik?</a:t>
            </a:r>
          </a:p>
          <a:p>
            <a:pPr marL="0" indent="0"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c =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hoha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age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r>
              <a:rPr lang="hu-HU" dirty="0" smtClean="0"/>
              <a:t>Ha nincs </a:t>
            </a:r>
            <a:r>
              <a:rPr lang="hu-HU" dirty="0" err="1" smtClean="0"/>
              <a:t>default</a:t>
            </a:r>
            <a:r>
              <a:rPr lang="hu-HU" dirty="0" smtClean="0"/>
              <a:t> értéke a paramétereknek, akkor csak az első fut le, a többi hibát dob!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39512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70BA16"/>
          </a:solidFill>
        </p:spPr>
        <p:txBody>
          <a:bodyPr/>
          <a:lstStyle/>
          <a:p>
            <a:pPr algn="l"/>
            <a:r>
              <a:rPr lang="hu-HU" dirty="0" err="1" smtClean="0"/>
              <a:t>Inicializáció</a:t>
            </a:r>
            <a:r>
              <a:rPr lang="hu-HU" dirty="0" smtClean="0"/>
              <a:t> másképp! (C++11)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c1 = {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”alma”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24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};</a:t>
            </a:r>
          </a:p>
          <a:p>
            <a:pPr marL="0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c2 { 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”alma”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*pc = 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”alma”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24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};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294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Copy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</a:t>
            </a:r>
            <a:r>
              <a:rPr lang="hu-HU" dirty="0" err="1" smtClean="0"/>
              <a:t>objectet</a:t>
            </a:r>
            <a:r>
              <a:rPr lang="hu-HU" dirty="0" smtClean="0"/>
              <a:t> (rá)másolunk egy újra.</a:t>
            </a:r>
          </a:p>
          <a:p>
            <a:r>
              <a:rPr lang="hu-HU" dirty="0" smtClean="0"/>
              <a:t>Felépítése:</a:t>
            </a:r>
          </a:p>
          <a:p>
            <a:pPr marL="457200" lvl="1" indent="0">
              <a:buNone/>
            </a:pP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Clazz&amp;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hu-HU" dirty="0"/>
          </a:p>
          <a:p>
            <a:r>
              <a:rPr lang="hu-HU" dirty="0" smtClean="0"/>
              <a:t>Explicit inicializálunk egy új </a:t>
            </a:r>
            <a:r>
              <a:rPr lang="hu-HU" dirty="0" err="1" smtClean="0"/>
              <a:t>objectet</a:t>
            </a:r>
            <a:r>
              <a:rPr lang="hu-HU" dirty="0" smtClean="0"/>
              <a:t> egy már meglévővel.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65273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Copy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Tagokat másol</a:t>
            </a:r>
          </a:p>
          <a:p>
            <a:r>
              <a:rPr lang="hu-HU" dirty="0" smtClean="0"/>
              <a:t>Statikus tagokat nem</a:t>
            </a:r>
          </a:p>
          <a:p>
            <a:r>
              <a:rPr lang="hu-HU" dirty="0" smtClean="0"/>
              <a:t>Minden tag </a:t>
            </a:r>
            <a:r>
              <a:rPr lang="hu-HU" b="1" i="1" u="sng" dirty="0" smtClean="0"/>
              <a:t>érték</a:t>
            </a:r>
            <a:r>
              <a:rPr lang="hu-HU" dirty="0" smtClean="0"/>
              <a:t> szerint másolódik</a:t>
            </a:r>
          </a:p>
          <a:p>
            <a:r>
              <a:rPr lang="hu-HU" dirty="0" err="1" smtClean="0"/>
              <a:t>Memberwise</a:t>
            </a:r>
            <a:r>
              <a:rPr lang="hu-HU" dirty="0" smtClean="0"/>
              <a:t> </a:t>
            </a:r>
            <a:r>
              <a:rPr lang="hu-HU" dirty="0" err="1" smtClean="0"/>
              <a:t>copying</a:t>
            </a:r>
            <a:r>
              <a:rPr lang="hu-HU" dirty="0" smtClean="0"/>
              <a:t>, </a:t>
            </a:r>
            <a:r>
              <a:rPr lang="hu-HU" dirty="0" err="1" smtClean="0"/>
              <a:t>shallow</a:t>
            </a:r>
            <a:r>
              <a:rPr lang="hu-HU" dirty="0" smtClean="0"/>
              <a:t> </a:t>
            </a:r>
            <a:r>
              <a:rPr lang="hu-HU" dirty="0" err="1" smtClean="0"/>
              <a:t>copying</a:t>
            </a:r>
            <a:endParaRPr lang="hu-HU" dirty="0" smtClean="0"/>
          </a:p>
          <a:p>
            <a:r>
              <a:rPr lang="hu-HU" dirty="0" smtClean="0"/>
              <a:t>Mit jelent ez? </a:t>
            </a:r>
            <a:r>
              <a:rPr lang="hu-HU" dirty="0" smtClean="0">
                <a:sym typeface="Wingdings" pitchFamily="2" charset="2"/>
              </a:rPr>
              <a:t>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10126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Copy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A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i_;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A(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i) {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 =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print() {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&lt;&lt; i_ &lt;&lt;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4407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Copy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B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A*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a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B(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k) { a_ =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A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(k); }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print() { (*a_).print(); }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99748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Copy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a1(</a:t>
            </a:r>
            <a:r>
              <a:rPr lang="en-US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a2(a1);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a2.print();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10</a:t>
            </a:r>
            <a:endParaRPr lang="en-US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B b1(</a:t>
            </a:r>
            <a:r>
              <a:rPr lang="en-US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B b2(b1);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b2.print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20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936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FF7C80"/>
          </a:solidFill>
        </p:spPr>
        <p:txBody>
          <a:bodyPr/>
          <a:lstStyle/>
          <a:p>
            <a:pPr algn="l"/>
            <a:r>
              <a:rPr lang="hu-HU" dirty="0" err="1" smtClean="0"/>
              <a:t>Copy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Bonyolítsuk egy kicsit!</a:t>
            </a:r>
          </a:p>
          <a:p>
            <a:r>
              <a:rPr lang="hu-HU" dirty="0" smtClean="0"/>
              <a:t>Mi van, ha nem csak int, </a:t>
            </a:r>
            <a:r>
              <a:rPr lang="hu-HU" dirty="0" err="1" smtClean="0"/>
              <a:t>char</a:t>
            </a:r>
            <a:r>
              <a:rPr lang="hu-HU" dirty="0" smtClean="0"/>
              <a:t>, … típusokat tartalmaz, hanem </a:t>
            </a:r>
            <a:r>
              <a:rPr lang="hu-HU" dirty="0" err="1" smtClean="0"/>
              <a:t>custom</a:t>
            </a:r>
            <a:r>
              <a:rPr lang="hu-HU" dirty="0" smtClean="0"/>
              <a:t> </a:t>
            </a:r>
            <a:r>
              <a:rPr lang="hu-HU" dirty="0" err="1" smtClean="0"/>
              <a:t>type-okat</a:t>
            </a:r>
            <a:r>
              <a:rPr lang="hu-HU" dirty="0" smtClean="0"/>
              <a:t> is, osztálypéldányokat?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75152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FF7C80"/>
          </a:solidFill>
        </p:spPr>
        <p:txBody>
          <a:bodyPr/>
          <a:lstStyle/>
          <a:p>
            <a:pPr algn="l"/>
            <a:r>
              <a:rPr lang="hu-HU" dirty="0" err="1" smtClean="0"/>
              <a:t>Copy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B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i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pointer, máskülönben nem tudom </a:t>
            </a:r>
            <a:endParaRPr lang="hu-HU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dinamikusan létrehozni!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A*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a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_; 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B(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k) { a_ =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A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(k); }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print() { (*a_).print(); }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setA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i) { (*a_).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setVal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(i);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új függvény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80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Stack-em</a:t>
            </a:r>
            <a:r>
              <a:rPr lang="hu-HU" sz="2800" dirty="0" smtClean="0"/>
              <a:t>: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4932040" y="2204864"/>
            <a:ext cx="504056" cy="3888432"/>
            <a:chOff x="2267744" y="2132856"/>
            <a:chExt cx="504056" cy="3888432"/>
          </a:xfrm>
        </p:grpSpPr>
        <p:sp>
          <p:nvSpPr>
            <p:cNvPr id="5" name="Téglalap 4"/>
            <p:cNvSpPr/>
            <p:nvPr/>
          </p:nvSpPr>
          <p:spPr>
            <a:xfrm>
              <a:off x="2267744" y="2132856"/>
              <a:ext cx="504056" cy="38884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>
              <a:off x="2267744" y="5157192"/>
              <a:ext cx="50405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10" name="Egyenes összekötő nyíllal 9"/>
          <p:cNvCxnSpPr/>
          <p:nvPr/>
        </p:nvCxnSpPr>
        <p:spPr>
          <a:xfrm>
            <a:off x="3635896" y="523740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2064104" y="5083517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Base-pointer</a:t>
            </a:r>
            <a:endParaRPr lang="hu-HU" sz="1400" dirty="0"/>
          </a:p>
        </p:txBody>
      </p:sp>
      <p:cxnSp>
        <p:nvCxnSpPr>
          <p:cNvPr id="15" name="Egyenes összekötő nyíllal 14"/>
          <p:cNvCxnSpPr/>
          <p:nvPr/>
        </p:nvCxnSpPr>
        <p:spPr>
          <a:xfrm>
            <a:off x="3635896" y="3093467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2024029" y="2939578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Stack-pointer</a:t>
            </a:r>
            <a:endParaRPr lang="hu-HU" sz="1400" dirty="0"/>
          </a:p>
        </p:txBody>
      </p:sp>
      <p:cxnSp>
        <p:nvCxnSpPr>
          <p:cNvPr id="9" name="Egyenes összekötő nyíllal 8"/>
          <p:cNvCxnSpPr/>
          <p:nvPr/>
        </p:nvCxnSpPr>
        <p:spPr>
          <a:xfrm>
            <a:off x="3635896" y="494116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1190531" y="4787279"/>
            <a:ext cx="2072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Visszatérési érték helye</a:t>
            </a:r>
          </a:p>
        </p:txBody>
      </p:sp>
      <p:cxnSp>
        <p:nvCxnSpPr>
          <p:cNvPr id="19" name="Egyenes összekötő 18"/>
          <p:cNvCxnSpPr/>
          <p:nvPr/>
        </p:nvCxnSpPr>
        <p:spPr>
          <a:xfrm>
            <a:off x="4932040" y="4721621"/>
            <a:ext cx="5040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>
            <a:off x="3635896" y="55892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2989037" y="543535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y</a:t>
            </a:r>
          </a:p>
        </p:txBody>
      </p:sp>
      <p:sp>
        <p:nvSpPr>
          <p:cNvPr id="20" name="Téglalap 19"/>
          <p:cNvSpPr/>
          <p:nvPr/>
        </p:nvSpPr>
        <p:spPr>
          <a:xfrm>
            <a:off x="4932040" y="5517232"/>
            <a:ext cx="504056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21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FF7C80"/>
          </a:solidFill>
        </p:spPr>
        <p:txBody>
          <a:bodyPr/>
          <a:lstStyle/>
          <a:p>
            <a:pPr algn="l"/>
            <a:r>
              <a:rPr lang="hu-HU" dirty="0" err="1" smtClean="0"/>
              <a:t>Copy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A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i_;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A(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i) {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 =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print() {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&lt;&lt; i_ &lt;&lt;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kiegeszitem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az A osztályomat is.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setVal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i) {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 =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  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143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FF7C80"/>
          </a:solidFill>
        </p:spPr>
        <p:txBody>
          <a:bodyPr/>
          <a:lstStyle/>
          <a:p>
            <a:pPr algn="l"/>
            <a:r>
              <a:rPr lang="hu-HU" dirty="0" err="1" smtClean="0"/>
              <a:t>Copy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 a1(10);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//A a2(a1);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//a2.print();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B b1(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B b2(b1);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b2.print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20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b1.setA(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b2.print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11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96505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rgbClr val="FF7C80"/>
          </a:solidFill>
        </p:spPr>
        <p:txBody>
          <a:bodyPr/>
          <a:lstStyle/>
          <a:p>
            <a:pPr algn="l"/>
            <a:r>
              <a:rPr lang="hu-HU" dirty="0" err="1" smtClean="0"/>
              <a:t>Copy</a:t>
            </a:r>
            <a:r>
              <a:rPr lang="hu-HU" dirty="0" smtClean="0"/>
              <a:t> </a:t>
            </a:r>
            <a:r>
              <a:rPr lang="hu-HU" dirty="0" err="1" smtClean="0"/>
              <a:t>ctor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525963"/>
          </a:xfrm>
        </p:spPr>
        <p:txBody>
          <a:bodyPr/>
          <a:lstStyle/>
          <a:p>
            <a:r>
              <a:rPr lang="hu-HU" dirty="0" smtClean="0"/>
              <a:t>Egy lehetséges módosítás (</a:t>
            </a:r>
            <a:r>
              <a:rPr lang="hu-HU" dirty="0" err="1" smtClean="0"/>
              <a:t>deep</a:t>
            </a:r>
            <a:r>
              <a:rPr lang="hu-HU" dirty="0" smtClean="0"/>
              <a:t> </a:t>
            </a:r>
            <a:r>
              <a:rPr lang="hu-HU" dirty="0" err="1" smtClean="0"/>
              <a:t>copying</a:t>
            </a:r>
            <a:r>
              <a:rPr lang="hu-HU" dirty="0" smtClean="0"/>
              <a:t>):</a:t>
            </a: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B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A* a_;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B(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k) { a_ =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A(k); }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print() { (*a_).print();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újra allokálom a-t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setA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{ a_ =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*a_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(*a_).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setVal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(i);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};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91055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Értékadás (</a:t>
            </a:r>
            <a:r>
              <a:rPr lang="hu-HU" dirty="0" err="1" smtClean="0"/>
              <a:t>assignment</a:t>
            </a:r>
            <a:r>
              <a:rPr lang="hu-HU" dirty="0" smtClean="0"/>
              <a:t> op.)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C++ engedi osztályok egy lépésben történő értékadását.</a:t>
            </a:r>
          </a:p>
          <a:p>
            <a:r>
              <a:rPr lang="hu-HU" dirty="0" smtClean="0"/>
              <a:t>Értékadás-operátor automatikus túlterhelése</a:t>
            </a:r>
          </a:p>
          <a:p>
            <a:pPr marL="457200" lvl="1" indent="0">
              <a:buNone/>
            </a:pP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&amp;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=(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Clazz&amp;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r>
              <a:rPr lang="hu-HU" dirty="0" smtClean="0"/>
              <a:t>Egy </a:t>
            </a:r>
            <a:r>
              <a:rPr lang="hu-HU" dirty="0" err="1" smtClean="0"/>
              <a:t>objectet</a:t>
            </a:r>
            <a:r>
              <a:rPr lang="hu-HU" dirty="0" smtClean="0"/>
              <a:t> hozzárendelünk egy már létező </a:t>
            </a:r>
            <a:r>
              <a:rPr lang="hu-HU" dirty="0" err="1" smtClean="0"/>
              <a:t>objecthez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Memberwise</a:t>
            </a:r>
            <a:r>
              <a:rPr lang="hu-HU" dirty="0" smtClean="0"/>
              <a:t> </a:t>
            </a:r>
            <a:r>
              <a:rPr lang="hu-HU" dirty="0" err="1" smtClean="0"/>
              <a:t>assignment</a:t>
            </a:r>
            <a:r>
              <a:rPr lang="hu-HU" dirty="0" smtClean="0"/>
              <a:t>! Azaz </a:t>
            </a:r>
            <a:r>
              <a:rPr lang="hu-HU" dirty="0" err="1" smtClean="0"/>
              <a:t>shallow</a:t>
            </a:r>
            <a:r>
              <a:rPr lang="hu-HU" dirty="0" smtClean="0"/>
              <a:t> </a:t>
            </a:r>
            <a:r>
              <a:rPr lang="hu-HU" dirty="0" err="1" smtClean="0"/>
              <a:t>copying</a:t>
            </a:r>
            <a:r>
              <a:rPr lang="hu-HU" dirty="0" smtClean="0"/>
              <a:t>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51219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hu-HU" dirty="0" err="1" smtClean="0"/>
              <a:t>Assignment</a:t>
            </a:r>
            <a:r>
              <a:rPr lang="hu-HU" dirty="0" smtClean="0"/>
              <a:t> op.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Hint:</a:t>
            </a:r>
          </a:p>
          <a:p>
            <a:pPr lvl="1"/>
            <a:r>
              <a:rPr lang="hu-HU" dirty="0" smtClean="0"/>
              <a:t>Ha saját </a:t>
            </a:r>
            <a:r>
              <a:rPr lang="hu-HU" dirty="0" err="1" smtClean="0"/>
              <a:t>copy</a:t>
            </a:r>
            <a:r>
              <a:rPr lang="hu-HU" dirty="0" smtClean="0"/>
              <a:t> </a:t>
            </a:r>
            <a:r>
              <a:rPr lang="hu-HU" dirty="0" err="1" smtClean="0"/>
              <a:t>ctor-t</a:t>
            </a:r>
            <a:r>
              <a:rPr lang="hu-HU" dirty="0" smtClean="0"/>
              <a:t> írunk, akkor írjuk meg az értékadás operátort is!</a:t>
            </a:r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06692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Assignment</a:t>
            </a:r>
            <a:r>
              <a:rPr lang="hu-HU" dirty="0" smtClean="0"/>
              <a:t> op.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Clazz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i_;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i) {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_ =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Clazz&amp;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=(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Clazz&amp;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c)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   i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_ =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c.i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_;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setI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i) {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_ =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print() {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i_ &lt;&lt;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94815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Ctor</a:t>
            </a:r>
            <a:r>
              <a:rPr lang="hu-HU" dirty="0" smtClean="0"/>
              <a:t> &amp; Co.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smtClean="0"/>
              <a:t>Ha van 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dirty="0" smtClean="0"/>
              <a:t>, akkor </a:t>
            </a:r>
            <a:r>
              <a:rPr lang="hu-HU" dirty="0" err="1" smtClean="0"/>
              <a:t>dtorban</a:t>
            </a:r>
            <a:r>
              <a:rPr lang="hu-HU" dirty="0" smtClean="0"/>
              <a:t> 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hu-HU" dirty="0" smtClean="0"/>
              <a:t>!</a:t>
            </a:r>
          </a:p>
          <a:p>
            <a:r>
              <a:rPr lang="hu-HU" dirty="0" smtClean="0"/>
              <a:t>Ha 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dirty="0" smtClean="0"/>
              <a:t>, akkor 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hu-HU" dirty="0" smtClean="0"/>
              <a:t>, ha 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[]</a:t>
            </a:r>
            <a:r>
              <a:rPr lang="hu-HU" dirty="0" smtClean="0"/>
              <a:t>, akkor 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hu-HU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[]</a:t>
            </a:r>
          </a:p>
          <a:p>
            <a:r>
              <a:rPr lang="hu-HU" dirty="0" smtClean="0"/>
              <a:t>Nem ajánlatos a 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dirty="0" smtClean="0"/>
              <a:t> operátort használni egy </a:t>
            </a:r>
            <a:r>
              <a:rPr lang="hu-HU" dirty="0" err="1" smtClean="0"/>
              <a:t>ctorban</a:t>
            </a:r>
            <a:r>
              <a:rPr lang="hu-HU" dirty="0" smtClean="0"/>
              <a:t>, míg a </a:t>
            </a:r>
            <a:r>
              <a:rPr lang="hu-HU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-t</a:t>
            </a:r>
            <a:r>
              <a:rPr lang="hu-HU" dirty="0" smtClean="0"/>
              <a:t> egy másikban.</a:t>
            </a:r>
          </a:p>
          <a:p>
            <a:r>
              <a:rPr lang="hu-HU" dirty="0" smtClean="0"/>
              <a:t>Használjunk </a:t>
            </a:r>
            <a:r>
              <a:rPr lang="hu-HU" i="1" dirty="0" err="1" smtClean="0"/>
              <a:t>deep-copy</a:t>
            </a:r>
            <a:r>
              <a:rPr lang="hu-HU" dirty="0" err="1" smtClean="0"/>
              <a:t>-t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 smtClean="0"/>
              <a:t>Értékadás-operátorunk legyen, mely az elemeket az egyik </a:t>
            </a:r>
            <a:r>
              <a:rPr lang="hu-HU" dirty="0" err="1" smtClean="0"/>
              <a:t>objectből</a:t>
            </a:r>
            <a:r>
              <a:rPr lang="hu-HU" dirty="0" smtClean="0"/>
              <a:t> a másikba másolja.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6033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this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Speciális pointer</a:t>
            </a:r>
          </a:p>
          <a:p>
            <a:r>
              <a:rPr lang="hu-HU" dirty="0" smtClean="0"/>
              <a:t>Arra az objektumra mutat, mely éppen az adott függvényt hívta (amiben a végrehajtás történik)</a:t>
            </a:r>
          </a:p>
          <a:p>
            <a:r>
              <a:rPr lang="hu-HU" dirty="0" smtClean="0"/>
              <a:t>Az adott objektum önmagára mutató mutatója! </a:t>
            </a:r>
            <a:r>
              <a:rPr lang="hu-HU" dirty="0" smtClean="0">
                <a:sym typeface="Wingdings" pitchFamily="2" charset="2"/>
              </a:rPr>
              <a:t>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50536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this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 függvényen, </a:t>
            </a:r>
            <a:r>
              <a:rPr lang="hu-HU" dirty="0" err="1" smtClean="0"/>
              <a:t>ctor-on</a:t>
            </a:r>
            <a:r>
              <a:rPr lang="hu-HU" dirty="0" smtClean="0"/>
              <a:t>, </a:t>
            </a:r>
            <a:r>
              <a:rPr lang="hu-HU" dirty="0" err="1" smtClean="0"/>
              <a:t>dtor-on</a:t>
            </a:r>
            <a:r>
              <a:rPr lang="hu-HU" dirty="0" smtClean="0"/>
              <a:t> belül elérjük a </a:t>
            </a:r>
            <a:r>
              <a:rPr lang="hu-HU" dirty="0" err="1" smtClean="0"/>
              <a:t>this</a:t>
            </a:r>
            <a:r>
              <a:rPr lang="hu-HU" dirty="0" smtClean="0"/>
              <a:t> pointert.</a:t>
            </a:r>
          </a:p>
          <a:p>
            <a:r>
              <a:rPr lang="hu-HU" dirty="0" smtClean="0"/>
              <a:t>Cím : 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this</a:t>
            </a:r>
            <a:endParaRPr lang="hu-HU" sz="2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hu-HU" dirty="0" smtClean="0"/>
              <a:t>Ehhez: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this</a:t>
            </a:r>
            <a:endParaRPr lang="hu-HU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6954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this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::print()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endParaRPr lang="hu-HU" sz="24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(*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age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_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hu-HU" dirty="0" smtClean="0">
                <a:cs typeface="Consolas" pitchFamily="49" charset="0"/>
              </a:rPr>
              <a:t>Zárójelre figyeljünk! </a:t>
            </a:r>
          </a:p>
          <a:p>
            <a:pPr lvl="1"/>
            <a:r>
              <a:rPr lang="hu-HU" dirty="0" err="1" smtClean="0">
                <a:cs typeface="Consolas" pitchFamily="49" charset="0"/>
              </a:rPr>
              <a:t>Precedencia</a:t>
            </a:r>
            <a:r>
              <a:rPr lang="hu-HU" dirty="0" smtClean="0">
                <a:cs typeface="Consolas" pitchFamily="49" charset="0"/>
              </a:rPr>
              <a:t>!</a:t>
            </a:r>
            <a:endParaRPr lang="hu-HU" dirty="0"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13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4663</TotalTime>
  <Words>3807</Words>
  <Application>Microsoft Office PowerPoint</Application>
  <PresentationFormat>Diavetítés a képernyőre (4:3 oldalarány)</PresentationFormat>
  <Paragraphs>1183</Paragraphs>
  <Slides>136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136</vt:i4>
      </vt:variant>
    </vt:vector>
  </HeadingPairs>
  <TitlesOfParts>
    <vt:vector size="137" baseType="lpstr">
      <vt:lpstr>Office-téma</vt:lpstr>
      <vt:lpstr>Programozási Nyelvek (C++) Gyakorlat  Gyak 06.</vt:lpstr>
      <vt:lpstr>Tartalom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Függvényhívás</vt:lpstr>
      <vt:lpstr>Osztályok</vt:lpstr>
      <vt:lpstr>Osztályok</vt:lpstr>
      <vt:lpstr>Osztályok</vt:lpstr>
      <vt:lpstr>Osztályok</vt:lpstr>
      <vt:lpstr>Osztályok</vt:lpstr>
      <vt:lpstr>Osztályok</vt:lpstr>
      <vt:lpstr>Osztályok</vt:lpstr>
      <vt:lpstr>Példa header-re</vt:lpstr>
      <vt:lpstr>Használat</vt:lpstr>
      <vt:lpstr>Láthatósági módosítók (Access modifiers)</vt:lpstr>
      <vt:lpstr>Osztályok</vt:lpstr>
      <vt:lpstr>Egységbe zárás és absztrakció</vt:lpstr>
      <vt:lpstr>Példa header-re</vt:lpstr>
      <vt:lpstr>Structs vs Classes</vt:lpstr>
      <vt:lpstr>Structs </vt:lpstr>
      <vt:lpstr>Structs in C++</vt:lpstr>
      <vt:lpstr>Implementálás</vt:lpstr>
      <vt:lpstr>Implementálás</vt:lpstr>
      <vt:lpstr>Inline függvények</vt:lpstr>
      <vt:lpstr>Inline függvények</vt:lpstr>
      <vt:lpstr>Metóduselérés</vt:lpstr>
      <vt:lpstr>Osztályok</vt:lpstr>
      <vt:lpstr>Osztályok</vt:lpstr>
      <vt:lpstr>Interface</vt:lpstr>
      <vt:lpstr>class</vt:lpstr>
      <vt:lpstr>Ctor &amp; Co.</vt:lpstr>
      <vt:lpstr>Ctor &amp; Co</vt:lpstr>
      <vt:lpstr>Ctor &amp; Co.</vt:lpstr>
      <vt:lpstr>Ctor &amp; Co.</vt:lpstr>
      <vt:lpstr>Ctor &amp; Co.</vt:lpstr>
      <vt:lpstr>Ctor &amp; Co. (Hint)</vt:lpstr>
      <vt:lpstr>Ctor &amp; Co.</vt:lpstr>
      <vt:lpstr>Ctor &amp; Co.</vt:lpstr>
      <vt:lpstr>Ctor &amp; Co.</vt:lpstr>
      <vt:lpstr>Ctor &amp; Co.</vt:lpstr>
      <vt:lpstr>Ctor &amp; Co.</vt:lpstr>
      <vt:lpstr>Ctor &amp; Co.</vt:lpstr>
      <vt:lpstr>Ctor &amp; Co.</vt:lpstr>
      <vt:lpstr>Ctor &amp; Co.</vt:lpstr>
      <vt:lpstr>Ctor &amp; Co.</vt:lpstr>
      <vt:lpstr>Default Ctor</vt:lpstr>
      <vt:lpstr>Default Ctor.</vt:lpstr>
      <vt:lpstr>Default Ctor.</vt:lpstr>
      <vt:lpstr>Default Ctor.</vt:lpstr>
      <vt:lpstr>Default Ctor.</vt:lpstr>
      <vt:lpstr>Dtor.</vt:lpstr>
      <vt:lpstr>Dtor.</vt:lpstr>
      <vt:lpstr>Dtor.</vt:lpstr>
      <vt:lpstr>Dtor.</vt:lpstr>
      <vt:lpstr>Dtor.</vt:lpstr>
      <vt:lpstr>Dtor.</vt:lpstr>
      <vt:lpstr>Inicializáció másképp! (C++11)</vt:lpstr>
      <vt:lpstr>Inicializáció másképp! (C++11)</vt:lpstr>
      <vt:lpstr>Copy ctor.</vt:lpstr>
      <vt:lpstr>Copy ctor.</vt:lpstr>
      <vt:lpstr>Copy ctor.</vt:lpstr>
      <vt:lpstr>Copy ctor.</vt:lpstr>
      <vt:lpstr>Copy ctor.</vt:lpstr>
      <vt:lpstr>Copy ctor.</vt:lpstr>
      <vt:lpstr>Copy ctor.</vt:lpstr>
      <vt:lpstr>Copy ctor.</vt:lpstr>
      <vt:lpstr>Copy ctor.</vt:lpstr>
      <vt:lpstr>Copy ctor.</vt:lpstr>
      <vt:lpstr>Értékadás (assignment op.)</vt:lpstr>
      <vt:lpstr>Assignment op.</vt:lpstr>
      <vt:lpstr>Assignment op.</vt:lpstr>
      <vt:lpstr>Ctor &amp; Co.</vt:lpstr>
      <vt:lpstr>this</vt:lpstr>
      <vt:lpstr>this</vt:lpstr>
      <vt:lpstr>this</vt:lpstr>
      <vt:lpstr>Arrays</vt:lpstr>
      <vt:lpstr>Arrays</vt:lpstr>
      <vt:lpstr>Class scope</vt:lpstr>
      <vt:lpstr>Class scope</vt:lpstr>
      <vt:lpstr>Statikus tag</vt:lpstr>
      <vt:lpstr>Statikus tag</vt:lpstr>
      <vt:lpstr>Statikus tag</vt:lpstr>
      <vt:lpstr>Statikus tag</vt:lpstr>
      <vt:lpstr>Statikus tag</vt:lpstr>
      <vt:lpstr>Statikus tag</vt:lpstr>
      <vt:lpstr>Statikus tag (javítás)</vt:lpstr>
      <vt:lpstr>Speciális tagfüggvények</vt:lpstr>
      <vt:lpstr>További két speciális tag</vt:lpstr>
      <vt:lpstr>new (placement new)</vt:lpstr>
      <vt:lpstr>Operátor túlterhelése</vt:lpstr>
      <vt:lpstr>&lt;&lt; (toString)</vt:lpstr>
      <vt:lpstr>Kovertálás</vt:lpstr>
      <vt:lpstr>Konvertálás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Inicializációs lista</vt:lpstr>
      <vt:lpstr>C++11-ben</vt:lpstr>
      <vt:lpstr>Kódelemzés</vt:lpstr>
      <vt:lpstr>Kódelemzés</vt:lpstr>
      <vt:lpstr>Kódelemzés - dtor</vt:lpstr>
      <vt:lpstr>Kódelemzés – assignment &amp; cctor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Nyelvek (C++) Gyakorlat</dc:title>
  <dc:creator>tmark</dc:creator>
  <cp:lastModifiedBy>tmark</cp:lastModifiedBy>
  <cp:revision>1281</cp:revision>
  <dcterms:created xsi:type="dcterms:W3CDTF">2011-02-16T08:44:10Z</dcterms:created>
  <dcterms:modified xsi:type="dcterms:W3CDTF">2013-04-10T10:30:10Z</dcterms:modified>
</cp:coreProperties>
</file>