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33" autoAdjust="0"/>
    <p:restoredTop sz="94660"/>
  </p:normalViewPr>
  <p:slideViewPr>
    <p:cSldViewPr>
      <p:cViewPr>
        <p:scale>
          <a:sx n="61" d="100"/>
          <a:sy n="61" d="100"/>
        </p:scale>
        <p:origin x="-201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9B278D7-054E-4FE1-8BA5-F2D60B9D80DF}" type="datetimeFigureOut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A10100C-9971-434F-88FD-C4BECEAAF5F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19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72CA0-CC8D-45EF-9D95-8E2D931A2A22}" type="datetime1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61179-C2D3-46CD-8116-6180810121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F5868-9CAD-45DE-9A95-378DE96A8B10}" type="datetime1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4625-0117-46FF-BCBE-882495BCB8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1355-B81D-4F90-A1B9-6BE3C4157EE6}" type="datetime1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CDE7-310B-44A9-B9DE-7FC55E59960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09E46-F262-436D-81FE-2F3A5AA1E1F6}" type="datetime1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E186F-44BF-48D6-B86D-3875F740E03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D102F-140F-47F2-9F3F-2FED06F04214}" type="datetime1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FF75B-6C10-4DE2-A16F-43F553E52A9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A1476-DE2C-4259-9A84-0A9B14378BBB}" type="datetime1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1A07-ECCE-4688-850A-4CD1BC45591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088A2-3889-47E3-8253-0D9E4ABF45AC}" type="datetime1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F0920-9888-4BB5-BE8D-9D890C2E219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13B49-F6C4-45CB-A1F1-26F17FF780D5}" type="datetime1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6F81-99D7-4403-8496-23549FF8D77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7F8A2-FD5F-47DC-83BD-0DEDA285BD50}" type="datetime1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70FD9-E066-496B-AE65-8AF912EF1D6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4676-037A-4C86-89EA-795EC68A2E95}" type="datetime1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FFC3C-4A08-472C-B27B-BA41228B288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438D6-199D-4FC9-AC11-48D907BA5F39}" type="datetime1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0224-03D5-4217-954E-67FE8C25AE8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BB9B9-7C93-4E2F-BDEF-EE49A7B653FB}" type="datetime1">
              <a:rPr lang="hu-HU"/>
              <a:pPr>
                <a:defRPr/>
              </a:pPr>
              <a:t>2013.03.19.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A637021-26A8-47D4-BAAA-4052BE724D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135937" cy="1470025"/>
          </a:xfrm>
        </p:spPr>
        <p:txBody>
          <a:bodyPr/>
          <a:lstStyle/>
          <a:p>
            <a:r>
              <a:rPr lang="hu-HU" sz="3600" dirty="0" smtClean="0"/>
              <a:t>Programozási Nyelvek (C++) Gyakorlat</a:t>
            </a:r>
            <a:br>
              <a:rPr lang="hu-HU" sz="3600" dirty="0" smtClean="0"/>
            </a:br>
            <a:r>
              <a:rPr lang="hu-HU" sz="2200" dirty="0" smtClean="0"/>
              <a:t/>
            </a:r>
            <a:br>
              <a:rPr lang="hu-HU" sz="2200" dirty="0" smtClean="0"/>
            </a:br>
            <a:r>
              <a:rPr lang="hu-HU" sz="2800" dirty="0" err="1" smtClean="0"/>
              <a:t>Gyak</a:t>
            </a:r>
            <a:r>
              <a:rPr lang="hu-HU" sz="2800" dirty="0" smtClean="0"/>
              <a:t> 07.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Török Márk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err="1" smtClean="0"/>
              <a:t>tmark</a:t>
            </a:r>
            <a:r>
              <a:rPr lang="hu-HU" sz="2600" dirty="0" smtClean="0"/>
              <a:t>@</a:t>
            </a:r>
            <a:r>
              <a:rPr lang="hu-HU" sz="2600" dirty="0" err="1" smtClean="0"/>
              <a:t>caesar.elte.hu</a:t>
            </a:r>
            <a:endParaRPr lang="hu-HU" sz="26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D-2.620</a:t>
            </a:r>
            <a:endParaRPr lang="hu-HU" sz="2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A65A8-1833-4266-810C-2831B9DAEEFE}" type="slidenum">
              <a:rPr lang="hu-HU"/>
              <a:pPr>
                <a:defRPr/>
              </a:pPr>
              <a:t>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Nézzük az </a:t>
            </a:r>
            <a:r>
              <a:rPr lang="hu-HU" dirty="0" smtClean="0"/>
              <a:t>implementációt!</a:t>
            </a:r>
            <a:endParaRPr lang="hu-HU" dirty="0"/>
          </a:p>
          <a:p>
            <a:pPr marL="800100" lvl="2" indent="0">
              <a:buNone/>
            </a:pPr>
            <a:r>
              <a:rPr lang="hu-HU" sz="2200" dirty="0" smtClean="0">
                <a:solidFill>
                  <a:srgbClr val="00B050"/>
                </a:solidFill>
              </a:rPr>
              <a:t>int</a:t>
            </a:r>
            <a:r>
              <a:rPr lang="hu-HU" sz="2200" dirty="0" smtClean="0"/>
              <a:t> main()</a:t>
            </a:r>
          </a:p>
          <a:p>
            <a:pPr marL="800100" lvl="2" indent="0">
              <a:buNone/>
            </a:pPr>
            <a:r>
              <a:rPr lang="hu-HU" sz="2200" dirty="0" smtClean="0"/>
              <a:t>{</a:t>
            </a:r>
          </a:p>
          <a:p>
            <a:pPr marL="800100" lvl="2" indent="0">
              <a:buNone/>
            </a:pPr>
            <a:r>
              <a:rPr lang="hu-HU" sz="2200" dirty="0" smtClean="0"/>
              <a:t>		</a:t>
            </a:r>
            <a:r>
              <a:rPr lang="hu-HU" sz="2200" dirty="0" smtClean="0">
                <a:solidFill>
                  <a:srgbClr val="00B050"/>
                </a:solidFill>
              </a:rPr>
              <a:t>int</a:t>
            </a:r>
            <a:r>
              <a:rPr lang="hu-HU" sz="2200" dirty="0" smtClean="0"/>
              <a:t> i;</a:t>
            </a:r>
          </a:p>
          <a:p>
            <a:pPr marL="800100" lvl="2" indent="0">
              <a:buNone/>
            </a:pPr>
            <a:r>
              <a:rPr lang="hu-HU" sz="2200" dirty="0"/>
              <a:t>	</a:t>
            </a:r>
            <a:r>
              <a:rPr lang="hu-HU" sz="2200" dirty="0" smtClean="0"/>
              <a:t>	</a:t>
            </a:r>
            <a:r>
              <a:rPr lang="hu-HU" sz="2200" dirty="0" err="1" smtClean="0"/>
              <a:t>node</a:t>
            </a:r>
            <a:r>
              <a:rPr lang="hu-HU" sz="2200" dirty="0" smtClean="0"/>
              <a:t>* </a:t>
            </a:r>
            <a:r>
              <a:rPr lang="hu-HU" sz="2200" dirty="0" err="1" smtClean="0"/>
              <a:t>root</a:t>
            </a:r>
            <a:r>
              <a:rPr lang="hu-HU" sz="2200" dirty="0" smtClean="0"/>
              <a:t> = </a:t>
            </a:r>
            <a:r>
              <a:rPr lang="hu-HU" sz="2200" dirty="0" smtClean="0">
                <a:solidFill>
                  <a:srgbClr val="00B0F0"/>
                </a:solidFill>
              </a:rPr>
              <a:t>0</a:t>
            </a:r>
            <a:r>
              <a:rPr lang="hu-HU" sz="2200" dirty="0" smtClean="0"/>
              <a:t>;</a:t>
            </a:r>
          </a:p>
          <a:p>
            <a:pPr marL="800100" lvl="2" indent="0">
              <a:buNone/>
            </a:pPr>
            <a:r>
              <a:rPr lang="hu-HU" sz="2200" dirty="0" smtClean="0"/>
              <a:t>	</a:t>
            </a:r>
            <a:r>
              <a:rPr lang="hu-HU" sz="2200" dirty="0"/>
              <a:t>	</a:t>
            </a:r>
            <a:r>
              <a:rPr lang="hu-HU" sz="2200" dirty="0" err="1" smtClean="0">
                <a:solidFill>
                  <a:srgbClr val="C00000"/>
                </a:solidFill>
              </a:rPr>
              <a:t>while</a:t>
            </a:r>
            <a:r>
              <a:rPr lang="hu-HU" sz="2200" dirty="0" smtClean="0">
                <a:solidFill>
                  <a:srgbClr val="C00000"/>
                </a:solidFill>
              </a:rPr>
              <a:t> </a:t>
            </a:r>
            <a:r>
              <a:rPr lang="hu-HU" sz="2200" dirty="0" smtClean="0"/>
              <a:t>(</a:t>
            </a:r>
            <a:r>
              <a:rPr lang="hu-HU" sz="2200" dirty="0" err="1" smtClean="0"/>
              <a:t>std</a:t>
            </a:r>
            <a:r>
              <a:rPr lang="hu-HU" sz="2200" dirty="0" smtClean="0"/>
              <a:t>::cin &gt;&gt; i)</a:t>
            </a:r>
          </a:p>
          <a:p>
            <a:pPr marL="800100" lvl="2" indent="0">
              <a:buNone/>
            </a:pPr>
            <a:r>
              <a:rPr lang="hu-HU" sz="2200" dirty="0"/>
              <a:t>	</a:t>
            </a:r>
            <a:r>
              <a:rPr lang="hu-HU" sz="2200" dirty="0" smtClean="0"/>
              <a:t>	{</a:t>
            </a:r>
          </a:p>
          <a:p>
            <a:pPr marL="800100" lvl="2" indent="0">
              <a:buNone/>
            </a:pPr>
            <a:r>
              <a:rPr lang="hu-HU" sz="2200" dirty="0"/>
              <a:t>	</a:t>
            </a:r>
            <a:r>
              <a:rPr lang="hu-HU" sz="2200" dirty="0" smtClean="0"/>
              <a:t>		</a:t>
            </a:r>
            <a:r>
              <a:rPr lang="hu-HU" sz="2200" dirty="0" err="1" smtClean="0"/>
              <a:t>insert</a:t>
            </a:r>
            <a:r>
              <a:rPr lang="hu-HU" sz="2200" dirty="0" smtClean="0"/>
              <a:t>(</a:t>
            </a:r>
            <a:r>
              <a:rPr lang="hu-HU" sz="2200" dirty="0" err="1" smtClean="0"/>
              <a:t>root</a:t>
            </a:r>
            <a:r>
              <a:rPr lang="hu-HU" sz="2200" dirty="0" smtClean="0"/>
              <a:t>, i);</a:t>
            </a:r>
          </a:p>
          <a:p>
            <a:pPr marL="800100" lvl="2" indent="0">
              <a:buNone/>
            </a:pPr>
            <a:r>
              <a:rPr lang="hu-HU" sz="2200" dirty="0"/>
              <a:t>	</a:t>
            </a:r>
            <a:r>
              <a:rPr lang="hu-HU" sz="2200" dirty="0" smtClean="0"/>
              <a:t>	}</a:t>
            </a:r>
          </a:p>
          <a:p>
            <a:pPr marL="800100" lvl="2" indent="0">
              <a:buNone/>
            </a:pPr>
            <a:r>
              <a:rPr lang="hu-HU" sz="2200" dirty="0" smtClean="0"/>
              <a:t>		print(</a:t>
            </a:r>
            <a:r>
              <a:rPr lang="hu-HU" sz="2200" dirty="0" err="1" smtClean="0"/>
              <a:t>root</a:t>
            </a:r>
            <a:r>
              <a:rPr lang="hu-HU" sz="2200" dirty="0" smtClean="0"/>
              <a:t>);</a:t>
            </a:r>
          </a:p>
          <a:p>
            <a:pPr marL="800100" lvl="2" indent="0">
              <a:buNone/>
            </a:pPr>
            <a:r>
              <a:rPr lang="hu-HU" sz="2200" dirty="0"/>
              <a:t>	</a:t>
            </a:r>
            <a:r>
              <a:rPr lang="hu-HU" sz="2200" dirty="0" smtClean="0"/>
              <a:t>	</a:t>
            </a:r>
            <a:r>
              <a:rPr lang="hu-HU" sz="2200" dirty="0" err="1" smtClean="0">
                <a:solidFill>
                  <a:srgbClr val="C00000"/>
                </a:solidFill>
              </a:rPr>
              <a:t>return</a:t>
            </a:r>
            <a:r>
              <a:rPr lang="hu-HU" sz="2200" dirty="0" smtClean="0"/>
              <a:t> </a:t>
            </a:r>
            <a:r>
              <a:rPr lang="hu-HU" sz="2200" dirty="0" smtClean="0">
                <a:solidFill>
                  <a:srgbClr val="00B0F0"/>
                </a:solidFill>
              </a:rPr>
              <a:t>0</a:t>
            </a:r>
            <a:r>
              <a:rPr lang="hu-HU" sz="2200" dirty="0" smtClean="0"/>
              <a:t>;</a:t>
            </a:r>
            <a:endParaRPr lang="hu-HU" sz="2200" dirty="0"/>
          </a:p>
          <a:p>
            <a:pPr marL="800100" lvl="2" indent="0">
              <a:buNone/>
            </a:pPr>
            <a:r>
              <a:rPr lang="hu-HU" sz="2200" dirty="0" smtClean="0"/>
              <a:t>}</a:t>
            </a:r>
            <a:endParaRPr lang="hu-HU" sz="2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02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</a:rPr>
              <a:t>void</a:t>
            </a:r>
            <a:r>
              <a:rPr lang="hu-HU" sz="2400" dirty="0" smtClean="0"/>
              <a:t> print( </a:t>
            </a:r>
            <a:r>
              <a:rPr lang="hu-HU" sz="2400" dirty="0" err="1" smtClean="0"/>
              <a:t>node</a:t>
            </a:r>
            <a:r>
              <a:rPr lang="hu-HU" sz="2400" dirty="0" smtClean="0"/>
              <a:t>* r )</a:t>
            </a:r>
          </a:p>
          <a:p>
            <a:pPr marL="0" indent="0">
              <a:buNone/>
            </a:pPr>
            <a:r>
              <a:rPr lang="hu-HU" sz="2400" dirty="0" smtClean="0"/>
              <a:t>{</a:t>
            </a:r>
          </a:p>
          <a:p>
            <a:pPr marL="0" indent="0">
              <a:buNone/>
            </a:pPr>
            <a:r>
              <a:rPr lang="hu-HU" sz="2400" dirty="0" smtClean="0"/>
              <a:t>	</a:t>
            </a:r>
            <a:r>
              <a:rPr lang="hu-HU" sz="2400" dirty="0" err="1" smtClean="0">
                <a:solidFill>
                  <a:srgbClr val="C00000"/>
                </a:solidFill>
              </a:rPr>
              <a:t>if</a:t>
            </a:r>
            <a:r>
              <a:rPr lang="hu-HU" sz="2400" dirty="0" smtClean="0"/>
              <a:t>(!r)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{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	</a:t>
            </a:r>
            <a:r>
              <a:rPr lang="hu-HU" sz="2400" dirty="0" err="1" smtClean="0">
                <a:solidFill>
                  <a:srgbClr val="C00000"/>
                </a:solidFill>
              </a:rPr>
              <a:t>return</a:t>
            </a:r>
            <a:r>
              <a:rPr lang="hu-HU" sz="2400" dirty="0" smtClean="0"/>
              <a:t>;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}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print( </a:t>
            </a:r>
            <a:r>
              <a:rPr lang="hu-HU" sz="2400" dirty="0" err="1" smtClean="0"/>
              <a:t>r-</a:t>
            </a:r>
            <a:r>
              <a:rPr lang="hu-HU" sz="2400" dirty="0" smtClean="0"/>
              <a:t>&gt;</a:t>
            </a:r>
            <a:r>
              <a:rPr lang="hu-HU" sz="2400" dirty="0" err="1" smtClean="0"/>
              <a:t>left</a:t>
            </a:r>
            <a:r>
              <a:rPr lang="hu-HU" sz="2400" dirty="0"/>
              <a:t> </a:t>
            </a:r>
            <a:r>
              <a:rPr lang="hu-HU" sz="2400" dirty="0" smtClean="0"/>
              <a:t>);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err="1" smtClean="0"/>
              <a:t>std</a:t>
            </a:r>
            <a:r>
              <a:rPr lang="hu-HU" sz="2400" dirty="0" smtClean="0"/>
              <a:t>::</a:t>
            </a:r>
            <a:r>
              <a:rPr lang="hu-HU" sz="2400" dirty="0" err="1" smtClean="0"/>
              <a:t>cout</a:t>
            </a:r>
            <a:r>
              <a:rPr lang="hu-HU" sz="2400" dirty="0" smtClean="0"/>
              <a:t> &lt;&lt; </a:t>
            </a:r>
            <a:r>
              <a:rPr lang="hu-HU" sz="2400" dirty="0" err="1" smtClean="0"/>
              <a:t>r-</a:t>
            </a:r>
            <a:r>
              <a:rPr lang="hu-HU" sz="2400" dirty="0" smtClean="0"/>
              <a:t>&gt;</a:t>
            </a:r>
            <a:r>
              <a:rPr lang="hu-HU" sz="2400" dirty="0" err="1" smtClean="0"/>
              <a:t>val</a:t>
            </a:r>
            <a:r>
              <a:rPr lang="hu-HU" sz="2400" dirty="0" smtClean="0"/>
              <a:t> &lt;&lt; </a:t>
            </a:r>
            <a:r>
              <a:rPr lang="hu-HU" sz="2400" dirty="0" err="1" smtClean="0"/>
              <a:t>std</a:t>
            </a:r>
            <a:r>
              <a:rPr lang="hu-HU" sz="2400" dirty="0" smtClean="0"/>
              <a:t>::</a:t>
            </a:r>
            <a:r>
              <a:rPr lang="hu-HU" sz="2400" dirty="0" err="1" smtClean="0"/>
              <a:t>endl</a:t>
            </a:r>
            <a:r>
              <a:rPr lang="hu-HU" sz="2400" dirty="0" smtClean="0"/>
              <a:t>;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print(</a:t>
            </a:r>
            <a:r>
              <a:rPr lang="hu-HU" sz="2400" dirty="0" err="1" smtClean="0"/>
              <a:t>r-</a:t>
            </a:r>
            <a:r>
              <a:rPr lang="hu-HU" sz="2400" dirty="0" smtClean="0"/>
              <a:t>&gt;right);</a:t>
            </a:r>
            <a:endParaRPr lang="hu-HU" sz="2400" dirty="0"/>
          </a:p>
          <a:p>
            <a:pPr marL="0" indent="0">
              <a:buNone/>
            </a:pPr>
            <a:r>
              <a:rPr lang="hu-HU" sz="2400" dirty="0" smtClean="0"/>
              <a:t>}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32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#1: Le kellene bontanom a fát: kell majd egy </a:t>
            </a:r>
            <a:r>
              <a:rPr lang="hu-HU" sz="2800" dirty="0" err="1" smtClean="0"/>
              <a:t>destroy</a:t>
            </a:r>
            <a:r>
              <a:rPr lang="hu-HU" sz="2800" dirty="0" smtClean="0"/>
              <a:t> eljárás!</a:t>
            </a:r>
          </a:p>
          <a:p>
            <a:pPr lvl="1"/>
            <a:r>
              <a:rPr lang="hu-HU" sz="2400" dirty="0" smtClean="0"/>
              <a:t>Ez milyen legyen? Nyilván először a két gyereket (ágat) kell lebontani, és csak utána a gyökeret.</a:t>
            </a:r>
          </a:p>
          <a:p>
            <a:pPr lvl="1"/>
            <a:r>
              <a:rPr lang="hu-HU" sz="2400" dirty="0" smtClean="0"/>
              <a:t>Ez </a:t>
            </a:r>
            <a:r>
              <a:rPr lang="hu-HU" sz="2400" dirty="0" err="1" smtClean="0"/>
              <a:t>post-order</a:t>
            </a:r>
            <a:r>
              <a:rPr lang="hu-HU" sz="2400" dirty="0" smtClean="0"/>
              <a:t>!</a:t>
            </a:r>
          </a:p>
          <a:p>
            <a:r>
              <a:rPr lang="hu-HU" sz="2800" dirty="0" smtClean="0"/>
              <a:t>#2: Kell-e előfeltétel a print metódusnak?</a:t>
            </a:r>
          </a:p>
          <a:p>
            <a:pPr lvl="1"/>
            <a:r>
              <a:rPr lang="hu-HU" sz="2400" dirty="0" smtClean="0"/>
              <a:t>Ha a főprogramunkban a </a:t>
            </a:r>
            <a:r>
              <a:rPr lang="hu-HU" sz="2400" dirty="0" err="1" smtClean="0"/>
              <a:t>while-on</a:t>
            </a:r>
            <a:r>
              <a:rPr lang="hu-HU" sz="2400" dirty="0" smtClean="0"/>
              <a:t> nem változtatunk, akkor kaphat a print </a:t>
            </a:r>
            <a:r>
              <a:rPr lang="hu-HU" sz="2400" dirty="0" err="1" smtClean="0"/>
              <a:t>nullpointert</a:t>
            </a:r>
            <a:r>
              <a:rPr lang="hu-HU" sz="2400" dirty="0" smtClean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52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a teendő?</a:t>
            </a:r>
          </a:p>
          <a:p>
            <a:pPr lvl="1"/>
            <a:r>
              <a:rPr lang="hu-HU" dirty="0" err="1"/>
              <a:t>if</a:t>
            </a:r>
            <a:r>
              <a:rPr lang="hu-HU" dirty="0"/>
              <a:t>( !r ) …</a:t>
            </a:r>
          </a:p>
          <a:p>
            <a:pPr lvl="1"/>
            <a:r>
              <a:rPr lang="hu-HU" dirty="0" err="1"/>
              <a:t>if</a:t>
            </a:r>
            <a:r>
              <a:rPr lang="hu-HU" dirty="0"/>
              <a:t>( r ) …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if</a:t>
            </a:r>
            <a:r>
              <a:rPr lang="hu-HU" dirty="0" smtClean="0"/>
              <a:t>( !r ) biztonságosabb, ugyanis:</a:t>
            </a:r>
          </a:p>
          <a:p>
            <a:pPr lvl="1"/>
            <a:r>
              <a:rPr lang="hu-HU" dirty="0" smtClean="0"/>
              <a:t>Ha r lenne és valaki még az </a:t>
            </a:r>
            <a:r>
              <a:rPr lang="hu-HU" dirty="0" err="1" smtClean="0"/>
              <a:t>if-en</a:t>
            </a:r>
            <a:r>
              <a:rPr lang="hu-HU" dirty="0" smtClean="0"/>
              <a:t> kívülre, az </a:t>
            </a:r>
            <a:r>
              <a:rPr lang="hu-HU" dirty="0" err="1" smtClean="0"/>
              <a:t>elsenek</a:t>
            </a:r>
            <a:r>
              <a:rPr lang="hu-HU" dirty="0" smtClean="0"/>
              <a:t> megfelelő helyre írna, akkor az lefutna, ha </a:t>
            </a:r>
            <a:r>
              <a:rPr lang="hu-HU" dirty="0" err="1" smtClean="0"/>
              <a:t>nullpointer</a:t>
            </a:r>
            <a:r>
              <a:rPr lang="hu-HU" dirty="0" smtClean="0"/>
              <a:t> az r!</a:t>
            </a:r>
          </a:p>
          <a:p>
            <a:pPr lvl="1"/>
            <a:r>
              <a:rPr lang="hu-HU" dirty="0" smtClean="0"/>
              <a:t>Figyelnünk kell arra is, ha más kapja meg a kódot!</a:t>
            </a:r>
          </a:p>
          <a:p>
            <a:pPr lvl="1"/>
            <a:r>
              <a:rPr lang="hu-HU" dirty="0" smtClean="0"/>
              <a:t>Kerüljük a feltételben a negatív állításokat, használjunk kijelentést vagy kérdést. (</a:t>
            </a:r>
            <a:r>
              <a:rPr lang="hu-HU" dirty="0" err="1" smtClean="0"/>
              <a:t>pl</a:t>
            </a:r>
            <a:r>
              <a:rPr lang="hu-HU" dirty="0" smtClean="0"/>
              <a:t>: </a:t>
            </a:r>
            <a:r>
              <a:rPr lang="hu-HU" dirty="0" err="1" smtClean="0"/>
              <a:t>isEmpty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86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Nézzük az </a:t>
            </a:r>
            <a:r>
              <a:rPr lang="hu-HU" dirty="0" err="1" smtClean="0"/>
              <a:t>insert</a:t>
            </a:r>
            <a:r>
              <a:rPr lang="hu-HU" dirty="0" smtClean="0"/>
              <a:t> eljárást!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63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</a:rPr>
              <a:t>void</a:t>
            </a:r>
            <a:r>
              <a:rPr lang="hu-HU" sz="2000" dirty="0" smtClean="0"/>
              <a:t> </a:t>
            </a:r>
            <a:r>
              <a:rPr lang="hu-HU" sz="2000" dirty="0" err="1" smtClean="0"/>
              <a:t>insert</a:t>
            </a:r>
            <a:r>
              <a:rPr lang="hu-HU" sz="2000" dirty="0" smtClean="0"/>
              <a:t>( </a:t>
            </a:r>
            <a:r>
              <a:rPr lang="hu-HU" sz="2000" dirty="0" err="1" smtClean="0"/>
              <a:t>node</a:t>
            </a:r>
            <a:r>
              <a:rPr lang="hu-HU" sz="2000" dirty="0" smtClean="0"/>
              <a:t>* r, </a:t>
            </a:r>
            <a:r>
              <a:rPr lang="hu-HU" sz="2000" dirty="0">
                <a:solidFill>
                  <a:srgbClr val="00B050"/>
                </a:solidFill>
              </a:rPr>
              <a:t>int</a:t>
            </a:r>
            <a:r>
              <a:rPr lang="hu-HU" sz="2000" dirty="0" smtClean="0"/>
              <a:t> v )</a:t>
            </a:r>
          </a:p>
          <a:p>
            <a:pPr marL="0" indent="0">
              <a:buNone/>
            </a:pPr>
            <a:r>
              <a:rPr lang="hu-HU" sz="2000" dirty="0" smtClean="0"/>
              <a:t>{</a:t>
            </a:r>
          </a:p>
          <a:p>
            <a:pPr marL="0" indent="0">
              <a:buNone/>
            </a:pPr>
            <a:r>
              <a:rPr lang="hu-HU" sz="2000" dirty="0" smtClean="0"/>
              <a:t>	</a:t>
            </a:r>
            <a:r>
              <a:rPr lang="hu-HU" sz="2000" dirty="0" err="1" smtClean="0">
                <a:solidFill>
                  <a:srgbClr val="C00000"/>
                </a:solidFill>
              </a:rPr>
              <a:t>if</a:t>
            </a:r>
            <a:r>
              <a:rPr lang="hu-HU" sz="2000" dirty="0" smtClean="0"/>
              <a:t>( r )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{</a:t>
            </a:r>
          </a:p>
          <a:p>
            <a:pPr marL="0" indent="0">
              <a:buNone/>
            </a:pPr>
            <a:r>
              <a:rPr lang="hu-HU" sz="2000" dirty="0" smtClean="0"/>
              <a:t>		</a:t>
            </a:r>
            <a:r>
              <a:rPr lang="hu-HU" sz="2000" dirty="0" err="1">
                <a:solidFill>
                  <a:srgbClr val="C00000"/>
                </a:solidFill>
              </a:rPr>
              <a:t>if</a:t>
            </a:r>
            <a:r>
              <a:rPr lang="hu-HU" sz="2000" dirty="0" smtClean="0"/>
              <a:t>( v &lt;= </a:t>
            </a:r>
            <a:r>
              <a:rPr lang="hu-HU" sz="2000" dirty="0" err="1" smtClean="0"/>
              <a:t>r-</a:t>
            </a:r>
            <a:r>
              <a:rPr lang="hu-HU" sz="2000" dirty="0" smtClean="0"/>
              <a:t>&gt;</a:t>
            </a:r>
            <a:r>
              <a:rPr lang="hu-HU" sz="2000" dirty="0" err="1" smtClean="0"/>
              <a:t>val</a:t>
            </a:r>
            <a:r>
              <a:rPr lang="hu-HU" sz="2000" dirty="0" smtClean="0"/>
              <a:t> )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insert</a:t>
            </a:r>
            <a:r>
              <a:rPr lang="hu-HU" sz="2000" dirty="0" smtClean="0"/>
              <a:t>( </a:t>
            </a:r>
            <a:r>
              <a:rPr lang="hu-HU" sz="2000" dirty="0" err="1" smtClean="0"/>
              <a:t>r-</a:t>
            </a:r>
            <a:r>
              <a:rPr lang="hu-HU" sz="2000" dirty="0" smtClean="0"/>
              <a:t>&gt;</a:t>
            </a:r>
            <a:r>
              <a:rPr lang="hu-HU" sz="2000" dirty="0" err="1" smtClean="0"/>
              <a:t>left</a:t>
            </a:r>
            <a:r>
              <a:rPr lang="hu-HU" sz="2000" dirty="0" smtClean="0"/>
              <a:t>, v );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hu-HU" sz="2000" dirty="0" err="1">
                <a:solidFill>
                  <a:srgbClr val="C00000"/>
                </a:solidFill>
              </a:rPr>
              <a:t>else</a:t>
            </a:r>
            <a:endParaRPr lang="hu-HU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insert</a:t>
            </a:r>
            <a:r>
              <a:rPr lang="hu-HU" sz="2000" dirty="0" smtClean="0"/>
              <a:t>( </a:t>
            </a:r>
            <a:r>
              <a:rPr lang="hu-HU" sz="2000" dirty="0" err="1" smtClean="0"/>
              <a:t>r-</a:t>
            </a:r>
            <a:r>
              <a:rPr lang="hu-HU" sz="2000" dirty="0" smtClean="0"/>
              <a:t>&gt;right, v );</a:t>
            </a:r>
            <a:endParaRPr lang="hu-HU" sz="2000" dirty="0"/>
          </a:p>
          <a:p>
            <a:pPr marL="0" indent="0">
              <a:buNone/>
            </a:pPr>
            <a:r>
              <a:rPr lang="hu-HU" sz="2000" dirty="0" smtClean="0"/>
              <a:t>	} </a:t>
            </a:r>
            <a:r>
              <a:rPr lang="hu-HU" sz="2000" dirty="0" err="1">
                <a:solidFill>
                  <a:srgbClr val="C00000"/>
                </a:solidFill>
              </a:rPr>
              <a:t>else</a:t>
            </a:r>
            <a:r>
              <a:rPr lang="hu-HU" sz="2000" dirty="0" smtClean="0"/>
              <a:t> {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	r = </a:t>
            </a:r>
            <a:r>
              <a:rPr lang="hu-HU" sz="2000" dirty="0" err="1">
                <a:solidFill>
                  <a:srgbClr val="C00000"/>
                </a:solidFill>
              </a:rPr>
              <a:t>new</a:t>
            </a:r>
            <a:r>
              <a:rPr lang="hu-HU" sz="2000" dirty="0" smtClean="0"/>
              <a:t> </a:t>
            </a:r>
            <a:r>
              <a:rPr lang="hu-HU" sz="2000" dirty="0" err="1" smtClean="0"/>
              <a:t>node</a:t>
            </a:r>
            <a:r>
              <a:rPr lang="hu-HU" sz="2000" dirty="0" smtClean="0">
                <a:solidFill>
                  <a:srgbClr val="92D050"/>
                </a:solidFill>
              </a:rPr>
              <a:t>; // allokálunk a </a:t>
            </a:r>
            <a:r>
              <a:rPr lang="hu-HU" sz="2000" dirty="0" err="1" smtClean="0">
                <a:solidFill>
                  <a:srgbClr val="92D050"/>
                </a:solidFill>
              </a:rPr>
              <a:t>heapből</a:t>
            </a:r>
            <a:r>
              <a:rPr lang="hu-HU" sz="2000" dirty="0" smtClean="0">
                <a:solidFill>
                  <a:srgbClr val="92D050"/>
                </a:solidFill>
              </a:rPr>
              <a:t> egy új </a:t>
            </a:r>
            <a:r>
              <a:rPr lang="hu-HU" sz="2000" dirty="0" err="1" smtClean="0">
                <a:solidFill>
                  <a:srgbClr val="92D050"/>
                </a:solidFill>
              </a:rPr>
              <a:t>node-ot</a:t>
            </a:r>
            <a:endParaRPr lang="hu-HU" sz="20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hu-HU" sz="2000" dirty="0" err="1" smtClean="0"/>
              <a:t>r-</a:t>
            </a:r>
            <a:r>
              <a:rPr lang="hu-HU" sz="2000" dirty="0" smtClean="0"/>
              <a:t>&gt;</a:t>
            </a:r>
            <a:r>
              <a:rPr lang="hu-HU" sz="2000" dirty="0" err="1" smtClean="0"/>
              <a:t>left</a:t>
            </a:r>
            <a:r>
              <a:rPr lang="hu-HU" sz="2000" dirty="0" smtClean="0"/>
              <a:t> = </a:t>
            </a:r>
            <a:r>
              <a:rPr lang="hu-HU" sz="2000" dirty="0" err="1" smtClean="0"/>
              <a:t>r-</a:t>
            </a:r>
            <a:r>
              <a:rPr lang="hu-HU" sz="2000" dirty="0" smtClean="0"/>
              <a:t>&gt;right = </a:t>
            </a:r>
            <a:r>
              <a:rPr lang="hu-HU" sz="2000" dirty="0" smtClean="0">
                <a:solidFill>
                  <a:srgbClr val="00B0F0"/>
                </a:solidFill>
              </a:rPr>
              <a:t>0</a:t>
            </a:r>
            <a:r>
              <a:rPr lang="hu-HU" sz="2000" dirty="0" smtClean="0"/>
              <a:t>;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hu-HU" sz="2000" dirty="0" err="1" smtClean="0"/>
              <a:t>r-</a:t>
            </a:r>
            <a:r>
              <a:rPr lang="hu-HU" sz="2000" dirty="0" smtClean="0"/>
              <a:t>&gt;</a:t>
            </a:r>
            <a:r>
              <a:rPr lang="hu-HU" sz="2000" dirty="0" err="1" smtClean="0"/>
              <a:t>val</a:t>
            </a:r>
            <a:r>
              <a:rPr lang="hu-HU" sz="2000" dirty="0" smtClean="0"/>
              <a:t> = v;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}</a:t>
            </a:r>
            <a:endParaRPr lang="hu-HU" sz="2000" dirty="0"/>
          </a:p>
          <a:p>
            <a:pPr marL="0" indent="0">
              <a:buNone/>
            </a:pPr>
            <a:r>
              <a:rPr lang="hu-HU" sz="2000" dirty="0" smtClean="0"/>
              <a:t>}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43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eredmény:</a:t>
            </a:r>
          </a:p>
          <a:p>
            <a:pPr lvl="1"/>
            <a:r>
              <a:rPr lang="hu-HU" dirty="0" smtClean="0"/>
              <a:t>Lefordult! </a:t>
            </a:r>
          </a:p>
          <a:p>
            <a:pPr lvl="1"/>
            <a:r>
              <a:rPr lang="hu-HU" dirty="0" smtClean="0"/>
              <a:t>Fut! </a:t>
            </a:r>
          </a:p>
          <a:p>
            <a:pPr lvl="1"/>
            <a:r>
              <a:rPr lang="hu-HU" dirty="0" smtClean="0"/>
              <a:t>Futása hibamentes!</a:t>
            </a:r>
          </a:p>
          <a:p>
            <a:pPr lvl="1"/>
            <a:r>
              <a:rPr lang="hu-HU" dirty="0" smtClean="0"/>
              <a:t>Viszont nem csinálja azt, amit szeretnénk:</a:t>
            </a:r>
          </a:p>
          <a:p>
            <a:pPr lvl="2"/>
            <a:r>
              <a:rPr lang="hu-HU" dirty="0" smtClean="0"/>
              <a:t>Szépen beolvas! Viszont nem ír ki semmit!</a:t>
            </a:r>
          </a:p>
          <a:p>
            <a:pPr lvl="1"/>
            <a:r>
              <a:rPr lang="hu-HU" dirty="0" smtClean="0"/>
              <a:t>Logikai hiba!</a:t>
            </a:r>
          </a:p>
          <a:p>
            <a:r>
              <a:rPr lang="hu-HU" dirty="0" smtClean="0"/>
              <a:t>A baj az lesz, hogy a printünkben a paraméterül kapott </a:t>
            </a:r>
            <a:r>
              <a:rPr lang="hu-HU" dirty="0" err="1" smtClean="0"/>
              <a:t>root</a:t>
            </a:r>
            <a:r>
              <a:rPr lang="hu-HU" dirty="0" smtClean="0"/>
              <a:t> értéke null lesz!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59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Mivel nem látunk a paraméterátadásban referencia jelet (&amp;), ezért tudjuk, hogy a paraméterátadás érték szerinti!</a:t>
            </a:r>
          </a:p>
          <a:p>
            <a:pPr lvl="1"/>
            <a:r>
              <a:rPr lang="hu-HU" sz="2400" dirty="0" smtClean="0"/>
              <a:t>Megbeszéltük, hogy a pointer is érték szerint adódik át!</a:t>
            </a:r>
          </a:p>
          <a:p>
            <a:r>
              <a:rPr lang="hu-HU" sz="2800" dirty="0" smtClean="0"/>
              <a:t>Javítás:</a:t>
            </a:r>
          </a:p>
          <a:p>
            <a:pPr marL="0" indent="0">
              <a:buNone/>
            </a:pPr>
            <a:r>
              <a:rPr lang="hu-HU" sz="2800" dirty="0"/>
              <a:t>	</a:t>
            </a:r>
            <a:r>
              <a:rPr lang="hu-HU" sz="2800" dirty="0" err="1" smtClean="0">
                <a:solidFill>
                  <a:srgbClr val="00B050"/>
                </a:solidFill>
              </a:rPr>
              <a:t>void</a:t>
            </a:r>
            <a:r>
              <a:rPr lang="hu-HU" sz="2800" dirty="0" smtClean="0"/>
              <a:t> </a:t>
            </a:r>
            <a:r>
              <a:rPr lang="hu-HU" sz="2800" dirty="0" err="1" smtClean="0"/>
              <a:t>insert</a:t>
            </a:r>
            <a:r>
              <a:rPr lang="hu-HU" sz="2800" dirty="0" smtClean="0"/>
              <a:t>( </a:t>
            </a:r>
            <a:r>
              <a:rPr lang="hu-HU" sz="2800" dirty="0" err="1" smtClean="0"/>
              <a:t>node</a:t>
            </a:r>
            <a:r>
              <a:rPr lang="hu-HU" sz="2800" dirty="0" smtClean="0"/>
              <a:t>* </a:t>
            </a:r>
            <a:r>
              <a:rPr lang="hu-HU" sz="2800" dirty="0" err="1" smtClean="0"/>
              <a:t>&amp;r</a:t>
            </a:r>
            <a:r>
              <a:rPr lang="hu-HU" sz="2800" dirty="0" smtClean="0"/>
              <a:t>, </a:t>
            </a:r>
            <a:r>
              <a:rPr lang="hu-HU" sz="2800" dirty="0">
                <a:solidFill>
                  <a:srgbClr val="00B050"/>
                </a:solidFill>
              </a:rPr>
              <a:t>int</a:t>
            </a:r>
            <a:r>
              <a:rPr lang="hu-HU" sz="2800" dirty="0" smtClean="0"/>
              <a:t> v );</a:t>
            </a:r>
          </a:p>
          <a:p>
            <a:r>
              <a:rPr lang="hu-HU" sz="2800" dirty="0" smtClean="0"/>
              <a:t>Fontos, egy nagy igazság: </a:t>
            </a:r>
            <a:br>
              <a:rPr lang="hu-HU" sz="2800" dirty="0" smtClean="0"/>
            </a:br>
            <a:r>
              <a:rPr lang="hu-HU" sz="2800" dirty="0" smtClean="0"/>
              <a:t>referencia mutathat pointerre, de pointer nem mutathat referenciára! </a:t>
            </a:r>
            <a:r>
              <a:rPr lang="hu-HU" sz="2800" dirty="0" smtClean="0">
                <a:sym typeface="Wingdings" pitchFamily="2" charset="2"/>
              </a:rPr>
              <a:t>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695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Javítsuk tovább a feladatot!</a:t>
            </a:r>
          </a:p>
          <a:p>
            <a:pPr lvl="1"/>
            <a:r>
              <a:rPr lang="hu-HU" dirty="0" smtClean="0"/>
              <a:t>Van mit!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080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r =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;</a:t>
            </a:r>
          </a:p>
          <a:p>
            <a:pPr marL="0" indent="0">
              <a:buNone/>
            </a:pPr>
            <a:r>
              <a:rPr lang="hu-HU" dirty="0" err="1" smtClean="0"/>
              <a:t>r-</a:t>
            </a:r>
            <a:r>
              <a:rPr lang="hu-HU" dirty="0" smtClean="0"/>
              <a:t>&gt;</a:t>
            </a:r>
            <a:r>
              <a:rPr lang="hu-HU" dirty="0" err="1" smtClean="0"/>
              <a:t>left</a:t>
            </a:r>
            <a:r>
              <a:rPr lang="hu-HU" dirty="0" smtClean="0"/>
              <a:t> = </a:t>
            </a:r>
            <a:r>
              <a:rPr lang="hu-HU" dirty="0" err="1" smtClean="0"/>
              <a:t>r-</a:t>
            </a:r>
            <a:r>
              <a:rPr lang="hu-HU" dirty="0" smtClean="0"/>
              <a:t>&gt;right = …</a:t>
            </a:r>
          </a:p>
          <a:p>
            <a:r>
              <a:rPr lang="hu-HU" dirty="0" smtClean="0"/>
              <a:t>Mi van, ha valaki valamit rosszul ír be?</a:t>
            </a:r>
          </a:p>
          <a:p>
            <a:pPr lvl="1"/>
            <a:r>
              <a:rPr lang="hu-HU" dirty="0" smtClean="0"/>
              <a:t>Gubanc!</a:t>
            </a:r>
          </a:p>
          <a:p>
            <a:r>
              <a:rPr lang="hu-HU" dirty="0" smtClean="0"/>
              <a:t>Írjunk rá függvényt?</a:t>
            </a:r>
          </a:p>
          <a:p>
            <a:pPr lvl="1"/>
            <a:r>
              <a:rPr lang="hu-HU" dirty="0" smtClean="0"/>
              <a:t>De mi kötelez bárkit is, hogy azt meghívja?</a:t>
            </a:r>
          </a:p>
          <a:p>
            <a:r>
              <a:rPr lang="hu-HU" dirty="0" smtClean="0"/>
              <a:t>Írjunk akkor konstruktort!</a:t>
            </a:r>
          </a:p>
          <a:p>
            <a:r>
              <a:rPr lang="hu-HU" dirty="0" smtClean="0"/>
              <a:t>Javítás!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907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Paraméterátadás:</a:t>
            </a:r>
          </a:p>
          <a:p>
            <a:pPr lvl="1"/>
            <a:r>
              <a:rPr lang="hu-HU" dirty="0" smtClean="0"/>
              <a:t>Érték szerinti: másolatot készítünk róla</a:t>
            </a:r>
          </a:p>
          <a:p>
            <a:pPr lvl="1"/>
            <a:r>
              <a:rPr lang="hu-HU" dirty="0" smtClean="0"/>
              <a:t>Referencia szerinti: a függvényen belül egy új nevet adunk, de a </a:t>
            </a:r>
            <a:r>
              <a:rPr lang="hu-HU" dirty="0" err="1" smtClean="0"/>
              <a:t>stack-en</a:t>
            </a:r>
            <a:r>
              <a:rPr lang="hu-HU" dirty="0" smtClean="0"/>
              <a:t> ugyan ahhoz az értékhez férünk hozzá.</a:t>
            </a:r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75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</a:rPr>
              <a:t>struct</a:t>
            </a:r>
            <a:r>
              <a:rPr lang="hu-HU" sz="2400" dirty="0" smtClean="0"/>
              <a:t> </a:t>
            </a:r>
            <a:r>
              <a:rPr lang="hu-HU" sz="2400" dirty="0" err="1" smtClean="0"/>
              <a:t>node</a:t>
            </a:r>
            <a:endParaRPr lang="hu-HU" sz="2400" dirty="0" smtClean="0"/>
          </a:p>
          <a:p>
            <a:pPr marL="0" indent="0">
              <a:buNone/>
            </a:pPr>
            <a:r>
              <a:rPr lang="hu-HU" sz="2400" dirty="0" smtClean="0"/>
              <a:t>{</a:t>
            </a:r>
          </a:p>
          <a:p>
            <a:pPr marL="0" indent="0">
              <a:buNone/>
            </a:pPr>
            <a:r>
              <a:rPr lang="hu-HU" sz="2400" dirty="0" smtClean="0"/>
              <a:t>	</a:t>
            </a:r>
            <a:r>
              <a:rPr lang="hu-HU" sz="2400" dirty="0">
                <a:solidFill>
                  <a:srgbClr val="00B050"/>
                </a:solidFill>
              </a:rPr>
              <a:t>int</a:t>
            </a:r>
            <a:r>
              <a:rPr lang="hu-HU" sz="2400" dirty="0" smtClean="0"/>
              <a:t> </a:t>
            </a:r>
            <a:r>
              <a:rPr lang="hu-HU" sz="2400" dirty="0" err="1" smtClean="0"/>
              <a:t>val</a:t>
            </a:r>
            <a:r>
              <a:rPr lang="hu-HU" sz="2400" dirty="0" smtClean="0"/>
              <a:t>;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…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err="1"/>
              <a:t>node</a:t>
            </a:r>
            <a:r>
              <a:rPr lang="hu-HU" sz="2400" dirty="0" smtClean="0"/>
              <a:t>( </a:t>
            </a:r>
            <a:r>
              <a:rPr lang="hu-HU" sz="2400" dirty="0" smtClean="0">
                <a:solidFill>
                  <a:srgbClr val="00B050"/>
                </a:solidFill>
              </a:rPr>
              <a:t>int</a:t>
            </a:r>
            <a:r>
              <a:rPr lang="hu-HU" sz="2400" dirty="0" smtClean="0"/>
              <a:t> v) { </a:t>
            </a:r>
            <a:r>
              <a:rPr lang="hu-HU" sz="2400" dirty="0" err="1" smtClean="0"/>
              <a:t>left</a:t>
            </a:r>
            <a:r>
              <a:rPr lang="hu-HU" sz="2400" dirty="0" smtClean="0"/>
              <a:t> = right = 0; }</a:t>
            </a:r>
            <a:endParaRPr lang="hu-HU" sz="2400" dirty="0"/>
          </a:p>
          <a:p>
            <a:pPr marL="0" indent="0">
              <a:buNone/>
            </a:pPr>
            <a:r>
              <a:rPr lang="hu-HU" sz="2400" dirty="0" smtClean="0"/>
              <a:t>};</a:t>
            </a:r>
          </a:p>
          <a:p>
            <a:r>
              <a:rPr lang="hu-HU" sz="2800" dirty="0" smtClean="0"/>
              <a:t>Ekkor az </a:t>
            </a:r>
            <a:r>
              <a:rPr lang="hu-HU" sz="2800" dirty="0" err="1" smtClean="0"/>
              <a:t>insertben</a:t>
            </a:r>
            <a:r>
              <a:rPr lang="hu-HU" sz="2800" dirty="0" smtClean="0"/>
              <a:t>:</a:t>
            </a:r>
          </a:p>
          <a:p>
            <a:pPr marL="0" indent="0">
              <a:buNone/>
            </a:pPr>
            <a:r>
              <a:rPr lang="hu-HU" sz="2800" dirty="0" smtClean="0"/>
              <a:t>r = </a:t>
            </a:r>
            <a:r>
              <a:rPr lang="hu-HU" sz="2800" dirty="0" err="1" smtClean="0">
                <a:solidFill>
                  <a:srgbClr val="C00000"/>
                </a:solidFill>
              </a:rPr>
              <a:t>new</a:t>
            </a:r>
            <a:r>
              <a:rPr lang="hu-HU" sz="2800" dirty="0" smtClean="0"/>
              <a:t> </a:t>
            </a:r>
            <a:r>
              <a:rPr lang="hu-HU" sz="2800" dirty="0" err="1" smtClean="0"/>
              <a:t>node</a:t>
            </a:r>
            <a:r>
              <a:rPr lang="hu-HU" sz="2800" dirty="0" smtClean="0"/>
              <a:t> (v);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445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Szintén az </a:t>
            </a:r>
            <a:r>
              <a:rPr lang="hu-HU" sz="2800" dirty="0" err="1" smtClean="0"/>
              <a:t>insertben</a:t>
            </a:r>
            <a:r>
              <a:rPr lang="hu-HU" sz="2800" dirty="0" smtClean="0"/>
              <a:t>:</a:t>
            </a:r>
          </a:p>
          <a:p>
            <a:pPr marL="0" indent="0">
              <a:buNone/>
            </a:pPr>
            <a:r>
              <a:rPr lang="hu-HU" sz="2800" dirty="0" err="1">
                <a:solidFill>
                  <a:srgbClr val="C00000"/>
                </a:solidFill>
              </a:rPr>
              <a:t>i</a:t>
            </a:r>
            <a:r>
              <a:rPr lang="hu-HU" sz="2800" dirty="0" err="1" smtClean="0">
                <a:solidFill>
                  <a:srgbClr val="C00000"/>
                </a:solidFill>
              </a:rPr>
              <a:t>f</a:t>
            </a:r>
            <a:r>
              <a:rPr lang="hu-HU" sz="2800" dirty="0" smtClean="0"/>
              <a:t> ( r )</a:t>
            </a:r>
          </a:p>
          <a:p>
            <a:pPr marL="0" indent="0">
              <a:buNone/>
            </a:pPr>
            <a:r>
              <a:rPr lang="hu-HU" sz="2800" dirty="0" smtClean="0"/>
              <a:t>{</a:t>
            </a:r>
          </a:p>
          <a:p>
            <a:pPr marL="0" indent="0">
              <a:buNone/>
            </a:pPr>
            <a:r>
              <a:rPr lang="hu-HU" sz="2800" dirty="0" smtClean="0"/>
              <a:t>	</a:t>
            </a:r>
            <a:r>
              <a:rPr lang="hu-HU" sz="2800" dirty="0" err="1" smtClean="0"/>
              <a:t>insert</a:t>
            </a:r>
            <a:r>
              <a:rPr lang="hu-HU" sz="2800" dirty="0" smtClean="0"/>
              <a:t> ( v &lt;= </a:t>
            </a:r>
            <a:r>
              <a:rPr lang="hu-HU" sz="2800" dirty="0" err="1" smtClean="0"/>
              <a:t>r-</a:t>
            </a:r>
            <a:r>
              <a:rPr lang="hu-HU" sz="2800" dirty="0" smtClean="0"/>
              <a:t>&gt;</a:t>
            </a:r>
            <a:r>
              <a:rPr lang="hu-HU" sz="2800" dirty="0" err="1" smtClean="0"/>
              <a:t>val</a:t>
            </a:r>
            <a:r>
              <a:rPr lang="hu-HU" sz="2800" dirty="0" smtClean="0"/>
              <a:t> ? </a:t>
            </a:r>
            <a:r>
              <a:rPr lang="hu-HU" sz="2800" dirty="0" err="1" smtClean="0"/>
              <a:t>r-</a:t>
            </a:r>
            <a:r>
              <a:rPr lang="hu-HU" sz="2800" dirty="0" smtClean="0"/>
              <a:t>&gt;</a:t>
            </a:r>
            <a:r>
              <a:rPr lang="hu-HU" sz="2800" dirty="0" err="1" smtClean="0"/>
              <a:t>left</a:t>
            </a:r>
            <a:r>
              <a:rPr lang="hu-HU" sz="2800" dirty="0" smtClean="0"/>
              <a:t> : </a:t>
            </a:r>
            <a:r>
              <a:rPr lang="hu-HU" sz="2800" dirty="0" err="1" smtClean="0"/>
              <a:t>r-</a:t>
            </a:r>
            <a:r>
              <a:rPr lang="hu-HU" sz="2800" dirty="0" smtClean="0"/>
              <a:t>&gt;right, v );</a:t>
            </a:r>
            <a:endParaRPr lang="hu-HU" sz="2800" dirty="0"/>
          </a:p>
          <a:p>
            <a:pPr marL="0" indent="0">
              <a:buNone/>
            </a:pPr>
            <a:r>
              <a:rPr lang="hu-HU" sz="2800" dirty="0" smtClean="0"/>
              <a:t>}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150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Oldjuk meg ugyanezt c++</a:t>
            </a:r>
            <a:r>
              <a:rPr lang="hu-HU" dirty="0" err="1" smtClean="0"/>
              <a:t>-s</a:t>
            </a:r>
            <a:r>
              <a:rPr lang="hu-HU" dirty="0" smtClean="0"/>
              <a:t> szemmel!</a:t>
            </a:r>
          </a:p>
          <a:p>
            <a:r>
              <a:rPr lang="hu-HU" dirty="0" smtClean="0"/>
              <a:t>Menet:</a:t>
            </a:r>
          </a:p>
          <a:p>
            <a:pPr lvl="1"/>
            <a:r>
              <a:rPr lang="hu-HU" dirty="0" smtClean="0"/>
              <a:t>#1: beolvasunk </a:t>
            </a:r>
            <a:r>
              <a:rPr lang="hu-HU" dirty="0" err="1" smtClean="0"/>
              <a:t>eof-ig</a:t>
            </a:r>
            <a:r>
              <a:rPr lang="hu-HU" dirty="0" smtClean="0"/>
              <a:t> elemeket a vektorba.</a:t>
            </a:r>
          </a:p>
          <a:p>
            <a:pPr lvl="1"/>
            <a:r>
              <a:rPr lang="hu-HU" dirty="0" smtClean="0"/>
              <a:t>#2: rendezzük a beépített sort metódussal.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252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0070C0"/>
                </a:solidFill>
              </a:rPr>
              <a:t>#</a:t>
            </a:r>
            <a:r>
              <a:rPr lang="hu-HU" sz="2000" dirty="0" err="1" smtClean="0">
                <a:solidFill>
                  <a:srgbClr val="0070C0"/>
                </a:solidFill>
              </a:rPr>
              <a:t>include</a:t>
            </a:r>
            <a:r>
              <a:rPr lang="hu-HU" sz="2000" dirty="0" smtClean="0">
                <a:solidFill>
                  <a:srgbClr val="0070C0"/>
                </a:solidFill>
              </a:rPr>
              <a:t> </a:t>
            </a:r>
            <a:r>
              <a:rPr lang="hu-HU" sz="2000" dirty="0" smtClean="0">
                <a:solidFill>
                  <a:srgbClr val="FFC000"/>
                </a:solidFill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70C0"/>
                </a:solidFill>
              </a:rPr>
              <a:t>#</a:t>
            </a:r>
            <a:r>
              <a:rPr lang="hu-HU" sz="2000" dirty="0" err="1">
                <a:solidFill>
                  <a:srgbClr val="0070C0"/>
                </a:solidFill>
              </a:rPr>
              <a:t>include</a:t>
            </a:r>
            <a:r>
              <a:rPr lang="hu-HU" sz="2000" dirty="0">
                <a:solidFill>
                  <a:srgbClr val="0070C0"/>
                </a:solidFill>
              </a:rPr>
              <a:t> </a:t>
            </a:r>
            <a:r>
              <a:rPr lang="hu-HU" sz="2000" dirty="0">
                <a:solidFill>
                  <a:srgbClr val="FFC000"/>
                </a:solidFill>
              </a:rPr>
              <a:t>&lt;</a:t>
            </a:r>
            <a:r>
              <a:rPr lang="hu-HU" sz="2000" dirty="0" err="1">
                <a:solidFill>
                  <a:srgbClr val="FFC000"/>
                </a:solidFill>
              </a:rPr>
              <a:t>vector</a:t>
            </a:r>
            <a:r>
              <a:rPr lang="hu-HU" sz="20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70C0"/>
                </a:solidFill>
              </a:rPr>
              <a:t>#</a:t>
            </a:r>
            <a:r>
              <a:rPr lang="hu-HU" sz="2000" dirty="0" err="1">
                <a:solidFill>
                  <a:srgbClr val="0070C0"/>
                </a:solidFill>
              </a:rPr>
              <a:t>include</a:t>
            </a:r>
            <a:r>
              <a:rPr lang="hu-HU" sz="2000" dirty="0">
                <a:solidFill>
                  <a:srgbClr val="0070C0"/>
                </a:solidFill>
              </a:rPr>
              <a:t> </a:t>
            </a:r>
            <a:r>
              <a:rPr lang="hu-HU" sz="2000" dirty="0">
                <a:solidFill>
                  <a:srgbClr val="FFC000"/>
                </a:solidFill>
              </a:rPr>
              <a:t>&lt;</a:t>
            </a:r>
            <a:r>
              <a:rPr lang="hu-HU" sz="2000" dirty="0" err="1">
                <a:solidFill>
                  <a:srgbClr val="FFC000"/>
                </a:solidFill>
              </a:rPr>
              <a:t>algorithm</a:t>
            </a:r>
            <a:r>
              <a:rPr lang="hu-HU" sz="20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</a:rPr>
              <a:t>int</a:t>
            </a:r>
            <a:r>
              <a:rPr lang="hu-HU" sz="2000" dirty="0" smtClean="0"/>
              <a:t> main()</a:t>
            </a:r>
          </a:p>
          <a:p>
            <a:pPr marL="0" indent="0">
              <a:buNone/>
            </a:pPr>
            <a:r>
              <a:rPr lang="hu-HU" sz="2000" dirty="0" smtClean="0"/>
              <a:t>{</a:t>
            </a:r>
          </a:p>
          <a:p>
            <a:pPr marL="0" indent="0">
              <a:buNone/>
            </a:pPr>
            <a:r>
              <a:rPr lang="hu-HU" sz="2000" dirty="0" smtClean="0"/>
              <a:t>	</a:t>
            </a:r>
            <a:r>
              <a:rPr lang="hu-HU" sz="2000" dirty="0" err="1" smtClean="0"/>
              <a:t>std</a:t>
            </a:r>
            <a:r>
              <a:rPr lang="hu-HU" sz="2000" dirty="0" smtClean="0"/>
              <a:t>::</a:t>
            </a:r>
            <a:r>
              <a:rPr lang="hu-HU" sz="2000" dirty="0" err="1" smtClean="0"/>
              <a:t>vector</a:t>
            </a:r>
            <a:r>
              <a:rPr lang="hu-HU" sz="2000" dirty="0" smtClean="0"/>
              <a:t>&lt;</a:t>
            </a:r>
            <a:r>
              <a:rPr lang="hu-HU" sz="2000" dirty="0" smtClean="0">
                <a:solidFill>
                  <a:srgbClr val="00B050"/>
                </a:solidFill>
              </a:rPr>
              <a:t>int</a:t>
            </a:r>
            <a:r>
              <a:rPr lang="hu-HU" sz="2000" dirty="0" smtClean="0"/>
              <a:t>&gt; v;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>
                <a:solidFill>
                  <a:srgbClr val="00B050"/>
                </a:solidFill>
              </a:rPr>
              <a:t>int</a:t>
            </a:r>
            <a:r>
              <a:rPr lang="hu-HU" sz="2000" dirty="0" smtClean="0"/>
              <a:t> i;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err="1" smtClean="0">
                <a:solidFill>
                  <a:srgbClr val="C00000"/>
                </a:solidFill>
              </a:rPr>
              <a:t>while</a:t>
            </a:r>
            <a:r>
              <a:rPr lang="hu-HU" sz="2000" dirty="0" smtClean="0"/>
              <a:t> ( </a:t>
            </a:r>
            <a:r>
              <a:rPr lang="hu-HU" sz="2000" dirty="0" err="1" smtClean="0"/>
              <a:t>std</a:t>
            </a:r>
            <a:r>
              <a:rPr lang="hu-HU" sz="2000" dirty="0" smtClean="0"/>
              <a:t>::cin &gt;&gt; i ) {  </a:t>
            </a:r>
            <a:r>
              <a:rPr lang="hu-HU" sz="2000" dirty="0" err="1" smtClean="0"/>
              <a:t>v.push</a:t>
            </a:r>
            <a:r>
              <a:rPr lang="hu-HU" sz="2000" dirty="0" smtClean="0"/>
              <a:t>_back( i );  }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err="1" smtClean="0"/>
              <a:t>std</a:t>
            </a:r>
            <a:r>
              <a:rPr lang="hu-HU" sz="2000" dirty="0" smtClean="0"/>
              <a:t>::sort( </a:t>
            </a:r>
            <a:r>
              <a:rPr lang="hu-HU" sz="2000" dirty="0" err="1" smtClean="0"/>
              <a:t>v.begin</a:t>
            </a:r>
            <a:r>
              <a:rPr lang="hu-HU" sz="2000" dirty="0" smtClean="0"/>
              <a:t>(), </a:t>
            </a:r>
            <a:r>
              <a:rPr lang="hu-HU" sz="2000" dirty="0" err="1" smtClean="0"/>
              <a:t>v.end</a:t>
            </a:r>
            <a:r>
              <a:rPr lang="hu-HU" sz="2000" dirty="0" smtClean="0"/>
              <a:t>() );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err="1">
                <a:solidFill>
                  <a:srgbClr val="C00000"/>
                </a:solidFill>
              </a:rPr>
              <a:t>for</a:t>
            </a:r>
            <a:r>
              <a:rPr lang="hu-HU" sz="2000" dirty="0" smtClean="0"/>
              <a:t>( int i = </a:t>
            </a:r>
            <a:r>
              <a:rPr lang="hu-HU" sz="2000" dirty="0" smtClean="0">
                <a:solidFill>
                  <a:srgbClr val="00B0F0"/>
                </a:solidFill>
              </a:rPr>
              <a:t>0</a:t>
            </a:r>
            <a:r>
              <a:rPr lang="hu-HU" sz="2000" dirty="0" smtClean="0"/>
              <a:t>; i &lt; </a:t>
            </a:r>
            <a:r>
              <a:rPr lang="hu-HU" sz="2000" dirty="0" err="1" smtClean="0"/>
              <a:t>v.size</a:t>
            </a:r>
            <a:r>
              <a:rPr lang="hu-HU" sz="2000" dirty="0" smtClean="0"/>
              <a:t>(); </a:t>
            </a:r>
            <a:r>
              <a:rPr lang="hu-HU" sz="2000" dirty="0" err="1" smtClean="0"/>
              <a:t>i</a:t>
            </a:r>
            <a:r>
              <a:rPr lang="hu-HU" sz="2000" dirty="0" smtClean="0"/>
              <a:t> += </a:t>
            </a:r>
            <a:r>
              <a:rPr lang="hu-HU" sz="2000" dirty="0" smtClean="0">
                <a:solidFill>
                  <a:srgbClr val="00B0F0"/>
                </a:solidFill>
              </a:rPr>
              <a:t>1</a:t>
            </a:r>
            <a:r>
              <a:rPr lang="hu-HU" sz="2000" dirty="0" smtClean="0"/>
              <a:t>) 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{ 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hu-HU" sz="2000" dirty="0" err="1" smtClean="0"/>
              <a:t>std</a:t>
            </a:r>
            <a:r>
              <a:rPr lang="hu-HU" sz="2000" dirty="0" smtClean="0"/>
              <a:t>::</a:t>
            </a:r>
            <a:r>
              <a:rPr lang="hu-HU" sz="2000" dirty="0" err="1" smtClean="0"/>
              <a:t>cout</a:t>
            </a:r>
            <a:r>
              <a:rPr lang="hu-HU" sz="2000" dirty="0" smtClean="0"/>
              <a:t> &lt;&lt; v[i] &lt;&lt; </a:t>
            </a:r>
            <a:r>
              <a:rPr lang="hu-HU" sz="2000" dirty="0" err="1" smtClean="0"/>
              <a:t>std</a:t>
            </a:r>
            <a:r>
              <a:rPr lang="hu-HU" sz="2000" dirty="0" smtClean="0"/>
              <a:t>::</a:t>
            </a:r>
            <a:r>
              <a:rPr lang="hu-HU" sz="2000" dirty="0" err="1" smtClean="0"/>
              <a:t>endl</a:t>
            </a:r>
            <a:r>
              <a:rPr lang="hu-HU" sz="2000" dirty="0" smtClean="0"/>
              <a:t>;  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}</a:t>
            </a:r>
            <a:endParaRPr lang="hu-HU" sz="2000" dirty="0"/>
          </a:p>
          <a:p>
            <a:pPr marL="0" indent="0">
              <a:buNone/>
            </a:pPr>
            <a:r>
              <a:rPr lang="hu-HU" sz="2000" dirty="0" smtClean="0"/>
              <a:t>}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773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Ezt a programot nehezebb elrontani, mint a </a:t>
            </a:r>
            <a:br>
              <a:rPr lang="hu-HU" dirty="0" smtClean="0"/>
            </a:br>
            <a:r>
              <a:rPr lang="hu-HU" dirty="0" smtClean="0"/>
              <a:t>C-s megoldást!</a:t>
            </a:r>
          </a:p>
          <a:p>
            <a:r>
              <a:rPr lang="hu-HU" dirty="0" err="1" smtClean="0"/>
              <a:t>Iterátorok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Eltakarjuk vele a pointereket!</a:t>
            </a:r>
          </a:p>
          <a:p>
            <a:r>
              <a:rPr lang="hu-HU" dirty="0" smtClean="0"/>
              <a:t>Történik egy </a:t>
            </a:r>
            <a:r>
              <a:rPr lang="hu-HU" dirty="0" err="1" smtClean="0"/>
              <a:t>shadowing</a:t>
            </a:r>
            <a:r>
              <a:rPr lang="hu-HU" dirty="0" smtClean="0"/>
              <a:t>!</a:t>
            </a:r>
          </a:p>
          <a:p>
            <a:pPr lvl="1"/>
            <a:r>
              <a:rPr lang="hu-HU" dirty="0" smtClean="0"/>
              <a:t>Eltakarjuk a </a:t>
            </a:r>
            <a:r>
              <a:rPr lang="hu-HU" dirty="0" err="1" smtClean="0"/>
              <a:t>for-ciklus</a:t>
            </a:r>
            <a:r>
              <a:rPr lang="hu-HU" dirty="0" smtClean="0"/>
              <a:t> ciklusváltozójával a külső i-t.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06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4785395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0070C0"/>
                </a:solidFill>
              </a:rPr>
              <a:t>#</a:t>
            </a:r>
            <a:r>
              <a:rPr lang="hu-HU" sz="2000" dirty="0" err="1" smtClean="0">
                <a:solidFill>
                  <a:srgbClr val="0070C0"/>
                </a:solidFill>
              </a:rPr>
              <a:t>include</a:t>
            </a:r>
            <a:r>
              <a:rPr lang="hu-HU" sz="2000" dirty="0" smtClean="0">
                <a:solidFill>
                  <a:srgbClr val="0070C0"/>
                </a:solidFill>
              </a:rPr>
              <a:t> </a:t>
            </a:r>
            <a:r>
              <a:rPr lang="hu-HU" sz="2000" dirty="0">
                <a:solidFill>
                  <a:srgbClr val="FFC000"/>
                </a:solidFill>
              </a:rPr>
              <a:t>&lt;</a:t>
            </a:r>
            <a:r>
              <a:rPr lang="hu-HU" sz="2000" dirty="0" err="1">
                <a:solidFill>
                  <a:srgbClr val="FFC000"/>
                </a:solidFill>
              </a:rPr>
              <a:t>iostream</a:t>
            </a:r>
            <a:r>
              <a:rPr lang="hu-HU" sz="20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70C0"/>
                </a:solidFill>
              </a:rPr>
              <a:t>#</a:t>
            </a:r>
            <a:r>
              <a:rPr lang="hu-HU" sz="2000" dirty="0" err="1">
                <a:solidFill>
                  <a:srgbClr val="0070C0"/>
                </a:solidFill>
              </a:rPr>
              <a:t>include</a:t>
            </a:r>
            <a:r>
              <a:rPr lang="hu-HU" sz="2000" dirty="0">
                <a:solidFill>
                  <a:srgbClr val="0070C0"/>
                </a:solidFill>
              </a:rPr>
              <a:t> </a:t>
            </a:r>
            <a:r>
              <a:rPr lang="hu-HU" sz="2000" dirty="0" smtClean="0">
                <a:solidFill>
                  <a:srgbClr val="FFC000"/>
                </a:solidFill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</a:rPr>
              <a:t>set</a:t>
            </a:r>
            <a:r>
              <a:rPr lang="hu-HU" sz="2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</a:rPr>
              <a:t>int</a:t>
            </a:r>
            <a:r>
              <a:rPr lang="hu-HU" sz="2000" dirty="0" smtClean="0"/>
              <a:t> main()</a:t>
            </a:r>
          </a:p>
          <a:p>
            <a:pPr marL="0" indent="0">
              <a:buNone/>
            </a:pPr>
            <a:r>
              <a:rPr lang="hu-HU" sz="2000" dirty="0" smtClean="0"/>
              <a:t>{</a:t>
            </a:r>
          </a:p>
          <a:p>
            <a:pPr marL="0" indent="0">
              <a:buNone/>
            </a:pPr>
            <a:r>
              <a:rPr lang="hu-HU" sz="2000" dirty="0" smtClean="0"/>
              <a:t>	</a:t>
            </a:r>
            <a:r>
              <a:rPr lang="hu-HU" sz="2000" dirty="0" err="1" smtClean="0"/>
              <a:t>std</a:t>
            </a:r>
            <a:r>
              <a:rPr lang="hu-HU" sz="2000" dirty="0" smtClean="0"/>
              <a:t>::</a:t>
            </a:r>
            <a:r>
              <a:rPr lang="hu-HU" sz="2000" dirty="0" err="1" smtClean="0"/>
              <a:t>multiset</a:t>
            </a:r>
            <a:r>
              <a:rPr lang="hu-HU" sz="2000" dirty="0" smtClean="0"/>
              <a:t>&lt;</a:t>
            </a:r>
            <a:r>
              <a:rPr lang="hu-HU" sz="2000" dirty="0" smtClean="0">
                <a:solidFill>
                  <a:srgbClr val="00B050"/>
                </a:solidFill>
              </a:rPr>
              <a:t>int</a:t>
            </a:r>
            <a:r>
              <a:rPr lang="hu-HU" sz="2000" dirty="0" smtClean="0"/>
              <a:t>&gt; s;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>
                <a:solidFill>
                  <a:srgbClr val="00B050"/>
                </a:solidFill>
              </a:rPr>
              <a:t>int</a:t>
            </a:r>
            <a:r>
              <a:rPr lang="hu-HU" sz="2000" dirty="0" smtClean="0"/>
              <a:t> i;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err="1" smtClean="0">
                <a:solidFill>
                  <a:srgbClr val="C00000"/>
                </a:solidFill>
              </a:rPr>
              <a:t>while</a:t>
            </a:r>
            <a:r>
              <a:rPr lang="hu-HU" sz="2000" dirty="0" smtClean="0"/>
              <a:t>( </a:t>
            </a:r>
            <a:r>
              <a:rPr lang="hu-HU" sz="2000" dirty="0" err="1" smtClean="0"/>
              <a:t>std</a:t>
            </a:r>
            <a:r>
              <a:rPr lang="hu-HU" sz="2000" dirty="0" smtClean="0"/>
              <a:t>::cin &gt;&gt; i ) {  </a:t>
            </a:r>
            <a:r>
              <a:rPr lang="hu-HU" sz="2000" dirty="0" err="1" smtClean="0"/>
              <a:t>s.insert</a:t>
            </a:r>
            <a:r>
              <a:rPr lang="hu-HU" sz="2000" dirty="0" smtClean="0"/>
              <a:t>( </a:t>
            </a:r>
            <a:r>
              <a:rPr lang="hu-HU" sz="2000" dirty="0" err="1" smtClean="0"/>
              <a:t>i</a:t>
            </a:r>
            <a:r>
              <a:rPr lang="hu-HU" sz="2000" dirty="0" smtClean="0"/>
              <a:t> );  }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err="1">
                <a:solidFill>
                  <a:srgbClr val="C00000"/>
                </a:solidFill>
              </a:rPr>
              <a:t>for</a:t>
            </a:r>
            <a:r>
              <a:rPr lang="hu-HU" sz="2000" dirty="0" smtClean="0"/>
              <a:t>( </a:t>
            </a:r>
            <a:r>
              <a:rPr lang="hu-HU" sz="2000" dirty="0" err="1" smtClean="0"/>
              <a:t>std</a:t>
            </a:r>
            <a:r>
              <a:rPr lang="hu-HU" sz="2000" dirty="0" smtClean="0"/>
              <a:t>::</a:t>
            </a:r>
            <a:r>
              <a:rPr lang="hu-HU" sz="2000" dirty="0" err="1" smtClean="0"/>
              <a:t>multiset</a:t>
            </a:r>
            <a:r>
              <a:rPr lang="hu-HU" sz="2000" dirty="0" smtClean="0"/>
              <a:t>&lt;int&gt;::</a:t>
            </a:r>
            <a:r>
              <a:rPr lang="hu-HU" sz="2000" dirty="0" err="1" smtClean="0"/>
              <a:t>const</a:t>
            </a:r>
            <a:r>
              <a:rPr lang="hu-HU" sz="2000" dirty="0" smtClean="0"/>
              <a:t>_</a:t>
            </a:r>
            <a:r>
              <a:rPr lang="hu-HU" sz="2000" dirty="0" err="1" smtClean="0"/>
              <a:t>iterator</a:t>
            </a:r>
            <a:r>
              <a:rPr lang="hu-HU" sz="2000" dirty="0" smtClean="0"/>
              <a:t> </a:t>
            </a:r>
            <a:r>
              <a:rPr lang="hu-HU" sz="2000" dirty="0" err="1" smtClean="0"/>
              <a:t>ci</a:t>
            </a:r>
            <a:r>
              <a:rPr lang="hu-HU" sz="2000" dirty="0"/>
              <a:t> </a:t>
            </a:r>
            <a:r>
              <a:rPr lang="hu-HU" sz="2000" dirty="0" smtClean="0"/>
              <a:t>= </a:t>
            </a:r>
            <a:r>
              <a:rPr lang="hu-HU" sz="2000" dirty="0" err="1" smtClean="0"/>
              <a:t>s.begin</a:t>
            </a:r>
            <a:r>
              <a:rPr lang="hu-HU" sz="2000" dirty="0" smtClean="0"/>
              <a:t>(); </a:t>
            </a:r>
            <a:r>
              <a:rPr lang="hu-HU" sz="2000" dirty="0" err="1" smtClean="0"/>
              <a:t>ci</a:t>
            </a:r>
            <a:r>
              <a:rPr lang="hu-HU" sz="2000" dirty="0" smtClean="0"/>
              <a:t> != </a:t>
            </a:r>
            <a:r>
              <a:rPr lang="hu-HU" sz="2000" dirty="0" err="1" smtClean="0"/>
              <a:t>s.end</a:t>
            </a:r>
            <a:r>
              <a:rPr lang="hu-HU" sz="2000" dirty="0" smtClean="0"/>
              <a:t>(); </a:t>
            </a:r>
            <a:r>
              <a:rPr lang="hu-HU" sz="2000" dirty="0" err="1" smtClean="0"/>
              <a:t>ci</a:t>
            </a:r>
            <a:r>
              <a:rPr lang="hu-HU" sz="2000" dirty="0" smtClean="0"/>
              <a:t>++)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{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hu-HU" sz="2000" dirty="0" err="1" smtClean="0"/>
              <a:t>std</a:t>
            </a:r>
            <a:r>
              <a:rPr lang="hu-HU" sz="2000" dirty="0" smtClean="0"/>
              <a:t>::</a:t>
            </a:r>
            <a:r>
              <a:rPr lang="hu-HU" sz="2000" dirty="0" err="1" smtClean="0"/>
              <a:t>cout</a:t>
            </a:r>
            <a:r>
              <a:rPr lang="hu-HU" sz="2000" dirty="0" smtClean="0"/>
              <a:t> &lt;&lt; *</a:t>
            </a:r>
            <a:r>
              <a:rPr lang="hu-HU" sz="2000" dirty="0" err="1" smtClean="0"/>
              <a:t>ci</a:t>
            </a:r>
            <a:r>
              <a:rPr lang="hu-HU" sz="2000" dirty="0" smtClean="0"/>
              <a:t> &lt;&lt; </a:t>
            </a:r>
            <a:r>
              <a:rPr lang="hu-HU" sz="2000" dirty="0" err="1" smtClean="0"/>
              <a:t>std</a:t>
            </a:r>
            <a:r>
              <a:rPr lang="hu-HU" sz="2000" dirty="0" smtClean="0"/>
              <a:t>::</a:t>
            </a:r>
            <a:r>
              <a:rPr lang="hu-HU" sz="2000" dirty="0" err="1" smtClean="0"/>
              <a:t>endl</a:t>
            </a:r>
            <a:r>
              <a:rPr lang="hu-HU" sz="2000" dirty="0" smtClean="0"/>
              <a:t>;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}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err="1">
                <a:solidFill>
                  <a:srgbClr val="C00000"/>
                </a:solidFill>
              </a:rPr>
              <a:t>return</a:t>
            </a:r>
            <a:r>
              <a:rPr lang="hu-HU" sz="2000" dirty="0" smtClean="0"/>
              <a:t> </a:t>
            </a:r>
            <a:r>
              <a:rPr lang="hu-HU" sz="2000" dirty="0" smtClean="0">
                <a:solidFill>
                  <a:srgbClr val="00B0F0"/>
                </a:solidFill>
              </a:rPr>
              <a:t>0</a:t>
            </a:r>
            <a:r>
              <a:rPr lang="hu-HU" sz="2000" dirty="0" smtClean="0"/>
              <a:t>;</a:t>
            </a:r>
            <a:endParaRPr lang="hu-HU" sz="2000" dirty="0"/>
          </a:p>
          <a:p>
            <a:pPr marL="0" indent="0">
              <a:buNone/>
            </a:pPr>
            <a:r>
              <a:rPr lang="hu-HU" sz="2000" dirty="0" smtClean="0"/>
              <a:t>}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184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 </a:t>
            </a:r>
            <a:r>
              <a:rPr lang="hu-HU" sz="3200" dirty="0" smtClean="0"/>
              <a:t>(Megjegyzések)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Halmaz: </a:t>
            </a:r>
          </a:p>
          <a:p>
            <a:pPr lvl="1"/>
            <a:r>
              <a:rPr lang="hu-HU" sz="2400" dirty="0" smtClean="0"/>
              <a:t>vagy benne van egy elem, vagy nem</a:t>
            </a:r>
          </a:p>
          <a:p>
            <a:pPr lvl="1"/>
            <a:r>
              <a:rPr lang="hu-HU" sz="2400" dirty="0" err="1" smtClean="0"/>
              <a:t>Multihalmaz</a:t>
            </a:r>
            <a:r>
              <a:rPr lang="hu-HU" sz="2400" dirty="0" smtClean="0"/>
              <a:t> (vagy zsák: </a:t>
            </a:r>
            <a:r>
              <a:rPr lang="hu-HU" sz="2400" dirty="0" err="1" smtClean="0"/>
              <a:t>bag</a:t>
            </a:r>
            <a:r>
              <a:rPr lang="hu-HU" sz="2400" dirty="0" smtClean="0"/>
              <a:t>): a benne lévő elemek számosságát is tartalmazza!</a:t>
            </a:r>
          </a:p>
          <a:p>
            <a:r>
              <a:rPr lang="hu-HU" sz="2800" dirty="0" smtClean="0"/>
              <a:t>A </a:t>
            </a:r>
            <a:r>
              <a:rPr lang="hu-HU" sz="2800" dirty="0" err="1" smtClean="0"/>
              <a:t>set</a:t>
            </a:r>
            <a:r>
              <a:rPr lang="hu-HU" sz="2800" dirty="0" smtClean="0"/>
              <a:t> és </a:t>
            </a:r>
            <a:r>
              <a:rPr lang="hu-HU" sz="2800" dirty="0" err="1" smtClean="0"/>
              <a:t>multiset</a:t>
            </a:r>
            <a:r>
              <a:rPr lang="hu-HU" sz="2800" dirty="0" smtClean="0"/>
              <a:t> is egy rendezőfa, </a:t>
            </a:r>
            <a:r>
              <a:rPr lang="hu-HU" sz="2800" dirty="0" err="1" smtClean="0"/>
              <a:t>insert</a:t>
            </a:r>
            <a:r>
              <a:rPr lang="hu-HU" sz="2800" dirty="0" smtClean="0"/>
              <a:t> esetén majd ő intézi, hogy hova kerül az elem!</a:t>
            </a:r>
          </a:p>
          <a:p>
            <a:pPr lvl="1"/>
            <a:r>
              <a:rPr lang="hu-HU" sz="2400" dirty="0" smtClean="0"/>
              <a:t>Rendezetten szúr be!</a:t>
            </a:r>
          </a:p>
          <a:p>
            <a:r>
              <a:rPr lang="hu-HU" sz="2800" dirty="0" err="1" smtClean="0"/>
              <a:t>Red-black</a:t>
            </a:r>
            <a:r>
              <a:rPr lang="hu-HU" sz="2800" dirty="0" smtClean="0"/>
              <a:t> </a:t>
            </a:r>
            <a:r>
              <a:rPr lang="hu-HU" sz="2800" dirty="0" err="1" smtClean="0"/>
              <a:t>tree</a:t>
            </a:r>
            <a:r>
              <a:rPr lang="hu-HU" sz="2800" dirty="0" smtClean="0"/>
              <a:t>: 2:1 arányban vannak az elemek a két oldalt! Egyensúlyozottságra törekszik!</a:t>
            </a:r>
          </a:p>
          <a:p>
            <a:r>
              <a:rPr lang="hu-HU" sz="2800" dirty="0" err="1" smtClean="0"/>
              <a:t>Iterátorokon</a:t>
            </a:r>
            <a:r>
              <a:rPr lang="hu-HU" sz="2800" dirty="0" smtClean="0"/>
              <a:t> van ++, de </a:t>
            </a:r>
            <a:r>
              <a:rPr lang="hu-HU" sz="2800" dirty="0" err="1" smtClean="0"/>
              <a:t>const</a:t>
            </a:r>
            <a:r>
              <a:rPr lang="hu-HU" sz="2800" dirty="0" smtClean="0"/>
              <a:t>_</a:t>
            </a:r>
            <a:r>
              <a:rPr lang="hu-HU" sz="2800" dirty="0" err="1" smtClean="0"/>
              <a:t>iterator</a:t>
            </a:r>
            <a:r>
              <a:rPr lang="hu-HU" sz="2800" dirty="0" smtClean="0"/>
              <a:t> nem engedi az általa mutatott értéket változtatni!</a:t>
            </a:r>
          </a:p>
          <a:p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438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 </a:t>
            </a:r>
            <a:r>
              <a:rPr lang="hu-HU" sz="3200" dirty="0" smtClean="0"/>
              <a:t>(a legkeményebb)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70C0"/>
                </a:solidFill>
              </a:rPr>
              <a:t>#</a:t>
            </a:r>
            <a:r>
              <a:rPr lang="hu-HU" sz="2000" dirty="0" err="1">
                <a:solidFill>
                  <a:srgbClr val="0070C0"/>
                </a:solidFill>
              </a:rPr>
              <a:t>include</a:t>
            </a:r>
            <a:r>
              <a:rPr lang="hu-HU" sz="2000" dirty="0">
                <a:solidFill>
                  <a:srgbClr val="0070C0"/>
                </a:solidFill>
              </a:rPr>
              <a:t> </a:t>
            </a:r>
            <a:r>
              <a:rPr lang="hu-HU" sz="2000" dirty="0" smtClean="0">
                <a:solidFill>
                  <a:srgbClr val="FFC000"/>
                </a:solidFill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70C0"/>
                </a:solidFill>
              </a:rPr>
              <a:t>#</a:t>
            </a:r>
            <a:r>
              <a:rPr lang="hu-HU" sz="2000" dirty="0" err="1">
                <a:solidFill>
                  <a:srgbClr val="0070C0"/>
                </a:solidFill>
              </a:rPr>
              <a:t>include</a:t>
            </a:r>
            <a:r>
              <a:rPr lang="hu-HU" sz="2000" dirty="0">
                <a:solidFill>
                  <a:srgbClr val="0070C0"/>
                </a:solidFill>
              </a:rPr>
              <a:t> </a:t>
            </a:r>
            <a:r>
              <a:rPr lang="hu-HU" sz="2000" dirty="0">
                <a:solidFill>
                  <a:srgbClr val="FFC000"/>
                </a:solidFill>
              </a:rPr>
              <a:t>&lt;</a:t>
            </a:r>
            <a:r>
              <a:rPr lang="hu-HU" sz="2000" dirty="0" err="1">
                <a:solidFill>
                  <a:srgbClr val="FFC000"/>
                </a:solidFill>
              </a:rPr>
              <a:t>vector</a:t>
            </a:r>
            <a:r>
              <a:rPr lang="hu-HU" sz="20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70C0"/>
                </a:solidFill>
              </a:rPr>
              <a:t>#</a:t>
            </a:r>
            <a:r>
              <a:rPr lang="hu-HU" sz="2000" dirty="0" err="1">
                <a:solidFill>
                  <a:srgbClr val="0070C0"/>
                </a:solidFill>
              </a:rPr>
              <a:t>include</a:t>
            </a:r>
            <a:r>
              <a:rPr lang="hu-HU" sz="2000" dirty="0">
                <a:solidFill>
                  <a:srgbClr val="0070C0"/>
                </a:solidFill>
              </a:rPr>
              <a:t> </a:t>
            </a:r>
            <a:r>
              <a:rPr lang="hu-HU" sz="2000" dirty="0">
                <a:solidFill>
                  <a:srgbClr val="FFC000"/>
                </a:solidFill>
              </a:rPr>
              <a:t>&lt;</a:t>
            </a:r>
            <a:r>
              <a:rPr lang="hu-HU" sz="2000" dirty="0" err="1">
                <a:solidFill>
                  <a:srgbClr val="FFC000"/>
                </a:solidFill>
              </a:rPr>
              <a:t>algorithm</a:t>
            </a:r>
            <a:r>
              <a:rPr lang="hu-HU" sz="20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hu-HU" sz="2000" dirty="0" smtClean="0">
                <a:solidFill>
                  <a:srgbClr val="0070C0"/>
                </a:solidFill>
              </a:rPr>
              <a:t>#</a:t>
            </a:r>
            <a:r>
              <a:rPr lang="hu-HU" sz="2000" dirty="0" err="1" smtClean="0">
                <a:solidFill>
                  <a:srgbClr val="0070C0"/>
                </a:solidFill>
              </a:rPr>
              <a:t>include</a:t>
            </a:r>
            <a:r>
              <a:rPr lang="hu-HU" sz="2000" dirty="0" smtClean="0">
                <a:solidFill>
                  <a:srgbClr val="0070C0"/>
                </a:solidFill>
              </a:rPr>
              <a:t> </a:t>
            </a:r>
            <a:r>
              <a:rPr lang="hu-HU" sz="2000" dirty="0">
                <a:solidFill>
                  <a:srgbClr val="FFC000"/>
                </a:solidFill>
              </a:rPr>
              <a:t>&lt;</a:t>
            </a:r>
            <a:r>
              <a:rPr lang="hu-HU" sz="2000" dirty="0" err="1">
                <a:solidFill>
                  <a:srgbClr val="FFC000"/>
                </a:solidFill>
              </a:rPr>
              <a:t>iterator</a:t>
            </a:r>
            <a:r>
              <a:rPr lang="hu-HU" sz="20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</a:rPr>
              <a:t>int</a:t>
            </a:r>
            <a:r>
              <a:rPr lang="hu-HU" sz="2000" dirty="0" smtClean="0"/>
              <a:t> main()</a:t>
            </a:r>
          </a:p>
          <a:p>
            <a:pPr marL="0" indent="0">
              <a:buNone/>
            </a:pPr>
            <a:r>
              <a:rPr lang="hu-HU" sz="2000" dirty="0" smtClean="0"/>
              <a:t>{</a:t>
            </a:r>
          </a:p>
          <a:p>
            <a:pPr marL="0" indent="0">
              <a:buNone/>
            </a:pPr>
            <a:r>
              <a:rPr lang="hu-HU" sz="2000" dirty="0" smtClean="0"/>
              <a:t>	</a:t>
            </a:r>
            <a:r>
              <a:rPr lang="hu-HU" sz="2000" dirty="0" err="1" smtClean="0"/>
              <a:t>std</a:t>
            </a:r>
            <a:r>
              <a:rPr lang="hu-HU" sz="2000" dirty="0" smtClean="0"/>
              <a:t>::</a:t>
            </a:r>
            <a:r>
              <a:rPr lang="hu-HU" sz="2000" dirty="0" err="1" smtClean="0"/>
              <a:t>vector</a:t>
            </a:r>
            <a:r>
              <a:rPr lang="hu-HU" sz="2000" dirty="0" smtClean="0"/>
              <a:t>&lt;</a:t>
            </a:r>
            <a:r>
              <a:rPr lang="hu-HU" sz="2000" dirty="0" smtClean="0">
                <a:solidFill>
                  <a:srgbClr val="00B050"/>
                </a:solidFill>
              </a:rPr>
              <a:t>int</a:t>
            </a:r>
            <a:r>
              <a:rPr lang="hu-HU" sz="2000" dirty="0" smtClean="0"/>
              <a:t>&gt; v( </a:t>
            </a:r>
            <a:r>
              <a:rPr lang="hu-HU" sz="2000" dirty="0" err="1" smtClean="0"/>
              <a:t>istream</a:t>
            </a:r>
            <a:r>
              <a:rPr lang="hu-HU" sz="2000" dirty="0" smtClean="0"/>
              <a:t>_</a:t>
            </a:r>
            <a:r>
              <a:rPr lang="hu-HU" sz="2000" dirty="0" err="1" smtClean="0"/>
              <a:t>iterator</a:t>
            </a:r>
            <a:r>
              <a:rPr lang="hu-HU" sz="2000" dirty="0" smtClean="0"/>
              <a:t>&lt;</a:t>
            </a:r>
            <a:r>
              <a:rPr lang="hu-HU" sz="2000" dirty="0">
                <a:solidFill>
                  <a:srgbClr val="00B050"/>
                </a:solidFill>
              </a:rPr>
              <a:t>int</a:t>
            </a:r>
            <a:r>
              <a:rPr lang="hu-HU" sz="2000" dirty="0" smtClean="0"/>
              <a:t>&gt; ( </a:t>
            </a:r>
            <a:r>
              <a:rPr lang="hu-HU" sz="2000" dirty="0" err="1" smtClean="0"/>
              <a:t>std</a:t>
            </a:r>
            <a:r>
              <a:rPr lang="hu-HU" sz="2000" dirty="0" smtClean="0"/>
              <a:t>::cin ),</a:t>
            </a:r>
            <a:br>
              <a:rPr lang="hu-HU" sz="2000" dirty="0" smtClean="0"/>
            </a:br>
            <a:r>
              <a:rPr lang="hu-HU" sz="2000" dirty="0" smtClean="0"/>
              <a:t>		</a:t>
            </a:r>
            <a:r>
              <a:rPr lang="hu-HU" sz="2000" dirty="0"/>
              <a:t>	</a:t>
            </a:r>
            <a:r>
              <a:rPr lang="hu-HU" sz="2000" dirty="0" err="1" smtClean="0"/>
              <a:t>istream</a:t>
            </a:r>
            <a:r>
              <a:rPr lang="hu-HU" sz="2000" dirty="0" smtClean="0"/>
              <a:t>_</a:t>
            </a:r>
            <a:r>
              <a:rPr lang="hu-HU" sz="2000" dirty="0" err="1" smtClean="0"/>
              <a:t>iterator</a:t>
            </a:r>
            <a:r>
              <a:rPr lang="hu-HU" sz="2000" dirty="0" smtClean="0"/>
              <a:t>&lt;</a:t>
            </a:r>
            <a:r>
              <a:rPr lang="hu-HU" sz="2000" dirty="0">
                <a:solidFill>
                  <a:srgbClr val="00B050"/>
                </a:solidFill>
              </a:rPr>
              <a:t>int</a:t>
            </a:r>
            <a:r>
              <a:rPr lang="hu-HU" sz="2000" dirty="0" smtClean="0"/>
              <a:t>&gt; () );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err="1" smtClean="0"/>
              <a:t>std</a:t>
            </a:r>
            <a:r>
              <a:rPr lang="hu-HU" sz="2000" dirty="0" smtClean="0"/>
              <a:t>::sort( </a:t>
            </a:r>
            <a:r>
              <a:rPr lang="hu-HU" sz="2000" dirty="0" err="1" smtClean="0"/>
              <a:t>v.begin</a:t>
            </a:r>
            <a:r>
              <a:rPr lang="hu-HU" sz="2000" dirty="0" smtClean="0"/>
              <a:t>(), </a:t>
            </a:r>
            <a:r>
              <a:rPr lang="hu-HU" sz="2000" dirty="0" err="1" smtClean="0"/>
              <a:t>v.end</a:t>
            </a:r>
            <a:r>
              <a:rPr lang="hu-HU" sz="2000" dirty="0" smtClean="0"/>
              <a:t>() );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err="1" smtClean="0"/>
              <a:t>std</a:t>
            </a:r>
            <a:r>
              <a:rPr lang="hu-HU" sz="2000" dirty="0" smtClean="0"/>
              <a:t>::</a:t>
            </a:r>
            <a:r>
              <a:rPr lang="hu-HU" sz="2000" dirty="0" err="1" smtClean="0"/>
              <a:t>copy</a:t>
            </a:r>
            <a:r>
              <a:rPr lang="hu-HU" sz="2000" dirty="0" smtClean="0"/>
              <a:t>( </a:t>
            </a:r>
            <a:r>
              <a:rPr lang="hu-HU" sz="2000" dirty="0" err="1" smtClean="0"/>
              <a:t>v.begin</a:t>
            </a:r>
            <a:r>
              <a:rPr lang="hu-HU" sz="2000" dirty="0" smtClean="0"/>
              <a:t>(), </a:t>
            </a:r>
            <a:r>
              <a:rPr lang="hu-HU" sz="2000" dirty="0" err="1" smtClean="0"/>
              <a:t>v.end</a:t>
            </a:r>
            <a:r>
              <a:rPr lang="hu-HU" sz="2000" dirty="0" smtClean="0"/>
              <a:t>(), </a:t>
            </a:r>
            <a:r>
              <a:rPr lang="hu-HU" sz="2000" dirty="0" err="1" smtClean="0"/>
              <a:t>ostream</a:t>
            </a:r>
            <a:r>
              <a:rPr lang="hu-HU" sz="2000" dirty="0" smtClean="0"/>
              <a:t>_</a:t>
            </a:r>
            <a:r>
              <a:rPr lang="hu-HU" sz="2000" dirty="0" err="1" smtClean="0"/>
              <a:t>iterator</a:t>
            </a:r>
            <a:r>
              <a:rPr lang="hu-HU" sz="2000" dirty="0" smtClean="0"/>
              <a:t>&lt;</a:t>
            </a:r>
            <a:r>
              <a:rPr lang="hu-HU" sz="2000" dirty="0">
                <a:solidFill>
                  <a:srgbClr val="00B050"/>
                </a:solidFill>
              </a:rPr>
              <a:t>int</a:t>
            </a:r>
            <a:r>
              <a:rPr lang="hu-HU" sz="2000" dirty="0" smtClean="0"/>
              <a:t>&gt; ( </a:t>
            </a:r>
            <a:r>
              <a:rPr lang="hu-HU" sz="2000" dirty="0" err="1" smtClean="0"/>
              <a:t>std</a:t>
            </a:r>
            <a:r>
              <a:rPr lang="hu-HU" sz="2000" dirty="0" smtClean="0"/>
              <a:t>::</a:t>
            </a:r>
            <a:r>
              <a:rPr lang="hu-HU" sz="2000" dirty="0" err="1" smtClean="0"/>
              <a:t>cout</a:t>
            </a:r>
            <a:r>
              <a:rPr lang="hu-HU" sz="2000" dirty="0" smtClean="0"/>
              <a:t> ) );</a:t>
            </a:r>
            <a:endParaRPr lang="hu-HU" sz="2000" dirty="0"/>
          </a:p>
          <a:p>
            <a:pPr marL="0" indent="0">
              <a:buNone/>
            </a:pPr>
            <a:r>
              <a:rPr lang="hu-HU" sz="2000" dirty="0" smtClean="0"/>
              <a:t>}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077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istream</a:t>
            </a:r>
            <a:r>
              <a:rPr lang="hu-HU" dirty="0" smtClean="0"/>
              <a:t> is lehet egy iterálható érték: egy input </a:t>
            </a:r>
            <a:r>
              <a:rPr lang="hu-HU" dirty="0" err="1" smtClean="0"/>
              <a:t>streamből</a:t>
            </a:r>
            <a:r>
              <a:rPr lang="hu-HU" dirty="0" smtClean="0"/>
              <a:t> egy </a:t>
            </a:r>
            <a:r>
              <a:rPr lang="hu-HU" dirty="0" err="1" smtClean="0"/>
              <a:t>iterátort</a:t>
            </a:r>
            <a:r>
              <a:rPr lang="hu-HU" dirty="0" smtClean="0"/>
              <a:t> csinálok.</a:t>
            </a:r>
          </a:p>
          <a:p>
            <a:r>
              <a:rPr lang="hu-HU" dirty="0" smtClean="0"/>
              <a:t>v első paramétere: </a:t>
            </a:r>
            <a:r>
              <a:rPr lang="hu-HU" dirty="0" err="1" smtClean="0"/>
              <a:t>begin</a:t>
            </a:r>
            <a:r>
              <a:rPr lang="hu-HU" dirty="0" smtClean="0"/>
              <a:t>, második: end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v.begin</a:t>
            </a:r>
            <a:r>
              <a:rPr lang="hu-HU" dirty="0" smtClean="0"/>
              <a:t>(), </a:t>
            </a:r>
            <a:r>
              <a:rPr lang="hu-HU" dirty="0" err="1" smtClean="0"/>
              <a:t>v.end</a:t>
            </a:r>
            <a:r>
              <a:rPr lang="hu-HU" dirty="0" smtClean="0"/>
              <a:t>() közötti értékeket rendezem a sort művelettel, majd átmásolom az </a:t>
            </a:r>
            <a:r>
              <a:rPr lang="hu-HU" dirty="0" err="1" smtClean="0"/>
              <a:t>ostream-re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10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Eof-ig</a:t>
            </a:r>
            <a:r>
              <a:rPr lang="hu-HU" dirty="0" smtClean="0"/>
              <a:t> olvasunk be számokat, majd rendezetten írjuk ki!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13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Egy járható út:</a:t>
            </a:r>
          </a:p>
          <a:p>
            <a:pPr lvl="1"/>
            <a:r>
              <a:rPr lang="hu-HU" sz="2400" dirty="0" smtClean="0"/>
              <a:t>Egy tömbbe lementjük az elemeket, ami kell, azt kiírom, majd törlöm.</a:t>
            </a:r>
          </a:p>
          <a:p>
            <a:pPr lvl="2"/>
            <a:r>
              <a:rPr lang="hu-HU" sz="2000" dirty="0" smtClean="0"/>
              <a:t>Mit jelent az, hogy törlöm?</a:t>
            </a:r>
          </a:p>
          <a:p>
            <a:pPr lvl="1"/>
            <a:r>
              <a:rPr lang="hu-HU" sz="2400" dirty="0" smtClean="0"/>
              <a:t>Van egy másik tömböm is, ahol </a:t>
            </a:r>
            <a:r>
              <a:rPr lang="hu-HU" sz="2400" dirty="0" err="1" smtClean="0"/>
              <a:t>bool</a:t>
            </a:r>
            <a:r>
              <a:rPr lang="hu-HU" sz="2400" dirty="0" smtClean="0"/>
              <a:t> értékeket tárolok, ebben tárolom, hogy mely értékek kerültek már </a:t>
            </a:r>
            <a:r>
              <a:rPr lang="hu-HU" sz="2400" dirty="0" err="1" smtClean="0"/>
              <a:t>kiiratásra</a:t>
            </a:r>
            <a:r>
              <a:rPr lang="hu-HU" sz="2400" dirty="0" smtClean="0"/>
              <a:t>.</a:t>
            </a:r>
          </a:p>
          <a:p>
            <a:r>
              <a:rPr lang="hu-HU" sz="2800" dirty="0" smtClean="0"/>
              <a:t>Drága! Nem jó megoldás! Nagy a költség!</a:t>
            </a:r>
          </a:p>
          <a:p>
            <a:r>
              <a:rPr lang="hu-HU" sz="2800" dirty="0" smtClean="0"/>
              <a:t>Költség: O(n^2)</a:t>
            </a:r>
          </a:p>
          <a:p>
            <a:r>
              <a:rPr lang="hu-HU" sz="2800" dirty="0" smtClean="0"/>
              <a:t>Még az is jobb, ha először rendezem a tömbömet, és azt követően iratok ki! O(n*log n)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9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másik lehetséges megoldás lehet, hogy egy bináris fával ábrázoljuk a beérkező értékeket! </a:t>
            </a:r>
            <a:r>
              <a:rPr lang="hu-HU" sz="2400" dirty="0" smtClean="0">
                <a:solidFill>
                  <a:schemeClr val="bg1">
                    <a:lumMod val="65000"/>
                  </a:schemeClr>
                </a:solidFill>
              </a:rPr>
              <a:t>(sajnos ez most nem kiegyensúlyozott)</a:t>
            </a:r>
            <a:endParaRPr lang="hu-HU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hu-HU" dirty="0" smtClean="0"/>
              <a:t>27	5	9	5	41	3	0	…</a:t>
            </a:r>
          </a:p>
          <a:p>
            <a:pPr marL="0" indent="0">
              <a:buNone/>
            </a:pPr>
            <a:r>
              <a:rPr lang="hu-HU" dirty="0"/>
              <a:t>	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3275856" y="4005064"/>
            <a:ext cx="504056" cy="369332"/>
          </a:xfrm>
          <a:prstGeom prst="rect">
            <a:avLst/>
          </a:prstGeom>
          <a:noFill/>
          <a:ln>
            <a:solidFill>
              <a:schemeClr val="tx1">
                <a:alpha val="6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/>
              <a:t>27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637440" y="4504140"/>
            <a:ext cx="312906" cy="369332"/>
          </a:xfrm>
          <a:prstGeom prst="rect">
            <a:avLst/>
          </a:prstGeom>
          <a:noFill/>
          <a:ln>
            <a:solidFill>
              <a:schemeClr val="tx1">
                <a:alpha val="67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cxnSp>
        <p:nvCxnSpPr>
          <p:cNvPr id="9" name="Egyenes összekötő nyíllal 8"/>
          <p:cNvCxnSpPr>
            <a:stCxn id="5" idx="1"/>
            <a:endCxn id="7" idx="3"/>
          </p:cNvCxnSpPr>
          <p:nvPr/>
        </p:nvCxnSpPr>
        <p:spPr>
          <a:xfrm flipH="1">
            <a:off x="2950346" y="4189730"/>
            <a:ext cx="325510" cy="499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3319137" y="5373216"/>
            <a:ext cx="312906" cy="369332"/>
          </a:xfrm>
          <a:prstGeom prst="rect">
            <a:avLst/>
          </a:prstGeom>
          <a:noFill/>
          <a:ln>
            <a:solidFill>
              <a:schemeClr val="tx1">
                <a:alpha val="72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cxnSp>
        <p:nvCxnSpPr>
          <p:cNvPr id="16" name="Egyenes összekötő nyíllal 15"/>
          <p:cNvCxnSpPr>
            <a:stCxn id="7" idx="2"/>
            <a:endCxn id="14" idx="1"/>
          </p:cNvCxnSpPr>
          <p:nvPr/>
        </p:nvCxnSpPr>
        <p:spPr>
          <a:xfrm>
            <a:off x="2793893" y="4873472"/>
            <a:ext cx="525244" cy="6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2111291" y="5373216"/>
            <a:ext cx="312906" cy="369332"/>
          </a:xfrm>
          <a:prstGeom prst="rect">
            <a:avLst/>
          </a:prstGeom>
          <a:noFill/>
          <a:ln>
            <a:solidFill>
              <a:schemeClr val="tx1">
                <a:alpha val="69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cxnSp>
        <p:nvCxnSpPr>
          <p:cNvPr id="19" name="Egyenes összekötő nyíllal 18"/>
          <p:cNvCxnSpPr>
            <a:stCxn id="7" idx="2"/>
            <a:endCxn id="17" idx="0"/>
          </p:cNvCxnSpPr>
          <p:nvPr/>
        </p:nvCxnSpPr>
        <p:spPr>
          <a:xfrm flipH="1">
            <a:off x="2267744" y="4873472"/>
            <a:ext cx="526149" cy="49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4395118" y="4504140"/>
            <a:ext cx="441146" cy="369332"/>
          </a:xfrm>
          <a:prstGeom prst="rect">
            <a:avLst/>
          </a:prstGeom>
          <a:noFill/>
          <a:ln>
            <a:solidFill>
              <a:schemeClr val="tx1">
                <a:alpha val="69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41</a:t>
            </a:r>
            <a:endParaRPr lang="hu-HU" dirty="0"/>
          </a:p>
        </p:txBody>
      </p:sp>
      <p:cxnSp>
        <p:nvCxnSpPr>
          <p:cNvPr id="27" name="Egyenes összekötő nyíllal 26"/>
          <p:cNvCxnSpPr>
            <a:stCxn id="5" idx="3"/>
            <a:endCxn id="25" idx="0"/>
          </p:cNvCxnSpPr>
          <p:nvPr/>
        </p:nvCxnSpPr>
        <p:spPr>
          <a:xfrm>
            <a:off x="3779912" y="4189730"/>
            <a:ext cx="835779" cy="31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4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Hogy szúrunk be?</a:t>
            </a:r>
          </a:p>
          <a:p>
            <a:r>
              <a:rPr lang="hu-HU" dirty="0" err="1" smtClean="0"/>
              <a:t>In-order</a:t>
            </a:r>
            <a:r>
              <a:rPr lang="hu-HU" dirty="0" smtClean="0"/>
              <a:t> : </a:t>
            </a:r>
            <a:r>
              <a:rPr lang="hu-HU" dirty="0" err="1" smtClean="0"/>
              <a:t>bal-gyökér-jobb</a:t>
            </a:r>
            <a:r>
              <a:rPr lang="hu-HU" dirty="0" smtClean="0"/>
              <a:t>! </a:t>
            </a:r>
          </a:p>
          <a:p>
            <a:r>
              <a:rPr lang="hu-HU" dirty="0" err="1" smtClean="0"/>
              <a:t>Hf</a:t>
            </a:r>
            <a:r>
              <a:rPr lang="hu-HU" dirty="0" smtClean="0"/>
              <a:t>: </a:t>
            </a:r>
            <a:r>
              <a:rPr lang="hu-HU" dirty="0" err="1" smtClean="0"/>
              <a:t>pre-order</a:t>
            </a:r>
            <a:r>
              <a:rPr lang="hu-HU" dirty="0" smtClean="0"/>
              <a:t>, </a:t>
            </a:r>
            <a:r>
              <a:rPr lang="hu-HU" dirty="0" err="1" smtClean="0"/>
              <a:t>post-order-t</a:t>
            </a:r>
            <a:r>
              <a:rPr lang="hu-HU" dirty="0" smtClean="0"/>
              <a:t> megnézni!</a:t>
            </a:r>
          </a:p>
          <a:p>
            <a:r>
              <a:rPr lang="hu-HU" dirty="0" smtClean="0"/>
              <a:t>Menet:</a:t>
            </a:r>
          </a:p>
          <a:p>
            <a:pPr lvl="1"/>
            <a:r>
              <a:rPr lang="hu-HU" dirty="0" smtClean="0"/>
              <a:t>Step1: felépítjük a fát!</a:t>
            </a:r>
          </a:p>
          <a:p>
            <a:pPr lvl="1"/>
            <a:r>
              <a:rPr lang="hu-HU" dirty="0" smtClean="0"/>
              <a:t>Step2: </a:t>
            </a:r>
            <a:r>
              <a:rPr lang="hu-HU" dirty="0" err="1" smtClean="0"/>
              <a:t>in-order</a:t>
            </a:r>
            <a:r>
              <a:rPr lang="hu-HU" dirty="0" smtClean="0"/>
              <a:t> bejárással bejárni!</a:t>
            </a:r>
          </a:p>
          <a:p>
            <a:r>
              <a:rPr lang="hu-HU" dirty="0" smtClean="0"/>
              <a:t>Nézzük a kódot!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888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</a:rPr>
              <a:t>s</a:t>
            </a:r>
            <a:r>
              <a:rPr lang="hu-HU" sz="2400" dirty="0" err="1" smtClean="0">
                <a:solidFill>
                  <a:srgbClr val="00B050"/>
                </a:solidFill>
              </a:rPr>
              <a:t>truct</a:t>
            </a:r>
            <a:r>
              <a:rPr lang="hu-HU" sz="2400" dirty="0" smtClean="0"/>
              <a:t> </a:t>
            </a:r>
            <a:r>
              <a:rPr lang="hu-HU" sz="2400" dirty="0" err="1" smtClean="0"/>
              <a:t>node</a:t>
            </a:r>
            <a:endParaRPr lang="hu-HU" sz="2400" dirty="0" smtClean="0"/>
          </a:p>
          <a:p>
            <a:pPr marL="0" indent="0">
              <a:buNone/>
            </a:pPr>
            <a:r>
              <a:rPr lang="hu-HU" sz="2400" dirty="0" smtClean="0"/>
              <a:t>{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>
                <a:solidFill>
                  <a:srgbClr val="00B050"/>
                </a:solidFill>
              </a:rPr>
              <a:t>int</a:t>
            </a:r>
            <a:r>
              <a:rPr lang="hu-HU" sz="2400" dirty="0" smtClean="0"/>
              <a:t> </a:t>
            </a:r>
            <a:r>
              <a:rPr lang="hu-HU" sz="2400" dirty="0" err="1" smtClean="0"/>
              <a:t>val</a:t>
            </a:r>
            <a:r>
              <a:rPr lang="hu-HU" sz="2400" dirty="0" smtClean="0"/>
              <a:t>;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err="1" smtClean="0"/>
              <a:t>node</a:t>
            </a:r>
            <a:r>
              <a:rPr lang="hu-HU" sz="2400" dirty="0" smtClean="0"/>
              <a:t>* </a:t>
            </a:r>
            <a:r>
              <a:rPr lang="hu-HU" sz="2400" dirty="0" err="1" smtClean="0"/>
              <a:t>left</a:t>
            </a:r>
            <a:r>
              <a:rPr lang="hu-HU" sz="2400" dirty="0" smtClean="0"/>
              <a:t>;		</a:t>
            </a:r>
            <a:r>
              <a:rPr lang="hu-HU" sz="2400" dirty="0" smtClean="0">
                <a:solidFill>
                  <a:srgbClr val="92D050"/>
                </a:solidFill>
              </a:rPr>
              <a:t>// pointer esetén önhivatkozás!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err="1" smtClean="0"/>
              <a:t>node</a:t>
            </a:r>
            <a:r>
              <a:rPr lang="hu-HU" sz="2400" dirty="0" smtClean="0"/>
              <a:t>* right;		</a:t>
            </a:r>
          </a:p>
          <a:p>
            <a:pPr marL="0" indent="0">
              <a:buNone/>
            </a:pPr>
            <a:r>
              <a:rPr lang="hu-HU" sz="2400" dirty="0" smtClean="0"/>
              <a:t>};</a:t>
            </a:r>
          </a:p>
          <a:p>
            <a:r>
              <a:rPr lang="hu-HU" sz="2800" dirty="0" smtClean="0"/>
              <a:t>A fordító lefoglalja a pointernek a helyet.</a:t>
            </a:r>
            <a:br>
              <a:rPr lang="hu-HU" sz="2800" dirty="0" smtClean="0"/>
            </a:br>
            <a:r>
              <a:rPr lang="hu-HU" sz="2800" dirty="0" smtClean="0"/>
              <a:t>Minden pointernek ugyan akkora helyet foglal, ebben nincs különbség. Hogy mire mutat az a pointer, az jelenleg érdektelen, később lesz majd csak fontos!</a:t>
            </a:r>
          </a:p>
          <a:p>
            <a:r>
              <a:rPr lang="hu-HU" sz="2800" dirty="0" err="1">
                <a:solidFill>
                  <a:srgbClr val="00B050"/>
                </a:solidFill>
              </a:rPr>
              <a:t>s</a:t>
            </a:r>
            <a:r>
              <a:rPr lang="hu-HU" sz="2800" dirty="0" err="1" smtClean="0">
                <a:solidFill>
                  <a:srgbClr val="00B050"/>
                </a:solidFill>
              </a:rPr>
              <a:t>truct</a:t>
            </a:r>
            <a:r>
              <a:rPr lang="hu-HU" sz="2800" dirty="0" smtClean="0">
                <a:solidFill>
                  <a:srgbClr val="00B050"/>
                </a:solidFill>
              </a:rPr>
              <a:t> </a:t>
            </a:r>
            <a:r>
              <a:rPr lang="hu-HU" sz="2800" dirty="0" smtClean="0"/>
              <a:t>végén pontos-vessző (;)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410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C#, Java pointerszemantikát használ (referencia-szemantikát)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node</a:t>
            </a:r>
            <a:r>
              <a:rPr lang="hu-HU" dirty="0" smtClean="0"/>
              <a:t> x, y;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x = y;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x által mutatott terület az y által mutatott 	területre mutat majd</a:t>
            </a:r>
          </a:p>
          <a:p>
            <a:r>
              <a:rPr lang="hu-HU" dirty="0" smtClean="0"/>
              <a:t>A C/</a:t>
            </a:r>
            <a:r>
              <a:rPr lang="hu-HU" dirty="0" err="1" smtClean="0"/>
              <a:t>C</a:t>
            </a:r>
            <a:r>
              <a:rPr lang="hu-HU" dirty="0" smtClean="0"/>
              <a:t>++ </a:t>
            </a:r>
            <a:r>
              <a:rPr lang="hu-HU" dirty="0" err="1" smtClean="0"/>
              <a:t>value-szemantikát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node</a:t>
            </a:r>
            <a:r>
              <a:rPr lang="hu-HU" dirty="0" smtClean="0"/>
              <a:t> x, y;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x = y;		// </a:t>
            </a:r>
            <a:r>
              <a:rPr lang="hu-HU" dirty="0" err="1" smtClean="0"/>
              <a:t>y</a:t>
            </a:r>
            <a:r>
              <a:rPr lang="hu-HU" dirty="0" smtClean="0"/>
              <a:t> átmásolódik az x területre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0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dirty="0" err="1">
                <a:solidFill>
                  <a:srgbClr val="00B050"/>
                </a:solidFill>
              </a:rPr>
              <a:t>struct</a:t>
            </a:r>
            <a:r>
              <a:rPr lang="hu-HU" sz="2800" dirty="0"/>
              <a:t> </a:t>
            </a:r>
            <a:r>
              <a:rPr lang="hu-HU" sz="2800" dirty="0" err="1"/>
              <a:t>node</a:t>
            </a:r>
            <a:endParaRPr lang="hu-HU" sz="2800" dirty="0"/>
          </a:p>
          <a:p>
            <a:pPr marL="0" indent="0">
              <a:buNone/>
            </a:pPr>
            <a:r>
              <a:rPr lang="hu-HU" sz="2800" dirty="0"/>
              <a:t>{</a:t>
            </a:r>
          </a:p>
          <a:p>
            <a:pPr marL="0" indent="0">
              <a:buNone/>
            </a:pPr>
            <a:r>
              <a:rPr lang="hu-HU" sz="2800" dirty="0"/>
              <a:t>	</a:t>
            </a:r>
            <a:r>
              <a:rPr lang="hu-HU" sz="2800" dirty="0">
                <a:solidFill>
                  <a:srgbClr val="00B050"/>
                </a:solidFill>
              </a:rPr>
              <a:t>int</a:t>
            </a:r>
            <a:r>
              <a:rPr lang="hu-HU" sz="2800" dirty="0"/>
              <a:t> </a:t>
            </a:r>
            <a:r>
              <a:rPr lang="hu-HU" sz="2800" dirty="0" err="1"/>
              <a:t>val</a:t>
            </a:r>
            <a:r>
              <a:rPr lang="hu-HU" sz="2800" dirty="0"/>
              <a:t>;</a:t>
            </a:r>
          </a:p>
          <a:p>
            <a:pPr marL="0" indent="0">
              <a:buNone/>
            </a:pPr>
            <a:r>
              <a:rPr lang="hu-HU" sz="2800" dirty="0"/>
              <a:t>	</a:t>
            </a:r>
            <a:r>
              <a:rPr lang="hu-HU" sz="2800" dirty="0" err="1"/>
              <a:t>node</a:t>
            </a:r>
            <a:r>
              <a:rPr lang="hu-HU" sz="2800" dirty="0"/>
              <a:t>* </a:t>
            </a:r>
            <a:r>
              <a:rPr lang="hu-HU" sz="2800" dirty="0" err="1"/>
              <a:t>left</a:t>
            </a:r>
            <a:r>
              <a:rPr lang="hu-HU" sz="2800" dirty="0"/>
              <a:t>;		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/>
              <a:t>	</a:t>
            </a:r>
            <a:r>
              <a:rPr lang="hu-HU" sz="2800" dirty="0" err="1"/>
              <a:t>node</a:t>
            </a:r>
            <a:r>
              <a:rPr lang="hu-HU" sz="2800" dirty="0"/>
              <a:t>* right;		</a:t>
            </a:r>
          </a:p>
          <a:p>
            <a:pPr marL="0" indent="0">
              <a:buNone/>
            </a:pPr>
            <a:r>
              <a:rPr lang="hu-HU" sz="2800" dirty="0"/>
              <a:t>};</a:t>
            </a:r>
          </a:p>
          <a:p>
            <a:pPr marL="0" indent="0">
              <a:buNone/>
            </a:pPr>
            <a:endParaRPr lang="hu-HU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hu-HU" sz="2800" dirty="0" err="1" smtClean="0">
                <a:solidFill>
                  <a:srgbClr val="00B050"/>
                </a:solidFill>
              </a:rPr>
              <a:t>void</a:t>
            </a:r>
            <a:r>
              <a:rPr lang="hu-HU" sz="2800" dirty="0" smtClean="0"/>
              <a:t> </a:t>
            </a:r>
            <a:r>
              <a:rPr lang="hu-HU" sz="2800" dirty="0" err="1" smtClean="0"/>
              <a:t>insert</a:t>
            </a:r>
            <a:r>
              <a:rPr lang="hu-HU" sz="2800" dirty="0" smtClean="0"/>
              <a:t>( </a:t>
            </a:r>
            <a:r>
              <a:rPr lang="hu-HU" sz="2800" dirty="0" err="1" smtClean="0"/>
              <a:t>node</a:t>
            </a:r>
            <a:r>
              <a:rPr lang="hu-HU" sz="2800" dirty="0" smtClean="0"/>
              <a:t>* r, </a:t>
            </a:r>
            <a:r>
              <a:rPr lang="hu-HU" sz="2800" dirty="0">
                <a:solidFill>
                  <a:srgbClr val="00B050"/>
                </a:solidFill>
              </a:rPr>
              <a:t>int</a:t>
            </a:r>
            <a:r>
              <a:rPr lang="hu-HU" sz="2800" dirty="0" smtClean="0"/>
              <a:t> v );</a:t>
            </a:r>
          </a:p>
          <a:p>
            <a:pPr marL="0" indent="0">
              <a:buNone/>
            </a:pPr>
            <a:r>
              <a:rPr lang="hu-HU" sz="2800" dirty="0" err="1">
                <a:solidFill>
                  <a:srgbClr val="00B050"/>
                </a:solidFill>
              </a:rPr>
              <a:t>void</a:t>
            </a:r>
            <a:r>
              <a:rPr lang="hu-HU" sz="2800" dirty="0" smtClean="0"/>
              <a:t> print( </a:t>
            </a:r>
            <a:r>
              <a:rPr lang="hu-HU" sz="2800" dirty="0" err="1" smtClean="0"/>
              <a:t>node</a:t>
            </a:r>
            <a:r>
              <a:rPr lang="hu-HU" sz="2800" dirty="0" smtClean="0"/>
              <a:t>* r );</a:t>
            </a:r>
          </a:p>
          <a:p>
            <a:pPr marL="0" indent="0">
              <a:buNone/>
            </a:pPr>
            <a:endParaRPr lang="hu-HU" sz="2800" dirty="0" smtClean="0"/>
          </a:p>
          <a:p>
            <a:pPr marL="0" indent="0">
              <a:buNone/>
            </a:pP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15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794</Words>
  <Application>Microsoft Office PowerPoint</Application>
  <PresentationFormat>Diavetítés a képernyőre (4:3 oldalarány)</PresentationFormat>
  <Paragraphs>253</Paragraphs>
  <Slides>28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29" baseType="lpstr">
      <vt:lpstr>Office-téma</vt:lpstr>
      <vt:lpstr>Programozási Nyelvek (C++) Gyakorlat  Gyak 07.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</vt:lpstr>
      <vt:lpstr>Feladat (Megjegyzések)</vt:lpstr>
      <vt:lpstr>Feladat (a legkeményebb)</vt:lpstr>
      <vt:lpstr>Feladat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 (C++) Gyakorlat</dc:title>
  <dc:creator>tmark</dc:creator>
  <cp:lastModifiedBy>tmark</cp:lastModifiedBy>
  <cp:revision>633</cp:revision>
  <dcterms:created xsi:type="dcterms:W3CDTF">2011-02-16T08:44:10Z</dcterms:created>
  <dcterms:modified xsi:type="dcterms:W3CDTF">2013-03-19T01:12:12Z</dcterms:modified>
</cp:coreProperties>
</file>