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B1E841-6B4C-4960-962E-ED2FAAEBF370}" v="138" dt="2023-11-30T08:32:58.845"/>
    <p1510:client id="{B0799AD6-ED50-74EE-6853-53B04852D209}" v="26" dt="2023-11-29T10:29:33.154"/>
    <p1510:client id="{B7914452-0439-7805-BE75-0A22B331EBA5}" v="126" dt="2023-11-29T10:30:17.266"/>
    <p1510:client id="{C4DD59A5-D9B2-2C6D-133C-245F8A123362}" v="122" dt="2023-11-30T08:28:49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>
                <a:ea typeface="Calibri Light"/>
                <a:cs typeface="Calibri Light"/>
              </a:rPr>
              <a:t>AI előadás</a:t>
            </a:r>
            <a:endParaRPr lang="hu-HU">
              <a:cs typeface="Calibri Light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ea typeface="Calibri"/>
                <a:cs typeface="Calibri"/>
              </a:rPr>
              <a:t>Készítette: </a:t>
            </a:r>
            <a:r>
              <a:rPr lang="hu-HU" err="1">
                <a:ea typeface="Calibri"/>
                <a:cs typeface="Calibri"/>
              </a:rPr>
              <a:t>Mihó</a:t>
            </a:r>
            <a:r>
              <a:rPr lang="hu-HU">
                <a:ea typeface="Calibri"/>
                <a:cs typeface="Calibri"/>
              </a:rPr>
              <a:t> André, Terdik Zalán, Török Péter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16A5F3-94E9-08B3-DC97-533BF5A7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rgbClr val="000000"/>
                </a:solidFill>
                <a:latin typeface="Calibri Light"/>
                <a:cs typeface="Calibri Light"/>
              </a:rPr>
              <a:t>Erősített tanulás (</a:t>
            </a:r>
            <a:r>
              <a:rPr lang="hu-HU" err="1">
                <a:solidFill>
                  <a:srgbClr val="000000"/>
                </a:solidFill>
                <a:latin typeface="Calibri Light"/>
                <a:cs typeface="Calibri Light"/>
              </a:rPr>
              <a:t>reinforcement</a:t>
            </a:r>
            <a:r>
              <a:rPr lang="hu-HU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hu-HU" err="1">
                <a:solidFill>
                  <a:srgbClr val="000000"/>
                </a:solidFill>
                <a:latin typeface="Calibri Light"/>
                <a:cs typeface="Calibri Light"/>
              </a:rPr>
              <a:t>learning</a:t>
            </a:r>
            <a:r>
              <a:rPr lang="hu-HU">
                <a:solidFill>
                  <a:srgbClr val="000000"/>
                </a:solidFill>
                <a:latin typeface="Calibri Light"/>
                <a:cs typeface="Calibri Light"/>
              </a:rPr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C9F1B7-C83F-0CCD-B0A3-A09666E5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cs typeface="Calibri"/>
              </a:rPr>
              <a:t>az algoritmusnak nincs hozzáférése címkézett adatkészletekhez</a:t>
            </a:r>
          </a:p>
          <a:p>
            <a:r>
              <a:rPr lang="hu-HU">
                <a:cs typeface="Calibri"/>
              </a:rPr>
              <a:t>A kezdeti cselekedetei alapján a környezet reakcióiból tanul és az alapján fejleszti magát</a:t>
            </a:r>
          </a:p>
          <a:p>
            <a:r>
              <a:rPr lang="hu-HU">
                <a:cs typeface="Calibri"/>
              </a:rPr>
              <a:t>Azért, hogy következő lépései jobbak és jobbak legyenek.</a:t>
            </a:r>
          </a:p>
          <a:p>
            <a:endParaRPr lang="hu-HU">
              <a:cs typeface="Calibri"/>
            </a:endParaRPr>
          </a:p>
        </p:txBody>
      </p:sp>
      <p:pic>
        <p:nvPicPr>
          <p:cNvPr id="4" name="Kép 3" descr="A képen szöveg, clipart, lábbelik, rajzfilm látható&#10;&#10;Automatikusan generált leírás">
            <a:extLst>
              <a:ext uri="{FF2B5EF4-FFF2-40B4-BE49-F238E27FC236}">
                <a16:creationId xmlns:a16="http://schemas.microsoft.com/office/drawing/2014/main" id="{BAC5D192-C77A-112A-D16B-244A039E1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240" y="3748024"/>
            <a:ext cx="4693920" cy="262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9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9D40DF-C809-B44B-2E1D-B8600E4E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ea typeface="Calibri Light"/>
                <a:cs typeface="Calibri Light"/>
              </a:rPr>
              <a:t>Mesterséges intelligencia fogalma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74AC26-1CC3-6934-5D93-18C1CE2A4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ea typeface="Calibri"/>
                <a:cs typeface="Calibri"/>
              </a:rPr>
              <a:t>A gépek számára az intelligens viselkedés képességét célozza meg.</a:t>
            </a:r>
          </a:p>
          <a:p>
            <a:r>
              <a:rPr lang="hu-HU">
                <a:ea typeface="Calibri"/>
                <a:cs typeface="Calibri"/>
              </a:rPr>
              <a:t>lehetővé teszik a gépi rendszerek számára a tanulást , értsenek, döntéseket hozzanak és feladatokat oldjanak meg</a:t>
            </a:r>
          </a:p>
        </p:txBody>
      </p:sp>
    </p:spTree>
    <p:extLst>
      <p:ext uri="{BB962C8B-B14F-4D97-AF65-F5344CB8AC3E}">
        <p14:creationId xmlns:p14="http://schemas.microsoft.com/office/powerpoint/2010/main" val="90854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4E832C-AC76-DA20-637C-F7C61447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ea typeface="Calibri Light"/>
                <a:cs typeface="Calibri Light"/>
              </a:rPr>
              <a:t>AI története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E2F716-E4D6-6F30-1344-11E66EAE6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b="1">
                <a:latin typeface="Calibri"/>
                <a:ea typeface="Calibri"/>
                <a:cs typeface="Calibri"/>
              </a:rPr>
              <a:t>Első lépések (1950-es évek):</a:t>
            </a:r>
            <a:r>
              <a:rPr lang="hu-HU" sz="2400">
                <a:latin typeface="Calibri"/>
                <a:ea typeface="Calibri"/>
                <a:cs typeface="Calibri"/>
              </a:rPr>
              <a:t> Az AI kutatás kezdetben a gépi tanulás és a játékprogramok területén koncentrált.</a:t>
            </a:r>
          </a:p>
          <a:p>
            <a:r>
              <a:rPr lang="hu-HU" sz="2400" b="1">
                <a:latin typeface="Calibri"/>
                <a:ea typeface="Calibri"/>
                <a:cs typeface="Calibri"/>
              </a:rPr>
              <a:t>Szimbolikus AI (1950-es évek és 1960-as évek):  </a:t>
            </a:r>
            <a:r>
              <a:rPr lang="hu-HU" sz="2400">
                <a:latin typeface="Calibri"/>
                <a:ea typeface="Calibri"/>
                <a:cs typeface="Calibri"/>
              </a:rPr>
              <a:t>Szimbolikus gondolkodási modelleket alkalmaztak.</a:t>
            </a:r>
          </a:p>
          <a:p>
            <a:r>
              <a:rPr lang="hu-HU" sz="2400" b="1">
                <a:latin typeface="Calibri"/>
                <a:ea typeface="Calibri"/>
                <a:cs typeface="Calibri"/>
              </a:rPr>
              <a:t>Szakértői rendszerek (1970-es évek és 1980-as évek):</a:t>
            </a:r>
            <a:r>
              <a:rPr lang="hu-HU" sz="2400">
                <a:latin typeface="Calibri"/>
                <a:ea typeface="Calibri"/>
                <a:cs typeface="Calibri"/>
              </a:rPr>
              <a:t>  Szakértők által használt tudást modellező rendszerek kifejlesztésére összpontosult.</a:t>
            </a:r>
          </a:p>
          <a:p>
            <a:r>
              <a:rPr lang="hu-HU" sz="2400" b="1">
                <a:latin typeface="Calibri"/>
                <a:ea typeface="Calibri"/>
                <a:cs typeface="Calibri"/>
              </a:rPr>
              <a:t>Modern AI (2010-es évek-</a:t>
            </a:r>
            <a:r>
              <a:rPr lang="hu-HU" sz="2400" b="1" err="1">
                <a:latin typeface="Calibri"/>
                <a:ea typeface="Calibri"/>
                <a:cs typeface="Calibri"/>
              </a:rPr>
              <a:t>től</a:t>
            </a:r>
            <a:r>
              <a:rPr lang="hu-HU" sz="2400" b="1">
                <a:latin typeface="Calibri"/>
                <a:ea typeface="Calibri"/>
                <a:cs typeface="Calibri"/>
              </a:rPr>
              <a:t> napjainkig): </a:t>
            </a:r>
            <a:r>
              <a:rPr lang="hu-HU" sz="2400">
                <a:latin typeface="Calibri"/>
                <a:ea typeface="Calibri"/>
                <a:cs typeface="Calibri"/>
              </a:rPr>
              <a:t> lehetővé tette az olyan alkalmazások megjelenését, mint az arcfelismerés, a beszédértés és a szemantikus elemzés.</a:t>
            </a:r>
          </a:p>
        </p:txBody>
      </p:sp>
    </p:spTree>
    <p:extLst>
      <p:ext uri="{BB962C8B-B14F-4D97-AF65-F5344CB8AC3E}">
        <p14:creationId xmlns:p14="http://schemas.microsoft.com/office/powerpoint/2010/main" val="249015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C7E1BE-D6B0-131C-F02B-7B82AD6F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>
                <a:latin typeface="Calibri Light"/>
                <a:cs typeface="Calibri Light"/>
              </a:rPr>
              <a:t>Ágens fogalma: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3D658A-BCDC-9FB4-0DC8-589F63CAE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latin typeface="Calibri"/>
                <a:cs typeface="Calibri"/>
              </a:rPr>
              <a:t>Rendelkezik bizonyos fokú intelligenciával és képességekkel</a:t>
            </a:r>
          </a:p>
          <a:p>
            <a:r>
              <a:rPr lang="hu-HU">
                <a:latin typeface="Calibri"/>
                <a:cs typeface="Calibri"/>
              </a:rPr>
              <a:t>képes érzékelni a környezetét, feldolgozni az információkat, döntéseket hozni és cselekedni </a:t>
            </a:r>
          </a:p>
        </p:txBody>
      </p:sp>
    </p:spTree>
    <p:extLst>
      <p:ext uri="{BB962C8B-B14F-4D97-AF65-F5344CB8AC3E}">
        <p14:creationId xmlns:p14="http://schemas.microsoft.com/office/powerpoint/2010/main" val="398844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DF9542-311A-A5EB-9664-F9644800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BCCE04-9637-ECE4-0438-2ABD33F14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744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CED65E-3A72-9972-150F-0DE41E57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rgbClr val="000000"/>
                </a:solidFill>
                <a:latin typeface="Calibri Light"/>
                <a:cs typeface="Calibri Light"/>
              </a:rPr>
              <a:t>Hogyan tanulnak a gépek? Mi is az a gépi tanulás (</a:t>
            </a:r>
            <a:r>
              <a:rPr lang="hu-HU" err="1">
                <a:solidFill>
                  <a:srgbClr val="000000"/>
                </a:solidFill>
                <a:latin typeface="Calibri Light"/>
                <a:cs typeface="Calibri Light"/>
              </a:rPr>
              <a:t>machine</a:t>
            </a:r>
            <a:r>
              <a:rPr lang="hu-HU">
                <a:solidFill>
                  <a:srgbClr val="000000"/>
                </a:solidFill>
                <a:latin typeface="Calibri Light"/>
                <a:cs typeface="Calibri Light"/>
              </a:rPr>
              <a:t> learning)?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F149B8-4B05-972B-9AA4-BE28DCE31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ea typeface="+mn-lt"/>
                <a:cs typeface="+mn-lt"/>
              </a:rPr>
              <a:t>A gépi tanulás a mesterséges intelligencia egyik alkalmazási területe</a:t>
            </a:r>
          </a:p>
          <a:p>
            <a:r>
              <a:rPr lang="hu-HU">
                <a:cs typeface="Calibri"/>
              </a:rPr>
              <a:t>gépek képesek saját maguktól tanulni és javítani teljesítményük</a:t>
            </a:r>
          </a:p>
          <a:p>
            <a:r>
              <a:rPr lang="hu-HU">
                <a:cs typeface="Calibri"/>
              </a:rPr>
              <a:t>amely lehetővé teszi, hogy az adatokból, információkból, tudásból és a tapasztalatokból új dolgokat tanuljanak, és javítsák a teljesítményüket a feladatok elvégzése során.</a:t>
            </a:r>
          </a:p>
        </p:txBody>
      </p:sp>
    </p:spTree>
    <p:extLst>
      <p:ext uri="{BB962C8B-B14F-4D97-AF65-F5344CB8AC3E}">
        <p14:creationId xmlns:p14="http://schemas.microsoft.com/office/powerpoint/2010/main" val="142025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8D02DA-12B8-4E93-39F6-307A011B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rgbClr val="000000"/>
                </a:solidFill>
                <a:latin typeface="Calibri Light"/>
                <a:cs typeface="Calibri Light"/>
              </a:rPr>
              <a:t>Melyek a gépi tanulás szintjei?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F0A8B9-8C59-56FB-9538-ADE1E7A71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solidFill>
                  <a:srgbClr val="000000"/>
                </a:solidFill>
                <a:cs typeface="Calibri"/>
              </a:rPr>
              <a:t>Felügyelt tanulás (</a:t>
            </a:r>
            <a:r>
              <a:rPr lang="hu-HU" err="1">
                <a:solidFill>
                  <a:srgbClr val="000000"/>
                </a:solidFill>
                <a:cs typeface="Calibri"/>
              </a:rPr>
              <a:t>supervised</a:t>
            </a:r>
            <a:r>
              <a:rPr lang="hu-HU">
                <a:solidFill>
                  <a:srgbClr val="000000"/>
                </a:solidFill>
                <a:cs typeface="Calibri"/>
              </a:rPr>
              <a:t> </a:t>
            </a:r>
            <a:r>
              <a:rPr lang="hu-HU" err="1">
                <a:solidFill>
                  <a:srgbClr val="000000"/>
                </a:solidFill>
                <a:cs typeface="Calibri"/>
              </a:rPr>
              <a:t>learning</a:t>
            </a:r>
            <a:r>
              <a:rPr lang="hu-HU">
                <a:solidFill>
                  <a:srgbClr val="000000"/>
                </a:solidFill>
                <a:cs typeface="Calibri"/>
              </a:rPr>
              <a:t>)</a:t>
            </a:r>
          </a:p>
          <a:p>
            <a:r>
              <a:rPr lang="hu-HU">
                <a:solidFill>
                  <a:srgbClr val="000000"/>
                </a:solidFill>
                <a:cs typeface="Calibri"/>
              </a:rPr>
              <a:t>Felügyelet nélküli tanulás (</a:t>
            </a:r>
            <a:r>
              <a:rPr lang="hu-HU" err="1">
                <a:solidFill>
                  <a:srgbClr val="000000"/>
                </a:solidFill>
                <a:cs typeface="Calibri"/>
              </a:rPr>
              <a:t>unsupervised</a:t>
            </a:r>
            <a:r>
              <a:rPr lang="hu-HU">
                <a:solidFill>
                  <a:srgbClr val="000000"/>
                </a:solidFill>
                <a:cs typeface="Calibri"/>
              </a:rPr>
              <a:t> </a:t>
            </a:r>
            <a:r>
              <a:rPr lang="hu-HU" err="1">
                <a:solidFill>
                  <a:srgbClr val="000000"/>
                </a:solidFill>
                <a:cs typeface="Calibri"/>
              </a:rPr>
              <a:t>learning</a:t>
            </a:r>
            <a:r>
              <a:rPr lang="hu-HU">
                <a:solidFill>
                  <a:srgbClr val="000000"/>
                </a:solidFill>
                <a:cs typeface="Calibri"/>
              </a:rPr>
              <a:t>)</a:t>
            </a:r>
          </a:p>
          <a:p>
            <a:r>
              <a:rPr lang="hu-HU">
                <a:solidFill>
                  <a:srgbClr val="000000"/>
                </a:solidFill>
                <a:cs typeface="Calibri"/>
              </a:rPr>
              <a:t>Erősített tanulás (</a:t>
            </a:r>
            <a:r>
              <a:rPr lang="hu-HU" err="1">
                <a:solidFill>
                  <a:srgbClr val="000000"/>
                </a:solidFill>
                <a:cs typeface="Calibri"/>
              </a:rPr>
              <a:t>reinforcement</a:t>
            </a:r>
            <a:r>
              <a:rPr lang="hu-HU">
                <a:solidFill>
                  <a:srgbClr val="000000"/>
                </a:solidFill>
                <a:cs typeface="Calibri"/>
              </a:rPr>
              <a:t> </a:t>
            </a:r>
            <a:r>
              <a:rPr lang="hu-HU" err="1">
                <a:solidFill>
                  <a:srgbClr val="000000"/>
                </a:solidFill>
                <a:cs typeface="Calibri"/>
              </a:rPr>
              <a:t>learning</a:t>
            </a:r>
            <a:r>
              <a:rPr lang="hu-HU">
                <a:solidFill>
                  <a:srgbClr val="000000"/>
                </a:solidFill>
                <a:cs typeface="Calibri"/>
              </a:rPr>
              <a:t>)</a:t>
            </a:r>
          </a:p>
          <a:p>
            <a:r>
              <a:rPr lang="hu-HU">
                <a:solidFill>
                  <a:srgbClr val="000000"/>
                </a:solidFill>
                <a:cs typeface="Calibri"/>
              </a:rPr>
              <a:t>Mély tanulás (</a:t>
            </a:r>
            <a:r>
              <a:rPr lang="hu-HU" err="1">
                <a:solidFill>
                  <a:srgbClr val="000000"/>
                </a:solidFill>
                <a:cs typeface="Calibri"/>
              </a:rPr>
              <a:t>deep</a:t>
            </a:r>
            <a:r>
              <a:rPr lang="hu-HU">
                <a:solidFill>
                  <a:srgbClr val="000000"/>
                </a:solidFill>
                <a:cs typeface="Calibri"/>
              </a:rPr>
              <a:t> </a:t>
            </a:r>
            <a:r>
              <a:rPr lang="hu-HU" err="1">
                <a:solidFill>
                  <a:srgbClr val="000000"/>
                </a:solidFill>
                <a:cs typeface="Calibri"/>
              </a:rPr>
              <a:t>learning</a:t>
            </a:r>
            <a:r>
              <a:rPr lang="hu-HU">
                <a:solidFill>
                  <a:srgbClr val="000000"/>
                </a:solidFill>
                <a:cs typeface="Calibri"/>
              </a:rPr>
              <a:t>)</a:t>
            </a:r>
          </a:p>
          <a:p>
            <a:endParaRPr lang="hu-HU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77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763B66-B0A6-6AFC-94A5-7F8292DA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rgbClr val="000000"/>
                </a:solidFill>
                <a:latin typeface="Calibri Light"/>
                <a:cs typeface="Calibri Light"/>
              </a:rPr>
              <a:t>Felügyelt tanulás (</a:t>
            </a:r>
            <a:r>
              <a:rPr lang="hu-HU" err="1">
                <a:solidFill>
                  <a:srgbClr val="000000"/>
                </a:solidFill>
                <a:latin typeface="Calibri Light"/>
                <a:cs typeface="Calibri Light"/>
              </a:rPr>
              <a:t>supervised</a:t>
            </a:r>
            <a:r>
              <a:rPr lang="hu-HU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hu-HU" err="1">
                <a:solidFill>
                  <a:srgbClr val="000000"/>
                </a:solidFill>
                <a:latin typeface="Calibri Light"/>
                <a:cs typeface="Calibri Light"/>
              </a:rPr>
              <a:t>learning</a:t>
            </a:r>
            <a:r>
              <a:rPr lang="hu-HU">
                <a:solidFill>
                  <a:srgbClr val="000000"/>
                </a:solidFill>
                <a:latin typeface="Calibri Light"/>
                <a:cs typeface="Calibri Light"/>
              </a:rPr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5C671D-DA1C-7422-40E0-B45D962FD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cs typeface="Calibri"/>
              </a:rPr>
              <a:t> algoritmus rendszereket olyan adatkészlettel tréningezik</a:t>
            </a:r>
          </a:p>
          <a:p>
            <a:r>
              <a:rPr lang="hu-HU">
                <a:cs typeface="Calibri"/>
              </a:rPr>
              <a:t> amelyeket korábban már címkéztek vagy besoroltak.</a:t>
            </a:r>
          </a:p>
          <a:p>
            <a:r>
              <a:rPr lang="hu-HU">
                <a:cs typeface="Calibri"/>
              </a:rPr>
              <a:t>az algoritmus kap adatkészletet, az adatok címkézettek, megvan a szabály, ami alapján elkészül az output.</a:t>
            </a:r>
          </a:p>
          <a:p>
            <a:endParaRPr lang="hu-HU">
              <a:cs typeface="Calibri"/>
            </a:endParaRPr>
          </a:p>
        </p:txBody>
      </p:sp>
      <p:pic>
        <p:nvPicPr>
          <p:cNvPr id="4" name="Kép 3" descr="A képen szöveg, képernyőkép, diagram, Betűtípus látható&#10;&#10;Automatikusan generált leírás">
            <a:extLst>
              <a:ext uri="{FF2B5EF4-FFF2-40B4-BE49-F238E27FC236}">
                <a16:creationId xmlns:a16="http://schemas.microsoft.com/office/drawing/2014/main" id="{86FF00A3-1898-D082-36EE-5852F702F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760" y="3617795"/>
            <a:ext cx="5811520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0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9DD089-7621-67A1-57B4-72F9452F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rgbClr val="000000"/>
                </a:solidFill>
                <a:latin typeface="Calibri Light"/>
                <a:cs typeface="Calibri Light"/>
              </a:rPr>
              <a:t>Felügyelet nélküli tanulás (</a:t>
            </a:r>
            <a:r>
              <a:rPr lang="hu-HU" err="1">
                <a:solidFill>
                  <a:srgbClr val="000000"/>
                </a:solidFill>
                <a:latin typeface="Calibri Light"/>
                <a:cs typeface="Calibri Light"/>
              </a:rPr>
              <a:t>unsupervised</a:t>
            </a:r>
            <a:r>
              <a:rPr lang="hu-HU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hu-HU" err="1">
                <a:solidFill>
                  <a:srgbClr val="000000"/>
                </a:solidFill>
                <a:latin typeface="Calibri Light"/>
                <a:cs typeface="Calibri Light"/>
              </a:rPr>
              <a:t>learning</a:t>
            </a:r>
            <a:r>
              <a:rPr lang="hu-HU">
                <a:solidFill>
                  <a:srgbClr val="000000"/>
                </a:solidFill>
                <a:latin typeface="Calibri Light"/>
                <a:cs typeface="Calibri Light"/>
              </a:rPr>
              <a:t>)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AD036F6-627B-C11A-73F2-3DECD5DBA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cs typeface="Calibri"/>
              </a:rPr>
              <a:t>Ebben a típusban nincs címkézett adatkészlet</a:t>
            </a:r>
          </a:p>
          <a:p>
            <a:r>
              <a:rPr lang="hu-HU">
                <a:cs typeface="Calibri"/>
              </a:rPr>
              <a:t>nincs ismert szabály</a:t>
            </a:r>
          </a:p>
          <a:p>
            <a:r>
              <a:rPr lang="hu-HU">
                <a:cs typeface="Calibri"/>
              </a:rPr>
              <a:t>az algoritmusoknak fel kell ismerniük a bemeneti adatokban található összefüggéseket.</a:t>
            </a:r>
          </a:p>
        </p:txBody>
      </p:sp>
      <p:pic>
        <p:nvPicPr>
          <p:cNvPr id="7" name="Kép 6" descr="A képen szöveg, képernyőkép, Betűtípus, diagram látható&#10;&#10;Automatikusan generált leírás">
            <a:extLst>
              <a:ext uri="{FF2B5EF4-FFF2-40B4-BE49-F238E27FC236}">
                <a16:creationId xmlns:a16="http://schemas.microsoft.com/office/drawing/2014/main" id="{B43D2FCF-9868-9B96-6886-E35A53F6E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680546"/>
            <a:ext cx="5029200" cy="28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1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Szélesvásznú</PresentationFormat>
  <Slides>10</Slides>
  <Notes>0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Office-téma</vt:lpstr>
      <vt:lpstr>AI előadás</vt:lpstr>
      <vt:lpstr>Mesterséges intelligencia fogalma</vt:lpstr>
      <vt:lpstr>AI története</vt:lpstr>
      <vt:lpstr>Ágens fogalma:</vt:lpstr>
      <vt:lpstr>PowerPoint-bemutató</vt:lpstr>
      <vt:lpstr>Hogyan tanulnak a gépek? Mi is az a gépi tanulás (machine learning)?</vt:lpstr>
      <vt:lpstr>Melyek a gépi tanulás szintjei?</vt:lpstr>
      <vt:lpstr>Felügyelt tanulás (supervised learning)</vt:lpstr>
      <vt:lpstr>Felügyelet nélküli tanulás (unsupervised learning)</vt:lpstr>
      <vt:lpstr>Erősített tanulás (reinforcement learning)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revision>2</cp:revision>
  <dcterms:created xsi:type="dcterms:W3CDTF">2023-11-29T10:10:22Z</dcterms:created>
  <dcterms:modified xsi:type="dcterms:W3CDTF">2023-11-30T08:33:25Z</dcterms:modified>
</cp:coreProperties>
</file>