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6" r:id="rId6"/>
    <p:sldId id="298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260" r:id="rId17"/>
    <p:sldId id="261" r:id="rId18"/>
    <p:sldId id="263" r:id="rId19"/>
    <p:sldId id="307" r:id="rId20"/>
    <p:sldId id="308" r:id="rId21"/>
    <p:sldId id="262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8EBB0-B2FD-3583-C6D1-D350433270BD}" v="94" dt="2023-09-25T11:13:29.352"/>
    <p1510:client id="{C4F9116C-1F3E-4F4E-BD41-D8E2F7B7ABE5}" v="42" dt="2023-09-25T10:53:28.233"/>
    <p1510:client id="{D9031A57-AF34-00C1-DC82-9984B330F4FA}" v="17" dt="2023-09-25T10:55:40.689"/>
    <p1510:client id="{DF12A823-6316-9DCF-0AFA-04630266B5C0}" v="505" dt="2023-09-25T11:17:44.439"/>
    <p1510:client id="{EB70A4B5-3062-457F-FAF9-3C60741C7C6E}" v="145" dt="2023-09-25T11:18:30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>
                <a:ea typeface="Calibri Light"/>
                <a:cs typeface="Calibri Light"/>
              </a:rPr>
              <a:t>Vezetékes és vezeték nélküli átviteli közegek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ea typeface="Calibri"/>
                <a:cs typeface="Calibri"/>
              </a:rPr>
              <a:t>Készítette: </a:t>
            </a:r>
            <a:r>
              <a:rPr lang="hu-HU" err="1">
                <a:ea typeface="Calibri"/>
                <a:cs typeface="Calibri"/>
              </a:rPr>
              <a:t>Mihó</a:t>
            </a:r>
            <a:r>
              <a:rPr lang="hu-HU">
                <a:ea typeface="Calibri"/>
                <a:cs typeface="Calibri"/>
              </a:rPr>
              <a:t> André, Terdik </a:t>
            </a:r>
            <a:r>
              <a:rPr lang="hu-HU" err="1">
                <a:ea typeface="Calibri"/>
                <a:cs typeface="Calibri"/>
              </a:rPr>
              <a:t>Zalán,</a:t>
            </a:r>
            <a:r>
              <a:rPr lang="hu-HU">
                <a:ea typeface="Calibri"/>
                <a:cs typeface="Calibri"/>
              </a:rPr>
              <a:t> </a:t>
            </a:r>
            <a:r>
              <a:rPr lang="hu-HU" err="1">
                <a:ea typeface="Calibri"/>
                <a:cs typeface="Calibri"/>
              </a:rPr>
              <a:t>Török</a:t>
            </a:r>
            <a:r>
              <a:rPr lang="hu-HU">
                <a:ea typeface="Calibri"/>
                <a:cs typeface="Calibri"/>
              </a:rPr>
              <a:t> Péter</a:t>
            </a:r>
            <a:endParaRPr lang="hu-HU" err="1"/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192EAE-A598-2ED1-1579-9D82E6D2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CAT6a UTP kábel jellemzői:</a:t>
            </a:r>
            <a:endParaRPr lang="hu-HU"/>
          </a:p>
          <a:p>
            <a:endParaRPr lang="hu-HU">
              <a:ea typeface="Calibri Light"/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363C2E-9C93-33A1-5854-9AA734C37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ea typeface="Calibri" panose="020F0502020204030204"/>
                <a:cs typeface="Calibri" panose="020F0502020204030204"/>
              </a:rPr>
              <a:t>Maximum átviteli sebessége 10Gb/s</a:t>
            </a:r>
          </a:p>
          <a:p>
            <a:r>
              <a:rPr lang="hu-HU">
                <a:ea typeface="Calibri" panose="020F0502020204030204"/>
                <a:cs typeface="Calibri" panose="020F0502020204030204"/>
              </a:rPr>
              <a:t>Maximális kábel hossza 100m</a:t>
            </a:r>
            <a:endParaRPr lang="hu-HU"/>
          </a:p>
          <a:p>
            <a:r>
              <a:rPr lang="hu-HU">
                <a:ea typeface="Calibri"/>
                <a:cs typeface="Calibri"/>
              </a:rPr>
              <a:t>Kommunikáció 500MHz-en történik</a:t>
            </a:r>
            <a:endParaRPr lang="hu-HU"/>
          </a:p>
          <a:p>
            <a:endParaRPr lang="hu-HU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1400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D0EE92-1F13-B6DE-F2B4-31EF091F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ea typeface="Calibri Light"/>
                <a:cs typeface="Calibri Light"/>
              </a:rPr>
              <a:t>CAT7 UTP kábel jellemzői:</a:t>
            </a:r>
            <a:endParaRPr lang="hu-HU"/>
          </a:p>
          <a:p>
            <a:endParaRPr lang="hu-HU">
              <a:ea typeface="Calibri Light"/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DADF04-F0D7-C7F5-C277-37F9883C4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ea typeface="Calibri" panose="020F0502020204030204"/>
                <a:cs typeface="Calibri" panose="020F0502020204030204"/>
              </a:rPr>
              <a:t>Maximum átviteli sebessége 10Gb/s</a:t>
            </a:r>
          </a:p>
          <a:p>
            <a:r>
              <a:rPr lang="hu-HU">
                <a:ea typeface="Calibri" panose="020F0502020204030204"/>
                <a:cs typeface="Calibri" panose="020F0502020204030204"/>
              </a:rPr>
              <a:t>Maximális kábel hossza 100m</a:t>
            </a:r>
            <a:endParaRPr lang="hu-HU"/>
          </a:p>
          <a:p>
            <a:r>
              <a:rPr lang="hu-HU">
                <a:ea typeface="Calibri"/>
                <a:cs typeface="Calibri"/>
              </a:rPr>
              <a:t>Kommunikáció 600MHz-en(CAT7A 1000MHz) történik</a:t>
            </a:r>
            <a:endParaRPr lang="hu-HU"/>
          </a:p>
          <a:p>
            <a:endParaRPr lang="hu-HU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384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1A7539-5E5D-AB33-8565-3CA349AF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ea typeface="Calibri Light"/>
                <a:cs typeface="Calibri Light"/>
              </a:rPr>
              <a:t>CAT8 UTP kábel jellemzői:</a:t>
            </a:r>
            <a:endParaRPr lang="hu-HU"/>
          </a:p>
          <a:p>
            <a:endParaRPr lang="hu-HU">
              <a:ea typeface="Calibri Light"/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0E35FB-F678-A86C-B003-266112B89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ea typeface="Calibri" panose="020F0502020204030204"/>
                <a:cs typeface="Calibri" panose="020F0502020204030204"/>
              </a:rPr>
              <a:t>Maximum átviteli sebessége 40Gb/s</a:t>
            </a:r>
          </a:p>
          <a:p>
            <a:r>
              <a:rPr lang="hu-HU">
                <a:ea typeface="Calibri" panose="020F0502020204030204"/>
                <a:cs typeface="Calibri" panose="020F0502020204030204"/>
              </a:rPr>
              <a:t>Maximális kábel hossza 30m</a:t>
            </a:r>
            <a:endParaRPr lang="hu-HU"/>
          </a:p>
          <a:p>
            <a:r>
              <a:rPr lang="hu-HU">
                <a:ea typeface="Calibri"/>
                <a:cs typeface="Calibri"/>
              </a:rPr>
              <a:t>Kommunikáció 1600-2000MHz-en történ</a:t>
            </a:r>
            <a:endParaRPr lang="hu-HU"/>
          </a:p>
          <a:p>
            <a:endParaRPr lang="hu-HU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8615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C4F8EC-1D89-5C3C-D427-5F32FBAE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ea typeface="Calibri Light"/>
                <a:cs typeface="Calibri Light"/>
              </a:rPr>
              <a:t>Típusai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188FB2-0AFA-6777-B9FA-30BA6465A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ea typeface="Calibri" panose="020F0502020204030204"/>
                <a:cs typeface="Calibri" panose="020F0502020204030204"/>
              </a:rPr>
              <a:t>Egyeneskötésű (link):</a:t>
            </a:r>
          </a:p>
          <a:p>
            <a:r>
              <a:rPr lang="hu-HU">
                <a:ea typeface="Calibri" panose="020F0502020204030204"/>
                <a:cs typeface="Calibri" panose="020F0502020204030204"/>
              </a:rPr>
              <a:t>PC-</a:t>
            </a:r>
            <a:r>
              <a:rPr lang="hu-HU" err="1">
                <a:ea typeface="Calibri"/>
                <a:cs typeface="Calibri"/>
              </a:rPr>
              <a:t>Switch</a:t>
            </a:r>
            <a:r>
              <a:rPr lang="hu-HU">
                <a:ea typeface="Calibri" panose="020F0502020204030204"/>
                <a:cs typeface="Calibri" panose="020F0502020204030204"/>
              </a:rPr>
              <a:t>/HUB</a:t>
            </a:r>
          </a:p>
          <a:p>
            <a:r>
              <a:rPr lang="hu-HU">
                <a:ea typeface="Calibri" panose="020F0502020204030204"/>
                <a:cs typeface="Calibri" panose="020F0502020204030204"/>
              </a:rPr>
              <a:t> PC-Router</a:t>
            </a:r>
            <a:endParaRPr lang="hu-HU"/>
          </a:p>
          <a:p>
            <a:r>
              <a:rPr lang="hu-HU">
                <a:ea typeface="Calibri" panose="020F0502020204030204"/>
                <a:cs typeface="Calibri" panose="020F0502020204030204"/>
              </a:rPr>
              <a:t>Keresztkötésű (</a:t>
            </a:r>
            <a:r>
              <a:rPr lang="hu-HU" err="1">
                <a:ea typeface="Calibri"/>
                <a:cs typeface="Calibri"/>
              </a:rPr>
              <a:t>cross</a:t>
            </a:r>
            <a:r>
              <a:rPr lang="hu-HU">
                <a:ea typeface="Calibri" panose="020F0502020204030204"/>
                <a:cs typeface="Calibri" panose="020F0502020204030204"/>
              </a:rPr>
              <a:t>-link):</a:t>
            </a:r>
            <a:endParaRPr lang="hu-HU"/>
          </a:p>
          <a:p>
            <a:r>
              <a:rPr lang="hu-HU">
                <a:ea typeface="Calibri"/>
                <a:cs typeface="Calibri"/>
              </a:rPr>
              <a:t> Router-</a:t>
            </a:r>
            <a:r>
              <a:rPr lang="hu-HU" err="1">
                <a:ea typeface="Calibri"/>
                <a:cs typeface="Calibri"/>
              </a:rPr>
              <a:t>Switch</a:t>
            </a:r>
            <a:r>
              <a:rPr lang="hu-HU">
                <a:ea typeface="Calibri"/>
                <a:cs typeface="Calibri"/>
              </a:rPr>
              <a:t>/HUB</a:t>
            </a:r>
            <a:endParaRPr lang="hu-HU" err="1">
              <a:ea typeface="Calibri"/>
              <a:cs typeface="Calibri"/>
            </a:endParaRPr>
          </a:p>
          <a:p>
            <a:r>
              <a:rPr lang="hu-HU">
                <a:ea typeface="Calibri"/>
                <a:cs typeface="Calibri"/>
              </a:rPr>
              <a:t> PC-PC</a:t>
            </a:r>
          </a:p>
          <a:p>
            <a:r>
              <a:rPr lang="hu-HU" err="1">
                <a:ea typeface="Calibri"/>
                <a:cs typeface="Calibri"/>
              </a:rPr>
              <a:t>Switch-Switch</a:t>
            </a:r>
            <a:endParaRPr lang="hu-HU" err="1"/>
          </a:p>
          <a:p>
            <a:endParaRPr lang="hu-HU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8754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B5B99B-A01C-00DA-7C2C-FAA172D7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ea typeface="Calibri Light"/>
                <a:cs typeface="Calibri Light"/>
              </a:rPr>
              <a:t>Kategóriák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B8D648-38C2-296E-1417-80650CA1A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ea typeface="Calibri" panose="020F0502020204030204"/>
                <a:cs typeface="Calibri" panose="020F0502020204030204"/>
              </a:rPr>
              <a:t>1. kategória: hangminőség (telefon vonalak), </a:t>
            </a:r>
          </a:p>
          <a:p>
            <a:r>
              <a:rPr lang="hu-HU">
                <a:ea typeface="Calibri" panose="020F0502020204030204"/>
                <a:cs typeface="Calibri" panose="020F0502020204030204"/>
              </a:rPr>
              <a:t>2. kategória: 4 Mbit/s -os adatvonalak (Local Talk), </a:t>
            </a:r>
            <a:endParaRPr lang="hu-HU"/>
          </a:p>
          <a:p>
            <a:r>
              <a:rPr lang="hu-HU">
                <a:ea typeface="Calibri"/>
                <a:cs typeface="Calibri"/>
              </a:rPr>
              <a:t>3. kategória: 10 </a:t>
            </a:r>
            <a:r>
              <a:rPr lang="hu-HU" err="1">
                <a:ea typeface="Calibri"/>
                <a:cs typeface="Calibri"/>
              </a:rPr>
              <a:t>Mbit</a:t>
            </a:r>
            <a:r>
              <a:rPr lang="hu-HU">
                <a:ea typeface="Calibri"/>
                <a:cs typeface="Calibri"/>
              </a:rPr>
              <a:t>/s -os adatvonalak (Ethernet), </a:t>
            </a:r>
            <a:endParaRPr lang="hu-HU"/>
          </a:p>
          <a:p>
            <a:r>
              <a:rPr lang="hu-HU">
                <a:ea typeface="Calibri"/>
                <a:cs typeface="Calibri"/>
              </a:rPr>
              <a:t>4. kategória: 20 </a:t>
            </a:r>
            <a:r>
              <a:rPr lang="hu-HU" err="1">
                <a:ea typeface="Calibri"/>
                <a:cs typeface="Calibri"/>
              </a:rPr>
              <a:t>Mbit</a:t>
            </a:r>
            <a:r>
              <a:rPr lang="hu-HU">
                <a:ea typeface="Calibri"/>
                <a:cs typeface="Calibri"/>
              </a:rPr>
              <a:t>/s -os adatvonalak (16 </a:t>
            </a:r>
            <a:r>
              <a:rPr lang="hu-HU" err="1">
                <a:ea typeface="Calibri"/>
                <a:cs typeface="Calibri"/>
              </a:rPr>
              <a:t>Mbit</a:t>
            </a:r>
            <a:r>
              <a:rPr lang="hu-HU">
                <a:ea typeface="Calibri"/>
                <a:cs typeface="Calibri"/>
              </a:rPr>
              <a:t>/s </a:t>
            </a:r>
            <a:r>
              <a:rPr lang="hu-HU" err="1">
                <a:ea typeface="Calibri"/>
                <a:cs typeface="Calibri"/>
              </a:rPr>
              <a:t>Token</a:t>
            </a:r>
            <a:r>
              <a:rPr lang="hu-HU">
                <a:ea typeface="Calibri"/>
                <a:cs typeface="Calibri"/>
              </a:rPr>
              <a:t> Ring), </a:t>
            </a:r>
            <a:endParaRPr lang="hu-HU"/>
          </a:p>
          <a:p>
            <a:r>
              <a:rPr lang="hu-HU">
                <a:ea typeface="Calibri"/>
                <a:cs typeface="Calibri"/>
              </a:rPr>
              <a:t>5. kategória: 100 </a:t>
            </a:r>
            <a:r>
              <a:rPr lang="hu-HU" err="1">
                <a:ea typeface="Calibri"/>
                <a:cs typeface="Calibri"/>
              </a:rPr>
              <a:t>Mbit</a:t>
            </a:r>
            <a:r>
              <a:rPr lang="hu-HU">
                <a:ea typeface="Calibri"/>
                <a:cs typeface="Calibri"/>
              </a:rPr>
              <a:t>/s -os adatvonalak (</a:t>
            </a:r>
            <a:r>
              <a:rPr lang="hu-HU" err="1">
                <a:ea typeface="Calibri"/>
                <a:cs typeface="Calibri"/>
              </a:rPr>
              <a:t>Fast</a:t>
            </a:r>
            <a:r>
              <a:rPr lang="hu-HU">
                <a:ea typeface="Calibri"/>
                <a:cs typeface="Calibri"/>
              </a:rPr>
              <a:t> Ethernet), </a:t>
            </a:r>
            <a:endParaRPr lang="hu-HU"/>
          </a:p>
          <a:p>
            <a:r>
              <a:rPr lang="hu-HU">
                <a:ea typeface="Calibri"/>
                <a:cs typeface="Calibri"/>
              </a:rPr>
              <a:t>5e. kategória: 1 </a:t>
            </a:r>
            <a:r>
              <a:rPr lang="hu-HU" err="1">
                <a:ea typeface="Calibri"/>
                <a:cs typeface="Calibri"/>
              </a:rPr>
              <a:t>GBit</a:t>
            </a:r>
            <a:r>
              <a:rPr lang="hu-HU">
                <a:ea typeface="Calibri"/>
                <a:cs typeface="Calibri"/>
              </a:rPr>
              <a:t>/s, </a:t>
            </a:r>
            <a:endParaRPr lang="hu-HU"/>
          </a:p>
          <a:p>
            <a:r>
              <a:rPr lang="hu-HU">
                <a:ea typeface="Calibri"/>
                <a:cs typeface="Calibri"/>
              </a:rPr>
              <a:t>6. kategória: nagyobb, mint 1 </a:t>
            </a:r>
            <a:r>
              <a:rPr lang="hu-HU" err="1">
                <a:ea typeface="Calibri"/>
                <a:cs typeface="Calibri"/>
              </a:rPr>
              <a:t>GBit</a:t>
            </a:r>
            <a:r>
              <a:rPr lang="hu-HU">
                <a:ea typeface="Calibri"/>
                <a:cs typeface="Calibri"/>
              </a:rPr>
              <a:t>/s, </a:t>
            </a:r>
            <a:endParaRPr lang="hu-HU"/>
          </a:p>
          <a:p>
            <a:r>
              <a:rPr lang="hu-HU">
                <a:ea typeface="Calibri"/>
                <a:cs typeface="Calibri"/>
              </a:rPr>
              <a:t>7. kategória: nagyobb, mint 1 </a:t>
            </a:r>
            <a:r>
              <a:rPr lang="hu-HU" err="1">
                <a:ea typeface="Calibri"/>
                <a:cs typeface="Calibri"/>
              </a:rPr>
              <a:t>GBit</a:t>
            </a:r>
            <a:r>
              <a:rPr lang="hu-HU">
                <a:ea typeface="Calibri"/>
                <a:cs typeface="Calibri"/>
              </a:rPr>
              <a:t>/s.</a:t>
            </a:r>
            <a:endParaRPr lang="hu-HU"/>
          </a:p>
          <a:p>
            <a:endParaRPr lang="hu-HU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2101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53ACAC-06DD-954E-A0F8-ABC7DA13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ea typeface="Calibri Light"/>
                <a:cs typeface="Calibri Light"/>
              </a:rPr>
              <a:t>STP</a:t>
            </a:r>
            <a:endParaRPr lang="hu-HU"/>
          </a:p>
          <a:p>
            <a:endParaRPr lang="hu-HU">
              <a:ea typeface="Calibri Light"/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44401F-E165-D708-29AB-F414F4012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latin typeface="Calibri"/>
                <a:ea typeface="Calibri"/>
                <a:cs typeface="Calibri"/>
              </a:rPr>
              <a:t>Az STP nehezebb és nehezebb gyártani, de nagymértékben javíthatja a jelátviteli sebességet egy adott átviteli sémában. </a:t>
            </a:r>
            <a:endParaRPr lang="hu-HU"/>
          </a:p>
          <a:p>
            <a:r>
              <a:rPr lang="hu-HU">
                <a:latin typeface="Calibri"/>
                <a:ea typeface="Calibri"/>
                <a:cs typeface="Calibri"/>
              </a:rPr>
              <a:t>A csavarás a mágnesesen indukált mezők és áramok törlését biztosítja egy pár vezetőn.</a:t>
            </a:r>
          </a:p>
          <a:p>
            <a:r>
              <a:rPr lang="hu-HU">
                <a:latin typeface="Calibri"/>
                <a:ea typeface="Calibri"/>
                <a:cs typeface="Calibri"/>
              </a:rPr>
              <a:t>Különböző minőségű rézkábelek állnak rendelkezésre, az 5. fokozat pedig a legjobb és legdrágább.</a:t>
            </a:r>
          </a:p>
          <a:p>
            <a:endParaRPr lang="hu-HU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1111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E99545-904F-16D7-17CF-25B42496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>
                <a:latin typeface="Calibri Light​"/>
                <a:cs typeface="Times New Roman"/>
              </a:rPr>
              <a:t>Üvegszálas kábel (Optikai kábel)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1F35C2-336B-3313-E123-FD1DC3E6E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latin typeface="Calibri"/>
                <a:ea typeface="Calibri"/>
                <a:cs typeface="Times New Roman"/>
              </a:rPr>
              <a:t>Legelső optikai kábel: 1988. december 15 --&gt; USA és Európai közötti átviteli kapacitás</a:t>
            </a:r>
          </a:p>
          <a:p>
            <a:r>
              <a:rPr lang="hu-HU">
                <a:latin typeface="Calibri"/>
                <a:ea typeface="Calibri"/>
                <a:cs typeface="Times New Roman"/>
              </a:rPr>
              <a:t>A kábel másik különlegessége az volt, hogy Európában két végpontja volt, az egyik Nagy-Britanniában, a másik Franciaországban.</a:t>
            </a:r>
          </a:p>
          <a:p>
            <a:r>
              <a:rPr lang="hu-HU">
                <a:latin typeface="Calibri"/>
                <a:ea typeface="Calibri"/>
                <a:cs typeface="Times New Roman"/>
              </a:rPr>
              <a:t>Rekord: 40 km, A teszt során 178 </a:t>
            </a:r>
            <a:r>
              <a:rPr lang="hu-HU" err="1">
                <a:latin typeface="Calibri"/>
                <a:ea typeface="Calibri"/>
                <a:cs typeface="Times New Roman"/>
              </a:rPr>
              <a:t>Tbit</a:t>
            </a:r>
            <a:r>
              <a:rPr lang="hu-HU">
                <a:latin typeface="Calibri"/>
                <a:ea typeface="Calibri"/>
                <a:cs typeface="Times New Roman"/>
              </a:rPr>
              <a:t>/s-os, azaz 178 millió </a:t>
            </a:r>
            <a:r>
              <a:rPr lang="hu-HU" err="1">
                <a:latin typeface="Calibri"/>
                <a:ea typeface="Calibri"/>
                <a:cs typeface="Times New Roman"/>
              </a:rPr>
              <a:t>Mb</a:t>
            </a:r>
            <a:r>
              <a:rPr lang="hu-HU">
                <a:latin typeface="Calibri"/>
                <a:ea typeface="Calibri"/>
                <a:cs typeface="Times New Roman"/>
              </a:rPr>
              <a:t>/s-os adatátviteli sávszélességet étek el</a:t>
            </a:r>
          </a:p>
        </p:txBody>
      </p:sp>
    </p:spTree>
    <p:extLst>
      <p:ext uri="{BB962C8B-B14F-4D97-AF65-F5344CB8AC3E}">
        <p14:creationId xmlns:p14="http://schemas.microsoft.com/office/powerpoint/2010/main" val="53458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5286F3-0011-E42F-0A96-08114ACA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ea typeface="Calibri Light"/>
                <a:cs typeface="Calibri Light"/>
              </a:rPr>
              <a:t>Infravörös átvitel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7B8136-7490-9FCE-8F7D-9205DA5DD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0000" lnSpcReduction="20000"/>
          </a:bodyPr>
          <a:lstStyle/>
          <a:p>
            <a:r>
              <a:rPr lang="hu-HU" b="1">
                <a:ea typeface="+mn-lt"/>
                <a:cs typeface="+mn-lt"/>
              </a:rPr>
              <a:t>Jellemzők:</a:t>
            </a:r>
            <a:endParaRPr lang="hu-HU">
              <a:ea typeface="Calibri" panose="020F0502020204030204"/>
              <a:cs typeface="Calibri" panose="020F0502020204030204"/>
            </a:endParaRPr>
          </a:p>
          <a:p>
            <a:r>
              <a:rPr lang="hu-HU">
                <a:ea typeface="+mn-lt"/>
                <a:cs typeface="+mn-lt"/>
              </a:rPr>
              <a:t>Az infravörös átvitel az infravörös (IR) sugárzást használja az adatok vagy jelzések vezeték nélküli átvitelére.</a:t>
            </a:r>
            <a:endParaRPr lang="hu-HU"/>
          </a:p>
          <a:p>
            <a:r>
              <a:rPr lang="hu-HU">
                <a:ea typeface="+mn-lt"/>
                <a:cs typeface="+mn-lt"/>
              </a:rPr>
              <a:t>Az IR sugárzás elektromágneses spektrumának láthatatlan tartományában található.</a:t>
            </a:r>
            <a:endParaRPr lang="hu-HU"/>
          </a:p>
          <a:p>
            <a:r>
              <a:rPr lang="hu-HU">
                <a:ea typeface="+mn-lt"/>
                <a:cs typeface="+mn-lt"/>
              </a:rPr>
              <a:t>Az IR sugárzás hőenergiaként ismert és kis hullámhosszú fotonokból áll.</a:t>
            </a:r>
            <a:endParaRPr lang="hu-HU"/>
          </a:p>
          <a:p>
            <a:r>
              <a:rPr lang="hu-HU">
                <a:ea typeface="+mn-lt"/>
                <a:cs typeface="+mn-lt"/>
              </a:rPr>
              <a:t>Az infravörös spektrumban nagy sávszélesség áll rendelkezésre, de a szóródás miatt az átviteli sebesség általában kb. 1 </a:t>
            </a:r>
            <a:r>
              <a:rPr lang="hu-HU" err="1">
                <a:ea typeface="+mn-lt"/>
                <a:cs typeface="+mn-lt"/>
              </a:rPr>
              <a:t>Mbit</a:t>
            </a:r>
            <a:r>
              <a:rPr lang="hu-HU">
                <a:ea typeface="+mn-lt"/>
                <a:cs typeface="+mn-lt"/>
              </a:rPr>
              <a:t>/s nagyságrendű.</a:t>
            </a:r>
            <a:endParaRPr lang="hu-HU"/>
          </a:p>
          <a:p>
            <a:r>
              <a:rPr lang="hu-HU">
                <a:ea typeface="+mn-lt"/>
                <a:cs typeface="+mn-lt"/>
              </a:rPr>
              <a:t>Az IR átvitel távolsága korlátozott, általában legfeljebb 10-12 méter.</a:t>
            </a:r>
            <a:endParaRPr lang="hu-HU"/>
          </a:p>
          <a:p>
            <a:r>
              <a:rPr lang="hu-HU">
                <a:ea typeface="+mn-lt"/>
                <a:cs typeface="+mn-lt"/>
              </a:rPr>
              <a:t>Az IR hullámok nem képesek áthaladni falakon, ezért nincs interferencia a szomszédos szobák vagy épületek eszközeivel.</a:t>
            </a:r>
            <a:endParaRPr lang="hu-HU"/>
          </a:p>
          <a:p>
            <a:r>
              <a:rPr lang="hu-HU">
                <a:ea typeface="+mn-lt"/>
                <a:cs typeface="+mn-lt"/>
              </a:rPr>
              <a:t>Az infravörös rendszerek lehallgatási biztonsága jobb, mivel nem terjednek át a falakon.</a:t>
            </a:r>
            <a:endParaRPr lang="hu-HU"/>
          </a:p>
          <a:p>
            <a:r>
              <a:rPr lang="hu-HU">
                <a:ea typeface="+mn-lt"/>
                <a:cs typeface="+mn-lt"/>
              </a:rPr>
              <a:t>Az infravörös átvitelhez nincs szükség külön engedélyre az ISM-sávokon kívül üzemelő rádiós rendszerekkel ellentétben.</a:t>
            </a:r>
            <a:endParaRPr lang="hu-HU"/>
          </a:p>
          <a:p>
            <a:r>
              <a:rPr lang="hu-HU" b="1">
                <a:ea typeface="+mn-lt"/>
                <a:cs typeface="+mn-lt"/>
              </a:rPr>
              <a:t>Alkalmazások:</a:t>
            </a:r>
            <a:endParaRPr lang="hu-HU"/>
          </a:p>
          <a:p>
            <a:r>
              <a:rPr lang="hu-HU">
                <a:ea typeface="+mn-lt"/>
                <a:cs typeface="+mn-lt"/>
              </a:rPr>
              <a:t>Notebook-ok, asztali PC-k, kézi számítógépek és mobil kommunikációs eszközök közötti összeköttetés biztosítása.</a:t>
            </a:r>
            <a:endParaRPr lang="hu-HU"/>
          </a:p>
          <a:p>
            <a:r>
              <a:rPr lang="hu-HU">
                <a:ea typeface="+mn-lt"/>
                <a:cs typeface="+mn-lt"/>
              </a:rPr>
              <a:t>Nyomtatók vezeték nélküli csatlakoztatása.</a:t>
            </a:r>
            <a:endParaRPr lang="hu-HU"/>
          </a:p>
          <a:p>
            <a:r>
              <a:rPr lang="hu-HU">
                <a:ea typeface="+mn-lt"/>
                <a:cs typeface="+mn-lt"/>
              </a:rPr>
              <a:t>Mobil telefonok, személyhívók és modemek infravörös adatátviteli lehetősége.</a:t>
            </a:r>
            <a:endParaRPr lang="hu-HU"/>
          </a:p>
          <a:p>
            <a:r>
              <a:rPr lang="hu-HU">
                <a:ea typeface="+mn-lt"/>
                <a:cs typeface="+mn-lt"/>
              </a:rPr>
              <a:t>Digitális fényképezőgépek és kamerák infravörös adatkapcsolata.</a:t>
            </a:r>
            <a:endParaRPr lang="hu-HU"/>
          </a:p>
          <a:p>
            <a:r>
              <a:rPr lang="hu-HU">
                <a:ea typeface="+mn-lt"/>
                <a:cs typeface="+mn-lt"/>
              </a:rPr>
              <a:t>LAN (Local </a:t>
            </a:r>
            <a:r>
              <a:rPr lang="hu-HU" err="1">
                <a:ea typeface="+mn-lt"/>
                <a:cs typeface="+mn-lt"/>
              </a:rPr>
              <a:t>Area</a:t>
            </a:r>
            <a:r>
              <a:rPr lang="hu-HU">
                <a:ea typeface="+mn-lt"/>
                <a:cs typeface="+mn-lt"/>
              </a:rPr>
              <a:t> Network) eszközök közötti kommunikáció.</a:t>
            </a:r>
            <a:endParaRPr lang="hu-HU"/>
          </a:p>
          <a:p>
            <a:r>
              <a:rPr lang="hu-HU">
                <a:ea typeface="+mn-lt"/>
                <a:cs typeface="+mn-lt"/>
              </a:rPr>
              <a:t>Orvosi és ipari berendezések vezeték nélküli adatátvitelére való alkalmazás.</a:t>
            </a:r>
            <a:endParaRPr lang="hu-HU"/>
          </a:p>
          <a:p>
            <a:r>
              <a:rPr lang="hu-HU">
                <a:ea typeface="+mn-lt"/>
                <a:cs typeface="+mn-lt"/>
              </a:rPr>
              <a:t>Szórakoztató elektronikai termékek, például távirányítók, órák, stb.</a:t>
            </a:r>
            <a:endParaRPr lang="hu-HU"/>
          </a:p>
          <a:p>
            <a:endParaRPr lang="hu-HU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7574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9A966C-9FAD-51D5-EE3C-10D40358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ea typeface="Calibri Light"/>
                <a:cs typeface="Calibri Light"/>
              </a:rPr>
              <a:t>STP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F3B4A3-1C4F-E991-18EB-CE1E633E0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hu-HU">
                <a:ea typeface="Calibri"/>
                <a:cs typeface="Calibri"/>
              </a:rPr>
              <a:t> Az STP kábelek árnyékolva vannak, míg az UTP kábelek árnyékolatlanok</a:t>
            </a:r>
          </a:p>
          <a:p>
            <a:r>
              <a:rPr lang="hu-HU">
                <a:ea typeface="Calibri"/>
                <a:cs typeface="Calibri"/>
              </a:rPr>
              <a:t> Az STP kábelek jobban ellenállnak az interferenciának és zajnak, mint az UTP kábelek</a:t>
            </a:r>
            <a:endParaRPr lang="hu-HU"/>
          </a:p>
          <a:p>
            <a:r>
              <a:rPr lang="hu-HU">
                <a:ea typeface="Calibri"/>
                <a:cs typeface="Calibri"/>
              </a:rPr>
              <a:t> Az STP kábelek jobban használják a sávszélességet az UTP kábelekhez képest</a:t>
            </a:r>
            <a:endParaRPr lang="hu-HU"/>
          </a:p>
          <a:p>
            <a:r>
              <a:rPr lang="hu-HU">
                <a:ea typeface="Calibri"/>
                <a:cs typeface="Calibri"/>
              </a:rPr>
              <a:t>Az STP kábel több méterre kerül az UTP kábelekhez képest</a:t>
            </a:r>
            <a:endParaRPr lang="hu-HU"/>
          </a:p>
          <a:p>
            <a:r>
              <a:rPr lang="hu-HU">
                <a:ea typeface="Calibri"/>
                <a:cs typeface="Calibri"/>
              </a:rPr>
              <a:t>Az STP-kábelek az UTP-kábelekhez képest egy méterre nehezebbek</a:t>
            </a:r>
            <a:endParaRPr lang="hu-HU"/>
          </a:p>
          <a:p>
            <a:r>
              <a:rPr lang="hu-HU">
                <a:ea typeface="Calibri"/>
                <a:cs typeface="Calibri"/>
              </a:rPr>
              <a:t>Az UTP-kábelek gyakrabban fordulnak elő a SOHO-hálózatokban, míg az STP-t több </a:t>
            </a:r>
            <a:r>
              <a:rPr lang="hu-HU" err="1">
                <a:ea typeface="Calibri"/>
                <a:cs typeface="Calibri"/>
              </a:rPr>
              <a:t>high</a:t>
            </a:r>
            <a:r>
              <a:rPr lang="hu-HU">
                <a:ea typeface="Calibri"/>
                <a:cs typeface="Calibri"/>
              </a:rPr>
              <a:t>-end alkalmazásban használják.</a:t>
            </a:r>
            <a:br>
              <a:rPr lang="hu-HU">
                <a:ea typeface="Calibri"/>
                <a:cs typeface="Calibri"/>
              </a:rPr>
            </a:br>
            <a:r>
              <a:rPr lang="hu-HU">
                <a:ea typeface="Calibri"/>
                <a:cs typeface="Calibri"/>
              </a:rPr>
              <a:t>  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5305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B7BCFB-E66E-35E9-55B6-EE201474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ea typeface="Calibri Light"/>
                <a:cs typeface="Calibri Light"/>
              </a:rPr>
              <a:t>FTP   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2A29A6-CEBE-637C-18B6-53A3F42AE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latin typeface="Calibri"/>
                <a:ea typeface="Calibri"/>
                <a:cs typeface="Calibri"/>
              </a:rPr>
              <a:t>A kábeljellemzők javításának érdekében a sodrott érpárat kívülről árnyékolással is ellátva, fémfóliával, vagy fémszövet burokkal is körbe véve, árnyékolt sodrott érpárról (</a:t>
            </a:r>
            <a:r>
              <a:rPr lang="hu-HU" err="1">
                <a:latin typeface="Calibri"/>
                <a:ea typeface="Calibri"/>
                <a:cs typeface="Calibri"/>
              </a:rPr>
              <a:t>Shielded</a:t>
            </a:r>
            <a:r>
              <a:rPr lang="hu-HU">
                <a:latin typeface="Calibri"/>
                <a:ea typeface="Calibri"/>
                <a:cs typeface="Calibri"/>
              </a:rPr>
              <a:t> Twisted </a:t>
            </a:r>
            <a:r>
              <a:rPr lang="hu-HU" err="1">
                <a:latin typeface="Calibri"/>
                <a:ea typeface="Calibri"/>
                <a:cs typeface="Calibri"/>
              </a:rPr>
              <a:t>Pair</a:t>
            </a:r>
            <a:r>
              <a:rPr lang="hu-HU">
                <a:latin typeface="Calibri"/>
                <a:ea typeface="Calibri"/>
                <a:cs typeface="Calibri"/>
              </a:rPr>
              <a:t> = STP) beszélünk. </a:t>
            </a:r>
          </a:p>
          <a:p>
            <a:r>
              <a:rPr lang="hu-HU">
                <a:latin typeface="Calibri"/>
                <a:ea typeface="Calibri"/>
                <a:cs typeface="Calibri"/>
              </a:rPr>
              <a:t>Az FTP kábelek a vezetékeket körülvevő árnyékoló fóliáról kapták a nevüket. </a:t>
            </a:r>
          </a:p>
          <a:p>
            <a:endParaRPr lang="hu-HU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230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A5FF21-368E-4D44-5470-BCBAAD10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Calibri Light"/>
                <a:ea typeface="Calibri Light"/>
                <a:cs typeface="Calibri Light"/>
              </a:rPr>
              <a:t>Átviteli sajátosságok  </a:t>
            </a:r>
            <a:endParaRPr lang="hu-HU"/>
          </a:p>
          <a:p>
            <a:endParaRPr lang="hu-HU">
              <a:ea typeface="Calibri Light"/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7D757F-0767-1E35-1F73-69431E2B0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latin typeface="Calibri"/>
                <a:ea typeface="Calibri"/>
                <a:cs typeface="Calibri"/>
              </a:rPr>
              <a:t>Minden átviteli közegnek megvannak a saját jellemzői:  </a:t>
            </a:r>
          </a:p>
          <a:p>
            <a:r>
              <a:rPr lang="hu-HU">
                <a:latin typeface="Calibri"/>
                <a:ea typeface="Calibri"/>
                <a:cs typeface="Calibri"/>
              </a:rPr>
              <a:t>sávszélessége, </a:t>
            </a:r>
            <a:endParaRPr lang="hu-HU"/>
          </a:p>
          <a:p>
            <a:r>
              <a:rPr lang="hu-HU">
                <a:latin typeface="Calibri"/>
                <a:ea typeface="Calibri"/>
                <a:cs typeface="Calibri"/>
              </a:rPr>
              <a:t> késleltetése, </a:t>
            </a:r>
            <a:endParaRPr lang="hu-HU"/>
          </a:p>
          <a:p>
            <a:r>
              <a:rPr lang="hu-HU">
                <a:latin typeface="Calibri"/>
                <a:ea typeface="Calibri"/>
                <a:cs typeface="Calibri"/>
              </a:rPr>
              <a:t> kiépítés ára, </a:t>
            </a:r>
            <a:endParaRPr lang="hu-HU"/>
          </a:p>
          <a:p>
            <a:r>
              <a:rPr lang="hu-HU">
                <a:latin typeface="Calibri"/>
                <a:ea typeface="Calibri"/>
                <a:cs typeface="Calibri"/>
              </a:rPr>
              <a:t>üzemeltetés költségei, </a:t>
            </a:r>
            <a:endParaRPr lang="hu-HU"/>
          </a:p>
          <a:p>
            <a:r>
              <a:rPr lang="hu-HU">
                <a:latin typeface="Calibri"/>
                <a:ea typeface="Calibri"/>
                <a:cs typeface="Calibri"/>
              </a:rPr>
              <a:t>lehallgathatóság.</a:t>
            </a:r>
            <a:endParaRPr lang="hu-HU"/>
          </a:p>
          <a:p>
            <a:endParaRPr lang="hu-HU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0277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82010F-EF53-F2A6-2FB6-41CA3DDF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ea typeface="Calibri Light"/>
                <a:cs typeface="Calibri Light"/>
              </a:rPr>
              <a:t>FTP,</a:t>
            </a:r>
            <a:r>
              <a:rPr lang="hu-HU">
                <a:latin typeface="Calibri Light"/>
                <a:ea typeface="Calibri Light"/>
                <a:cs typeface="Calibri Light"/>
              </a:rPr>
              <a:t> Felépítése</a:t>
            </a:r>
            <a:r>
              <a:rPr lang="hu-HU">
                <a:ea typeface="Calibri Light"/>
                <a:cs typeface="Calibri Light"/>
              </a:rPr>
              <a:t>, Alkalmazása   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8D610E-59C2-38E1-901C-93017D0FB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ea typeface="Calibri" panose="020F0502020204030204"/>
                <a:cs typeface="Calibri" panose="020F0502020204030204"/>
              </a:rPr>
              <a:t>szigetelt, szabványos színkóddal ellátott vezető-erek</a:t>
            </a:r>
            <a:endParaRPr lang="hu-HU"/>
          </a:p>
          <a:p>
            <a:r>
              <a:rPr lang="hu-HU">
                <a:ea typeface="Calibri" panose="020F0502020204030204"/>
                <a:cs typeface="Calibri" panose="020F0502020204030204"/>
              </a:rPr>
              <a:t>alumíniumfólia közös szigetelő köpeny, az árnyékoló fólia vezető </a:t>
            </a:r>
            <a:r>
              <a:rPr lang="hu-HU" err="1">
                <a:ea typeface="Calibri"/>
                <a:cs typeface="Calibri"/>
              </a:rPr>
              <a:t>ere</a:t>
            </a:r>
            <a:r>
              <a:rPr lang="hu-HU">
                <a:ea typeface="Calibri" panose="020F0502020204030204"/>
                <a:cs typeface="Calibri" panose="020F0502020204030204"/>
              </a:rPr>
              <a:t>. </a:t>
            </a:r>
            <a:endParaRPr lang="hu-HU"/>
          </a:p>
          <a:p>
            <a:r>
              <a:rPr lang="hu-HU">
                <a:ea typeface="Calibri" panose="020F0502020204030204"/>
                <a:cs typeface="Calibri" panose="020F0502020204030204"/>
              </a:rPr>
              <a:t>általánosan alkalmazott típus. </a:t>
            </a:r>
          </a:p>
          <a:p>
            <a:r>
              <a:rPr lang="hu-HU">
                <a:ea typeface="Calibri" panose="020F0502020204030204"/>
                <a:cs typeface="Calibri" panose="020F0502020204030204"/>
              </a:rPr>
              <a:t>Az árnyékolás nyújtotta előnyök széles körben alkalmassá teszik alkalmazását, megbízható, jó zavarvédelemmel rendelkező hálózatok kialakításához.</a:t>
            </a:r>
          </a:p>
          <a:p>
            <a:endParaRPr lang="hu-HU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63095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0B7A54-8678-6E6D-3F8E-46BEBE3F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ea typeface="Calibri Light"/>
                <a:cs typeface="Calibri Light"/>
              </a:rPr>
              <a:t>Lézeres adatátvitel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7D90A3-EC1E-0DB9-F0AF-166A00B17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3579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B32C4C-5897-AB14-F168-77C6FF80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518120-FD89-9885-27A6-7E16910B6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192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1C0088-CFD1-055B-0272-48F901B8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D22D62-E369-C612-6102-D1CE7D5A3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8228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21BD69-B7F0-D1D9-A28B-392C206C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F0F20D-3DB9-CC62-261A-7F5845824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2847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D2545D-BB3C-E5B9-9904-8B996EDA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E052E4-D808-80F0-16A0-FC1DE9D8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3167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E7B11A-13FD-19F3-B1DC-4741A229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DFE2F8-1E3D-53BA-78C6-33C762859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3987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3E97BF-EC7D-35FA-39A8-8A19B60A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8C3AD7-C837-E982-2193-5B8FEFC33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2557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750DF9-1667-C0D5-B4D7-D9E91400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81A579-6D2C-717C-45A1-61046DBC0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6874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FE72FD-BF29-EE2E-2D29-30F42981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698849-F1C6-5ECC-3A48-5F773907D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782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BAD706-A86E-528A-2F59-E7FEC254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9975A1-3D0A-1066-741B-2C623BA96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hu-HU">
                <a:ea typeface="+mn-lt"/>
                <a:cs typeface="+mn-lt"/>
              </a:rPr>
              <a:t>Alapvetően digitális jelátvitelre használják.</a:t>
            </a:r>
            <a:endParaRPr lang="hu-HU">
              <a:ea typeface="Calibri" panose="020F0502020204030204"/>
              <a:cs typeface="Calibri" panose="020F0502020204030204"/>
            </a:endParaRPr>
          </a:p>
          <a:p>
            <a:r>
              <a:rPr lang="hu-HU">
                <a:ea typeface="+mn-lt"/>
                <a:cs typeface="+mn-lt"/>
              </a:rPr>
              <a:t>Eredetileg telefonbeszélgetésekre tervezték, ezért a sávszélesség kb. 0-4 kHz volt.</a:t>
            </a:r>
            <a:endParaRPr lang="hu-HU"/>
          </a:p>
          <a:p>
            <a:r>
              <a:rPr lang="hu-HU">
                <a:ea typeface="+mn-lt"/>
                <a:cs typeface="+mn-lt"/>
              </a:rPr>
              <a:t>Maximális adatátviteli sebessége 10 </a:t>
            </a:r>
            <a:r>
              <a:rPr lang="hu-HU" err="1">
                <a:ea typeface="+mn-lt"/>
                <a:cs typeface="+mn-lt"/>
              </a:rPr>
              <a:t>Mb</a:t>
            </a:r>
            <a:r>
              <a:rPr lang="hu-HU">
                <a:ea typeface="+mn-lt"/>
                <a:cs typeface="+mn-lt"/>
              </a:rPr>
              <a:t>/s 1 km-es távolságon belül.</a:t>
            </a:r>
            <a:endParaRPr lang="hu-HU"/>
          </a:p>
          <a:p>
            <a:r>
              <a:rPr lang="hu-HU">
                <a:ea typeface="+mn-lt"/>
                <a:cs typeface="+mn-lt"/>
              </a:rPr>
              <a:t>Leggyakrabban helyi számítógép-hálózatokban alkalmazzák.</a:t>
            </a:r>
            <a:endParaRPr lang="hu-HU"/>
          </a:p>
          <a:p>
            <a:r>
              <a:rPr lang="hu-HU">
                <a:ea typeface="+mn-lt"/>
                <a:cs typeface="+mn-lt"/>
              </a:rPr>
              <a:t>Az Ethernet hálózatokban két típusa ismert: vékony (10Base2) és vastag (10Base5) koaxiális kábel.</a:t>
            </a:r>
            <a:endParaRPr lang="hu-HU">
              <a:ea typeface="Calibri" panose="020F0502020204030204"/>
              <a:cs typeface="Calibri" panose="020F0502020204030204"/>
            </a:endParaRPr>
          </a:p>
          <a:p>
            <a:endParaRPr lang="hu-HU">
              <a:ea typeface="+mn-lt"/>
              <a:cs typeface="+mn-lt"/>
            </a:endParaRPr>
          </a:p>
          <a:p>
            <a:r>
              <a:rPr lang="hu-HU">
                <a:ea typeface="+mn-lt"/>
                <a:cs typeface="+mn-lt"/>
              </a:rPr>
              <a:t>Szélessávú koaxiális kábel:</a:t>
            </a:r>
            <a:endParaRPr lang="hu-HU">
              <a:ea typeface="Calibri"/>
              <a:cs typeface="Calibri"/>
            </a:endParaRPr>
          </a:p>
          <a:p>
            <a:r>
              <a:rPr lang="hu-HU">
                <a:ea typeface="+mn-lt"/>
                <a:cs typeface="+mn-lt"/>
              </a:rPr>
              <a:t>Analóg átvitelre használják, különösen televíziós jelek átvitelére.</a:t>
            </a:r>
            <a:endParaRPr lang="hu-HU"/>
          </a:p>
          <a:p>
            <a:r>
              <a:rPr lang="hu-HU">
                <a:ea typeface="+mn-lt"/>
                <a:cs typeface="+mn-lt"/>
              </a:rPr>
              <a:t>Nagyobb sávszélességet kínál az adatok továbbításához.</a:t>
            </a:r>
            <a:endParaRPr lang="hu-HU"/>
          </a:p>
          <a:p>
            <a:r>
              <a:rPr lang="hu-HU">
                <a:ea typeface="+mn-lt"/>
                <a:cs typeface="+mn-lt"/>
              </a:rPr>
              <a:t>Először a televíziós rendszerekhez alkalmazták.</a:t>
            </a:r>
            <a:endParaRPr lang="hu-HU"/>
          </a:p>
          <a:p>
            <a:r>
              <a:rPr lang="hu-HU">
                <a:ea typeface="+mn-lt"/>
                <a:cs typeface="+mn-lt"/>
              </a:rPr>
              <a:t>Alkalmas nagyobb távolságok áthidalására.</a:t>
            </a:r>
            <a:endParaRPr lang="hu-HU"/>
          </a:p>
          <a:p>
            <a:r>
              <a:rPr lang="hu-HU">
                <a:ea typeface="+mn-lt"/>
                <a:cs typeface="+mn-lt"/>
              </a:rPr>
              <a:t>Csatlakozások kialakításához vámpírcsatlakozókat használnak.</a:t>
            </a:r>
            <a:endParaRPr lang="hu-HU"/>
          </a:p>
          <a:p>
            <a:endParaRPr lang="hu-HU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137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0BA004-5A11-08D3-9AB4-1F96D7F0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AB64E6-2B45-DCD8-14BB-66B192966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6103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C45761-7E9E-64D9-ED60-F5BFDC15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DD76FD-9184-86A4-0D00-7DFAAC788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1821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E962EA-5F6C-0B8B-8DF3-71CD8C35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22E428-2323-88ED-5D10-8D0CF399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9439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144FB9-3C79-198E-5B1F-93F0F08F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B1FCCE-04FD-AB83-7B11-834183BEA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0213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2206F0-0B02-31D6-3094-F91329B9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EB9AE7-78A5-CB1B-8B58-1CFC49C51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3756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089A6D-24C7-6F1D-267F-A7EBA98B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446397-3B22-D0FB-0EE7-9BD88A519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9679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165A2C-07A7-E6CA-A4D7-7E987AD0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DD2DD5-88BD-9797-849E-B7AE9E8D5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920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29264A-9334-8E68-E381-37EEBC0C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E5877A-EB60-A266-1297-9B1AA385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5045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490B2C-3657-1239-7A9A-7AB7DBBD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CD5479-9B3D-F05F-4D89-F97A4803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9866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F95671-781B-556A-99DE-8DE15751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B1B9D2-60BC-FD18-3E2C-503E0C4F4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332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4309FF-8B10-7500-C69B-AA9A8D05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502"/>
            <a:ext cx="10515600" cy="1325563"/>
          </a:xfrm>
        </p:spPr>
        <p:txBody>
          <a:bodyPr/>
          <a:lstStyle/>
          <a:p>
            <a:r>
              <a:rPr lang="hu-HU">
                <a:latin typeface="Calibri Light"/>
                <a:ea typeface="Calibri Light"/>
                <a:cs typeface="Calibri Light"/>
              </a:rPr>
              <a:t>Csavart érpár (UTP,STP) </a:t>
            </a:r>
            <a:endParaRPr lang="hu-HU"/>
          </a:p>
          <a:p>
            <a:endParaRPr lang="hu-HU">
              <a:ea typeface="Calibri Light"/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C24AF3-DCE9-3FB6-2331-63DCE9EE2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25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>
                <a:latin typeface="Calibri"/>
                <a:ea typeface="Calibri"/>
                <a:cs typeface="Calibri"/>
              </a:rPr>
              <a:t>Az </a:t>
            </a:r>
            <a:r>
              <a:rPr lang="hu-HU" err="1">
                <a:latin typeface="Calibri"/>
                <a:ea typeface="Calibri"/>
                <a:cs typeface="Calibri"/>
              </a:rPr>
              <a:t>Unshielded</a:t>
            </a:r>
            <a:r>
              <a:rPr lang="hu-HU">
                <a:latin typeface="Calibri"/>
                <a:ea typeface="Calibri"/>
                <a:cs typeface="Calibri"/>
              </a:rPr>
              <a:t> Twisted </a:t>
            </a:r>
            <a:r>
              <a:rPr lang="hu-HU" err="1">
                <a:latin typeface="Calibri"/>
                <a:ea typeface="Calibri"/>
                <a:cs typeface="Calibri"/>
              </a:rPr>
              <a:t>Pair</a:t>
            </a:r>
            <a:r>
              <a:rPr lang="hu-HU">
                <a:latin typeface="Calibri"/>
                <a:ea typeface="Calibri"/>
                <a:cs typeface="Calibri"/>
              </a:rPr>
              <a:t> (UTP) egy árnyékolatlan, csavart érpáras hálózati kábeltípus a számítástechnikában. </a:t>
            </a:r>
            <a:endParaRPr lang="hu-HU"/>
          </a:p>
          <a:p>
            <a:r>
              <a:rPr lang="hu-HU">
                <a:latin typeface="Calibri"/>
                <a:ea typeface="Calibri"/>
                <a:cs typeface="Calibri"/>
              </a:rPr>
              <a:t>A kifejezés magyar jelentése árnyékolatlan csavart érpár. A csavart érpáras vezetékeket Alexander Graham Bell találta fel 1881-ben. </a:t>
            </a:r>
            <a:endParaRPr lang="hu-HU"/>
          </a:p>
          <a:p>
            <a:r>
              <a:rPr lang="hu-HU">
                <a:latin typeface="Calibri" panose="020F0502020204030204"/>
                <a:ea typeface="Calibri"/>
                <a:cs typeface="Calibri" panose="020F0502020204030204"/>
              </a:rPr>
              <a:t>A csavart, vagy más néven sodrott érpár (UTP) két szigetelt, egymásra spirálisan felcsavart rézvezeték.</a:t>
            </a:r>
          </a:p>
          <a:p>
            <a:r>
              <a:rPr lang="hu-HU">
                <a:latin typeface="Calibri" panose="020F0502020204030204"/>
                <a:ea typeface="Calibri"/>
                <a:cs typeface="Calibri" panose="020F0502020204030204"/>
              </a:rPr>
              <a:t>Ha ezt a sodrott ér párat kívülről egy árnyékoló fémszövet burokkal is körbevesszük, akkor árnyékolt sodrott érpárról (STP) beszélünk. </a:t>
            </a:r>
          </a:p>
          <a:p>
            <a:endParaRPr lang="hu-HU">
              <a:ea typeface="Calibri"/>
              <a:cs typeface="Calibri"/>
            </a:endParaRPr>
          </a:p>
          <a:p>
            <a:endParaRPr lang="hu-HU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39582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09D7F1-BD2B-6EC9-6B55-C8589F40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F3D863-A191-47FB-AA17-61244FABE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1193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45B109-22D5-CB4A-53FF-F7832921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7F8B0A-D4D0-024E-33BE-76BF1CF37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675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44C9FF-8717-93F5-99BF-8FB10622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073E6A-1305-DEFE-4959-F6FBA903F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4906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7BADC3-1028-8E87-8B0D-563E4954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3F5FF1-EB01-A945-AEF1-DE7869C40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68402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29F500-8290-5A7C-61F7-E364F68C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374E0C-E1D5-9F14-8D10-4BC04C1B1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57532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B99D81-4A36-4BBD-F693-F874045A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F0B1E9-BAC0-7AA3-4288-E95DA090B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17643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89B224-4650-420A-9C61-399C3C38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CD5310-02C8-80C4-0F6C-CD9C6BF2E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62074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FDB59B-60D8-D57D-D85E-DA00A576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2574F7-B144-92E2-E38F-74453BC91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67002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5F1C3C-247E-53AC-62F0-35E07B5B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860081-9345-03EC-6069-E374CACA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9316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F77337-147F-E7F7-326A-8BC8741F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883128-B26B-8167-5707-AB0477417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301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C62B90-A835-F2BD-9575-2CC81539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69261" cy="2015676"/>
          </a:xfrm>
        </p:spPr>
        <p:txBody>
          <a:bodyPr/>
          <a:lstStyle/>
          <a:p>
            <a:r>
              <a:rPr lang="hu-HU">
                <a:ea typeface="Calibri Light"/>
                <a:cs typeface="Calibri Light"/>
              </a:rPr>
              <a:t>Csavart érpár (UTP,STP) </a:t>
            </a:r>
          </a:p>
          <a:p>
            <a:endParaRPr lang="hu-HU">
              <a:ea typeface="Calibri Light"/>
              <a:cs typeface="Calibri Light"/>
            </a:endParaRPr>
          </a:p>
          <a:p>
            <a:endParaRPr lang="hu-HU">
              <a:ea typeface="Calibri Light"/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68648B-0164-404C-EA6D-109C70EC0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latin typeface="Calibri"/>
                <a:ea typeface="Calibri"/>
                <a:cs typeface="Calibri"/>
              </a:rPr>
              <a:t>A csavarás a két ér egymásra hatását küszöböli ki, jelkisugárzás nem lép fel. </a:t>
            </a:r>
          </a:p>
          <a:p>
            <a:r>
              <a:rPr lang="hu-HU">
                <a:latin typeface="Calibri"/>
                <a:ea typeface="Calibri"/>
                <a:cs typeface="Calibri"/>
              </a:rPr>
              <a:t>Az épületekben lévő telefon hálózatoknál is csavart érpárokat használnak. </a:t>
            </a:r>
          </a:p>
          <a:p>
            <a:r>
              <a:rPr lang="hu-HU">
                <a:latin typeface="Calibri"/>
                <a:ea typeface="Calibri"/>
                <a:cs typeface="Calibri"/>
              </a:rPr>
              <a:t>A felhasználásuk számítógép-hálózatoknál is ebből a tényből indult ki: ezek a vezetékek már rendelkezésre állnak, nem kell új vezetékeket kihúzni a munkahelyekhez.  </a:t>
            </a:r>
          </a:p>
          <a:p>
            <a:endParaRPr lang="hu-HU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7597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A43754-2DF0-CF26-0422-26CAD101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6BD631-458E-1122-2F36-AB034A26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67893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A41B79-718B-B54C-B17D-7631FDAF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065A00-2ABE-F6B8-5C98-1A968CC3F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22079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334B94-EAC2-9016-FB04-7B295411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411C96-5B6A-684E-C7FE-A00A3D73D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33027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486AB8-D7E6-8FC5-6182-866F9C92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632462-F139-306A-86A0-9167376CC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822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80B97A-F479-7D9D-2568-4F20FAFB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ea typeface="Calibri Light"/>
                <a:cs typeface="Calibri Light"/>
              </a:rPr>
              <a:t>Csavarás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1127CA-BC2B-8157-C688-808719057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latin typeface="Calibri"/>
                <a:ea typeface="Calibri"/>
                <a:cs typeface="Calibri"/>
              </a:rPr>
              <a:t>A csavarás az elektromágneses jelkisugárzást csökkenti le azzal, hogy két vezeték egymásra csavarása miatt egymás elektromágneses  terét közömbösítik.</a:t>
            </a:r>
          </a:p>
          <a:p>
            <a:r>
              <a:rPr lang="hu-HU">
                <a:latin typeface="Calibri"/>
                <a:ea typeface="Calibri"/>
                <a:cs typeface="Calibri"/>
              </a:rPr>
              <a:t> Általában több csavart érpárt fognak össze közös védőburkolatban.</a:t>
            </a:r>
            <a:endParaRPr lang="hu-HU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548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DE44A1-50CE-0029-F20C-0319CD82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>
                <a:latin typeface="Calibri Light"/>
                <a:ea typeface="Calibri Light"/>
                <a:cs typeface="Calibri Light"/>
              </a:rPr>
              <a:t>Csavarás</a:t>
            </a:r>
            <a:endParaRPr lang="hu-HU"/>
          </a:p>
          <a:p>
            <a:endParaRPr lang="hu-HU">
              <a:ea typeface="Calibri Light"/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2E2A63-0A7D-4A29-FACA-6A54438EB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hu-HU">
                <a:ea typeface="Calibri"/>
                <a:cs typeface="Calibri"/>
              </a:rPr>
              <a:t>A sodrás azt is biztosítja, hogy a szomszédos vezeték- </a:t>
            </a:r>
          </a:p>
          <a:p>
            <a:pPr marL="457200" indent="-457200"/>
            <a:r>
              <a:rPr lang="hu-HU">
                <a:ea typeface="Calibri"/>
                <a:cs typeface="Calibri"/>
              </a:rPr>
              <a:t>párok jelei ne hassanak egymásra (ne legyen áthallás). </a:t>
            </a:r>
          </a:p>
          <a:p>
            <a:pPr marL="457200" indent="-457200"/>
            <a:r>
              <a:rPr lang="hu-HU">
                <a:ea typeface="Calibri"/>
                <a:cs typeface="Calibri"/>
              </a:rPr>
              <a:t>Minden érpár eltérő számú csavarást tartalmaz méterenként. </a:t>
            </a:r>
          </a:p>
          <a:p>
            <a:pPr marL="457200" indent="-457200"/>
            <a:r>
              <a:rPr lang="hu-HU">
                <a:ea typeface="Calibri"/>
                <a:cs typeface="Calibri"/>
              </a:rPr>
              <a:t>A kategóriák közötti legfontosabb különbség a csavarás sűrűsége.  </a:t>
            </a:r>
          </a:p>
          <a:p>
            <a:pPr marL="457200" indent="-457200"/>
            <a:r>
              <a:rPr lang="hu-HU">
                <a:ea typeface="Calibri"/>
                <a:cs typeface="Calibri"/>
              </a:rPr>
              <a:t>Minél sűrűbb a csavarás, annál nagyobb adatátviteli sebesség érhető  </a:t>
            </a:r>
          </a:p>
          <a:p>
            <a:pPr marL="457200" indent="-457200"/>
            <a:r>
              <a:rPr lang="hu-HU">
                <a:ea typeface="Calibri"/>
                <a:cs typeface="Calibri"/>
              </a:rPr>
              <a:t>el vele.</a:t>
            </a:r>
          </a:p>
          <a:p>
            <a:pPr marL="0" indent="0">
              <a:buNone/>
            </a:pPr>
            <a:endParaRPr lang="hu-HU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588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581DE1-337F-1B72-23F3-FA07BC64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CAT5e UTP kábel jellemzői:</a:t>
            </a:r>
            <a:endParaRPr lang="hu-HU"/>
          </a:p>
          <a:p>
            <a:endParaRPr lang="hu-HU">
              <a:ea typeface="Calibri Light"/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DFE231-C4DE-C1BE-AC34-57502C98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ea typeface="Calibri" panose="020F0502020204030204"/>
                <a:cs typeface="Calibri" panose="020F0502020204030204"/>
              </a:rPr>
              <a:t>Maximum átviteli sebessége 1000Mb/s</a:t>
            </a:r>
          </a:p>
          <a:p>
            <a:r>
              <a:rPr lang="hu-HU">
                <a:ea typeface="Calibri" panose="020F0502020204030204"/>
                <a:cs typeface="Calibri" panose="020F0502020204030204"/>
              </a:rPr>
              <a:t>Maximális kábel hossza 100m</a:t>
            </a:r>
            <a:endParaRPr lang="hu-HU"/>
          </a:p>
          <a:p>
            <a:r>
              <a:rPr lang="hu-HU">
                <a:ea typeface="Calibri"/>
                <a:cs typeface="Calibri"/>
              </a:rPr>
              <a:t>Kommunikáció 100MHz-en történik</a:t>
            </a:r>
            <a:endParaRPr lang="hu-HU"/>
          </a:p>
          <a:p>
            <a:endParaRPr lang="hu-HU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41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2E48C3-3C49-55B4-5A8A-D825A0E1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ea typeface="Calibri Light"/>
                <a:cs typeface="Calibri Light"/>
              </a:rPr>
              <a:t>CAT6 UTP kábel jellemzői:</a:t>
            </a:r>
            <a:endParaRPr lang="hu-HU"/>
          </a:p>
          <a:p>
            <a:endParaRPr lang="hu-HU">
              <a:ea typeface="Calibri Light"/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9D0936-F641-AC5F-E676-A09227CF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ea typeface="Calibri" panose="020F0502020204030204"/>
                <a:cs typeface="Calibri" panose="020F0502020204030204"/>
              </a:rPr>
              <a:t>Maximális átviteli sebessége 55m-ig 10Gb/s 55-100m között pedig 1Gb/s</a:t>
            </a:r>
          </a:p>
          <a:p>
            <a:r>
              <a:rPr lang="hu-HU">
                <a:ea typeface="Calibri" panose="020F0502020204030204"/>
                <a:cs typeface="Calibri" panose="020F0502020204030204"/>
              </a:rPr>
              <a:t>Maximális kábel hossza 100m</a:t>
            </a:r>
            <a:endParaRPr lang="hu-HU"/>
          </a:p>
          <a:p>
            <a:r>
              <a:rPr lang="hu-HU">
                <a:ea typeface="Calibri"/>
                <a:cs typeface="Calibri"/>
              </a:rPr>
              <a:t>Kommunikáció 250MHz-en történik</a:t>
            </a:r>
            <a:endParaRPr lang="hu-HU"/>
          </a:p>
          <a:p>
            <a:endParaRPr lang="hu-HU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534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Szélesvásznú</PresentationFormat>
  <Slides>53</Slides>
  <Notes>0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53</vt:i4>
      </vt:variant>
    </vt:vector>
  </HeadingPairs>
  <TitlesOfParts>
    <vt:vector size="54" baseType="lpstr">
      <vt:lpstr>Office-téma</vt:lpstr>
      <vt:lpstr>Vezetékes és vezeték nélküli átviteli közegek</vt:lpstr>
      <vt:lpstr>Átviteli sajátosságok   </vt:lpstr>
      <vt:lpstr>PowerPoint-bemutató</vt:lpstr>
      <vt:lpstr>Csavart érpár (UTP,STP)  </vt:lpstr>
      <vt:lpstr>Csavart érpár (UTP,STP)   </vt:lpstr>
      <vt:lpstr>Csavarás</vt:lpstr>
      <vt:lpstr>Csavarás </vt:lpstr>
      <vt:lpstr>CAT5e UTP kábel jellemzői: </vt:lpstr>
      <vt:lpstr>CAT6 UTP kábel jellemzői: </vt:lpstr>
      <vt:lpstr>CAT6a UTP kábel jellemzői: </vt:lpstr>
      <vt:lpstr>CAT7 UTP kábel jellemzői: </vt:lpstr>
      <vt:lpstr>CAT8 UTP kábel jellemzői: </vt:lpstr>
      <vt:lpstr>Típusai</vt:lpstr>
      <vt:lpstr>Kategóriák</vt:lpstr>
      <vt:lpstr>STP </vt:lpstr>
      <vt:lpstr>Üvegszálas kábel (Optikai kábel)</vt:lpstr>
      <vt:lpstr>Infravörös átvitel</vt:lpstr>
      <vt:lpstr>STP</vt:lpstr>
      <vt:lpstr>FTP   </vt:lpstr>
      <vt:lpstr>FTP, Felépítése, Alkalmazása   </vt:lpstr>
      <vt:lpstr>Lézeres adatátvitel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revision>2</cp:revision>
  <dcterms:created xsi:type="dcterms:W3CDTF">2023-09-25T10:49:21Z</dcterms:created>
  <dcterms:modified xsi:type="dcterms:W3CDTF">2023-09-25T11:19:32Z</dcterms:modified>
</cp:coreProperties>
</file>