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40F660-40F1-4321-AAED-A8FC0FE8AA3F}">
  <a:tblStyle styleId="{9A40F660-40F1-4321-AAED-A8FC0FE8AA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.fntdata"/><Relationship Id="rId6" Type="http://schemas.openxmlformats.org/officeDocument/2006/relationships/slide" Target="slides/slide1.xml"/><Relationship Id="rId18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3ce5da27b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3ce5da27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Akshey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d267258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Kevin</a:t>
            </a:r>
            <a:endParaRPr/>
          </a:p>
        </p:txBody>
      </p:sp>
      <p:sp>
        <p:nvSpPr>
          <p:cNvPr id="215" name="Google Shape;215;g1ed267258b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3ce5da27b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3ce5da27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Kevin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ce5da27b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3ce5da27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Martin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ccfb39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3ccfb3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Martin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d267258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Martin</a:t>
            </a:r>
            <a:endParaRPr/>
          </a:p>
        </p:txBody>
      </p:sp>
      <p:sp>
        <p:nvSpPr>
          <p:cNvPr id="171" name="Google Shape;171;g1ed267258b2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3ce5d9b1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Karishma</a:t>
            </a:r>
            <a:endParaRPr/>
          </a:p>
        </p:txBody>
      </p:sp>
      <p:sp>
        <p:nvSpPr>
          <p:cNvPr id="177" name="Google Shape;177;g263ce5d9b1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Karishma</a:t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267258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3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Karishma</a:t>
            </a:r>
            <a:endParaRPr sz="13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ed267258b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d267258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Akshay </a:t>
            </a:r>
            <a:endParaRPr/>
          </a:p>
        </p:txBody>
      </p:sp>
      <p:sp>
        <p:nvSpPr>
          <p:cNvPr id="196" name="Google Shape;196;g1ed267258b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3ce5da27b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3ce5da27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Akshay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00" name="Google Shape;100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0" name="Google Shape;110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34" name="Google Shape;134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41" name="Google Shape;141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48" name="Google Shape;148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1875" y="2506137"/>
            <a:ext cx="5067302" cy="33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577" y="2438399"/>
            <a:ext cx="5067302" cy="337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79" name="Google Shape;79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1.jpg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owid/co2-data" TargetMode="External"/><Relationship Id="rId4" Type="http://schemas.openxmlformats.org/officeDocument/2006/relationships/hyperlink" Target="https://github.com/owid/energy-data" TargetMode="External"/><Relationship Id="rId5" Type="http://schemas.openxmlformats.org/officeDocument/2006/relationships/hyperlink" Target="https://ourworldindata.org/" TargetMode="External"/><Relationship Id="rId6" Type="http://schemas.openxmlformats.org/officeDocument/2006/relationships/hyperlink" Target="https://databank.worldbank.org/reports.aspx?source=world-development-indicato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tory Smoke" id="153" name="Google Shape;153;p19"/>
          <p:cNvPicPr preferRelativeResize="0"/>
          <p:nvPr/>
        </p:nvPicPr>
        <p:blipFill rotWithShape="1">
          <a:blip r:embed="rId4">
            <a:alphaModFix/>
          </a:blip>
          <a:srcRect b="285" l="0" r="1" t="0"/>
          <a:stretch/>
        </p:blipFill>
        <p:spPr>
          <a:xfrm>
            <a:off x="-3047" y="1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type="ctrTitle"/>
          </p:nvPr>
        </p:nvSpPr>
        <p:spPr>
          <a:xfrm>
            <a:off x="2692398" y="1871131"/>
            <a:ext cx="6815700" cy="15156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Garamond"/>
              <a:buNone/>
            </a:pPr>
            <a:r>
              <a:rPr lang="en-CA" sz="5200">
                <a:solidFill>
                  <a:srgbClr val="FFFFFF"/>
                </a:solidFill>
              </a:rPr>
              <a:t>CO</a:t>
            </a:r>
            <a:r>
              <a:rPr baseline="-25000" lang="en-CA" sz="5200">
                <a:solidFill>
                  <a:srgbClr val="FFFFFF"/>
                </a:solidFill>
              </a:rPr>
              <a:t>2</a:t>
            </a:r>
            <a:r>
              <a:rPr lang="en-CA" sz="5200">
                <a:solidFill>
                  <a:srgbClr val="FFFFFF"/>
                </a:solidFill>
              </a:rPr>
              <a:t> </a:t>
            </a:r>
            <a:r>
              <a:rPr lang="en-CA" sz="5200">
                <a:solidFill>
                  <a:srgbClr val="FFFFFF"/>
                </a:solidFill>
              </a:rPr>
              <a:t>F</a:t>
            </a:r>
            <a:r>
              <a:rPr lang="en-CA" sz="5200">
                <a:solidFill>
                  <a:srgbClr val="FFFFFF"/>
                </a:solidFill>
              </a:rPr>
              <a:t>orecasting</a:t>
            </a:r>
            <a:r>
              <a:rPr lang="en-CA" sz="5200">
                <a:solidFill>
                  <a:srgbClr val="FFFFFF"/>
                </a:solidFill>
              </a:rPr>
              <a:t> Model</a:t>
            </a:r>
            <a:endParaRPr baseline="-25000" sz="5200">
              <a:solidFill>
                <a:srgbClr val="FFFFFF"/>
              </a:solidFill>
            </a:endParaRPr>
          </a:p>
        </p:txBody>
      </p:sp>
      <p:sp>
        <p:nvSpPr>
          <p:cNvPr id="155" name="Google Shape;155;p19"/>
          <p:cNvSpPr txBox="1"/>
          <p:nvPr>
            <p:ph idx="1" type="subTitle"/>
          </p:nvPr>
        </p:nvSpPr>
        <p:spPr>
          <a:xfrm>
            <a:off x="2692398" y="3657597"/>
            <a:ext cx="6815700" cy="13209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CA" sz="2500">
                <a:solidFill>
                  <a:srgbClr val="FFFFFF"/>
                </a:solidFill>
              </a:rPr>
              <a:t>Karishma Changlani, Martin Grunnill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CA" sz="2500">
                <a:solidFill>
                  <a:srgbClr val="FFFFFF"/>
                </a:solidFill>
              </a:rPr>
              <a:t> Kevin Kakolla, Akshay Sapra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Results from Random Forest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400" y="2535076"/>
            <a:ext cx="4704325" cy="35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525" y="2535076"/>
            <a:ext cx="4704325" cy="356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CA"/>
              <a:t>Conclusion - Decision Tree Overfit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CA"/>
              <a:t>Random Forest Better</a:t>
            </a:r>
            <a:endParaRPr/>
          </a:p>
        </p:txBody>
      </p:sp>
      <p:graphicFrame>
        <p:nvGraphicFramePr>
          <p:cNvPr id="218" name="Google Shape;218;p29"/>
          <p:cNvGraphicFramePr/>
          <p:nvPr/>
        </p:nvGraphicFramePr>
        <p:xfrm>
          <a:off x="1171125" y="307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{9A40F660-40F1-4321-AAED-A8FC0FE8AA3F}</a:tableStyleId>
              </a:tblPr>
              <a:tblGrid>
                <a:gridCol w="2282875"/>
                <a:gridCol w="2282875"/>
              </a:tblGrid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Lasso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350">
                          <a:solidFill>
                            <a:srgbClr val="3B3B3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MAE</a:t>
                      </a:r>
                      <a:r>
                        <a:rPr lang="en-CA" sz="1350">
                          <a:solidFill>
                            <a:srgbClr val="3B3B3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26.7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Ridge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MAE: </a:t>
                      </a:r>
                      <a:r>
                        <a:rPr lang="en-CA" sz="1350">
                          <a:solidFill>
                            <a:srgbClr val="3B3B3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MAE: </a:t>
                      </a:r>
                      <a:r>
                        <a:rPr lang="en-CA" sz="1350">
                          <a:solidFill>
                            <a:srgbClr val="3B3B3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DecisionTreeRegressor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MAE: </a:t>
                      </a:r>
                      <a:r>
                        <a:rPr lang="en-CA" sz="1350">
                          <a:solidFill>
                            <a:srgbClr val="3B3B3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VotingRegressor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MAE: </a:t>
                      </a:r>
                      <a:r>
                        <a:rPr lang="en-CA" sz="1350">
                          <a:solidFill>
                            <a:srgbClr val="3B3B3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RandomForestRegressor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50">
                          <a:solidFill>
                            <a:srgbClr val="3B3B3B"/>
                          </a:solidFill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MAE: 2.2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19" name="Google Shape;219;p29"/>
          <p:cNvSpPr txBox="1"/>
          <p:nvPr/>
        </p:nvSpPr>
        <p:spPr>
          <a:xfrm>
            <a:off x="1456900" y="2405750"/>
            <a:ext cx="3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Fit to Training data (80%)</a:t>
            </a:r>
            <a:endParaRPr sz="24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6581800" y="307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{9A40F660-40F1-4321-AAED-A8FC0FE8AA3F}</a:tableStyleId>
              </a:tblPr>
              <a:tblGrid>
                <a:gridCol w="2282875"/>
                <a:gridCol w="22828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Lasso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MAE: </a:t>
                      </a:r>
                      <a:r>
                        <a:rPr lang="en-CA" sz="1350">
                          <a:solidFill>
                            <a:srgbClr val="3B3B3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Ridge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MAE:  </a:t>
                      </a:r>
                      <a:r>
                        <a:rPr lang="en-CA" sz="1350">
                          <a:solidFill>
                            <a:srgbClr val="3B3B3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MAE:  </a:t>
                      </a:r>
                      <a:r>
                        <a:rPr lang="en-CA" sz="1350">
                          <a:solidFill>
                            <a:srgbClr val="3B3B3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DecisionTreeRegressor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MAE: </a:t>
                      </a:r>
                      <a:r>
                        <a:rPr lang="en-CA" sz="1350">
                          <a:solidFill>
                            <a:srgbClr val="3B3B3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VotingRegressor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MAE: </a:t>
                      </a:r>
                      <a:r>
                        <a:rPr lang="en-CA" sz="1350">
                          <a:solidFill>
                            <a:srgbClr val="3B3B3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RandomForestRegressor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 MAE: 9.7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29"/>
          <p:cNvSpPr txBox="1"/>
          <p:nvPr/>
        </p:nvSpPr>
        <p:spPr>
          <a:xfrm>
            <a:off x="6867575" y="2461263"/>
            <a:ext cx="3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Fit to Test data (20%)</a:t>
            </a:r>
            <a:endParaRPr sz="24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Challenges/Lessons (potential solutions)</a:t>
            </a:r>
            <a:endParaRPr/>
          </a:p>
        </p:txBody>
      </p:sp>
      <p:graphicFrame>
        <p:nvGraphicFramePr>
          <p:cNvPr id="227" name="Google Shape;227;p30"/>
          <p:cNvGraphicFramePr/>
          <p:nvPr/>
        </p:nvGraphicFramePr>
        <p:xfrm>
          <a:off x="844075" y="32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{9A40F660-40F1-4321-AAED-A8FC0FE8AA3F}</a:tableStyleId>
              </a:tblPr>
              <a:tblGrid>
                <a:gridCol w="5143500"/>
                <a:gridCol w="5143500"/>
              </a:tblGrid>
              <a:tr h="29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6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2000">
                          <a:solidFill>
                            <a:srgbClr val="262626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Locating data sources, limited years 2000-2018</a:t>
                      </a: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6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2000">
                          <a:solidFill>
                            <a:srgbClr val="262626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Merging data from different sources.</a:t>
                      </a:r>
                      <a:endParaRPr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/>
                </a:tc>
              </a:tr>
              <a:tr h="39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36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2000">
                          <a:solidFill>
                            <a:srgbClr val="262626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Limiting data leakage with so many features.</a:t>
                      </a: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This could be mitigated by </a:t>
                      </a:r>
                      <a:r>
                        <a:rPr lang="en-CA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learning</a:t>
                      </a:r>
                      <a:r>
                        <a:rPr lang="en-CA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 about the data and its sources.</a:t>
                      </a: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Differences between people running the same code. </a:t>
                      </a: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Listing package requirements, google colab, conda environments or docker. </a:t>
                      </a:r>
                      <a:endParaRPr sz="2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30"/>
          <p:cNvSpPr txBox="1"/>
          <p:nvPr/>
        </p:nvSpPr>
        <p:spPr>
          <a:xfrm>
            <a:off x="2211900" y="2680175"/>
            <a:ext cx="15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Challenges</a:t>
            </a:r>
            <a:endParaRPr sz="24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7005575" y="2680175"/>
            <a:ext cx="358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Lessons (potential solutions)</a:t>
            </a:r>
            <a:endParaRPr sz="24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Problem Statement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1298448" y="2560320"/>
            <a:ext cx="4718400" cy="33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●"/>
            </a:pPr>
            <a:r>
              <a:rPr lang="en-CA"/>
              <a:t>Climate change is ones of the biggest </a:t>
            </a:r>
            <a:r>
              <a:rPr lang="en-CA"/>
              <a:t>challenges</a:t>
            </a:r>
            <a:r>
              <a:rPr lang="en-CA"/>
              <a:t> of our time</a:t>
            </a:r>
            <a:endParaRPr/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Char char="●"/>
            </a:pPr>
            <a:r>
              <a:rPr lang="en-CA"/>
              <a:t>A lot of policy decisions are often based around cutting back </a:t>
            </a:r>
            <a:r>
              <a:rPr lang="en-CA"/>
              <a:t>CO</a:t>
            </a:r>
            <a:r>
              <a:rPr baseline="-25000" lang="en-CA"/>
              <a:t>2 </a:t>
            </a:r>
            <a:r>
              <a:rPr lang="en-CA"/>
              <a:t> </a:t>
            </a:r>
            <a:endParaRPr/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Char char="●"/>
            </a:pPr>
            <a:r>
              <a:rPr lang="en-CA"/>
              <a:t>If we can predict CO</a:t>
            </a:r>
            <a:r>
              <a:rPr baseline="-25000" lang="en-CA"/>
              <a:t>2</a:t>
            </a:r>
            <a:r>
              <a:rPr lang="en-CA"/>
              <a:t> using information like imports and exports we can mitigate matters.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836" y="2434186"/>
            <a:ext cx="4974344" cy="3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CA"/>
              <a:t>Methodology-</a:t>
            </a:r>
            <a:r>
              <a:rPr lang="en-CA"/>
              <a:t>Data Sources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049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60"/>
              <a:buFont typeface="Arial"/>
              <a:buNone/>
            </a:pPr>
            <a:r>
              <a:rPr lang="en-CA" sz="2200"/>
              <a:t>Sources (merged on year &amp; iso code):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aramond"/>
              <a:buChar char="●"/>
            </a:pPr>
            <a:r>
              <a:rPr lang="en-CA" sz="2200"/>
              <a:t>Our World in Data: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-CA" sz="2200"/>
              <a:t>CO2: </a:t>
            </a:r>
            <a:r>
              <a:rPr lang="en-CA" sz="2200" u="sng">
                <a:solidFill>
                  <a:schemeClr val="hlink"/>
                </a:solidFill>
                <a:hlinkClick r:id="rId3"/>
              </a:rPr>
              <a:t>https://github.com/owid/co2-data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aramond"/>
              <a:buChar char="○"/>
            </a:pPr>
            <a:r>
              <a:rPr lang="en-CA" sz="2200">
                <a:solidFill>
                  <a:srgbClr val="000000"/>
                </a:solidFill>
              </a:rPr>
              <a:t>Energy: </a:t>
            </a:r>
            <a:r>
              <a:rPr lang="en-CA" sz="2200" u="sng">
                <a:solidFill>
                  <a:schemeClr val="hlink"/>
                </a:solidFill>
                <a:hlinkClick r:id="rId4"/>
              </a:rPr>
              <a:t>https://github.com/owid/energy-data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aramond"/>
              <a:buChar char="○"/>
            </a:pPr>
            <a:r>
              <a:rPr lang="en-CA" sz="2200">
                <a:solidFill>
                  <a:srgbClr val="000000"/>
                </a:solidFill>
              </a:rPr>
              <a:t>Land use, Median Age &amp; Military Spending: </a:t>
            </a:r>
            <a:r>
              <a:rPr lang="en-CA" sz="2200" u="sng">
                <a:solidFill>
                  <a:schemeClr val="hlink"/>
                </a:solidFill>
                <a:hlinkClick r:id="rId5"/>
              </a:rPr>
              <a:t>https://ourworldindata.org/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aramond"/>
              <a:buChar char="●"/>
            </a:pPr>
            <a:r>
              <a:rPr lang="en-CA" sz="2200">
                <a:solidFill>
                  <a:srgbClr val="000000"/>
                </a:solidFill>
              </a:rPr>
              <a:t>World Bank Development Indexes:</a:t>
            </a:r>
            <a:endParaRPr sz="22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Char char="○"/>
            </a:pPr>
            <a:r>
              <a:rPr lang="en-CA" sz="2200">
                <a:solidFill>
                  <a:srgbClr val="000000"/>
                </a:solidFill>
              </a:rPr>
              <a:t>Demographics, Imports &amp; Exports:  </a:t>
            </a:r>
            <a:r>
              <a:rPr lang="en-CA" sz="2200" u="sng">
                <a:solidFill>
                  <a:schemeClr val="hlink"/>
                </a:solidFill>
                <a:hlinkClick r:id="rId6"/>
              </a:rPr>
              <a:t>https://databank.worldbank.org/reports.aspx?source=world-development-indicators</a:t>
            </a:r>
            <a:r>
              <a:rPr lang="en-CA">
                <a:solidFill>
                  <a:srgbClr val="000000"/>
                </a:solidFill>
              </a:rPr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CA"/>
              <a:t>Methodology-</a:t>
            </a:r>
            <a:r>
              <a:rPr lang="en-CA"/>
              <a:t>Features: Engineering 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/>
              <a:t>% Male out of all males in 5 yearly age groups to: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% Male: Children (0-14)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% Female Working age Adults (15-64)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% Female Retired (&gt;64)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/>
              <a:t>% Female out of all females in 5 yearly age groups to: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% Female Children (0-14)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% Female Working age Adults (15-64)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% Female Retired (&gt;64)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CA"/>
              <a:t>Methodology-Features: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CA"/>
              <a:t>Removing Data Leaks, Spurious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Char char="●"/>
            </a:pPr>
            <a:r>
              <a:rPr lang="en-CA"/>
              <a:t>Data leaks </a:t>
            </a:r>
            <a:endParaRPr/>
          </a:p>
          <a:p>
            <a:pPr indent="-360044" lvl="1" marL="914400" rtl="0" algn="l">
              <a:spcBef>
                <a:spcPts val="0"/>
              </a:spcBef>
              <a:spcAft>
                <a:spcPts val="0"/>
              </a:spcAft>
              <a:buSzPts val="2070"/>
              <a:buChar char="○"/>
            </a:pPr>
            <a:r>
              <a:rPr lang="en-CA"/>
              <a:t>CO</a:t>
            </a:r>
            <a:r>
              <a:rPr baseline="-25000" lang="en-CA"/>
              <a:t>2</a:t>
            </a:r>
            <a:r>
              <a:rPr lang="en-CA"/>
              <a:t> from particular sources or changes from previous years.</a:t>
            </a:r>
            <a:endParaRPr/>
          </a:p>
          <a:p>
            <a:pPr indent="-360044" lvl="1" marL="914400" rtl="0" algn="l">
              <a:spcBef>
                <a:spcPts val="0"/>
              </a:spcBef>
              <a:spcAft>
                <a:spcPts val="0"/>
              </a:spcAft>
              <a:buSzPts val="2070"/>
              <a:buChar char="○"/>
            </a:pPr>
            <a:r>
              <a:rPr lang="en-CA"/>
              <a:t>Whole Greenhouse Gasses (e.g. total ghg, ghg per capita).</a:t>
            </a:r>
            <a:endParaRPr/>
          </a:p>
          <a:p>
            <a:pPr indent="-360044" lvl="1" marL="914400" rtl="0" algn="l">
              <a:spcBef>
                <a:spcPts val="0"/>
              </a:spcBef>
              <a:spcAft>
                <a:spcPts val="0"/>
              </a:spcAft>
              <a:buSzPts val="2070"/>
              <a:buChar char="○"/>
            </a:pPr>
            <a:r>
              <a:rPr lang="en-CA"/>
              <a:t>Other Greenhouse Gasses (nitrous oxide and methane), often same industrial source .</a:t>
            </a:r>
            <a:endParaRPr/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Char char="●"/>
            </a:pPr>
            <a:r>
              <a:rPr lang="en-CA"/>
              <a:t>Overlapping energy consumption listing: </a:t>
            </a:r>
            <a:endParaRPr/>
          </a:p>
          <a:p>
            <a:pPr indent="-360044" lvl="1" marL="914400" rtl="0" algn="l">
              <a:spcBef>
                <a:spcPts val="0"/>
              </a:spcBef>
              <a:spcAft>
                <a:spcPts val="0"/>
              </a:spcAft>
              <a:buSzPts val="2070"/>
              <a:buChar char="○"/>
            </a:pPr>
            <a:r>
              <a:rPr lang="en-CA"/>
              <a:t>e.g. x_consumption, x_share, x_per_gdp, x_per_capita &amp; x_electricity.</a:t>
            </a:r>
            <a:endParaRPr/>
          </a:p>
          <a:p>
            <a:pPr indent="-360044" lvl="1" marL="914400" rtl="0" algn="l">
              <a:spcBef>
                <a:spcPts val="0"/>
              </a:spcBef>
              <a:spcAft>
                <a:spcPts val="0"/>
              </a:spcAft>
              <a:buSzPts val="2070"/>
              <a:buChar char="○"/>
            </a:pPr>
            <a:r>
              <a:rPr lang="en-CA"/>
              <a:t>Removed but for x_consumption.</a:t>
            </a:r>
            <a:endParaRPr/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Char char="●"/>
            </a:pPr>
            <a:r>
              <a:rPr lang="en-CA"/>
              <a:t>Spurious</a:t>
            </a:r>
            <a:endParaRPr/>
          </a:p>
          <a:p>
            <a:pPr indent="-360044" lvl="1" marL="914400" rtl="0" algn="l">
              <a:spcBef>
                <a:spcPts val="0"/>
              </a:spcBef>
              <a:spcAft>
                <a:spcPts val="0"/>
              </a:spcAft>
              <a:buSzPts val="2070"/>
              <a:buChar char="○"/>
            </a:pPr>
            <a:r>
              <a:rPr lang="en-CA"/>
              <a:t>Year: why build a model to look at past when you can look it up.</a:t>
            </a:r>
            <a:endParaRPr/>
          </a:p>
          <a:p>
            <a:pPr indent="-360044" lvl="1" marL="914400" rtl="0" algn="l">
              <a:spcBef>
                <a:spcPts val="0"/>
              </a:spcBef>
              <a:spcAft>
                <a:spcPts val="0"/>
              </a:spcAft>
              <a:buSzPts val="2070"/>
              <a:buChar char="○"/>
            </a:pPr>
            <a:r>
              <a:rPr lang="en-CA"/>
              <a:t>Country: </a:t>
            </a:r>
            <a:endParaRPr/>
          </a:p>
          <a:p>
            <a:pPr indent="-360044" lvl="2" marL="1371600" rtl="0" algn="l">
              <a:spcBef>
                <a:spcPts val="0"/>
              </a:spcBef>
              <a:spcAft>
                <a:spcPts val="0"/>
              </a:spcAft>
              <a:buSzPts val="2070"/>
              <a:buChar char="■"/>
            </a:pPr>
            <a:r>
              <a:rPr lang="en-CA"/>
              <a:t>Could be dependent on government policies that change.</a:t>
            </a:r>
            <a:endParaRPr/>
          </a:p>
          <a:p>
            <a:pPr indent="-360044" lvl="2" marL="1371600" rtl="0" algn="l">
              <a:spcBef>
                <a:spcPts val="0"/>
              </a:spcBef>
              <a:spcAft>
                <a:spcPts val="0"/>
              </a:spcAft>
              <a:buSzPts val="2070"/>
              <a:buChar char="■"/>
            </a:pPr>
            <a:r>
              <a:rPr lang="en-CA"/>
              <a:t>What about a new country that broke away from an old one.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CA"/>
              <a:t>Methodology-</a:t>
            </a:r>
            <a:r>
              <a:rPr lang="en-CA"/>
              <a:t>Feature Selection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1298448" y="2560320"/>
            <a:ext cx="47184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0328" lvl="0" marL="457200" rtl="0" algn="l">
              <a:spcBef>
                <a:spcPts val="1080"/>
              </a:spcBef>
              <a:spcAft>
                <a:spcPts val="0"/>
              </a:spcAft>
              <a:buSzPct val="86250"/>
              <a:buChar char="•"/>
            </a:pPr>
            <a:r>
              <a:rPr lang="en-CA"/>
              <a:t>Fitted linear, decision tree &amp; random forest regressor(ion) models to training data (default hyper parameters).</a:t>
            </a:r>
            <a:endParaRPr/>
          </a:p>
          <a:p>
            <a:pPr indent="-340328" lvl="0" marL="457200" rtl="0" algn="l">
              <a:spcBef>
                <a:spcPts val="0"/>
              </a:spcBef>
              <a:spcAft>
                <a:spcPts val="0"/>
              </a:spcAft>
              <a:buSzPct val="86250"/>
              <a:buChar char="•"/>
            </a:pPr>
            <a:r>
              <a:rPr lang="en-CA"/>
              <a:t>Obtained feature importance (or coefficients) for each model and scaled:</a:t>
            </a:r>
            <a:endParaRPr/>
          </a:p>
          <a:p>
            <a:pPr indent="-340328" lvl="1" marL="914400" rtl="0" algn="l">
              <a:spcBef>
                <a:spcPts val="0"/>
              </a:spcBef>
              <a:spcAft>
                <a:spcPts val="0"/>
              </a:spcAft>
              <a:buSzPct val="103500"/>
              <a:buChar char="•"/>
            </a:pPr>
            <a:r>
              <a:rPr lang="en-CA"/>
              <a:t>Converting to absolute value</a:t>
            </a:r>
            <a:endParaRPr/>
          </a:p>
          <a:p>
            <a:pPr indent="-340328" lvl="1" marL="914400" rtl="0" algn="l">
              <a:spcBef>
                <a:spcPts val="0"/>
              </a:spcBef>
              <a:spcAft>
                <a:spcPts val="0"/>
              </a:spcAft>
              <a:buSzPct val="103500"/>
              <a:buChar char="•"/>
            </a:pPr>
            <a:r>
              <a:rPr lang="en-CA"/>
              <a:t>Min-Max scaled</a:t>
            </a:r>
            <a:endParaRPr/>
          </a:p>
          <a:p>
            <a:pPr indent="-340328" lvl="0" marL="457200" rtl="0" algn="l">
              <a:spcBef>
                <a:spcPts val="0"/>
              </a:spcBef>
              <a:spcAft>
                <a:spcPts val="0"/>
              </a:spcAft>
              <a:buSzPct val="86250"/>
              <a:buChar char="•"/>
            </a:pPr>
            <a:r>
              <a:rPr lang="en-CA"/>
              <a:t>Plotted and chose a cut off value to select a set of top 10-20 features.</a:t>
            </a:r>
            <a:endParaRPr/>
          </a:p>
          <a:p>
            <a:pPr indent="-340328" lvl="1" marL="914400" rtl="0" algn="l">
              <a:spcBef>
                <a:spcPts val="0"/>
              </a:spcBef>
              <a:spcAft>
                <a:spcPts val="0"/>
              </a:spcAft>
              <a:buSzPct val="103500"/>
              <a:buChar char="•"/>
            </a:pPr>
            <a:r>
              <a:rPr lang="en-CA"/>
              <a:t>0.05</a:t>
            </a:r>
            <a:endParaRPr/>
          </a:p>
          <a:p>
            <a:pPr indent="-340328" lvl="1" marL="914400" rtl="0" algn="l">
              <a:spcBef>
                <a:spcPts val="0"/>
              </a:spcBef>
              <a:spcAft>
                <a:spcPts val="0"/>
              </a:spcAft>
              <a:buSzPct val="103500"/>
              <a:buChar char="•"/>
            </a:pPr>
            <a:r>
              <a:rPr lang="en-CA"/>
              <a:t>10 features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375" y="2628500"/>
            <a:ext cx="4718399" cy="33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4294967295" type="title"/>
          </p:nvPr>
        </p:nvSpPr>
        <p:spPr>
          <a:xfrm>
            <a:off x="1295400" y="1016227"/>
            <a:ext cx="9601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CA"/>
              <a:t>Methodology-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CA"/>
              <a:t>Hyper-Parameter </a:t>
            </a:r>
            <a:r>
              <a:rPr lang="en-CA"/>
              <a:t>Tuning (Cross Validation)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794963" y="211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{9A40F660-40F1-4321-AAED-A8FC0FE8AA3F}</a:tableStyleId>
              </a:tblPr>
              <a:tblGrid>
                <a:gridCol w="1430200"/>
                <a:gridCol w="4477525"/>
                <a:gridCol w="4694350"/>
              </a:tblGrid>
              <a:tr h="46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Model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Grid used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Optimal value for hyper-parameters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Fit </a:t>
                      </a:r>
                      <a:r>
                        <a:rPr lang="en-CA"/>
                        <a:t>intercept</a:t>
                      </a:r>
                      <a:r>
                        <a:rPr lang="en-CA"/>
                        <a:t> True or 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Fit_intercept: 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Lasso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A</a:t>
                      </a:r>
                      <a:r>
                        <a:rPr lang="en-CA"/>
                        <a:t>lpha: 0.1, 2; Max iterations: 100 2000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tolerance: 0.01, 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Alpha </a:t>
                      </a:r>
                      <a:r>
                        <a:rPr lang="en-CA"/>
                        <a:t>:0.1,  max Iterations 2000 Tolerance 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Ridge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Alpha: 0.1, 2; Max iterations: 100 2000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tolerance: 0.01, 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Alpha :0.1,  max Iterations 100 Tolerance 0.01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Max Depth: 10, 20, 50, 100; Max Features: sqrt, log2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Min Samples Split 2, 5, 10;  Min samples leaf: 1, 2,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Max Depth: 50; Max Features: sqrt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Min Samples Split 2; Min samples leaf: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Max Depth: 10, 20, 50, 100; Max Features: sqrt, log2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Min Samples Split 2, 5, 10;  Min samples leaf: 1, 2, 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Bootstrap True/False;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Max Depth: 20; Max Features: sqrt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Min Samples Split: 1; Min samples leaf: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CA"/>
              <a:t>Methodology - Ensemble Model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838" y="2400075"/>
            <a:ext cx="10329326" cy="20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850" y="4572075"/>
            <a:ext cx="10314799" cy="1349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00" y="592675"/>
            <a:ext cx="10801051" cy="56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